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8" r:id="rId1"/>
  </p:sldMasterIdLst>
  <p:notesMasterIdLst>
    <p:notesMasterId r:id="rId69"/>
  </p:notesMasterIdLst>
  <p:handoutMasterIdLst>
    <p:handoutMasterId r:id="rId70"/>
  </p:handoutMasterIdLst>
  <p:sldIdLst>
    <p:sldId id="256" r:id="rId2"/>
    <p:sldId id="257" r:id="rId3"/>
    <p:sldId id="258" r:id="rId4"/>
    <p:sldId id="259" r:id="rId5"/>
    <p:sldId id="260" r:id="rId6"/>
    <p:sldId id="261" r:id="rId7"/>
    <p:sldId id="262" r:id="rId8"/>
    <p:sldId id="321" r:id="rId9"/>
    <p:sldId id="264" r:id="rId10"/>
    <p:sldId id="265" r:id="rId11"/>
    <p:sldId id="266" r:id="rId12"/>
    <p:sldId id="327" r:id="rId13"/>
    <p:sldId id="267" r:id="rId14"/>
    <p:sldId id="268" r:id="rId15"/>
    <p:sldId id="324" r:id="rId16"/>
    <p:sldId id="325" r:id="rId17"/>
    <p:sldId id="326" r:id="rId18"/>
    <p:sldId id="270" r:id="rId19"/>
    <p:sldId id="273" r:id="rId20"/>
    <p:sldId id="274" r:id="rId21"/>
    <p:sldId id="275" r:id="rId22"/>
    <p:sldId id="276" r:id="rId23"/>
    <p:sldId id="328"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322" r:id="rId39"/>
    <p:sldId id="323"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20"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Lst>
  <p:sldSz cx="9144000" cy="6858000" type="screen4x3"/>
  <p:notesSz cx="7010400" cy="9236075"/>
  <p:custDataLst>
    <p:tags r:id="rId71"/>
  </p:custDataLst>
  <p:defaultTextStyle>
    <a:defPPr>
      <a:defRPr lang="en-US"/>
    </a:defPPr>
    <a:lvl1pPr algn="l" rtl="0" fontAlgn="base">
      <a:lnSpc>
        <a:spcPct val="90000"/>
      </a:lnSpc>
      <a:spcBef>
        <a:spcPct val="50000"/>
      </a:spcBef>
      <a:spcAft>
        <a:spcPct val="0"/>
      </a:spcAft>
      <a:defRPr sz="2000" kern="1200">
        <a:solidFill>
          <a:schemeClr val="tx1"/>
        </a:solidFill>
        <a:latin typeface="Arial" charset="0"/>
        <a:ea typeface="+mn-ea"/>
        <a:cs typeface="+mn-cs"/>
      </a:defRPr>
    </a:lvl1pPr>
    <a:lvl2pPr marL="457200" algn="l" rtl="0" fontAlgn="base">
      <a:lnSpc>
        <a:spcPct val="90000"/>
      </a:lnSpc>
      <a:spcBef>
        <a:spcPct val="50000"/>
      </a:spcBef>
      <a:spcAft>
        <a:spcPct val="0"/>
      </a:spcAft>
      <a:defRPr sz="20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20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20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anne Hustead" initials="JH" lastIdx="19" clrIdx="0"/>
  <p:cmAuthor id="1" name="Brian Malynn" initials="BM" lastIdx="0" clrIdx="1"/>
  <p:cmAuthor id="2" name="Segal" initials="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D80"/>
    <a:srgbClr val="EEAF30"/>
    <a:srgbClr val="004165"/>
    <a:srgbClr val="C9CAC8"/>
    <a:srgbClr val="00549F"/>
    <a:srgbClr val="616365"/>
    <a:srgbClr val="00693C"/>
    <a:srgbClr val="7476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8210" autoAdjust="0"/>
  </p:normalViewPr>
  <p:slideViewPr>
    <p:cSldViewPr>
      <p:cViewPr>
        <p:scale>
          <a:sx n="75" d="100"/>
          <a:sy n="75" d="100"/>
        </p:scale>
        <p:origin x="-372" y="684"/>
      </p:cViewPr>
      <p:guideLst>
        <p:guide orient="horz" pos="2160"/>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p:scale>
          <a:sx n="88" d="100"/>
          <a:sy n="88" d="100"/>
        </p:scale>
        <p:origin x="-1830" y="1098"/>
      </p:cViewPr>
      <p:guideLst>
        <p:guide orient="horz" pos="2909"/>
        <p:guide pos="1766"/>
        <p:guide pos="4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4FDC03-3402-4F7B-9F01-70855635B871}" type="doc">
      <dgm:prSet loTypeId="urn:microsoft.com/office/officeart/2005/8/layout/venn1" loCatId="relationship" qsTypeId="urn:microsoft.com/office/officeart/2005/8/quickstyle/3d3" qsCatId="3D" csTypeId="urn:microsoft.com/office/officeart/2005/8/colors/accent1_2" csCatId="accent1" phldr="1"/>
      <dgm:spPr/>
      <dgm:t>
        <a:bodyPr/>
        <a:lstStyle/>
        <a:p>
          <a:endParaRPr lang="en-US"/>
        </a:p>
      </dgm:t>
    </dgm:pt>
    <dgm:pt modelId="{86EB73D8-0D84-48A5-A021-0DB183F54697}">
      <dgm:prSet custT="1"/>
      <dgm:spPr/>
      <dgm:t>
        <a:bodyPr/>
        <a:lstStyle/>
        <a:p>
          <a:pPr rtl="0"/>
          <a:r>
            <a:rPr lang="en-US" sz="1600" dirty="0" smtClean="0"/>
            <a:t>Will fully operational Exchanges be in place for coverage starting January 1, 2014?</a:t>
          </a:r>
          <a:endParaRPr lang="en-US" sz="1600" dirty="0"/>
        </a:p>
      </dgm:t>
    </dgm:pt>
    <dgm:pt modelId="{37BC5A0E-7F64-4BEA-BE36-5E351FAEDA29}" type="parTrans" cxnId="{2E5E04BC-3BEE-4ED1-A187-F0F6399D03FD}">
      <dgm:prSet/>
      <dgm:spPr/>
      <dgm:t>
        <a:bodyPr/>
        <a:lstStyle/>
        <a:p>
          <a:endParaRPr lang="en-US"/>
        </a:p>
      </dgm:t>
    </dgm:pt>
    <dgm:pt modelId="{F4D0FDAE-6DAF-4464-B405-305BC5EB456F}" type="sibTrans" cxnId="{2E5E04BC-3BEE-4ED1-A187-F0F6399D03FD}">
      <dgm:prSet/>
      <dgm:spPr/>
      <dgm:t>
        <a:bodyPr/>
        <a:lstStyle/>
        <a:p>
          <a:endParaRPr lang="en-US"/>
        </a:p>
      </dgm:t>
    </dgm:pt>
    <dgm:pt modelId="{E2356FF1-705C-43C5-82AB-7098BBDA7ACE}">
      <dgm:prSet custT="1"/>
      <dgm:spPr/>
      <dgm:t>
        <a:bodyPr/>
        <a:lstStyle/>
        <a:p>
          <a:pPr rtl="0"/>
          <a:r>
            <a:rPr lang="en-US" sz="1600" dirty="0" smtClean="0"/>
            <a:t>Will enough health insurers participate to make these robust marketplaces?</a:t>
          </a:r>
          <a:endParaRPr lang="en-US" sz="1600" dirty="0"/>
        </a:p>
      </dgm:t>
    </dgm:pt>
    <dgm:pt modelId="{C112AE40-0DBE-4C07-A220-22A8D3FAAF5A}" type="parTrans" cxnId="{56FC730C-1181-4463-8962-60CD0CCB78F5}">
      <dgm:prSet/>
      <dgm:spPr/>
      <dgm:t>
        <a:bodyPr/>
        <a:lstStyle/>
        <a:p>
          <a:endParaRPr lang="en-US"/>
        </a:p>
      </dgm:t>
    </dgm:pt>
    <dgm:pt modelId="{E532FDD4-56CE-4CB7-BC41-9304794BBE6E}" type="sibTrans" cxnId="{56FC730C-1181-4463-8962-60CD0CCB78F5}">
      <dgm:prSet/>
      <dgm:spPr/>
      <dgm:t>
        <a:bodyPr/>
        <a:lstStyle/>
        <a:p>
          <a:endParaRPr lang="en-US"/>
        </a:p>
      </dgm:t>
    </dgm:pt>
    <dgm:pt modelId="{C206CEF7-62AE-43D5-94D6-4D161FB43975}">
      <dgm:prSet custT="1"/>
      <dgm:spPr/>
      <dgm:t>
        <a:bodyPr/>
        <a:lstStyle/>
        <a:p>
          <a:pPr rtl="0"/>
          <a:r>
            <a:rPr lang="en-US" sz="1600" dirty="0" smtClean="0"/>
            <a:t>Will it be possible to buy a competitively priced gold or platinum plan?</a:t>
          </a:r>
          <a:endParaRPr lang="en-US" sz="1600" dirty="0"/>
        </a:p>
      </dgm:t>
    </dgm:pt>
    <dgm:pt modelId="{1064F32F-98B5-4F61-B05C-1FC6A87FDAAF}" type="parTrans" cxnId="{4ABFF0EE-EFA7-4B5D-B1D8-61C391D98751}">
      <dgm:prSet/>
      <dgm:spPr/>
      <dgm:t>
        <a:bodyPr/>
        <a:lstStyle/>
        <a:p>
          <a:endParaRPr lang="en-US"/>
        </a:p>
      </dgm:t>
    </dgm:pt>
    <dgm:pt modelId="{4F46B7B9-F349-434F-809D-C30540D688FB}" type="sibTrans" cxnId="{4ABFF0EE-EFA7-4B5D-B1D8-61C391D98751}">
      <dgm:prSet/>
      <dgm:spPr/>
      <dgm:t>
        <a:bodyPr/>
        <a:lstStyle/>
        <a:p>
          <a:endParaRPr lang="en-US"/>
        </a:p>
      </dgm:t>
    </dgm:pt>
    <dgm:pt modelId="{7253257A-3259-49AE-9EF0-2FDA35F7BC9A}">
      <dgm:prSet custT="1"/>
      <dgm:spPr/>
      <dgm:t>
        <a:bodyPr/>
        <a:lstStyle/>
        <a:p>
          <a:pPr rtl="0"/>
          <a:r>
            <a:rPr lang="en-US" sz="1600" dirty="0" smtClean="0"/>
            <a:t>What premiums will be charged across and within the metal levels?</a:t>
          </a:r>
          <a:endParaRPr lang="en-US" sz="1600" dirty="0"/>
        </a:p>
      </dgm:t>
    </dgm:pt>
    <dgm:pt modelId="{2D827A0C-2888-4232-87BF-13F8BD29894E}" type="parTrans" cxnId="{AE4860DC-DFD9-4DF8-85B7-5EEFDFFFCB97}">
      <dgm:prSet/>
      <dgm:spPr/>
      <dgm:t>
        <a:bodyPr/>
        <a:lstStyle/>
        <a:p>
          <a:endParaRPr lang="en-US"/>
        </a:p>
      </dgm:t>
    </dgm:pt>
    <dgm:pt modelId="{FC193EF1-5F43-47F4-8E19-C3FD8094E302}" type="sibTrans" cxnId="{AE4860DC-DFD9-4DF8-85B7-5EEFDFFFCB97}">
      <dgm:prSet/>
      <dgm:spPr/>
      <dgm:t>
        <a:bodyPr/>
        <a:lstStyle/>
        <a:p>
          <a:endParaRPr lang="en-US"/>
        </a:p>
      </dgm:t>
    </dgm:pt>
    <dgm:pt modelId="{A7245586-5D47-4B13-B32E-230C4F040F38}">
      <dgm:prSet custT="1"/>
      <dgm:spPr/>
      <dgm:t>
        <a:bodyPr/>
        <a:lstStyle/>
        <a:p>
          <a:pPr rtl="0"/>
          <a:r>
            <a:rPr lang="en-US" sz="1600" dirty="0" smtClean="0"/>
            <a:t>Will the Exchanges provide stable coverage, with consistent offerings year to year?</a:t>
          </a:r>
          <a:endParaRPr lang="en-US" sz="1600" dirty="0"/>
        </a:p>
      </dgm:t>
    </dgm:pt>
    <dgm:pt modelId="{12819BB7-C8AD-4632-AAF0-92BA1B0E4062}" type="parTrans" cxnId="{39E6E3A9-889F-4A60-85BF-80BCE8CEE855}">
      <dgm:prSet/>
      <dgm:spPr/>
      <dgm:t>
        <a:bodyPr/>
        <a:lstStyle/>
        <a:p>
          <a:endParaRPr lang="en-US"/>
        </a:p>
      </dgm:t>
    </dgm:pt>
    <dgm:pt modelId="{B4A5E3FF-A7DF-4916-A6C2-2C059905D354}" type="sibTrans" cxnId="{39E6E3A9-889F-4A60-85BF-80BCE8CEE855}">
      <dgm:prSet/>
      <dgm:spPr/>
      <dgm:t>
        <a:bodyPr/>
        <a:lstStyle/>
        <a:p>
          <a:endParaRPr lang="en-US"/>
        </a:p>
      </dgm:t>
    </dgm:pt>
    <dgm:pt modelId="{9913903E-7770-4A3C-B0DB-FEB227B937EA}">
      <dgm:prSet custT="1"/>
      <dgm:spPr/>
      <dgm:t>
        <a:bodyPr/>
        <a:lstStyle/>
        <a:p>
          <a:pPr rtl="0"/>
          <a:r>
            <a:rPr lang="en-US" sz="1600" dirty="0" smtClean="0"/>
            <a:t>Will subsidies continue to be available in the Exchanges that are operated by the federal government? </a:t>
          </a:r>
          <a:endParaRPr lang="en-US" sz="1600" dirty="0"/>
        </a:p>
      </dgm:t>
    </dgm:pt>
    <dgm:pt modelId="{2DB769A4-3FF2-4534-9FA1-256F9B3B7B2E}" type="parTrans" cxnId="{0B44D11A-D4E4-476E-BCD1-967B3EA3FC97}">
      <dgm:prSet/>
      <dgm:spPr/>
      <dgm:t>
        <a:bodyPr/>
        <a:lstStyle/>
        <a:p>
          <a:endParaRPr lang="en-US"/>
        </a:p>
      </dgm:t>
    </dgm:pt>
    <dgm:pt modelId="{5464DF67-449F-470C-950B-DBA3EDD74F2C}" type="sibTrans" cxnId="{0B44D11A-D4E4-476E-BCD1-967B3EA3FC97}">
      <dgm:prSet/>
      <dgm:spPr/>
      <dgm:t>
        <a:bodyPr/>
        <a:lstStyle/>
        <a:p>
          <a:endParaRPr lang="en-US"/>
        </a:p>
      </dgm:t>
    </dgm:pt>
    <dgm:pt modelId="{34F23FB2-CAD6-460D-AEA1-E78F6B85852B}">
      <dgm:prSet custT="1"/>
      <dgm:spPr/>
      <dgm:t>
        <a:bodyPr/>
        <a:lstStyle/>
        <a:p>
          <a:r>
            <a:rPr lang="en-US" sz="1600" dirty="0" smtClean="0"/>
            <a:t>Will the subsidies and/or employer penalties change in future years?</a:t>
          </a:r>
          <a:endParaRPr lang="en-US" sz="1600" dirty="0"/>
        </a:p>
      </dgm:t>
    </dgm:pt>
    <dgm:pt modelId="{A551D878-CA2B-473B-BDE8-FE6007B62F55}" type="parTrans" cxnId="{0DAC906E-763F-4DA2-ABC0-C5F02781B3E3}">
      <dgm:prSet/>
      <dgm:spPr/>
      <dgm:t>
        <a:bodyPr/>
        <a:lstStyle/>
        <a:p>
          <a:endParaRPr lang="en-US"/>
        </a:p>
      </dgm:t>
    </dgm:pt>
    <dgm:pt modelId="{7FE55854-5114-4EED-B8C8-7BF0D3D3DA52}" type="sibTrans" cxnId="{0DAC906E-763F-4DA2-ABC0-C5F02781B3E3}">
      <dgm:prSet/>
      <dgm:spPr/>
      <dgm:t>
        <a:bodyPr/>
        <a:lstStyle/>
        <a:p>
          <a:endParaRPr lang="en-US"/>
        </a:p>
      </dgm:t>
    </dgm:pt>
    <dgm:pt modelId="{D2E145C3-1C9C-41E9-A064-9EFF7AC3AA5C}" type="pres">
      <dgm:prSet presAssocID="{6E4FDC03-3402-4F7B-9F01-70855635B871}" presName="compositeShape" presStyleCnt="0">
        <dgm:presLayoutVars>
          <dgm:chMax val="7"/>
          <dgm:dir/>
          <dgm:resizeHandles val="exact"/>
        </dgm:presLayoutVars>
      </dgm:prSet>
      <dgm:spPr/>
      <dgm:t>
        <a:bodyPr/>
        <a:lstStyle/>
        <a:p>
          <a:endParaRPr lang="en-US"/>
        </a:p>
      </dgm:t>
    </dgm:pt>
    <dgm:pt modelId="{07D3338E-B3D6-413D-9F19-02C3EE1B1F17}" type="pres">
      <dgm:prSet presAssocID="{86EB73D8-0D84-48A5-A021-0DB183F54697}" presName="circ1" presStyleLbl="vennNode1" presStyleIdx="0" presStyleCnt="7"/>
      <dgm:spPr/>
    </dgm:pt>
    <dgm:pt modelId="{960F9673-751B-468C-90D6-6A00855371DC}" type="pres">
      <dgm:prSet presAssocID="{86EB73D8-0D84-48A5-A021-0DB183F54697}" presName="circ1Tx" presStyleLbl="revTx" presStyleIdx="0" presStyleCnt="0" custScaleX="113946" custLinFactNeighborX="-1293" custLinFactNeighborY="14493">
        <dgm:presLayoutVars>
          <dgm:chMax val="0"/>
          <dgm:chPref val="0"/>
          <dgm:bulletEnabled val="1"/>
        </dgm:presLayoutVars>
      </dgm:prSet>
      <dgm:spPr/>
      <dgm:t>
        <a:bodyPr/>
        <a:lstStyle/>
        <a:p>
          <a:endParaRPr lang="en-US"/>
        </a:p>
      </dgm:t>
    </dgm:pt>
    <dgm:pt modelId="{48DBACA8-5724-4E64-AA11-A73FCFF6A0CB}" type="pres">
      <dgm:prSet presAssocID="{E2356FF1-705C-43C5-82AB-7098BBDA7ACE}" presName="circ2" presStyleLbl="vennNode1" presStyleIdx="1" presStyleCnt="7"/>
      <dgm:spPr/>
    </dgm:pt>
    <dgm:pt modelId="{D115AB76-61AC-40AE-8EF6-4C00546EDCDC}" type="pres">
      <dgm:prSet presAssocID="{E2356FF1-705C-43C5-82AB-7098BBDA7ACE}" presName="circ2Tx" presStyleLbl="revTx" presStyleIdx="0" presStyleCnt="0" custScaleX="113590">
        <dgm:presLayoutVars>
          <dgm:chMax val="0"/>
          <dgm:chPref val="0"/>
          <dgm:bulletEnabled val="1"/>
        </dgm:presLayoutVars>
      </dgm:prSet>
      <dgm:spPr/>
      <dgm:t>
        <a:bodyPr/>
        <a:lstStyle/>
        <a:p>
          <a:endParaRPr lang="en-US"/>
        </a:p>
      </dgm:t>
    </dgm:pt>
    <dgm:pt modelId="{DE3F54CE-8E38-4181-BA01-4F9852BA0C06}" type="pres">
      <dgm:prSet presAssocID="{C206CEF7-62AE-43D5-94D6-4D161FB43975}" presName="circ3" presStyleLbl="vennNode1" presStyleIdx="2" presStyleCnt="7"/>
      <dgm:spPr/>
    </dgm:pt>
    <dgm:pt modelId="{941DD764-99F8-4FB1-9C90-97FC309EC716}" type="pres">
      <dgm:prSet presAssocID="{C206CEF7-62AE-43D5-94D6-4D161FB43975}" presName="circ3Tx" presStyleLbl="revTx" presStyleIdx="0" presStyleCnt="0">
        <dgm:presLayoutVars>
          <dgm:chMax val="0"/>
          <dgm:chPref val="0"/>
          <dgm:bulletEnabled val="1"/>
        </dgm:presLayoutVars>
      </dgm:prSet>
      <dgm:spPr/>
      <dgm:t>
        <a:bodyPr/>
        <a:lstStyle/>
        <a:p>
          <a:endParaRPr lang="en-US"/>
        </a:p>
      </dgm:t>
    </dgm:pt>
    <dgm:pt modelId="{DA55FBBD-78EE-4B4A-9FD8-B49097692E7A}" type="pres">
      <dgm:prSet presAssocID="{7253257A-3259-49AE-9EF0-2FDA35F7BC9A}" presName="circ4" presStyleLbl="vennNode1" presStyleIdx="3" presStyleCnt="7"/>
      <dgm:spPr/>
    </dgm:pt>
    <dgm:pt modelId="{23F015A9-6745-4892-961D-00D9A375C464}" type="pres">
      <dgm:prSet presAssocID="{7253257A-3259-49AE-9EF0-2FDA35F7BC9A}" presName="circ4Tx" presStyleLbl="revTx" presStyleIdx="0" presStyleCnt="0" custScaleX="109467">
        <dgm:presLayoutVars>
          <dgm:chMax val="0"/>
          <dgm:chPref val="0"/>
          <dgm:bulletEnabled val="1"/>
        </dgm:presLayoutVars>
      </dgm:prSet>
      <dgm:spPr/>
      <dgm:t>
        <a:bodyPr/>
        <a:lstStyle/>
        <a:p>
          <a:endParaRPr lang="en-US"/>
        </a:p>
      </dgm:t>
    </dgm:pt>
    <dgm:pt modelId="{588E02E6-0C02-4AE6-80B9-94621A8930A7}" type="pres">
      <dgm:prSet presAssocID="{A7245586-5D47-4B13-B32E-230C4F040F38}" presName="circ5" presStyleLbl="vennNode1" presStyleIdx="4" presStyleCnt="7"/>
      <dgm:spPr/>
    </dgm:pt>
    <dgm:pt modelId="{9C670818-3A3E-4D26-9C35-14631FA3D484}" type="pres">
      <dgm:prSet presAssocID="{A7245586-5D47-4B13-B32E-230C4F040F38}" presName="circ5Tx" presStyleLbl="revTx" presStyleIdx="0" presStyleCnt="0" custScaleX="122393">
        <dgm:presLayoutVars>
          <dgm:chMax val="0"/>
          <dgm:chPref val="0"/>
          <dgm:bulletEnabled val="1"/>
        </dgm:presLayoutVars>
      </dgm:prSet>
      <dgm:spPr/>
      <dgm:t>
        <a:bodyPr/>
        <a:lstStyle/>
        <a:p>
          <a:endParaRPr lang="en-US"/>
        </a:p>
      </dgm:t>
    </dgm:pt>
    <dgm:pt modelId="{0BA9C183-EF40-4663-8190-1D62363C3D34}" type="pres">
      <dgm:prSet presAssocID="{9913903E-7770-4A3C-B0DB-FEB227B937EA}" presName="circ6" presStyleLbl="vennNode1" presStyleIdx="5" presStyleCnt="7"/>
      <dgm:spPr/>
    </dgm:pt>
    <dgm:pt modelId="{BF044125-8A30-46A4-9BFE-9C2395B73340}" type="pres">
      <dgm:prSet presAssocID="{9913903E-7770-4A3C-B0DB-FEB227B937EA}" presName="circ6Tx" presStyleLbl="revTx" presStyleIdx="0" presStyleCnt="0" custScaleX="113940">
        <dgm:presLayoutVars>
          <dgm:chMax val="0"/>
          <dgm:chPref val="0"/>
          <dgm:bulletEnabled val="1"/>
        </dgm:presLayoutVars>
      </dgm:prSet>
      <dgm:spPr/>
      <dgm:t>
        <a:bodyPr/>
        <a:lstStyle/>
        <a:p>
          <a:endParaRPr lang="en-US"/>
        </a:p>
      </dgm:t>
    </dgm:pt>
    <dgm:pt modelId="{A3BECCCA-9B39-492C-A850-3619C5FAD9FD}" type="pres">
      <dgm:prSet presAssocID="{34F23FB2-CAD6-460D-AEA1-E78F6B85852B}" presName="circ7" presStyleLbl="vennNode1" presStyleIdx="6" presStyleCnt="7"/>
      <dgm:spPr/>
    </dgm:pt>
    <dgm:pt modelId="{93EEFD8B-5304-4976-85E7-9C1C3462E9CD}" type="pres">
      <dgm:prSet presAssocID="{34F23FB2-CAD6-460D-AEA1-E78F6B85852B}" presName="circ7Tx" presStyleLbl="revTx" presStyleIdx="0" presStyleCnt="0">
        <dgm:presLayoutVars>
          <dgm:chMax val="0"/>
          <dgm:chPref val="0"/>
          <dgm:bulletEnabled val="1"/>
        </dgm:presLayoutVars>
      </dgm:prSet>
      <dgm:spPr/>
      <dgm:t>
        <a:bodyPr/>
        <a:lstStyle/>
        <a:p>
          <a:endParaRPr lang="en-US"/>
        </a:p>
      </dgm:t>
    </dgm:pt>
  </dgm:ptLst>
  <dgm:cxnLst>
    <dgm:cxn modelId="{B9FE87DC-C4F0-49D3-9E88-3830DCC8FC30}" type="presOf" srcId="{A7245586-5D47-4B13-B32E-230C4F040F38}" destId="{9C670818-3A3E-4D26-9C35-14631FA3D484}" srcOrd="0" destOrd="0" presId="urn:microsoft.com/office/officeart/2005/8/layout/venn1"/>
    <dgm:cxn modelId="{6A5B3B5A-A1CB-4EE3-BAE9-5A5E7093143D}" type="presOf" srcId="{34F23FB2-CAD6-460D-AEA1-E78F6B85852B}" destId="{93EEFD8B-5304-4976-85E7-9C1C3462E9CD}" srcOrd="0" destOrd="0" presId="urn:microsoft.com/office/officeart/2005/8/layout/venn1"/>
    <dgm:cxn modelId="{0B44D11A-D4E4-476E-BCD1-967B3EA3FC97}" srcId="{6E4FDC03-3402-4F7B-9F01-70855635B871}" destId="{9913903E-7770-4A3C-B0DB-FEB227B937EA}" srcOrd="5" destOrd="0" parTransId="{2DB769A4-3FF2-4534-9FA1-256F9B3B7B2E}" sibTransId="{5464DF67-449F-470C-950B-DBA3EDD74F2C}"/>
    <dgm:cxn modelId="{39E6E3A9-889F-4A60-85BF-80BCE8CEE855}" srcId="{6E4FDC03-3402-4F7B-9F01-70855635B871}" destId="{A7245586-5D47-4B13-B32E-230C4F040F38}" srcOrd="4" destOrd="0" parTransId="{12819BB7-C8AD-4632-AAF0-92BA1B0E4062}" sibTransId="{B4A5E3FF-A7DF-4916-A6C2-2C059905D354}"/>
    <dgm:cxn modelId="{D842CB24-0E99-4DF6-90DE-7E2E0BFDD323}" type="presOf" srcId="{9913903E-7770-4A3C-B0DB-FEB227B937EA}" destId="{BF044125-8A30-46A4-9BFE-9C2395B73340}" srcOrd="0" destOrd="0" presId="urn:microsoft.com/office/officeart/2005/8/layout/venn1"/>
    <dgm:cxn modelId="{56FC730C-1181-4463-8962-60CD0CCB78F5}" srcId="{6E4FDC03-3402-4F7B-9F01-70855635B871}" destId="{E2356FF1-705C-43C5-82AB-7098BBDA7ACE}" srcOrd="1" destOrd="0" parTransId="{C112AE40-0DBE-4C07-A220-22A8D3FAAF5A}" sibTransId="{E532FDD4-56CE-4CB7-BC41-9304794BBE6E}"/>
    <dgm:cxn modelId="{2E5E04BC-3BEE-4ED1-A187-F0F6399D03FD}" srcId="{6E4FDC03-3402-4F7B-9F01-70855635B871}" destId="{86EB73D8-0D84-48A5-A021-0DB183F54697}" srcOrd="0" destOrd="0" parTransId="{37BC5A0E-7F64-4BEA-BE36-5E351FAEDA29}" sibTransId="{F4D0FDAE-6DAF-4464-B405-305BC5EB456F}"/>
    <dgm:cxn modelId="{4ABFF0EE-EFA7-4B5D-B1D8-61C391D98751}" srcId="{6E4FDC03-3402-4F7B-9F01-70855635B871}" destId="{C206CEF7-62AE-43D5-94D6-4D161FB43975}" srcOrd="2" destOrd="0" parTransId="{1064F32F-98B5-4F61-B05C-1FC6A87FDAAF}" sibTransId="{4F46B7B9-F349-434F-809D-C30540D688FB}"/>
    <dgm:cxn modelId="{26A16E70-A972-4F6F-9ED0-BBC782CD0CCD}" type="presOf" srcId="{C206CEF7-62AE-43D5-94D6-4D161FB43975}" destId="{941DD764-99F8-4FB1-9C90-97FC309EC716}" srcOrd="0" destOrd="0" presId="urn:microsoft.com/office/officeart/2005/8/layout/venn1"/>
    <dgm:cxn modelId="{2FB8FED1-3446-433D-8AE7-6B28507CDFFE}" type="presOf" srcId="{86EB73D8-0D84-48A5-A021-0DB183F54697}" destId="{960F9673-751B-468C-90D6-6A00855371DC}" srcOrd="0" destOrd="0" presId="urn:microsoft.com/office/officeart/2005/8/layout/venn1"/>
    <dgm:cxn modelId="{0DAC906E-763F-4DA2-ABC0-C5F02781B3E3}" srcId="{6E4FDC03-3402-4F7B-9F01-70855635B871}" destId="{34F23FB2-CAD6-460D-AEA1-E78F6B85852B}" srcOrd="6" destOrd="0" parTransId="{A551D878-CA2B-473B-BDE8-FE6007B62F55}" sibTransId="{7FE55854-5114-4EED-B8C8-7BF0D3D3DA52}"/>
    <dgm:cxn modelId="{52F5DF38-5781-453D-944D-A34C9467516C}" type="presOf" srcId="{6E4FDC03-3402-4F7B-9F01-70855635B871}" destId="{D2E145C3-1C9C-41E9-A064-9EFF7AC3AA5C}" srcOrd="0" destOrd="0" presId="urn:microsoft.com/office/officeart/2005/8/layout/venn1"/>
    <dgm:cxn modelId="{0A58BD28-295B-4550-A4A5-7FCF450D8A5D}" type="presOf" srcId="{E2356FF1-705C-43C5-82AB-7098BBDA7ACE}" destId="{D115AB76-61AC-40AE-8EF6-4C00546EDCDC}" srcOrd="0" destOrd="0" presId="urn:microsoft.com/office/officeart/2005/8/layout/venn1"/>
    <dgm:cxn modelId="{EA43CEA5-5A08-4C81-9108-82FD5AA170F9}" type="presOf" srcId="{7253257A-3259-49AE-9EF0-2FDA35F7BC9A}" destId="{23F015A9-6745-4892-961D-00D9A375C464}" srcOrd="0" destOrd="0" presId="urn:microsoft.com/office/officeart/2005/8/layout/venn1"/>
    <dgm:cxn modelId="{AE4860DC-DFD9-4DF8-85B7-5EEFDFFFCB97}" srcId="{6E4FDC03-3402-4F7B-9F01-70855635B871}" destId="{7253257A-3259-49AE-9EF0-2FDA35F7BC9A}" srcOrd="3" destOrd="0" parTransId="{2D827A0C-2888-4232-87BF-13F8BD29894E}" sibTransId="{FC193EF1-5F43-47F4-8E19-C3FD8094E302}"/>
    <dgm:cxn modelId="{4EE0741E-76B2-48FC-BAF2-57657CE96E94}" type="presParOf" srcId="{D2E145C3-1C9C-41E9-A064-9EFF7AC3AA5C}" destId="{07D3338E-B3D6-413D-9F19-02C3EE1B1F17}" srcOrd="0" destOrd="0" presId="urn:microsoft.com/office/officeart/2005/8/layout/venn1"/>
    <dgm:cxn modelId="{8D2737F0-216E-42AB-8A19-2D9DDFA9EC63}" type="presParOf" srcId="{D2E145C3-1C9C-41E9-A064-9EFF7AC3AA5C}" destId="{960F9673-751B-468C-90D6-6A00855371DC}" srcOrd="1" destOrd="0" presId="urn:microsoft.com/office/officeart/2005/8/layout/venn1"/>
    <dgm:cxn modelId="{A6B0EFC1-3E7B-49EF-B079-8ADA11C2E550}" type="presParOf" srcId="{D2E145C3-1C9C-41E9-A064-9EFF7AC3AA5C}" destId="{48DBACA8-5724-4E64-AA11-A73FCFF6A0CB}" srcOrd="2" destOrd="0" presId="urn:microsoft.com/office/officeart/2005/8/layout/venn1"/>
    <dgm:cxn modelId="{7E41F9A3-8529-4BF9-AFF6-A9413B1F3C63}" type="presParOf" srcId="{D2E145C3-1C9C-41E9-A064-9EFF7AC3AA5C}" destId="{D115AB76-61AC-40AE-8EF6-4C00546EDCDC}" srcOrd="3" destOrd="0" presId="urn:microsoft.com/office/officeart/2005/8/layout/venn1"/>
    <dgm:cxn modelId="{434B5DDD-1CD3-4C54-87E7-A3E03BA5DE79}" type="presParOf" srcId="{D2E145C3-1C9C-41E9-A064-9EFF7AC3AA5C}" destId="{DE3F54CE-8E38-4181-BA01-4F9852BA0C06}" srcOrd="4" destOrd="0" presId="urn:microsoft.com/office/officeart/2005/8/layout/venn1"/>
    <dgm:cxn modelId="{C3ED48F5-FC3D-4769-9F94-A6F7B9B3F604}" type="presParOf" srcId="{D2E145C3-1C9C-41E9-A064-9EFF7AC3AA5C}" destId="{941DD764-99F8-4FB1-9C90-97FC309EC716}" srcOrd="5" destOrd="0" presId="urn:microsoft.com/office/officeart/2005/8/layout/venn1"/>
    <dgm:cxn modelId="{06908BCE-9087-4714-AAB1-B293D7F6903A}" type="presParOf" srcId="{D2E145C3-1C9C-41E9-A064-9EFF7AC3AA5C}" destId="{DA55FBBD-78EE-4B4A-9FD8-B49097692E7A}" srcOrd="6" destOrd="0" presId="urn:microsoft.com/office/officeart/2005/8/layout/venn1"/>
    <dgm:cxn modelId="{B8764BA0-F7DE-4552-9021-A7233DF4F32A}" type="presParOf" srcId="{D2E145C3-1C9C-41E9-A064-9EFF7AC3AA5C}" destId="{23F015A9-6745-4892-961D-00D9A375C464}" srcOrd="7" destOrd="0" presId="urn:microsoft.com/office/officeart/2005/8/layout/venn1"/>
    <dgm:cxn modelId="{EE5589DD-F8E9-4127-B381-7AC779A39BD0}" type="presParOf" srcId="{D2E145C3-1C9C-41E9-A064-9EFF7AC3AA5C}" destId="{588E02E6-0C02-4AE6-80B9-94621A8930A7}" srcOrd="8" destOrd="0" presId="urn:microsoft.com/office/officeart/2005/8/layout/venn1"/>
    <dgm:cxn modelId="{403C8B81-EE47-4853-8328-E2B4725836A6}" type="presParOf" srcId="{D2E145C3-1C9C-41E9-A064-9EFF7AC3AA5C}" destId="{9C670818-3A3E-4D26-9C35-14631FA3D484}" srcOrd="9" destOrd="0" presId="urn:microsoft.com/office/officeart/2005/8/layout/venn1"/>
    <dgm:cxn modelId="{63AD8DA5-C70C-4251-A0FC-09435FDD9AF2}" type="presParOf" srcId="{D2E145C3-1C9C-41E9-A064-9EFF7AC3AA5C}" destId="{0BA9C183-EF40-4663-8190-1D62363C3D34}" srcOrd="10" destOrd="0" presId="urn:microsoft.com/office/officeart/2005/8/layout/venn1"/>
    <dgm:cxn modelId="{2CF2F754-F082-49C0-A896-1F8D4744E1C3}" type="presParOf" srcId="{D2E145C3-1C9C-41E9-A064-9EFF7AC3AA5C}" destId="{BF044125-8A30-46A4-9BFE-9C2395B73340}" srcOrd="11" destOrd="0" presId="urn:microsoft.com/office/officeart/2005/8/layout/venn1"/>
    <dgm:cxn modelId="{11BC62E4-5541-4935-BEAD-F05AE87DEF53}" type="presParOf" srcId="{D2E145C3-1C9C-41E9-A064-9EFF7AC3AA5C}" destId="{A3BECCCA-9B39-492C-A850-3619C5FAD9FD}" srcOrd="12" destOrd="0" presId="urn:microsoft.com/office/officeart/2005/8/layout/venn1"/>
    <dgm:cxn modelId="{D2DEE3E7-3F2C-4577-AE60-5810D4426340}" type="presParOf" srcId="{D2E145C3-1C9C-41E9-A064-9EFF7AC3AA5C}" destId="{93EEFD8B-5304-4976-85E7-9C1C3462E9CD}"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6"/>
            <a:ext cx="3037840" cy="462119"/>
          </a:xfrm>
          <a:prstGeom prst="rect">
            <a:avLst/>
          </a:prstGeom>
        </p:spPr>
        <p:txBody>
          <a:bodyPr vert="horz" lIns="91933" tIns="45967" rIns="91933" bIns="45967" rtlCol="0"/>
          <a:lstStyle>
            <a:lvl1pPr algn="l">
              <a:defRPr sz="1200"/>
            </a:lvl1pPr>
          </a:lstStyle>
          <a:p>
            <a:endParaRPr lang="en-US" dirty="0"/>
          </a:p>
        </p:txBody>
      </p:sp>
      <p:sp>
        <p:nvSpPr>
          <p:cNvPr id="3" name="Date Placeholder 2"/>
          <p:cNvSpPr>
            <a:spLocks noGrp="1"/>
          </p:cNvSpPr>
          <p:nvPr>
            <p:ph type="dt" sz="quarter" idx="1"/>
          </p:nvPr>
        </p:nvSpPr>
        <p:spPr>
          <a:xfrm>
            <a:off x="3970939" y="6"/>
            <a:ext cx="3037840" cy="462119"/>
          </a:xfrm>
          <a:prstGeom prst="rect">
            <a:avLst/>
          </a:prstGeom>
        </p:spPr>
        <p:txBody>
          <a:bodyPr vert="horz" lIns="91933" tIns="45967" rIns="91933" bIns="45967" rtlCol="0"/>
          <a:lstStyle>
            <a:lvl1pPr algn="r">
              <a:defRPr sz="1200"/>
            </a:lvl1pPr>
          </a:lstStyle>
          <a:p>
            <a:fld id="{BF2C3DD7-1FB8-43CE-85DD-AA66B1019A33}" type="datetimeFigureOut">
              <a:rPr lang="en-US" smtClean="0"/>
              <a:t>09/23/2013</a:t>
            </a:fld>
            <a:endParaRPr lang="en-US" dirty="0"/>
          </a:p>
        </p:txBody>
      </p:sp>
      <p:sp>
        <p:nvSpPr>
          <p:cNvPr id="4" name="Footer Placeholder 3"/>
          <p:cNvSpPr>
            <a:spLocks noGrp="1"/>
          </p:cNvSpPr>
          <p:nvPr>
            <p:ph type="ftr" sz="quarter" idx="2"/>
          </p:nvPr>
        </p:nvSpPr>
        <p:spPr>
          <a:xfrm>
            <a:off x="1" y="8772384"/>
            <a:ext cx="3037840" cy="462119"/>
          </a:xfrm>
          <a:prstGeom prst="rect">
            <a:avLst/>
          </a:prstGeom>
        </p:spPr>
        <p:txBody>
          <a:bodyPr vert="horz" lIns="91933" tIns="45967" rIns="91933" bIns="4596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772384"/>
            <a:ext cx="3037840" cy="462119"/>
          </a:xfrm>
          <a:prstGeom prst="rect">
            <a:avLst/>
          </a:prstGeom>
        </p:spPr>
        <p:txBody>
          <a:bodyPr vert="horz" lIns="91933" tIns="45967" rIns="91933" bIns="45967" rtlCol="0" anchor="b"/>
          <a:lstStyle>
            <a:lvl1pPr algn="r">
              <a:defRPr sz="1200"/>
            </a:lvl1pPr>
          </a:lstStyle>
          <a:p>
            <a:fld id="{DE315EB8-A251-4BA2-AC9C-3222DA6F7934}" type="slidenum">
              <a:rPr lang="en-US" smtClean="0"/>
              <a:t>‹#›</a:t>
            </a:fld>
            <a:endParaRPr lang="en-US" dirty="0"/>
          </a:p>
        </p:txBody>
      </p:sp>
    </p:spTree>
    <p:extLst>
      <p:ext uri="{BB962C8B-B14F-4D97-AF65-F5344CB8AC3E}">
        <p14:creationId xmlns:p14="http://schemas.microsoft.com/office/powerpoint/2010/main" val="2582312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51" name="Rectangle 7"/>
          <p:cNvSpPr>
            <a:spLocks noGrp="1" noChangeArrowheads="1"/>
          </p:cNvSpPr>
          <p:nvPr>
            <p:ph type="sldNum" sz="quarter" idx="5"/>
          </p:nvPr>
        </p:nvSpPr>
        <p:spPr bwMode="auto">
          <a:xfrm>
            <a:off x="5919723" y="8774271"/>
            <a:ext cx="1090680" cy="46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899" tIns="45950" rIns="91899" bIns="45950" numCol="1" anchor="b" anchorCtr="0" compatLnSpc="1">
            <a:prstTxWarp prst="textNoShape">
              <a:avLst/>
            </a:prstTxWarp>
          </a:bodyPr>
          <a:lstStyle>
            <a:lvl1pPr algn="r" defTabSz="919635">
              <a:lnSpc>
                <a:spcPct val="100000"/>
              </a:lnSpc>
              <a:spcBef>
                <a:spcPct val="0"/>
              </a:spcBef>
              <a:defRPr sz="1200"/>
            </a:lvl1pPr>
          </a:lstStyle>
          <a:p>
            <a:pPr>
              <a:defRPr/>
            </a:pPr>
            <a:fld id="{D164DC7A-70B2-40F6-957C-F86E620D40F7}" type="slidenum">
              <a:rPr lang="en-US"/>
              <a:pPr>
                <a:defRPr/>
              </a:pPr>
              <a:t>‹#›</a:t>
            </a:fld>
            <a:endParaRPr lang="en-US" dirty="0"/>
          </a:p>
        </p:txBody>
      </p:sp>
      <p:pic>
        <p:nvPicPr>
          <p:cNvPr id="8" name="Picture 26"/>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135640" y="8971833"/>
            <a:ext cx="1431233" cy="19871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Image Placeholder 5"/>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980183699"/>
      </p:ext>
    </p:extLst>
  </p:cSld>
  <p:clrMap bg1="lt1" tx1="dk1" bg2="lt2" tx2="dk2" accent1="accent1" accent2="accent2" accent3="accent3" accent4="accent4" accent5="accent5" accent6="accent6" hlink="hlink" folHlink="folHlink"/>
  <p:notesStyle>
    <a:lvl1pPr marL="209550" indent="-209550" algn="l" rtl="0" eaLnBrk="0" fontAlgn="base" hangingPunct="0">
      <a:lnSpc>
        <a:spcPct val="90000"/>
      </a:lnSpc>
      <a:spcBef>
        <a:spcPct val="65000"/>
      </a:spcBef>
      <a:spcAft>
        <a:spcPct val="0"/>
      </a:spcAft>
      <a:buClr>
        <a:schemeClr val="folHlink"/>
      </a:buClr>
      <a:buFont typeface="Wingdings" pitchFamily="34" charset="2"/>
      <a:buChar char="Ø"/>
      <a:defRPr sz="1200" kern="1200">
        <a:solidFill>
          <a:schemeClr val="tx1"/>
        </a:solidFill>
        <a:latin typeface="Arial" charset="0"/>
        <a:ea typeface="+mn-ea"/>
        <a:cs typeface="+mn-cs"/>
      </a:defRPr>
    </a:lvl1pPr>
    <a:lvl2pPr marL="395288" indent="-184150" algn="l" rtl="0" eaLnBrk="0" fontAlgn="base" hangingPunct="0">
      <a:lnSpc>
        <a:spcPct val="90000"/>
      </a:lnSpc>
      <a:spcBef>
        <a:spcPct val="30000"/>
      </a:spcBef>
      <a:spcAft>
        <a:spcPct val="0"/>
      </a:spcAft>
      <a:buClr>
        <a:schemeClr val="folHlink"/>
      </a:buClr>
      <a:buFont typeface="Symbol" pitchFamily="18" charset="2"/>
      <a:buChar char="·"/>
      <a:defRPr sz="1200" kern="1200">
        <a:solidFill>
          <a:schemeClr val="tx1"/>
        </a:solidFill>
        <a:latin typeface="Arial" charset="0"/>
        <a:ea typeface="+mn-ea"/>
        <a:cs typeface="+mn-cs"/>
      </a:defRPr>
    </a:lvl2pPr>
    <a:lvl3pPr marL="593725" indent="-196850" algn="l" rtl="0" eaLnBrk="0" fontAlgn="base" hangingPunct="0">
      <a:lnSpc>
        <a:spcPct val="90000"/>
      </a:lnSpc>
      <a:spcBef>
        <a:spcPct val="15000"/>
      </a:spcBef>
      <a:spcAft>
        <a:spcPct val="0"/>
      </a:spcAft>
      <a:buClr>
        <a:schemeClr val="folHlink"/>
      </a:buClr>
      <a:buChar char="–"/>
      <a:defRPr sz="1200" kern="1200">
        <a:solidFill>
          <a:schemeClr val="tx1"/>
        </a:solidFill>
        <a:latin typeface="Arial" charset="0"/>
        <a:ea typeface="+mn-ea"/>
        <a:cs typeface="+mn-cs"/>
      </a:defRPr>
    </a:lvl3pPr>
    <a:lvl4pPr marL="792163" indent="-196850" algn="l" rtl="0" eaLnBrk="0" fontAlgn="base" hangingPunct="0">
      <a:lnSpc>
        <a:spcPct val="90000"/>
      </a:lnSpc>
      <a:spcBef>
        <a:spcPct val="15000"/>
      </a:spcBef>
      <a:spcAft>
        <a:spcPct val="0"/>
      </a:spcAft>
      <a:buClr>
        <a:schemeClr val="folHlink"/>
      </a:buClr>
      <a:buChar char="»"/>
      <a:defRPr sz="1200" kern="1200">
        <a:solidFill>
          <a:schemeClr val="tx1"/>
        </a:solidFill>
        <a:latin typeface="Arial" charset="0"/>
        <a:ea typeface="+mn-ea"/>
        <a:cs typeface="+mn-cs"/>
      </a:defRPr>
    </a:lvl4pPr>
    <a:lvl5pPr marL="977900" indent="-184150" algn="l" rtl="0" eaLnBrk="0" fontAlgn="base" hangingPunct="0">
      <a:lnSpc>
        <a:spcPct val="90000"/>
      </a:lnSpc>
      <a:spcBef>
        <a:spcPct val="15000"/>
      </a:spcBef>
      <a:spcAft>
        <a:spcPct val="0"/>
      </a:spcAft>
      <a:buClr>
        <a:schemeClr val="folHlink"/>
      </a:buClr>
      <a:buChar char="›"/>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cciio.cms.gov/Archive/Grants/new-loan-program.html"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 name="Picture 20" descr="Segal Notes Cover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909" y="7570553"/>
            <a:ext cx="4675223" cy="1444714"/>
          </a:xfrm>
          <a:prstGeom prst="rect">
            <a:avLst/>
          </a:prstGeom>
          <a:noFill/>
          <a:extLst>
            <a:ext uri="{909E8E84-426E-40DD-AFC4-6F175D3DCCD1}">
              <a14:hiddenFill xmlns:a14="http://schemas.microsoft.com/office/drawing/2010/main">
                <a:solidFill>
                  <a:srgbClr val="FFFFFF"/>
                </a:solidFill>
              </a14:hiddenFill>
            </a:ext>
          </a:extLst>
        </p:spPr>
      </p:pic>
      <p:sp>
        <p:nvSpPr>
          <p:cNvPr id="59" name="Freeform 2"/>
          <p:cNvSpPr>
            <a:spLocks/>
          </p:cNvSpPr>
          <p:nvPr/>
        </p:nvSpPr>
        <p:spPr bwMode="auto">
          <a:xfrm>
            <a:off x="2258907" y="151411"/>
            <a:ext cx="4673600" cy="7267731"/>
          </a:xfrm>
          <a:custGeom>
            <a:avLst/>
            <a:gdLst>
              <a:gd name="T0" fmla="*/ 0 w 2880"/>
              <a:gd name="T1" fmla="*/ 6 h 4608"/>
              <a:gd name="T2" fmla="*/ 0 w 2880"/>
              <a:gd name="T3" fmla="*/ 4608 h 4608"/>
              <a:gd name="T4" fmla="*/ 2880 w 2880"/>
              <a:gd name="T5" fmla="*/ 4608 h 4608"/>
              <a:gd name="T6" fmla="*/ 2880 w 2880"/>
              <a:gd name="T7" fmla="*/ 336 h 4608"/>
              <a:gd name="T8" fmla="*/ 2688 w 2880"/>
              <a:gd name="T9" fmla="*/ 0 h 4608"/>
              <a:gd name="T10" fmla="*/ 0 w 2880"/>
              <a:gd name="T11" fmla="*/ 6 h 4608"/>
            </a:gdLst>
            <a:ahLst/>
            <a:cxnLst>
              <a:cxn ang="0">
                <a:pos x="T0" y="T1"/>
              </a:cxn>
              <a:cxn ang="0">
                <a:pos x="T2" y="T3"/>
              </a:cxn>
              <a:cxn ang="0">
                <a:pos x="T4" y="T5"/>
              </a:cxn>
              <a:cxn ang="0">
                <a:pos x="T6" y="T7"/>
              </a:cxn>
              <a:cxn ang="0">
                <a:pos x="T8" y="T9"/>
              </a:cxn>
              <a:cxn ang="0">
                <a:pos x="T10" y="T11"/>
              </a:cxn>
            </a:cxnLst>
            <a:rect l="0" t="0" r="r" b="b"/>
            <a:pathLst>
              <a:path w="2880" h="4608">
                <a:moveTo>
                  <a:pt x="0" y="6"/>
                </a:moveTo>
                <a:lnTo>
                  <a:pt x="0" y="4608"/>
                </a:lnTo>
                <a:lnTo>
                  <a:pt x="2880" y="4608"/>
                </a:lnTo>
                <a:lnTo>
                  <a:pt x="2880" y="336"/>
                </a:lnTo>
                <a:lnTo>
                  <a:pt x="2688" y="0"/>
                </a:lnTo>
                <a:lnTo>
                  <a:pt x="0" y="6"/>
                </a:lnTo>
                <a:close/>
              </a:path>
            </a:pathLst>
          </a:custGeom>
          <a:gradFill rotWithShape="1">
            <a:gsLst>
              <a:gs pos="0">
                <a:srgbClr val="C9CAC8">
                  <a:alpha val="49001"/>
                </a:srgbClr>
              </a:gs>
              <a:gs pos="50000">
                <a:srgbClr val="C9CAC8">
                  <a:gamma/>
                  <a:tint val="0"/>
                  <a:invGamma/>
                </a:srgbClr>
              </a:gs>
              <a:gs pos="100000">
                <a:srgbClr val="C9CAC8">
                  <a:alpha val="49001"/>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200" dirty="0">
              <a:solidFill>
                <a:srgbClr val="C4262E"/>
              </a:solidFill>
              <a:latin typeface="Arial Black" pitchFamily="34" charset="0"/>
            </a:endParaRPr>
          </a:p>
        </p:txBody>
      </p:sp>
      <p:sp>
        <p:nvSpPr>
          <p:cNvPr id="60" name="Rectangle 3"/>
          <p:cNvSpPr>
            <a:spLocks noChangeArrowheads="1"/>
          </p:cNvSpPr>
          <p:nvPr/>
        </p:nvSpPr>
        <p:spPr bwMode="auto">
          <a:xfrm>
            <a:off x="152544" y="151411"/>
            <a:ext cx="1950579" cy="7267731"/>
          </a:xfrm>
          <a:prstGeom prst="rect">
            <a:avLst/>
          </a:prstGeom>
          <a:solidFill>
            <a:srgbClr val="0098DB"/>
          </a:solidFill>
          <a:ln>
            <a:noFill/>
          </a:ln>
          <a:effectLst/>
          <a:extLst/>
        </p:spPr>
        <p:txBody>
          <a:bodyPr wrap="none" anchor="ctr"/>
          <a:lstStyle/>
          <a:p>
            <a:pPr marL="0" marR="0" lvl="0" indent="0" algn="ctr" defTabSz="914400" eaLnBrk="0" fontAlgn="auto" latinLnBrk="0" hangingPunct="0">
              <a:lnSpc>
                <a:spcPct val="100000"/>
              </a:lnSpc>
              <a:spcBef>
                <a:spcPct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Times" pitchFamily="18" charset="0"/>
            </a:endParaRPr>
          </a:p>
        </p:txBody>
      </p:sp>
      <p:sp>
        <p:nvSpPr>
          <p:cNvPr id="61" name="Rectangle 5"/>
          <p:cNvSpPr>
            <a:spLocks noChangeArrowheads="1"/>
          </p:cNvSpPr>
          <p:nvPr/>
        </p:nvSpPr>
        <p:spPr bwMode="auto">
          <a:xfrm>
            <a:off x="155789" y="7570556"/>
            <a:ext cx="1947333" cy="1441560"/>
          </a:xfrm>
          <a:prstGeom prst="rect">
            <a:avLst/>
          </a:prstGeom>
          <a:solidFill>
            <a:sysClr val="windowText" lastClr="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smtClean="0">
              <a:ln>
                <a:noFill/>
              </a:ln>
              <a:solidFill>
                <a:prstClr val="black"/>
              </a:solidFill>
              <a:effectLst/>
              <a:uLnTx/>
              <a:uFillTx/>
            </a:endParaRPr>
          </a:p>
        </p:txBody>
      </p:sp>
      <p:sp>
        <p:nvSpPr>
          <p:cNvPr id="62" name="Rectangle 6"/>
          <p:cNvSpPr>
            <a:spLocks noChangeArrowheads="1"/>
          </p:cNvSpPr>
          <p:nvPr/>
        </p:nvSpPr>
        <p:spPr bwMode="auto">
          <a:xfrm>
            <a:off x="2726266" y="3482457"/>
            <a:ext cx="3894667" cy="1438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0" fontAlgn="auto" latinLnBrk="0" hangingPunct="0">
              <a:lnSpc>
                <a:spcPct val="100000"/>
              </a:lnSpc>
              <a:spcBef>
                <a:spcPct val="65000"/>
              </a:spcBef>
              <a:spcAft>
                <a:spcPts val="0"/>
              </a:spcAft>
              <a:buClr>
                <a:srgbClr val="D7331D"/>
              </a:buClr>
              <a:buSzTx/>
              <a:buFont typeface="Wingdings 3" pitchFamily="18" charset="2"/>
              <a:buNone/>
              <a:tabLst/>
              <a:defRPr/>
            </a:pPr>
            <a:r>
              <a:rPr kumimoji="0" lang="en-US" sz="1800" b="1" i="0" u="none" strike="noStrike" kern="0" cap="none" spc="0" normalizeH="0" baseline="0" noProof="0" dirty="0" smtClean="0">
                <a:ln>
                  <a:noFill/>
                </a:ln>
                <a:solidFill>
                  <a:prstClr val="black"/>
                </a:solidFill>
                <a:effectLst/>
                <a:uLnTx/>
                <a:uFillTx/>
              </a:rPr>
              <a:t>Affordable Care Act Compliance: Current Status</a:t>
            </a:r>
            <a:r>
              <a:rPr kumimoji="0" lang="en-US" sz="1800" b="1" i="0" u="none" strike="noStrike" kern="0" cap="none" spc="0" normalizeH="0" noProof="0" dirty="0" smtClean="0">
                <a:ln>
                  <a:noFill/>
                </a:ln>
                <a:solidFill>
                  <a:prstClr val="black"/>
                </a:solidFill>
                <a:effectLst/>
                <a:uLnTx/>
                <a:uFillTx/>
              </a:rPr>
              <a:t> and Update on Pending Issues for 2013 and 2014</a:t>
            </a:r>
            <a:r>
              <a:rPr kumimoji="0" lang="en-US" sz="1800" b="1" i="0" u="none" strike="noStrike" kern="0" cap="none" spc="0" normalizeH="0" baseline="0" noProof="0" dirty="0" smtClean="0">
                <a:ln>
                  <a:noFill/>
                </a:ln>
                <a:solidFill>
                  <a:prstClr val="black"/>
                </a:solidFill>
                <a:effectLst/>
                <a:uLnTx/>
                <a:uFillTx/>
              </a:rPr>
              <a:t> </a:t>
            </a:r>
          </a:p>
          <a:p>
            <a:pPr marL="0" marR="0" lvl="0" indent="0" defTabSz="914400" eaLnBrk="0" fontAlgn="auto" latinLnBrk="0" hangingPunct="0">
              <a:lnSpc>
                <a:spcPct val="100000"/>
              </a:lnSpc>
              <a:spcBef>
                <a:spcPct val="65000"/>
              </a:spcBef>
              <a:spcAft>
                <a:spcPts val="0"/>
              </a:spcAft>
              <a:buClr>
                <a:srgbClr val="D7331D"/>
              </a:buClr>
              <a:buSzTx/>
              <a:buFont typeface="Wingdings 3" pitchFamily="18" charset="2"/>
              <a:buNone/>
              <a:tabLst/>
              <a:defRPr/>
            </a:pPr>
            <a:r>
              <a:rPr kumimoji="0" lang="en-US" sz="1600" b="0" i="0" u="none" strike="noStrike" kern="0" cap="none" spc="0" normalizeH="0" baseline="0" noProof="0" dirty="0" smtClean="0">
                <a:ln>
                  <a:noFill/>
                </a:ln>
                <a:solidFill>
                  <a:prstClr val="black"/>
                </a:solidFill>
                <a:effectLst/>
                <a:uLnTx/>
                <a:uFillTx/>
              </a:rPr>
              <a:t>September 2013</a:t>
            </a:r>
          </a:p>
        </p:txBody>
      </p:sp>
      <p:sp>
        <p:nvSpPr>
          <p:cNvPr id="63" name="Rectangle 7"/>
          <p:cNvSpPr>
            <a:spLocks noChangeArrowheads="1"/>
          </p:cNvSpPr>
          <p:nvPr/>
        </p:nvSpPr>
        <p:spPr bwMode="black">
          <a:xfrm>
            <a:off x="2726266" y="1741227"/>
            <a:ext cx="3894667" cy="166552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marL="0" marR="0" lvl="0" indent="0" defTabSz="914400" eaLnBrk="0" fontAlgn="auto" latinLnBrk="0" hangingPunct="0">
              <a:lnSpc>
                <a:spcPct val="100000"/>
              </a:lnSpc>
              <a:spcBef>
                <a:spcPct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Bakers Union</a:t>
            </a:r>
            <a:r>
              <a:rPr kumimoji="0" lang="en-US" sz="2400" b="1" i="0" u="none" strike="noStrike" kern="0" cap="none" spc="0" normalizeH="0" noProof="0" dirty="0" smtClean="0">
                <a:ln>
                  <a:noFill/>
                </a:ln>
                <a:solidFill>
                  <a:prstClr val="black"/>
                </a:solidFill>
                <a:effectLst/>
                <a:uLnTx/>
                <a:uFillTx/>
              </a:rPr>
              <a:t> and FELRA Health and Welfare Fund</a:t>
            </a:r>
            <a:r>
              <a:rPr kumimoji="0" lang="en-US" sz="2400" b="1" i="0" u="none" strike="noStrike" kern="0" cap="none" spc="0" normalizeH="0" baseline="0" noProof="0" dirty="0" smtClean="0">
                <a:ln>
                  <a:noFill/>
                </a:ln>
                <a:solidFill>
                  <a:prstClr val="black"/>
                </a:solidFill>
                <a:effectLst/>
                <a:uLnTx/>
                <a:uFillTx/>
              </a:rPr>
              <a:t/>
            </a:r>
            <a:br>
              <a:rPr kumimoji="0" lang="en-US" sz="2400" b="1" i="0" u="none" strike="noStrike" kern="0" cap="none" spc="0" normalizeH="0" baseline="0" noProof="0" dirty="0" smtClean="0">
                <a:ln>
                  <a:noFill/>
                </a:ln>
                <a:solidFill>
                  <a:prstClr val="black"/>
                </a:solidFill>
                <a:effectLst/>
                <a:uLnTx/>
                <a:uFillTx/>
              </a:rPr>
            </a:br>
            <a:endParaRPr kumimoji="0" lang="en-US" sz="2400" b="1" i="0" u="none" strike="noStrike" kern="0" cap="none" spc="0" normalizeH="0" baseline="0" noProof="0" dirty="0" smtClean="0">
              <a:ln>
                <a:noFill/>
              </a:ln>
              <a:solidFill>
                <a:prstClr val="black"/>
              </a:solidFill>
              <a:effectLst/>
              <a:uLnTx/>
              <a:uFillTx/>
            </a:endParaRPr>
          </a:p>
        </p:txBody>
      </p:sp>
      <p:sp>
        <p:nvSpPr>
          <p:cNvPr id="65" name="Text Box 18"/>
          <p:cNvSpPr txBox="1">
            <a:spLocks noChangeArrowheads="1"/>
          </p:cNvSpPr>
          <p:nvPr/>
        </p:nvSpPr>
        <p:spPr bwMode="auto">
          <a:xfrm>
            <a:off x="2726267" y="7192028"/>
            <a:ext cx="4041178" cy="198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smtClean="0">
                <a:ln>
                  <a:noFill/>
                </a:ln>
                <a:solidFill>
                  <a:srgbClr val="616365"/>
                </a:solidFill>
                <a:effectLst/>
                <a:uLnTx/>
                <a:uFillTx/>
              </a:rPr>
              <a:t>Copyright ©2013 by The Segal Group, Inc., parent of The Segal Company. All rights reserved. </a:t>
            </a:r>
          </a:p>
        </p:txBody>
      </p:sp>
    </p:spTree>
    <p:extLst>
      <p:ext uri="{BB962C8B-B14F-4D97-AF65-F5344CB8AC3E}">
        <p14:creationId xmlns:p14="http://schemas.microsoft.com/office/powerpoint/2010/main" val="1844359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3505806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fld id="{CEE8C843-190B-4E40-8597-8895A569C039}"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46707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963702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42BA5585-ED73-4614-93A8-8B47677CD8FC}" type="slidenum">
              <a:rPr lang="en-US" sz="1200">
                <a:solidFill>
                  <a:prstClr val="black"/>
                </a:solidFill>
              </a:rPr>
              <a:pPr eaLnBrk="1" hangingPunct="1"/>
              <a:t>4</a:t>
            </a:fld>
            <a:endParaRPr lang="en-US" sz="1200" dirty="0">
              <a:solidFill>
                <a:prstClr val="black"/>
              </a:solidFill>
            </a:endParaRPr>
          </a:p>
        </p:txBody>
      </p:sp>
      <p:sp>
        <p:nvSpPr>
          <p:cNvPr id="56323" name="Rectangle 2"/>
          <p:cNvSpPr>
            <a:spLocks noGrp="1" noRot="1" noChangeAspect="1" noChangeArrowheads="1" noTextEdit="1"/>
          </p:cNvSpPr>
          <p:nvPr>
            <p:ph type="sldImg"/>
          </p:nvPr>
        </p:nvSpPr>
        <p:spPr>
          <a:xfrm>
            <a:off x="1195388" y="153988"/>
            <a:ext cx="4619625" cy="3463925"/>
          </a:xfrm>
          <a:prstGeom prst="rect">
            <a:avLst/>
          </a:prstGeom>
          <a:ln/>
        </p:spPr>
      </p:sp>
      <p:sp>
        <p:nvSpPr>
          <p:cNvPr id="56324" name="Rectangle 3"/>
          <p:cNvSpPr>
            <a:spLocks noGrp="1" noChangeArrowheads="1"/>
          </p:cNvSpPr>
          <p:nvPr>
            <p:ph type="body" idx="1"/>
          </p:nvPr>
        </p:nvSpPr>
        <p:spPr>
          <a:xfrm>
            <a:off x="311576" y="4002301"/>
            <a:ext cx="6387253" cy="4618038"/>
          </a:xfrm>
          <a:prstGeom prst="rect">
            <a:avLst/>
          </a:prstGeom>
          <a:noFill/>
        </p:spPr>
        <p:txBody>
          <a:bodyPr/>
          <a:lstStyle/>
          <a:p>
            <a:r>
              <a:rPr lang="en-US" dirty="0"/>
              <a:t>2011 was an important transitional year, as many new ACA mandates were implemented.</a:t>
            </a:r>
          </a:p>
          <a:p>
            <a:r>
              <a:rPr lang="en-US" dirty="0"/>
              <a:t>We </a:t>
            </a:r>
            <a:r>
              <a:rPr lang="en-US" dirty="0" smtClean="0"/>
              <a:t>saw more incremental </a:t>
            </a:r>
            <a:r>
              <a:rPr lang="en-US" dirty="0"/>
              <a:t>changes </a:t>
            </a:r>
            <a:r>
              <a:rPr lang="en-US" dirty="0" smtClean="0"/>
              <a:t>in 2012 and will see some in 2013. </a:t>
            </a:r>
            <a:r>
              <a:rPr lang="en-US" dirty="0"/>
              <a:t>These changes will be discussed in the upcoming slides.</a:t>
            </a:r>
          </a:p>
          <a:p>
            <a:r>
              <a:rPr lang="en-US" dirty="0"/>
              <a:t>The major structural reforms – affecting the health care market generally – will kick in at the start of 2014. These changes will also be discussed in the upcoming </a:t>
            </a:r>
            <a:r>
              <a:rPr lang="en-US" dirty="0" smtClean="0"/>
              <a:t>slides</a:t>
            </a:r>
            <a:r>
              <a:rPr lang="en-US" dirty="0"/>
              <a:t>.</a:t>
            </a:r>
          </a:p>
          <a:p>
            <a:pPr>
              <a:buFont typeface="Wingdings" pitchFamily="34" charset="2"/>
              <a:buNone/>
            </a:pPr>
            <a:endParaRPr lang="en-US" sz="11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DE3AB7EA-32D8-4FAA-8A0C-0DBF08FDDE07}" type="slidenum">
              <a:rPr lang="en-US" sz="1200">
                <a:solidFill>
                  <a:prstClr val="black"/>
                </a:solidFill>
              </a:rPr>
              <a:pPr eaLnBrk="1" hangingPunct="1"/>
              <a:t>5</a:t>
            </a:fld>
            <a:endParaRPr lang="en-US" sz="1200" dirty="0">
              <a:solidFill>
                <a:prstClr val="black"/>
              </a:solidFill>
            </a:endParaRPr>
          </a:p>
        </p:txBody>
      </p:sp>
      <p:sp>
        <p:nvSpPr>
          <p:cNvPr id="55299" name="Rectangle 2"/>
          <p:cNvSpPr>
            <a:spLocks noGrp="1" noRot="1" noChangeAspect="1" noChangeArrowheads="1" noTextEdit="1"/>
          </p:cNvSpPr>
          <p:nvPr>
            <p:ph type="sldImg"/>
          </p:nvPr>
        </p:nvSpPr>
        <p:spPr>
          <a:xfrm>
            <a:off x="1195388" y="153988"/>
            <a:ext cx="4619625" cy="3463925"/>
          </a:xfrm>
          <a:prstGeom prst="rect">
            <a:avLst/>
          </a:prstGeom>
          <a:ln/>
        </p:spPr>
      </p:sp>
      <p:sp>
        <p:nvSpPr>
          <p:cNvPr id="55300" name="Rectangle 3"/>
          <p:cNvSpPr>
            <a:spLocks noGrp="1" noChangeArrowheads="1"/>
          </p:cNvSpPr>
          <p:nvPr>
            <p:ph type="body" idx="1"/>
          </p:nvPr>
        </p:nvSpPr>
        <p:spPr>
          <a:xfrm>
            <a:off x="311576" y="4002301"/>
            <a:ext cx="6387253" cy="4618038"/>
          </a:xfrm>
          <a:prstGeom prst="rect">
            <a:avLst/>
          </a:prstGeom>
          <a:noFill/>
        </p:spPr>
        <p:txBody>
          <a:bodyPr/>
          <a:lstStyle/>
          <a:p>
            <a:r>
              <a:rPr lang="en-US" dirty="0"/>
              <a:t>Multiemployer plans are rarely mentioned specifically in the text of the Affordable Care </a:t>
            </a:r>
            <a:r>
              <a:rPr lang="en-US" dirty="0" smtClean="0"/>
              <a:t>Act.</a:t>
            </a:r>
            <a:endParaRPr lang="en-US" dirty="0"/>
          </a:p>
          <a:p>
            <a:r>
              <a:rPr lang="en-US" dirty="0"/>
              <a:t>This means that the agencies implementing the law </a:t>
            </a:r>
            <a:r>
              <a:rPr lang="en-US" dirty="0" smtClean="0"/>
              <a:t>have </a:t>
            </a:r>
            <a:r>
              <a:rPr lang="en-US" dirty="0"/>
              <a:t>to decide how certain provisions affect </a:t>
            </a:r>
            <a:r>
              <a:rPr lang="en-US" dirty="0" smtClean="0"/>
              <a:t>multiemployer </a:t>
            </a:r>
            <a:r>
              <a:rPr lang="en-US" dirty="0"/>
              <a:t>plans and/or their contributing </a:t>
            </a:r>
            <a:r>
              <a:rPr lang="en-US" dirty="0" smtClean="0"/>
              <a:t>employers.</a:t>
            </a:r>
            <a:endParaRPr lang="en-US" dirty="0"/>
          </a:p>
          <a:p>
            <a:r>
              <a:rPr lang="en-US" dirty="0" smtClean="0"/>
              <a:t>In early ACA guidance, </a:t>
            </a:r>
            <a:r>
              <a:rPr lang="en-US" dirty="0"/>
              <a:t>the agencies </a:t>
            </a:r>
            <a:r>
              <a:rPr lang="en-US" dirty="0" smtClean="0"/>
              <a:t>recognized </a:t>
            </a:r>
            <a:r>
              <a:rPr lang="en-US" dirty="0"/>
              <a:t>the special concerns of multiemployer plans with respect to (1) the administration of the small business tax credit, and (2) the W-2 reporting requirement.</a:t>
            </a:r>
          </a:p>
          <a:p>
            <a:pPr marL="207660" lvl="1" indent="0">
              <a:buNone/>
            </a:pPr>
            <a:r>
              <a:rPr lang="en-US" b="1" dirty="0" smtClean="0"/>
              <a:t>Background Info:</a:t>
            </a:r>
          </a:p>
          <a:p>
            <a:pPr marL="207660" lvl="1" indent="0">
              <a:buNone/>
            </a:pPr>
            <a:r>
              <a:rPr lang="en-US" b="1" dirty="0" smtClean="0"/>
              <a:t>Small </a:t>
            </a:r>
            <a:r>
              <a:rPr lang="en-US" b="1" dirty="0"/>
              <a:t>business tax credit: </a:t>
            </a:r>
            <a:endParaRPr lang="en-US" b="1" dirty="0" smtClean="0"/>
          </a:p>
          <a:p>
            <a:pPr lvl="1"/>
            <a:r>
              <a:rPr lang="en-US" dirty="0"/>
              <a:t>A</a:t>
            </a:r>
            <a:r>
              <a:rPr lang="en-US" dirty="0" smtClean="0"/>
              <a:t>pplies </a:t>
            </a:r>
            <a:r>
              <a:rPr lang="en-US" dirty="0"/>
              <a:t>to employers with fewer than 25 full-time  equivalent employees and average wages less than $50,000 per FTE</a:t>
            </a:r>
          </a:p>
          <a:p>
            <a:pPr lvl="1"/>
            <a:r>
              <a:rPr lang="en-US" dirty="0"/>
              <a:t>Small employers contributing to </a:t>
            </a:r>
            <a:r>
              <a:rPr lang="en-US" dirty="0" smtClean="0"/>
              <a:t>multiemployer </a:t>
            </a:r>
            <a:r>
              <a:rPr lang="en-US" dirty="0"/>
              <a:t>plans with insured coverage can get the credit through 2013</a:t>
            </a:r>
          </a:p>
          <a:p>
            <a:pPr lvl="1"/>
            <a:r>
              <a:rPr lang="en-US" dirty="0"/>
              <a:t>B</a:t>
            </a:r>
            <a:r>
              <a:rPr lang="en-US" dirty="0" smtClean="0"/>
              <a:t>eginning </a:t>
            </a:r>
            <a:r>
              <a:rPr lang="en-US" dirty="0"/>
              <a:t>in </a:t>
            </a:r>
            <a:r>
              <a:rPr lang="en-US" dirty="0" smtClean="0"/>
              <a:t>2014, it appears that small employers will be required to buy Exchange coverage through the SHOP in order to qualify for the credit (which they could then claim for 2 years)</a:t>
            </a:r>
          </a:p>
          <a:p>
            <a:pPr marL="182679" lvl="1" indent="0">
              <a:buNone/>
            </a:pPr>
            <a:r>
              <a:rPr lang="en-US" b="1" dirty="0" smtClean="0"/>
              <a:t>W-2 Reporting:</a:t>
            </a:r>
          </a:p>
          <a:p>
            <a:pPr marL="351303" lvl="1" indent="-168626"/>
            <a:r>
              <a:rPr lang="en-US" dirty="0" smtClean="0"/>
              <a:t>Addressed in a later slide</a:t>
            </a:r>
          </a:p>
          <a:p>
            <a:pPr marL="351303" lvl="1" indent="-168626"/>
            <a:r>
              <a:rPr lang="en-US" dirty="0" smtClean="0"/>
              <a:t>For now, contributing employers are not required to report the cost of health coverage on the W-2s of employees for whom contributions are made</a:t>
            </a:r>
            <a:endParaRPr lang="en-US" dirty="0"/>
          </a:p>
          <a:p>
            <a:r>
              <a:rPr lang="en-US" dirty="0" smtClean="0"/>
              <a:t>Multiemployer </a:t>
            </a:r>
            <a:r>
              <a:rPr lang="en-US" dirty="0"/>
              <a:t>plans, along with other group health plans, have benefitted from the annual waiver program and from </a:t>
            </a:r>
            <a:r>
              <a:rPr lang="en-US" dirty="0" smtClean="0"/>
              <a:t>ERRP.</a:t>
            </a:r>
            <a:endParaRPr lang="en-US" dirty="0"/>
          </a:p>
          <a:p>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This latest victory for multiemployer plans has the potential to be very significant. It concerns the application of the Employer </a:t>
            </a:r>
            <a:r>
              <a:rPr lang="en-US" dirty="0"/>
              <a:t>S</a:t>
            </a:r>
            <a:r>
              <a:rPr lang="en-US" dirty="0" smtClean="0"/>
              <a:t>hared </a:t>
            </a:r>
            <a:r>
              <a:rPr lang="en-US" dirty="0"/>
              <a:t>R</a:t>
            </a:r>
            <a:r>
              <a:rPr lang="en-US" dirty="0" smtClean="0"/>
              <a:t>esponsibility </a:t>
            </a:r>
            <a:r>
              <a:rPr lang="en-US" dirty="0"/>
              <a:t>P</a:t>
            </a:r>
            <a:r>
              <a:rPr lang="en-US" dirty="0" smtClean="0"/>
              <a:t>enalty to contributing employers.</a:t>
            </a:r>
          </a:p>
          <a:p>
            <a:r>
              <a:rPr lang="en-US" dirty="0" smtClean="0"/>
              <a:t>This proposed rule from Treasury/IRS is intended to give contributing employers an incentive to continue their contributions to multiemployer health plans, thus keeping these plans intact. </a:t>
            </a:r>
            <a:r>
              <a:rPr lang="en-US" b="1" dirty="0" smtClean="0">
                <a:solidFill>
                  <a:schemeClr val="accent2"/>
                </a:solidFill>
              </a:rPr>
              <a:t>When the Treasury Department announced  on July 2, 2013 that it is delaying the employer penalty until 2015, the Department did not say anything about the effect of this delay on the proposed transition rule.</a:t>
            </a:r>
            <a:endParaRPr lang="en-US" b="1" dirty="0">
              <a:solidFill>
                <a:schemeClr val="accent2"/>
              </a:solidFill>
            </a:endParaRPr>
          </a:p>
          <a:p>
            <a:r>
              <a:rPr lang="en-US" dirty="0" smtClean="0"/>
              <a:t>First, let’s begin with a little background on the Employer Shared Responsibility Penalty, which has now been delayed to 2015.</a:t>
            </a:r>
          </a:p>
          <a:p>
            <a:r>
              <a:rPr lang="en-US" dirty="0" smtClean="0"/>
              <a:t>The ACA provides certain employers with a financial </a:t>
            </a:r>
            <a:r>
              <a:rPr lang="en-US" dirty="0"/>
              <a:t>incentive </a:t>
            </a:r>
            <a:r>
              <a:rPr lang="en-US" dirty="0" smtClean="0"/>
              <a:t>to </a:t>
            </a:r>
            <a:r>
              <a:rPr lang="en-US" dirty="0"/>
              <a:t>continue to offer health coverage to their </a:t>
            </a:r>
            <a:r>
              <a:rPr lang="en-US" dirty="0" smtClean="0"/>
              <a:t>employees.</a:t>
            </a:r>
            <a:endParaRPr lang="en-US" dirty="0"/>
          </a:p>
          <a:p>
            <a:r>
              <a:rPr lang="en-US" dirty="0" smtClean="0"/>
              <a:t>This incentive is the Employer </a:t>
            </a:r>
            <a:r>
              <a:rPr lang="en-US" dirty="0"/>
              <a:t>S</a:t>
            </a:r>
            <a:r>
              <a:rPr lang="en-US" dirty="0" smtClean="0"/>
              <a:t>hared </a:t>
            </a:r>
            <a:r>
              <a:rPr lang="en-US" dirty="0"/>
              <a:t>R</a:t>
            </a:r>
            <a:r>
              <a:rPr lang="en-US" dirty="0" smtClean="0"/>
              <a:t>esponsibility </a:t>
            </a:r>
            <a:r>
              <a:rPr lang="en-US" dirty="0"/>
              <a:t>P</a:t>
            </a:r>
            <a:r>
              <a:rPr lang="en-US" dirty="0" smtClean="0"/>
              <a:t>enalty. It is commonly referred to as the “free-rider penalty.”</a:t>
            </a:r>
            <a:endParaRPr lang="en-US" dirty="0"/>
          </a:p>
          <a:p>
            <a:r>
              <a:rPr lang="en-US" dirty="0"/>
              <a:t>The purpose of the </a:t>
            </a:r>
            <a:r>
              <a:rPr lang="en-US" dirty="0" smtClean="0"/>
              <a:t>penalty </a:t>
            </a:r>
            <a:r>
              <a:rPr lang="en-US" dirty="0"/>
              <a:t>is to encourage employers to provide health </a:t>
            </a:r>
            <a:r>
              <a:rPr lang="en-US" dirty="0" smtClean="0"/>
              <a:t>coverage. It </a:t>
            </a:r>
            <a:r>
              <a:rPr lang="en-US" dirty="0"/>
              <a:t>only applies to employers with 50 or more full-time </a:t>
            </a:r>
            <a:r>
              <a:rPr lang="en-US" dirty="0" smtClean="0"/>
              <a:t>employees equivalents. (This means that hours worked by part-time employees count in determining if the employer hits this threshold.)</a:t>
            </a:r>
            <a:endParaRPr lang="en-US" dirty="0"/>
          </a:p>
          <a:p>
            <a:r>
              <a:rPr lang="en-US" dirty="0"/>
              <a:t>The penalty is assessed only when the employer has at least one full-time employee who goes into </a:t>
            </a:r>
            <a:r>
              <a:rPr lang="en-US" dirty="0" smtClean="0"/>
              <a:t>an </a:t>
            </a:r>
            <a:r>
              <a:rPr lang="en-US" dirty="0"/>
              <a:t>Exchange and obtains subsidized coverage through the Exchange. </a:t>
            </a:r>
          </a:p>
          <a:p>
            <a:r>
              <a:rPr lang="en-US" dirty="0" smtClean="0"/>
              <a:t>How </a:t>
            </a:r>
            <a:r>
              <a:rPr lang="en-US" dirty="0"/>
              <a:t>the penalty is calculated depends on whether the employer </a:t>
            </a:r>
            <a:r>
              <a:rPr lang="en-US" b="1" dirty="0"/>
              <a:t>offers</a:t>
            </a:r>
            <a:r>
              <a:rPr lang="en-US" dirty="0"/>
              <a:t> coverage to its full-time employees </a:t>
            </a:r>
            <a:r>
              <a:rPr lang="en-US" dirty="0" smtClean="0"/>
              <a:t>– as well as to their children under age 26 – or </a:t>
            </a:r>
            <a:r>
              <a:rPr lang="en-US" b="1" dirty="0" smtClean="0"/>
              <a:t>does </a:t>
            </a:r>
            <a:r>
              <a:rPr lang="en-US" b="1" dirty="0"/>
              <a:t>not offer </a:t>
            </a:r>
            <a:r>
              <a:rPr lang="en-US" dirty="0"/>
              <a:t>coverage. </a:t>
            </a:r>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6</a:t>
            </a:fld>
            <a:endParaRPr lang="en-US" dirty="0">
              <a:solidFill>
                <a:prstClr val="black"/>
              </a:solidFill>
            </a:endParaRPr>
          </a:p>
        </p:txBody>
      </p:sp>
    </p:spTree>
    <p:extLst>
      <p:ext uri="{BB962C8B-B14F-4D97-AF65-F5344CB8AC3E}">
        <p14:creationId xmlns:p14="http://schemas.microsoft.com/office/powerpoint/2010/main" val="2864579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233165" y="3860983"/>
            <a:ext cx="6544083" cy="4835289"/>
          </a:xfrm>
          <a:prstGeom prst="rect">
            <a:avLst/>
          </a:prstGeom>
        </p:spPr>
        <p:txBody>
          <a:bodyPr/>
          <a:lstStyle/>
          <a:p>
            <a:r>
              <a:rPr lang="en-US" dirty="0" smtClean="0"/>
              <a:t>It was not clear from the ACA itself how this penalty would apply to contributing employers to multiemployer plans. The National Coordinating Committee for Multiemployer Plans (the NCCMP) – and others in the multiemployer plan community – argued to the </a:t>
            </a:r>
            <a:r>
              <a:rPr lang="en-US" dirty="0"/>
              <a:t>Treasury </a:t>
            </a:r>
            <a:r>
              <a:rPr lang="en-US" dirty="0" smtClean="0"/>
              <a:t>Department that </a:t>
            </a:r>
            <a:r>
              <a:rPr lang="en-US" dirty="0"/>
              <a:t>contributing employers should be able to satisfy their legal obligations by making their collectively bargained contributions to the plan – in other words, the </a:t>
            </a:r>
            <a:r>
              <a:rPr lang="en-US" dirty="0" smtClean="0"/>
              <a:t>penalty should </a:t>
            </a:r>
            <a:r>
              <a:rPr lang="en-US" dirty="0"/>
              <a:t>not apply to them with respect to the employees for whom contributions are </a:t>
            </a:r>
            <a:r>
              <a:rPr lang="en-US" dirty="0" smtClean="0"/>
              <a:t>made. </a:t>
            </a:r>
          </a:p>
          <a:p>
            <a:r>
              <a:rPr lang="en-US" dirty="0" smtClean="0"/>
              <a:t>As a result of sustained advocacy from the multiemployer plan community, Treasury/IRS included a new transition rule in a proposed rule published Jan. 2. 2013. Treasury/IRS then tweaked the rule a bit in a correction published on March 15, 2013.</a:t>
            </a:r>
          </a:p>
          <a:p>
            <a:r>
              <a:rPr lang="en-US" dirty="0" smtClean="0"/>
              <a:t>Under this proposed rule, a </a:t>
            </a:r>
            <a:r>
              <a:rPr lang="en-US" dirty="0"/>
              <a:t>large </a:t>
            </a:r>
            <a:r>
              <a:rPr lang="en-US" dirty="0" smtClean="0"/>
              <a:t>contributing </a:t>
            </a:r>
            <a:r>
              <a:rPr lang="en-US" dirty="0"/>
              <a:t>employer will not have to pay the penalty in 2014 if:</a:t>
            </a:r>
          </a:p>
          <a:p>
            <a:pPr lvl="1"/>
            <a:r>
              <a:rPr lang="en-US" dirty="0"/>
              <a:t>The employer is required by a collective bargaining agreement to make contributions, with respect to some or all of its employees, to a multiemployer plan, </a:t>
            </a:r>
          </a:p>
          <a:p>
            <a:pPr lvl="1"/>
            <a:r>
              <a:rPr lang="en-US" dirty="0"/>
              <a:t>The multiemployer plan offers coverage to individuals who meet the plan’s eligibility conditions, and </a:t>
            </a:r>
          </a:p>
          <a:p>
            <a:pPr lvl="1"/>
            <a:r>
              <a:rPr lang="en-US" dirty="0"/>
              <a:t>The coverage is affordable and provides minimum value, and is offered to dependent children.</a:t>
            </a:r>
          </a:p>
          <a:p>
            <a:r>
              <a:rPr lang="en-US" dirty="0" smtClean="0"/>
              <a:t>For this purpose, “dependents” means children under age 26, not a participant’s spouse.</a:t>
            </a:r>
            <a:endParaRPr lang="en-US" dirty="0"/>
          </a:p>
          <a:p>
            <a:r>
              <a:rPr lang="en-US" dirty="0" smtClean="0"/>
              <a:t>Employer determines whether any employee is a full-time employee based on whether he or she works full time for that particular contributing employer – not based on whether he or she works full time based on work performed for multiple contributing employers.</a:t>
            </a:r>
          </a:p>
          <a:p>
            <a:r>
              <a:rPr lang="en-US" dirty="0" smtClean="0"/>
              <a:t>Any penalty that is owed would be paid by the contributing employer who employs the worker full time, not by the multiemployer plan.</a:t>
            </a:r>
          </a:p>
        </p:txBody>
      </p:sp>
      <p:sp>
        <p:nvSpPr>
          <p:cNvPr id="4" name="Slide Number Placeholder 3"/>
          <p:cNvSpPr>
            <a:spLocks noGrp="1"/>
          </p:cNvSpPr>
          <p:nvPr>
            <p:ph type="sldNum" sz="quarter" idx="10"/>
          </p:nvPr>
        </p:nvSpPr>
        <p:spPr>
          <a:xfrm>
            <a:off x="3970939" y="8772669"/>
            <a:ext cx="3037840" cy="461804"/>
          </a:xfrm>
          <a:prstGeom prst="rect">
            <a:avLst/>
          </a:prstGeom>
        </p:spPr>
        <p:txBody>
          <a:bodyPr/>
          <a:lstStyle/>
          <a:p>
            <a:pPr>
              <a:defRPr/>
            </a:pPr>
            <a:fld id="{D164DC7A-70B2-40F6-957C-F86E620D40F7}"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2788915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233165" y="3709574"/>
            <a:ext cx="6544083" cy="4986697"/>
          </a:xfrm>
          <a:prstGeom prst="rect">
            <a:avLst/>
          </a:prstGeom>
        </p:spPr>
        <p:txBody>
          <a:bodyPr/>
          <a:lstStyle/>
          <a:p>
            <a:r>
              <a:rPr lang="en-US" dirty="0" smtClean="0"/>
              <a:t>The proposed rule also includes a special transition rule for contributing employers to use to determine if the coverage under the multiemployer plan is affordable.</a:t>
            </a:r>
          </a:p>
          <a:p>
            <a:r>
              <a:rPr lang="en-US" dirty="0" smtClean="0"/>
              <a:t>Coverage is affordable if the employee’s contribution for self-only coverage (if any) does not exceed 9.5% of the wages reported by the contributing employer to the multiemployer plan for that full-time employee.</a:t>
            </a:r>
          </a:p>
          <a:p>
            <a:r>
              <a:rPr lang="en-US" dirty="0" smtClean="0"/>
              <a:t>Wages may be determined based on actual wages or an hourly wage rate under the collective bargaining agreement.</a:t>
            </a:r>
          </a:p>
          <a:p>
            <a:r>
              <a:rPr lang="en-US" dirty="0" smtClean="0"/>
              <a:t>If a multiemployer plan does not require an additional contribution from participants for self-only coverage, the coverage is affordable.</a:t>
            </a:r>
          </a:p>
          <a:p>
            <a:r>
              <a:rPr lang="en-US" dirty="0" smtClean="0"/>
              <a:t>Employers may also use other measures of “income” to determine affordability:</a:t>
            </a:r>
          </a:p>
          <a:p>
            <a:pPr lvl="1"/>
            <a:r>
              <a:rPr lang="en-US" dirty="0" smtClean="0"/>
              <a:t>The W-2 safe harbor (using wages reported in Box 1 of the W-2) that Treasury has talked about for some time</a:t>
            </a:r>
          </a:p>
          <a:p>
            <a:pPr lvl="1"/>
            <a:r>
              <a:rPr lang="en-US" dirty="0" smtClean="0"/>
              <a:t>A rate of pay safe harbor that assumes 130 hours of work per month and multiplies that number of hours times the employee’s hourly rate</a:t>
            </a:r>
          </a:p>
          <a:p>
            <a:pPr lvl="1"/>
            <a:r>
              <a:rPr lang="en-US" dirty="0" smtClean="0"/>
              <a:t>A Federal Poverty Level safe harbor that does not require employers to look at actual wages at all – under this safe harbor, coverage is affordable if the employee’s cost for self-only coverage does not exceed 9.5% of the FPL for a single person ($11,490 in 2013)</a:t>
            </a:r>
          </a:p>
          <a:p>
            <a:r>
              <a:rPr lang="en-US" dirty="0" smtClean="0"/>
              <a:t>Minimum value for this purpose is the 60% test: is the plan’s share of total costs of benefits 60% or greater (on average)?</a:t>
            </a:r>
          </a:p>
          <a:p>
            <a:pPr lvl="1"/>
            <a:r>
              <a:rPr lang="en-US" dirty="0" smtClean="0"/>
              <a:t>The government just released a minimum value calculator and will release some design-based safe harbors in the near future.</a:t>
            </a:r>
            <a:endParaRPr lang="en-US" dirty="0"/>
          </a:p>
          <a:p>
            <a:r>
              <a:rPr lang="en-US" dirty="0" smtClean="0"/>
              <a:t>For various reasons, contributing employers are likely to seek information from the plan about contributions made by participants (i.e., affordability) and minimum value.</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2010835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There are a number of action items for a Fund that wants to help its contributing employers avoid the employer penalty and meet other requirements (such as the employer notices about the Exchanges).</a:t>
            </a:r>
          </a:p>
          <a:p>
            <a:r>
              <a:rPr lang="en-US" dirty="0" smtClean="0"/>
              <a:t>At some point, the Fund will want to ensure that coverage is available to dependent children up to age 26. At this point, it appears that the requirement to cover dependent children may mean covering two groups of children who are not always included in a plan’s definition of “child”: stepchildren and eligible foster children. We are waiting for additional guidance on this issue.</a:t>
            </a:r>
          </a:p>
          <a:p>
            <a:r>
              <a:rPr lang="en-US" dirty="0" smtClean="0"/>
              <a:t> The Fund will also want to ensure that coverage is affordable. This means looking at the contributions for self-only coverage (if there are any) and testing them under the applicable safe harbor method mentioned earlier.</a:t>
            </a:r>
          </a:p>
          <a:p>
            <a:r>
              <a:rPr lang="en-US" dirty="0" smtClean="0"/>
              <a:t>Finally, the plan will want to ensure that it meets the 60% minimum value test. This will not be an issue for most multiemployer plans. HHS has released a minimum value calculator that can be used for this purpose. Some simple design-based safe harbors are contained in a proposed rule published May 3, 2013. For many plans, these methods will not be flexible enough to accommodate the plan’s design, and it will be necessary to use the 3</a:t>
            </a:r>
            <a:r>
              <a:rPr lang="en-US" baseline="30000" dirty="0" smtClean="0"/>
              <a:t>rd</a:t>
            </a:r>
            <a:r>
              <a:rPr lang="en-US" dirty="0" smtClean="0"/>
              <a:t> approach (certification by an actuary). We are still waiting for guidance on that approach.</a:t>
            </a:r>
          </a:p>
          <a:p>
            <a:r>
              <a:rPr lang="en-US" dirty="0" smtClean="0">
                <a:solidFill>
                  <a:schemeClr val="accent2"/>
                </a:solidFill>
              </a:rPr>
              <a:t>Despite the delay in the employer penalty, </a:t>
            </a:r>
            <a:r>
              <a:rPr lang="en-US" dirty="0" smtClean="0"/>
              <a:t>multiemployer </a:t>
            </a:r>
            <a:r>
              <a:rPr lang="en-US" dirty="0"/>
              <a:t>plans will need to:</a:t>
            </a:r>
          </a:p>
          <a:p>
            <a:pPr lvl="1"/>
            <a:r>
              <a:rPr lang="en-US" dirty="0"/>
              <a:t>Determine minimum value for the Summary of Benefits and Coverage (SBC) for the plan year beginning on/after Jan. 1, </a:t>
            </a:r>
            <a:r>
              <a:rPr lang="en-US" dirty="0" smtClean="0"/>
              <a:t>2014 (discussed later in this report), </a:t>
            </a:r>
            <a:r>
              <a:rPr lang="en-US" dirty="0"/>
              <a:t>and</a:t>
            </a:r>
          </a:p>
          <a:p>
            <a:pPr lvl="1"/>
            <a:r>
              <a:rPr lang="en-US" dirty="0"/>
              <a:t>Provide contributing employers with information about minimum value and affordability so that employers can send notices to employees about the health insurance Exchanges (discussed later in this report)</a:t>
            </a:r>
            <a:endParaRPr lang="en-US" dirty="0" smtClean="0"/>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125815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2322843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2425886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4040821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164DC7A-70B2-40F6-957C-F86E620D40F7}" type="slidenum">
              <a:rPr lang="en-US" smtClean="0"/>
              <a:pPr>
                <a:defRPr/>
              </a:pPr>
              <a:t>14</a:t>
            </a:fld>
            <a:endParaRPr lang="en-US" dirty="0"/>
          </a:p>
        </p:txBody>
      </p:sp>
    </p:spTree>
    <p:extLst>
      <p:ext uri="{BB962C8B-B14F-4D97-AF65-F5344CB8AC3E}">
        <p14:creationId xmlns:p14="http://schemas.microsoft.com/office/powerpoint/2010/main" val="194768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164DC7A-70B2-40F6-957C-F86E620D40F7}" type="slidenum">
              <a:rPr lang="en-US" smtClean="0"/>
              <a:pPr>
                <a:defRPr/>
              </a:pPr>
              <a:t>15</a:t>
            </a:fld>
            <a:endParaRPr lang="en-US" dirty="0"/>
          </a:p>
        </p:txBody>
      </p:sp>
    </p:spTree>
    <p:extLst>
      <p:ext uri="{BB962C8B-B14F-4D97-AF65-F5344CB8AC3E}">
        <p14:creationId xmlns:p14="http://schemas.microsoft.com/office/powerpoint/2010/main" val="37011336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164DC7A-70B2-40F6-957C-F86E620D40F7}" type="slidenum">
              <a:rPr lang="en-US" smtClean="0"/>
              <a:pPr>
                <a:defRPr/>
              </a:pPr>
              <a:t>16</a:t>
            </a:fld>
            <a:endParaRPr lang="en-US" dirty="0"/>
          </a:p>
        </p:txBody>
      </p:sp>
    </p:spTree>
    <p:extLst>
      <p:ext uri="{BB962C8B-B14F-4D97-AF65-F5344CB8AC3E}">
        <p14:creationId xmlns:p14="http://schemas.microsoft.com/office/powerpoint/2010/main" val="95724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a:t>Let’s look first at </a:t>
            </a:r>
            <a:r>
              <a:rPr lang="en-US" dirty="0" smtClean="0"/>
              <a:t>2013 </a:t>
            </a:r>
            <a:r>
              <a:rPr lang="en-US" dirty="0"/>
              <a:t>and the requirements that directly affect group health plans: </a:t>
            </a:r>
            <a:r>
              <a:rPr lang="en-US" dirty="0" smtClean="0"/>
              <a:t>both of these apply </a:t>
            </a:r>
            <a:r>
              <a:rPr lang="en-US" dirty="0"/>
              <a:t>to all plans. (We look at requirements for non-grandfathered plans </a:t>
            </a:r>
            <a:r>
              <a:rPr lang="en-US" dirty="0" smtClean="0"/>
              <a:t>later.)</a:t>
            </a:r>
            <a:endParaRPr lang="en-US" dirty="0"/>
          </a:p>
          <a:p>
            <a:r>
              <a:rPr lang="en-US" dirty="0" smtClean="0"/>
              <a:t>Upcoming </a:t>
            </a:r>
            <a:r>
              <a:rPr lang="en-US" dirty="0"/>
              <a:t>slides </a:t>
            </a:r>
            <a:r>
              <a:rPr lang="en-US" dirty="0" smtClean="0"/>
              <a:t>address the comparative </a:t>
            </a:r>
            <a:r>
              <a:rPr lang="en-US" dirty="0"/>
              <a:t>effectiveness research fees (final rule published in </a:t>
            </a:r>
            <a:r>
              <a:rPr lang="en-US" i="1" dirty="0"/>
              <a:t>Federal Register</a:t>
            </a:r>
            <a:r>
              <a:rPr lang="en-US" dirty="0"/>
              <a:t> on December 6, 2012)</a:t>
            </a:r>
          </a:p>
          <a:p>
            <a:r>
              <a:rPr lang="en-US" dirty="0" smtClean="0"/>
              <a:t>With respect to EDI </a:t>
            </a:r>
            <a:r>
              <a:rPr lang="en-US" dirty="0"/>
              <a:t>– the first round of plan certifications will be required by 12/31/2013, but group health plans do not need to certify compliance until the certification process is announced.</a:t>
            </a: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17</a:t>
            </a:fld>
            <a:endParaRPr lang="en-US" dirty="0">
              <a:solidFill>
                <a:prstClr val="black"/>
              </a:solidFill>
            </a:endParaRPr>
          </a:p>
        </p:txBody>
      </p:sp>
    </p:spTree>
    <p:extLst>
      <p:ext uri="{BB962C8B-B14F-4D97-AF65-F5344CB8AC3E}">
        <p14:creationId xmlns:p14="http://schemas.microsoft.com/office/powerpoint/2010/main" val="3968473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Now that you have made it through the first round of SBCs, it is important to remember that this is an ongoing requirement.</a:t>
            </a:r>
          </a:p>
          <a:p>
            <a:r>
              <a:rPr lang="en-US" dirty="0" smtClean="0"/>
              <a:t>SBCs must be distributed each year and at certain other times listed on this slide.</a:t>
            </a:r>
          </a:p>
          <a:p>
            <a:r>
              <a:rPr lang="en-US" dirty="0" smtClean="0"/>
              <a:t>During the first year of compliance the federal Departments said they would not impose any penalties against plans working diligently and in good faith to comply with the law’s requirements. In FAQs released April 23, 2013, the Departments extended this enforcement relief through the end of Year Two.</a:t>
            </a:r>
          </a:p>
          <a:p>
            <a:r>
              <a:rPr lang="en-US" dirty="0" smtClean="0"/>
              <a:t>Penalties for violating the SBC requirements include the usual $100 per day per person penalty PLUS a fine of up to $1,000 for each willful failure</a:t>
            </a:r>
          </a:p>
          <a:p>
            <a:r>
              <a:rPr lang="en-US" dirty="0" smtClean="0"/>
              <a:t>On April 23, 2013, the Departments released a new template for Year Two. This template adds two questions that must be answered. These answers will help individuals know if they are meeting the individual mandate to have coverage and if they might be eligible for a premium assistance tax credit in an Exchange:</a:t>
            </a:r>
          </a:p>
          <a:p>
            <a:pPr lvl="1"/>
            <a:r>
              <a:rPr lang="en-US" sz="1100" dirty="0" smtClean="0"/>
              <a:t>“</a:t>
            </a:r>
            <a:r>
              <a:rPr lang="en-US" sz="1100" b="1" dirty="0" smtClean="0"/>
              <a:t>Does this Coverage Provide Minimum Essential Coverage?</a:t>
            </a:r>
            <a:r>
              <a:rPr lang="en-US" sz="1100" dirty="0" smtClean="0"/>
              <a:t> </a:t>
            </a:r>
            <a:br>
              <a:rPr lang="en-US" sz="1100" dirty="0" smtClean="0"/>
            </a:br>
            <a:r>
              <a:rPr lang="en-US" sz="1100" dirty="0" smtClean="0"/>
              <a:t>The Affordable Care Act requires most people to have health care coverage that qualifies as ‘minimum essential coverage.’ </a:t>
            </a:r>
            <a:r>
              <a:rPr lang="en-US" sz="1100" b="1" dirty="0" smtClean="0"/>
              <a:t>This plan or policy [</a:t>
            </a:r>
            <a:r>
              <a:rPr lang="en-US" sz="1100" b="1" u="sng" dirty="0" smtClean="0"/>
              <a:t>does/does not</a:t>
            </a:r>
            <a:r>
              <a:rPr lang="en-US" sz="1100" b="1" dirty="0" smtClean="0"/>
              <a:t>] </a:t>
            </a:r>
            <a:r>
              <a:rPr lang="en-US" sz="1100" b="1" u="sng" dirty="0" smtClean="0"/>
              <a:t>provide</a:t>
            </a:r>
            <a:r>
              <a:rPr lang="en-US" sz="1100" b="1" dirty="0" smtClean="0"/>
              <a:t> minimum essential coverage.</a:t>
            </a:r>
            <a:r>
              <a:rPr lang="en-US" sz="1100" dirty="0" smtClean="0"/>
              <a:t>”</a:t>
            </a:r>
          </a:p>
          <a:p>
            <a:pPr lvl="1"/>
            <a:r>
              <a:rPr lang="en-US" sz="1100" dirty="0" smtClean="0"/>
              <a:t>“</a:t>
            </a:r>
            <a:r>
              <a:rPr lang="en-US" sz="1100" b="1" dirty="0" smtClean="0"/>
              <a:t>Does this Coverage Meet the Minimum Value Standard?</a:t>
            </a:r>
            <a:r>
              <a:rPr lang="en-US" sz="1100" dirty="0" smtClean="0"/>
              <a:t/>
            </a:r>
            <a:br>
              <a:rPr lang="en-US" sz="1100" dirty="0" smtClean="0"/>
            </a:br>
            <a:r>
              <a:rPr lang="en-US" sz="1100" dirty="0" smtClean="0"/>
              <a:t>The Affordable Care Act establishes a minimum value standard of benefits of a health plan. The minimum value standard is 60% (actuarial value). </a:t>
            </a:r>
            <a:r>
              <a:rPr lang="en-US" sz="1100" b="1" dirty="0" smtClean="0"/>
              <a:t>This health coverage [</a:t>
            </a:r>
            <a:r>
              <a:rPr lang="en-US" sz="1100" b="1" u="sng" dirty="0" smtClean="0"/>
              <a:t>does/does not</a:t>
            </a:r>
            <a:r>
              <a:rPr lang="en-US" sz="1100" b="1" dirty="0" smtClean="0"/>
              <a:t>] </a:t>
            </a:r>
            <a:r>
              <a:rPr lang="en-US" sz="1100" b="1" u="sng" dirty="0" smtClean="0"/>
              <a:t>meet</a:t>
            </a:r>
            <a:r>
              <a:rPr lang="en-US" sz="1100" b="1" dirty="0" smtClean="0"/>
              <a:t> the minimum value standard for the benefits it provides.</a:t>
            </a:r>
            <a:r>
              <a:rPr lang="en-US" sz="1100" dirty="0" smtClean="0"/>
              <a:t>”</a:t>
            </a:r>
            <a:endParaRPr lang="en-US" sz="1100"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18</a:t>
            </a:fld>
            <a:endParaRPr lang="en-US" dirty="0">
              <a:solidFill>
                <a:prstClr val="black"/>
              </a:solidFill>
            </a:endParaRPr>
          </a:p>
        </p:txBody>
      </p:sp>
    </p:spTree>
    <p:extLst>
      <p:ext uri="{BB962C8B-B14F-4D97-AF65-F5344CB8AC3E}">
        <p14:creationId xmlns:p14="http://schemas.microsoft.com/office/powerpoint/2010/main" val="1636220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37792873-F616-473C-8891-BA062D7D72B4}" type="slidenum">
              <a:rPr lang="en-US" sz="1200">
                <a:solidFill>
                  <a:prstClr val="black"/>
                </a:solidFill>
              </a:rPr>
              <a:pPr eaLnBrk="1" hangingPunct="1"/>
              <a:t>19</a:t>
            </a:fld>
            <a:endParaRPr lang="en-US" sz="1200" dirty="0">
              <a:solidFill>
                <a:prstClr val="black"/>
              </a:solidFill>
            </a:endParaRPr>
          </a:p>
        </p:txBody>
      </p:sp>
      <p:sp>
        <p:nvSpPr>
          <p:cNvPr id="57347" name="Rectangle 2"/>
          <p:cNvSpPr>
            <a:spLocks noGrp="1" noRot="1" noChangeAspect="1" noChangeArrowheads="1" noTextEdit="1"/>
          </p:cNvSpPr>
          <p:nvPr>
            <p:ph type="sldImg"/>
          </p:nvPr>
        </p:nvSpPr>
        <p:spPr>
          <a:xfrm>
            <a:off x="1195388" y="153988"/>
            <a:ext cx="4619625" cy="3463925"/>
          </a:xfrm>
          <a:prstGeom prst="rect">
            <a:avLst/>
          </a:prstGeom>
          <a:ln/>
        </p:spPr>
      </p:sp>
      <p:sp>
        <p:nvSpPr>
          <p:cNvPr id="57348" name="Rectangle 3"/>
          <p:cNvSpPr>
            <a:spLocks noGrp="1" noChangeArrowheads="1"/>
          </p:cNvSpPr>
          <p:nvPr>
            <p:ph type="body" idx="1"/>
          </p:nvPr>
        </p:nvSpPr>
        <p:spPr>
          <a:xfrm>
            <a:off x="233165" y="3848885"/>
            <a:ext cx="6544083" cy="4848939"/>
          </a:xfrm>
          <a:prstGeom prst="rect">
            <a:avLst/>
          </a:prstGeom>
          <a:noFill/>
        </p:spPr>
        <p:txBody>
          <a:bodyPr/>
          <a:lstStyle/>
          <a:p>
            <a:r>
              <a:rPr lang="en-US" dirty="0" smtClean="0"/>
              <a:t>This new requirement to provide 60 days’ advance notice of material modifications is linked to the new SBC requirement.</a:t>
            </a:r>
          </a:p>
          <a:p>
            <a:r>
              <a:rPr lang="en-US" dirty="0" smtClean="0"/>
              <a:t>This means that it will take effect when the SBC requirement takes effect.</a:t>
            </a:r>
          </a:p>
          <a:p>
            <a:r>
              <a:rPr lang="en-US" dirty="0"/>
              <a:t>A</a:t>
            </a:r>
            <a:r>
              <a:rPr lang="en-US" dirty="0" smtClean="0"/>
              <a:t>dvance notice has to be provided when the plan change takes effect </a:t>
            </a:r>
            <a:r>
              <a:rPr lang="en-US" b="1" dirty="0" smtClean="0"/>
              <a:t>mid-year</a:t>
            </a:r>
            <a:r>
              <a:rPr lang="en-US" dirty="0" smtClean="0"/>
              <a:t> and the change </a:t>
            </a:r>
            <a:r>
              <a:rPr lang="en-US" b="1" dirty="0" smtClean="0"/>
              <a:t>affects the content of the SBC</a:t>
            </a:r>
            <a:r>
              <a:rPr lang="en-US" dirty="0" smtClean="0"/>
              <a:t>.</a:t>
            </a:r>
          </a:p>
          <a:p>
            <a:pPr lvl="1"/>
            <a:r>
              <a:rPr lang="en-US" dirty="0"/>
              <a:t>Not all plan changes will affect the content of the SBC. If the change does not affect the content of the SBC, 60 days’ advance notice is not required.</a:t>
            </a:r>
          </a:p>
          <a:p>
            <a:r>
              <a:rPr lang="en-US" dirty="0" smtClean="0"/>
              <a:t>Plan changes that take effect at the start of a plan year would just be reflected in the SBC issued for that plan year. </a:t>
            </a:r>
          </a:p>
          <a:p>
            <a:r>
              <a:rPr lang="en-US" dirty="0" smtClean="0"/>
              <a:t>A material modification would include any material change, whether it is a benefit enhancement or  benefit reduction. Examples include coverage of previously excluded benefits, changes in cost sharing, or adding new referral requirements.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Let’s start looking at 2014, beginning with the ban on waiting periods of more than 90 days.</a:t>
            </a:r>
          </a:p>
          <a:p>
            <a:r>
              <a:rPr lang="en-US" dirty="0" smtClean="0"/>
              <a:t>It applies to all group health plans – whether grandfathered or not. </a:t>
            </a:r>
            <a:endParaRPr lang="en-US" b="1" dirty="0" smtClean="0"/>
          </a:p>
          <a:p>
            <a:r>
              <a:rPr lang="en-US" dirty="0" smtClean="0"/>
              <a:t>The latest guidance is a proposed rule published on March 21, 2013 that plan sponsors can rely on through at least 2014. </a:t>
            </a:r>
          </a:p>
          <a:p>
            <a:r>
              <a:rPr lang="en-US" dirty="0" smtClean="0"/>
              <a:t>The proposed rule defines a waiting period as the period of time that must pass before coverage for an employee or dependent </a:t>
            </a:r>
            <a:r>
              <a:rPr lang="en-US" i="1" u="sng" dirty="0" smtClean="0"/>
              <a:t>who is otherwise eligible to enroll </a:t>
            </a:r>
            <a:r>
              <a:rPr lang="en-US" dirty="0" smtClean="0"/>
              <a:t>becomes effective.</a:t>
            </a:r>
          </a:p>
          <a:p>
            <a:r>
              <a:rPr lang="en-US" dirty="0" smtClean="0"/>
              <a:t>The rule does not require plan sponsors to provide coverage to someone who does not meet the plan’s eligibility requirements.</a:t>
            </a:r>
          </a:p>
          <a:p>
            <a:r>
              <a:rPr lang="en-US" dirty="0" smtClean="0"/>
              <a:t>However, eligibility rules that involve the passage of time require scrutiny and will generally be prohibited if they exceed 90 calendar days.</a:t>
            </a:r>
          </a:p>
          <a:p>
            <a:r>
              <a:rPr lang="en-US" dirty="0"/>
              <a:t>T</a:t>
            </a:r>
            <a:r>
              <a:rPr lang="en-US" dirty="0" smtClean="0"/>
              <a:t>he Departments have refused to treat 90 days as the equivalent of 3 months. The maximum waiting period is 90 calendar days, including holidays and weekends. </a:t>
            </a:r>
          </a:p>
          <a:p>
            <a:r>
              <a:rPr lang="en-US" dirty="0" smtClean="0"/>
              <a:t>The general rules that will apply in the context of multiemployer plans are laid out on the next slide.</a:t>
            </a:r>
          </a:p>
          <a:p>
            <a:endParaRPr lang="en-US" dirty="0"/>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20</a:t>
            </a:fld>
            <a:endParaRPr lang="en-US" dirty="0">
              <a:solidFill>
                <a:prstClr val="black"/>
              </a:solidFill>
            </a:endParaRPr>
          </a:p>
        </p:txBody>
      </p:sp>
    </p:spTree>
    <p:extLst>
      <p:ext uri="{BB962C8B-B14F-4D97-AF65-F5344CB8AC3E}">
        <p14:creationId xmlns:p14="http://schemas.microsoft.com/office/powerpoint/2010/main" val="3103377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sz="1100" dirty="0" smtClean="0"/>
              <a:t>There are three general rules that plan sponsors should review as they determine if any changes to the plan’s eligibility and enrollment rules will be necessary.</a:t>
            </a:r>
          </a:p>
          <a:p>
            <a:r>
              <a:rPr lang="en-US" sz="1100" dirty="0" smtClean="0"/>
              <a:t>The first rule is the rule for “variable hour employees” – this is the 13-month rule.</a:t>
            </a:r>
          </a:p>
          <a:p>
            <a:pPr lvl="1"/>
            <a:r>
              <a:rPr lang="en-US" sz="1100" dirty="0" smtClean="0"/>
              <a:t>These are employees who need to work a specified number of hours </a:t>
            </a:r>
            <a:r>
              <a:rPr lang="en-US" sz="1100" b="1" dirty="0" smtClean="0"/>
              <a:t>over a set period of time</a:t>
            </a:r>
            <a:r>
              <a:rPr lang="en-US" sz="1100" dirty="0" smtClean="0"/>
              <a:t> to be eligible for coverage. </a:t>
            </a:r>
          </a:p>
          <a:p>
            <a:pPr lvl="1"/>
            <a:r>
              <a:rPr lang="en-US" sz="1100" dirty="0" smtClean="0"/>
              <a:t>If the plan sponsor can’t reasonably determine at the outset if the person will meet the hours requirement, then the plan sponsor can take up to one year to make this determination. This rule is not written just for multiemployer plans, but it will apply to them.</a:t>
            </a:r>
          </a:p>
          <a:p>
            <a:pPr lvl="1"/>
            <a:r>
              <a:rPr lang="en-US" sz="1100" i="1" u="sng" dirty="0" smtClean="0"/>
              <a:t>If the employee meets the hours requirement within the time frame</a:t>
            </a:r>
            <a:r>
              <a:rPr lang="en-US" sz="1100" dirty="0" smtClean="0"/>
              <a:t>, then the employee’s coverage must be effective within 13 months from the start date.</a:t>
            </a:r>
          </a:p>
          <a:p>
            <a:pPr lvl="1"/>
            <a:r>
              <a:rPr lang="en-US" sz="1100" dirty="0" smtClean="0"/>
              <a:t>If the employee’s start date is not at the first of the calendar month, then coverage must start within 13 months from the start date plus the time remaining until the first day of the next calendar month.</a:t>
            </a:r>
          </a:p>
          <a:p>
            <a:pPr lvl="1"/>
            <a:r>
              <a:rPr lang="en-US" sz="1100" dirty="0" smtClean="0"/>
              <a:t>If the plan sponsor uses a shorter measurement period, then any waiting period after that measurement period can’t exceed 90 calendar days (and the plan sponsor has to meet the 13-month rule).</a:t>
            </a:r>
          </a:p>
          <a:p>
            <a:pPr lvl="1"/>
            <a:r>
              <a:rPr lang="en-US" sz="1100" dirty="0" smtClean="0"/>
              <a:t>The proposed rule does not explain what a “start date” is in the context of multiemployer plans. It could mean the start of the work period, or it could mean the start of the month in which contributions are received.</a:t>
            </a:r>
          </a:p>
          <a:p>
            <a:r>
              <a:rPr lang="en-US" sz="1100" dirty="0" smtClean="0"/>
              <a:t>The second rule applies to a cumulative hours-of-service requirement. This is a requirement that an employee work a certain number hours, but there is no time period during which these hours must be worked.</a:t>
            </a:r>
          </a:p>
          <a:p>
            <a:pPr lvl="1"/>
            <a:r>
              <a:rPr lang="en-US" sz="1100" dirty="0" smtClean="0"/>
              <a:t>For these employees, the hours-of-service requirement cannot exceed 1,200 hours and their coverage must take effect no later than the 91</a:t>
            </a:r>
            <a:r>
              <a:rPr lang="en-US" sz="1100" baseline="30000" dirty="0" smtClean="0"/>
              <a:t>st</a:t>
            </a:r>
            <a:r>
              <a:rPr lang="en-US" sz="1100" dirty="0" smtClean="0"/>
              <a:t> day after they meet the hours requirement.</a:t>
            </a:r>
          </a:p>
          <a:p>
            <a:r>
              <a:rPr lang="en-US" sz="1100" dirty="0" smtClean="0"/>
              <a:t>Finally, the preamble states that eligibility requirements based on earnings are allowed.</a:t>
            </a:r>
            <a:endParaRPr lang="en-US" sz="1100"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21</a:t>
            </a:fld>
            <a:endParaRPr lang="en-US" dirty="0">
              <a:solidFill>
                <a:prstClr val="black"/>
              </a:solidFill>
            </a:endParaRPr>
          </a:p>
        </p:txBody>
      </p:sp>
    </p:spTree>
    <p:extLst>
      <p:ext uri="{BB962C8B-B14F-4D97-AF65-F5344CB8AC3E}">
        <p14:creationId xmlns:p14="http://schemas.microsoft.com/office/powerpoint/2010/main" val="2942103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a:t>Let’s look at the </a:t>
            </a:r>
            <a:r>
              <a:rPr lang="en-US" dirty="0" smtClean="0"/>
              <a:t>other group </a:t>
            </a:r>
            <a:r>
              <a:rPr lang="en-US" dirty="0"/>
              <a:t>health plan mandates that take effect in 2014.</a:t>
            </a:r>
          </a:p>
          <a:p>
            <a:r>
              <a:rPr lang="en-US" dirty="0" smtClean="0"/>
              <a:t>These will apply to all </a:t>
            </a:r>
            <a:r>
              <a:rPr lang="en-US" dirty="0"/>
              <a:t>plans – whether grandfathered or not. </a:t>
            </a:r>
            <a:r>
              <a:rPr lang="en-US" dirty="0" smtClean="0"/>
              <a:t>(A coming slide </a:t>
            </a:r>
            <a:r>
              <a:rPr lang="en-US" dirty="0"/>
              <a:t>looks at requirements that apply just to non-grandfathered plans.)</a:t>
            </a:r>
          </a:p>
          <a:p>
            <a:pPr marL="0" indent="0">
              <a:buNone/>
            </a:pPr>
            <a:r>
              <a:rPr lang="en-US" b="1" dirty="0" smtClean="0"/>
              <a:t>The first requirement </a:t>
            </a:r>
            <a:r>
              <a:rPr lang="en-US" b="1" dirty="0"/>
              <a:t>is the ban on preexisting condition exclusions, regardless of age. </a:t>
            </a:r>
            <a:r>
              <a:rPr lang="en-US" dirty="0"/>
              <a:t>(The ACA’s ban on preexisting condition exclusions for people under age 19 is already in effect.)</a:t>
            </a:r>
          </a:p>
          <a:p>
            <a:r>
              <a:rPr lang="en-US" dirty="0"/>
              <a:t>Many multiemployer plans already eliminated preexisting condition exclusions, in large part because HIPAA made them harder to administer. </a:t>
            </a:r>
          </a:p>
          <a:p>
            <a:pPr marL="0" indent="0">
              <a:buNone/>
            </a:pPr>
            <a:r>
              <a:rPr lang="en-US" b="1" dirty="0"/>
              <a:t>The </a:t>
            </a:r>
            <a:r>
              <a:rPr lang="en-US" b="1" dirty="0" smtClean="0"/>
              <a:t>second </a:t>
            </a:r>
            <a:r>
              <a:rPr lang="en-US" b="1" dirty="0"/>
              <a:t>requirement relates to annual dollar limits. </a:t>
            </a:r>
            <a:r>
              <a:rPr lang="en-US" dirty="0">
                <a:solidFill>
                  <a:srgbClr val="FF0000"/>
                </a:solidFill>
              </a:rPr>
              <a:t>[Note to presenter:</a:t>
            </a:r>
            <a:r>
              <a:rPr lang="en-US" dirty="0"/>
              <a:t> </a:t>
            </a:r>
            <a:r>
              <a:rPr lang="en-US" dirty="0" smtClean="0">
                <a:solidFill>
                  <a:srgbClr val="FF0000"/>
                </a:solidFill>
              </a:rPr>
              <a:t>You may have discussed this issue already as one of the completed items/action items in the customized section of the report.]</a:t>
            </a:r>
            <a:endParaRPr lang="en-US" dirty="0"/>
          </a:p>
          <a:p>
            <a:r>
              <a:rPr lang="en-US" dirty="0" smtClean="0"/>
              <a:t>Starting </a:t>
            </a:r>
            <a:r>
              <a:rPr lang="en-US" dirty="0"/>
              <a:t>in 2014, plans will not be able to have annual dollar limits on essential benefits. The government will not extend any waivers past </a:t>
            </a:r>
            <a:r>
              <a:rPr lang="en-US" dirty="0" smtClean="0"/>
              <a:t>the 2013 plan year. Plans that currently have a $2 million annual dollar limit will have to get rid of that limit for the plan year beginning on or after January 1, 2014.</a:t>
            </a:r>
          </a:p>
          <a:p>
            <a:r>
              <a:rPr lang="en-US" dirty="0" smtClean="0"/>
              <a:t>Individual spending accounts that the IRS calls “HRAs” are subject to the annual dollar limits rules. Under FAQs issued January 24, 2013, HRAs must be integrated with other primary group coverage that complies with the annual limits rules. If an HRA is available to participants who are not covered by primary group coverage, it is not “integrated.”</a:t>
            </a:r>
          </a:p>
          <a:p>
            <a:pPr lvl="1"/>
            <a:r>
              <a:rPr lang="en-US" dirty="0" smtClean="0"/>
              <a:t>HRA plan designs and documents need to be reviewed for compliance with the guidance in these FAQs.</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23</a:t>
            </a:fld>
            <a:endParaRPr lang="en-US" dirty="0">
              <a:solidFill>
                <a:prstClr val="black"/>
              </a:solidFill>
            </a:endParaRPr>
          </a:p>
        </p:txBody>
      </p:sp>
    </p:spTree>
    <p:extLst>
      <p:ext uri="{BB962C8B-B14F-4D97-AF65-F5344CB8AC3E}">
        <p14:creationId xmlns:p14="http://schemas.microsoft.com/office/powerpoint/2010/main" val="4031523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Two new fees will affect all group health plans:</a:t>
            </a:r>
          </a:p>
          <a:p>
            <a:pPr lvl="1"/>
            <a:r>
              <a:rPr lang="en-US" dirty="0" smtClean="0"/>
              <a:t>The comparative effectiveness research fees, which we discuss in the next 2 slides;</a:t>
            </a:r>
          </a:p>
          <a:p>
            <a:pPr lvl="1"/>
            <a:r>
              <a:rPr lang="en-US" dirty="0" smtClean="0"/>
              <a:t>The temporary reinsurance fees, which we discuss in the following slide.</a:t>
            </a:r>
          </a:p>
          <a:p>
            <a:r>
              <a:rPr lang="en-US" dirty="0" smtClean="0"/>
              <a:t>Insured plans will see a third fee – the annual fee on health insurance providers – reflected in the carrier’s rates.</a:t>
            </a:r>
          </a:p>
          <a:p>
            <a:r>
              <a:rPr lang="en-US" dirty="0" smtClean="0"/>
              <a:t>Estimates are included in Segal income and expense projections.</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3646273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7A758E5C-4A0C-4160-8C9B-8588AD6A71A2}" type="slidenum">
              <a:rPr lang="en-US" sz="1200">
                <a:solidFill>
                  <a:prstClr val="black"/>
                </a:solidFill>
              </a:rPr>
              <a:pPr eaLnBrk="1" hangingPunct="1"/>
              <a:t>25</a:t>
            </a:fld>
            <a:endParaRPr lang="en-US" sz="1200" dirty="0">
              <a:solidFill>
                <a:prstClr val="black"/>
              </a:solidFill>
            </a:endParaRPr>
          </a:p>
        </p:txBody>
      </p:sp>
      <p:sp>
        <p:nvSpPr>
          <p:cNvPr id="58371" name="Rectangle 7"/>
          <p:cNvSpPr txBox="1">
            <a:spLocks noGrp="1" noChangeArrowheads="1"/>
          </p:cNvSpPr>
          <p:nvPr/>
        </p:nvSpPr>
        <p:spPr bwMode="auto">
          <a:xfrm>
            <a:off x="5919723" y="8774271"/>
            <a:ext cx="1090680" cy="461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785" tIns="46390" rIns="92785" bIns="46390" anchor="b"/>
          <a:lstStyle>
            <a:lvl1pPr defTabSz="942975" eaLnBrk="0" hangingPunct="0">
              <a:defRPr sz="2000">
                <a:solidFill>
                  <a:schemeClr val="tx1"/>
                </a:solidFill>
                <a:latin typeface="Arial" charset="0"/>
              </a:defRPr>
            </a:lvl1pPr>
            <a:lvl2pPr marL="742950" indent="-285750" defTabSz="942975" eaLnBrk="0" hangingPunct="0">
              <a:defRPr sz="2000">
                <a:solidFill>
                  <a:schemeClr val="tx1"/>
                </a:solidFill>
                <a:latin typeface="Arial" charset="0"/>
              </a:defRPr>
            </a:lvl2pPr>
            <a:lvl3pPr marL="1143000" indent="-228600" defTabSz="942975" eaLnBrk="0" hangingPunct="0">
              <a:defRPr sz="2000">
                <a:solidFill>
                  <a:schemeClr val="tx1"/>
                </a:solidFill>
                <a:latin typeface="Arial" charset="0"/>
              </a:defRPr>
            </a:lvl3pPr>
            <a:lvl4pPr marL="1600200" indent="-228600" defTabSz="942975" eaLnBrk="0" hangingPunct="0">
              <a:defRPr sz="2000">
                <a:solidFill>
                  <a:schemeClr val="tx1"/>
                </a:solidFill>
                <a:latin typeface="Arial" charset="0"/>
              </a:defRPr>
            </a:lvl4pPr>
            <a:lvl5pPr marL="2057400" indent="-228600" defTabSz="942975" eaLnBrk="0" hangingPunct="0">
              <a:defRPr sz="2000">
                <a:solidFill>
                  <a:schemeClr val="tx1"/>
                </a:solidFill>
                <a:latin typeface="Arial" charset="0"/>
              </a:defRPr>
            </a:lvl5pPr>
            <a:lvl6pPr marL="2514600" indent="-228600" defTabSz="942975" eaLnBrk="0" fontAlgn="base" hangingPunct="0">
              <a:lnSpc>
                <a:spcPct val="90000"/>
              </a:lnSpc>
              <a:spcBef>
                <a:spcPct val="50000"/>
              </a:spcBef>
              <a:spcAft>
                <a:spcPct val="0"/>
              </a:spcAft>
              <a:defRPr sz="2000">
                <a:solidFill>
                  <a:schemeClr val="tx1"/>
                </a:solidFill>
                <a:latin typeface="Arial" charset="0"/>
              </a:defRPr>
            </a:lvl6pPr>
            <a:lvl7pPr marL="2971800" indent="-228600" defTabSz="942975" eaLnBrk="0" fontAlgn="base" hangingPunct="0">
              <a:lnSpc>
                <a:spcPct val="90000"/>
              </a:lnSpc>
              <a:spcBef>
                <a:spcPct val="50000"/>
              </a:spcBef>
              <a:spcAft>
                <a:spcPct val="0"/>
              </a:spcAft>
              <a:defRPr sz="2000">
                <a:solidFill>
                  <a:schemeClr val="tx1"/>
                </a:solidFill>
                <a:latin typeface="Arial" charset="0"/>
              </a:defRPr>
            </a:lvl7pPr>
            <a:lvl8pPr marL="3429000" indent="-228600" defTabSz="942975" eaLnBrk="0" fontAlgn="base" hangingPunct="0">
              <a:lnSpc>
                <a:spcPct val="90000"/>
              </a:lnSpc>
              <a:spcBef>
                <a:spcPct val="50000"/>
              </a:spcBef>
              <a:spcAft>
                <a:spcPct val="0"/>
              </a:spcAft>
              <a:defRPr sz="2000">
                <a:solidFill>
                  <a:schemeClr val="tx1"/>
                </a:solidFill>
                <a:latin typeface="Arial" charset="0"/>
              </a:defRPr>
            </a:lvl8pPr>
            <a:lvl9pPr marL="3886200" indent="-228600" defTabSz="942975" eaLnBrk="0" fontAlgn="base" hangingPunct="0">
              <a:lnSpc>
                <a:spcPct val="90000"/>
              </a:lnSpc>
              <a:spcBef>
                <a:spcPct val="50000"/>
              </a:spcBef>
              <a:spcAft>
                <a:spcPct val="0"/>
              </a:spcAft>
              <a:defRPr sz="2000">
                <a:solidFill>
                  <a:schemeClr val="tx1"/>
                </a:solidFill>
                <a:latin typeface="Arial" charset="0"/>
              </a:defRPr>
            </a:lvl9pPr>
          </a:lstStyle>
          <a:p>
            <a:pPr algn="r" eaLnBrk="1" hangingPunct="1">
              <a:lnSpc>
                <a:spcPct val="100000"/>
              </a:lnSpc>
              <a:spcBef>
                <a:spcPct val="0"/>
              </a:spcBef>
            </a:pPr>
            <a:fld id="{4A113FE6-09D6-4AC7-A97E-ABAD6B244187}" type="slidenum">
              <a:rPr lang="en-US" sz="1200">
                <a:solidFill>
                  <a:prstClr val="black"/>
                </a:solidFill>
                <a:cs typeface="Arial" charset="0"/>
              </a:rPr>
              <a:pPr algn="r" eaLnBrk="1" hangingPunct="1">
                <a:lnSpc>
                  <a:spcPct val="100000"/>
                </a:lnSpc>
                <a:spcBef>
                  <a:spcPct val="0"/>
                </a:spcBef>
              </a:pPr>
              <a:t>25</a:t>
            </a:fld>
            <a:endParaRPr lang="en-US" sz="1200" dirty="0">
              <a:solidFill>
                <a:prstClr val="black"/>
              </a:solidFill>
              <a:cs typeface="Arial" charset="0"/>
            </a:endParaRPr>
          </a:p>
        </p:txBody>
      </p:sp>
      <p:sp>
        <p:nvSpPr>
          <p:cNvPr id="58372" name="Rectangle 2"/>
          <p:cNvSpPr>
            <a:spLocks noGrp="1" noRot="1" noChangeAspect="1" noChangeArrowheads="1" noTextEdit="1"/>
          </p:cNvSpPr>
          <p:nvPr>
            <p:ph type="sldImg"/>
          </p:nvPr>
        </p:nvSpPr>
        <p:spPr>
          <a:xfrm>
            <a:off x="1195388" y="153988"/>
            <a:ext cx="4619625" cy="3463925"/>
          </a:xfrm>
          <a:prstGeom prst="rect">
            <a:avLst/>
          </a:prstGeom>
          <a:ln/>
        </p:spPr>
      </p:sp>
      <p:sp>
        <p:nvSpPr>
          <p:cNvPr id="58373" name="Rectangle 3"/>
          <p:cNvSpPr>
            <a:spLocks noGrp="1" noChangeArrowheads="1"/>
          </p:cNvSpPr>
          <p:nvPr>
            <p:ph type="body" idx="1"/>
          </p:nvPr>
        </p:nvSpPr>
        <p:spPr>
          <a:xfrm>
            <a:off x="233165" y="3709571"/>
            <a:ext cx="6544083" cy="4988253"/>
          </a:xfrm>
          <a:prstGeom prst="rect">
            <a:avLst/>
          </a:prstGeom>
          <a:noFill/>
        </p:spPr>
        <p:txBody>
          <a:bodyPr lIns="92785" tIns="46390" rIns="92785" bIns="46390"/>
          <a:lstStyle/>
          <a:p>
            <a:pPr lvl="0">
              <a:buClr>
                <a:srgbClr val="0098DB"/>
              </a:buClr>
            </a:pPr>
            <a:r>
              <a:rPr lang="en-US" dirty="0" smtClean="0">
                <a:solidFill>
                  <a:srgbClr val="000000"/>
                </a:solidFill>
              </a:rPr>
              <a:t>The fees will be used to fund the Patient-Centered </a:t>
            </a:r>
            <a:r>
              <a:rPr lang="en-US" dirty="0">
                <a:solidFill>
                  <a:srgbClr val="000000"/>
                </a:solidFill>
              </a:rPr>
              <a:t>Outcomes Research Institute, </a:t>
            </a:r>
            <a:r>
              <a:rPr lang="en-US" dirty="0" smtClean="0">
                <a:solidFill>
                  <a:srgbClr val="000000"/>
                </a:solidFill>
              </a:rPr>
              <a:t>which will conduct comparative effectiveness research (to determine which treatments work and which don’t).</a:t>
            </a:r>
          </a:p>
          <a:p>
            <a:pPr lvl="0">
              <a:buClr>
                <a:srgbClr val="0098DB"/>
              </a:buClr>
            </a:pPr>
            <a:r>
              <a:rPr lang="en-US" dirty="0" smtClean="0">
                <a:solidFill>
                  <a:srgbClr val="000000"/>
                </a:solidFill>
              </a:rPr>
              <a:t>For self-insured plans, the fees are paid </a:t>
            </a:r>
            <a:r>
              <a:rPr lang="en-US" dirty="0">
                <a:solidFill>
                  <a:srgbClr val="000000"/>
                </a:solidFill>
              </a:rPr>
              <a:t>by </a:t>
            </a:r>
            <a:r>
              <a:rPr lang="en-US" dirty="0" smtClean="0">
                <a:solidFill>
                  <a:srgbClr val="000000"/>
                </a:solidFill>
              </a:rPr>
              <a:t>the plan sponsor. For insured plans, the fees are paid by the issuer. </a:t>
            </a:r>
            <a:endParaRPr lang="en-US" dirty="0">
              <a:solidFill>
                <a:srgbClr val="000000"/>
              </a:solidFill>
            </a:endParaRPr>
          </a:p>
          <a:p>
            <a:pPr>
              <a:buClr>
                <a:srgbClr val="0098DB"/>
              </a:buClr>
            </a:pPr>
            <a:r>
              <a:rPr lang="en-US" dirty="0" smtClean="0">
                <a:solidFill>
                  <a:srgbClr val="000000"/>
                </a:solidFill>
              </a:rPr>
              <a:t>If plan has self-insured and insured benefits, BOTH plan sponsor and issuer would pay the fees under final rule published Dec. 6, 2012.</a:t>
            </a:r>
            <a:endParaRPr lang="en-US" dirty="0">
              <a:solidFill>
                <a:srgbClr val="000000"/>
              </a:solidFill>
            </a:endParaRPr>
          </a:p>
          <a:p>
            <a:pPr lvl="0">
              <a:buClr>
                <a:srgbClr val="0098DB"/>
              </a:buClr>
            </a:pPr>
            <a:r>
              <a:rPr lang="en-US" dirty="0" smtClean="0">
                <a:solidFill>
                  <a:srgbClr val="000000"/>
                </a:solidFill>
              </a:rPr>
              <a:t>Special rules prevent double counting where the plan provides multiple types of </a:t>
            </a:r>
            <a:r>
              <a:rPr lang="en-US" b="1" u="sng" dirty="0" smtClean="0">
                <a:solidFill>
                  <a:srgbClr val="000000"/>
                </a:solidFill>
              </a:rPr>
              <a:t>self-insured</a:t>
            </a:r>
            <a:r>
              <a:rPr lang="en-US" dirty="0" smtClean="0">
                <a:solidFill>
                  <a:srgbClr val="000000"/>
                </a:solidFill>
              </a:rPr>
              <a:t> benefits.</a:t>
            </a:r>
          </a:p>
          <a:p>
            <a:pPr>
              <a:buClr>
                <a:srgbClr val="0098DB"/>
              </a:buClr>
            </a:pPr>
            <a:r>
              <a:rPr lang="en-US" dirty="0">
                <a:solidFill>
                  <a:srgbClr val="000000"/>
                </a:solidFill>
              </a:rPr>
              <a:t>Applies to HRAs except where HRA is combined with other self-insured </a:t>
            </a:r>
            <a:r>
              <a:rPr lang="en-US" dirty="0" smtClean="0">
                <a:solidFill>
                  <a:srgbClr val="000000"/>
                </a:solidFill>
              </a:rPr>
              <a:t>coverage.</a:t>
            </a:r>
            <a:endParaRPr lang="en-US" dirty="0">
              <a:solidFill>
                <a:srgbClr val="000000"/>
              </a:solidFill>
            </a:endParaRPr>
          </a:p>
          <a:p>
            <a:pPr lvl="0">
              <a:buClr>
                <a:srgbClr val="0098DB"/>
              </a:buClr>
            </a:pPr>
            <a:r>
              <a:rPr lang="en-US" dirty="0" smtClean="0">
                <a:solidFill>
                  <a:srgbClr val="000000"/>
                </a:solidFill>
              </a:rPr>
              <a:t>The </a:t>
            </a:r>
            <a:r>
              <a:rPr lang="en-US" dirty="0">
                <a:solidFill>
                  <a:srgbClr val="000000"/>
                </a:solidFill>
              </a:rPr>
              <a:t>fees will be assessed over 7 years. </a:t>
            </a:r>
            <a:r>
              <a:rPr lang="en-US" dirty="0" smtClean="0">
                <a:solidFill>
                  <a:srgbClr val="000000"/>
                </a:solidFill>
              </a:rPr>
              <a:t>For example, for </a:t>
            </a:r>
            <a:r>
              <a:rPr lang="en-US" dirty="0">
                <a:solidFill>
                  <a:srgbClr val="000000"/>
                </a:solidFill>
              </a:rPr>
              <a:t>a calendar-year plan, they begin with </a:t>
            </a:r>
            <a:r>
              <a:rPr lang="en-US" dirty="0" smtClean="0">
                <a:solidFill>
                  <a:srgbClr val="000000"/>
                </a:solidFill>
              </a:rPr>
              <a:t>the 2012 plan year and </a:t>
            </a:r>
            <a:r>
              <a:rPr lang="en-US" dirty="0">
                <a:solidFill>
                  <a:srgbClr val="000000"/>
                </a:solidFill>
              </a:rPr>
              <a:t>apply through 2018.</a:t>
            </a:r>
          </a:p>
          <a:p>
            <a:pPr lvl="0">
              <a:buClr>
                <a:srgbClr val="0098DB"/>
              </a:buClr>
            </a:pPr>
            <a:r>
              <a:rPr lang="en-US" dirty="0">
                <a:solidFill>
                  <a:srgbClr val="000000"/>
                </a:solidFill>
              </a:rPr>
              <a:t>The fees are $1 per covered life (not per participant) in the first year; then they increase to $2 per covered </a:t>
            </a:r>
            <a:r>
              <a:rPr lang="en-US" dirty="0" smtClean="0">
                <a:solidFill>
                  <a:srgbClr val="000000"/>
                </a:solidFill>
              </a:rPr>
              <a:t>life (amount will be indexed).</a:t>
            </a:r>
          </a:p>
          <a:p>
            <a:pPr lvl="1">
              <a:buClr>
                <a:srgbClr val="0098DB"/>
              </a:buClr>
            </a:pPr>
            <a:r>
              <a:rPr lang="en-US" dirty="0" smtClean="0">
                <a:solidFill>
                  <a:srgbClr val="000000"/>
                </a:solidFill>
              </a:rPr>
              <a:t>Final rule provides 3 options for counting covered lives (discussed on next slide).</a:t>
            </a:r>
          </a:p>
          <a:p>
            <a:pPr lvl="0">
              <a:buClr>
                <a:srgbClr val="0098DB"/>
              </a:buClr>
            </a:pPr>
            <a:r>
              <a:rPr lang="en-US" dirty="0" smtClean="0">
                <a:solidFill>
                  <a:srgbClr val="000000"/>
                </a:solidFill>
              </a:rPr>
              <a:t>Return must be filed with IRS and fees must be paid by July 31 of the calendar year that immediately follows the last day of the plan year; for a calendar-year plan, this means July 31, 2013.</a:t>
            </a:r>
          </a:p>
          <a:p>
            <a:pPr lvl="0">
              <a:buClr>
                <a:srgbClr val="0098DB"/>
              </a:buClr>
            </a:pPr>
            <a:r>
              <a:rPr lang="en-US" dirty="0" smtClean="0">
                <a:solidFill>
                  <a:srgbClr val="000000"/>
                </a:solidFill>
              </a:rPr>
              <a:t>Fees do not apply to HIPAA “excepted benefits” (e.g., separately insured dental/vision or self-insured dental vision if participants elect coverage separately from medical AND pay an additional premium for dental/vision).</a:t>
            </a:r>
          </a:p>
          <a:p>
            <a:pPr lvl="0">
              <a:buClr>
                <a:srgbClr val="0098DB"/>
              </a:buClr>
            </a:pPr>
            <a:r>
              <a:rPr lang="en-US" dirty="0" smtClean="0">
                <a:solidFill>
                  <a:srgbClr val="000000"/>
                </a:solidFill>
              </a:rPr>
              <a:t>Fees apply to retiree coverage, even if retirees are in a retiree-only plan, and to COBRA enrollees.</a:t>
            </a:r>
          </a:p>
          <a:p>
            <a:pPr marL="0" lvl="0" indent="0">
              <a:buClr>
                <a:srgbClr val="0098DB"/>
              </a:buClr>
              <a:buNone/>
            </a:pPr>
            <a:endParaRPr lang="en-US" dirty="0">
              <a:solidFill>
                <a:srgbClr val="000000"/>
              </a:solidFill>
            </a:endParaRPr>
          </a:p>
          <a:p>
            <a:pPr marL="0" indent="0">
              <a:buNone/>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The final rule published Dec. 6, 2012 provides 3 ways to count the average number of covered lives.</a:t>
            </a:r>
          </a:p>
          <a:p>
            <a:r>
              <a:rPr lang="en-US" dirty="0" smtClean="0"/>
              <a:t>Plan sponsors must use the same method consistently for the duration of the plan year, but may use a different method from one plan year to the next.</a:t>
            </a:r>
          </a:p>
          <a:p>
            <a:r>
              <a:rPr lang="en-US" dirty="0" smtClean="0"/>
              <a:t>The final rules provides detailed examples to illustrate how to do these calculations.</a:t>
            </a:r>
          </a:p>
          <a:p>
            <a:r>
              <a:rPr lang="en-US" dirty="0" smtClean="0"/>
              <a:t>There is a special transition rule that will apply in the first year to plan years that began before July 11, 2012 (which is 90 days after the date the </a:t>
            </a:r>
            <a:r>
              <a:rPr lang="en-US" i="1" dirty="0" smtClean="0"/>
              <a:t>proposed </a:t>
            </a:r>
            <a:r>
              <a:rPr lang="en-US" dirty="0" smtClean="0"/>
              <a:t>rule was published) and that ended or will end on/after October 1, 2012. These plans may use any reasonable method to count covered lives. This transition rule would apply to the following plan years:</a:t>
            </a:r>
          </a:p>
          <a:p>
            <a:pPr lvl="1"/>
            <a:r>
              <a:rPr lang="en-US" dirty="0" smtClean="0"/>
              <a:t>Nov. 1, 2011 to Oct. 31, 2012</a:t>
            </a:r>
          </a:p>
          <a:p>
            <a:pPr lvl="1"/>
            <a:r>
              <a:rPr lang="en-US" dirty="0" smtClean="0"/>
              <a:t>Dec. 1, 2011 to Nov. 31, 2012</a:t>
            </a:r>
          </a:p>
          <a:p>
            <a:pPr lvl="1"/>
            <a:r>
              <a:rPr lang="en-US" dirty="0" smtClean="0"/>
              <a:t>Jan. 1, 2012 to Dec. 31, 2012</a:t>
            </a:r>
          </a:p>
          <a:p>
            <a:pPr lvl="1"/>
            <a:r>
              <a:rPr lang="en-US" dirty="0" smtClean="0"/>
              <a:t>Feb. 1, 2012 to Jan. 31, 2013</a:t>
            </a:r>
          </a:p>
          <a:p>
            <a:pPr lvl="1"/>
            <a:r>
              <a:rPr lang="en-US" dirty="0" smtClean="0"/>
              <a:t>March 1, 2012 to Feb. 28, 2013</a:t>
            </a:r>
          </a:p>
          <a:p>
            <a:pPr lvl="1"/>
            <a:r>
              <a:rPr lang="en-US" dirty="0" smtClean="0"/>
              <a:t>April 1, 2012 to March 31, 2013</a:t>
            </a:r>
          </a:p>
          <a:p>
            <a:pPr lvl="1"/>
            <a:r>
              <a:rPr lang="en-US" dirty="0" smtClean="0"/>
              <a:t>May 1, 2012 to April 30, 2013</a:t>
            </a:r>
          </a:p>
          <a:p>
            <a:pPr lvl="1"/>
            <a:r>
              <a:rPr lang="en-US" dirty="0" smtClean="0"/>
              <a:t>June 1, 2012 to May 31, 2013</a:t>
            </a:r>
          </a:p>
          <a:p>
            <a:pPr lvl="1"/>
            <a:r>
              <a:rPr lang="en-US" dirty="0" smtClean="0"/>
              <a:t>July 1, 2012 to June 30, 2013</a:t>
            </a: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26</a:t>
            </a:fld>
            <a:endParaRPr lang="en-US" dirty="0">
              <a:solidFill>
                <a:prstClr val="black"/>
              </a:solidFill>
            </a:endParaRPr>
          </a:p>
        </p:txBody>
      </p:sp>
    </p:spTree>
    <p:extLst>
      <p:ext uri="{BB962C8B-B14F-4D97-AF65-F5344CB8AC3E}">
        <p14:creationId xmlns:p14="http://schemas.microsoft.com/office/powerpoint/2010/main" val="1029239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sz="1100" dirty="0" smtClean="0"/>
              <a:t>The ACA creates 3 mechanisms to spread insurance risk beginning in 2014.</a:t>
            </a:r>
          </a:p>
          <a:p>
            <a:r>
              <a:rPr lang="en-US" sz="1100" dirty="0" smtClean="0"/>
              <a:t>One mechanism is the temporary reinsurance programs that states will set up and operate from 2014 through 2016. (If a state elects not to set one up, the federal government will run the program for that state.)</a:t>
            </a:r>
          </a:p>
          <a:p>
            <a:r>
              <a:rPr lang="en-US" sz="1100" dirty="0" smtClean="0"/>
              <a:t>The purpose of the reinsurance program is to stabilize premiums in the individual insurance market.</a:t>
            </a:r>
          </a:p>
          <a:p>
            <a:r>
              <a:rPr lang="en-US" sz="1100" dirty="0" smtClean="0"/>
              <a:t>These programs will be financed through contributions from self-insured plans. Issuers will also have to pay these fees.</a:t>
            </a:r>
          </a:p>
          <a:p>
            <a:r>
              <a:rPr lang="en-US" sz="1100" dirty="0"/>
              <a:t>The amount of the fees paid by each plan sponsor or issuer will be based on a per capita contribution rate set by the federal government. Per capita means per </a:t>
            </a:r>
            <a:r>
              <a:rPr lang="en-US" sz="1100" dirty="0" smtClean="0"/>
              <a:t>person </a:t>
            </a:r>
            <a:r>
              <a:rPr lang="en-US" sz="1100" dirty="0"/>
              <a:t>(not per </a:t>
            </a:r>
            <a:r>
              <a:rPr lang="en-US" sz="1100" dirty="0" smtClean="0"/>
              <a:t>employee). </a:t>
            </a:r>
            <a:r>
              <a:rPr lang="en-US" sz="1100" dirty="0"/>
              <a:t>The rate will be set each year. </a:t>
            </a:r>
          </a:p>
          <a:p>
            <a:pPr lvl="1"/>
            <a:r>
              <a:rPr lang="en-US" sz="1100" dirty="0"/>
              <a:t>The </a:t>
            </a:r>
            <a:r>
              <a:rPr lang="en-US" sz="1100" dirty="0" smtClean="0"/>
              <a:t>final rate </a:t>
            </a:r>
            <a:r>
              <a:rPr lang="en-US" sz="1100" dirty="0"/>
              <a:t>for 2014 is $5.25 per </a:t>
            </a:r>
            <a:r>
              <a:rPr lang="en-US" sz="1100" dirty="0" smtClean="0"/>
              <a:t>person </a:t>
            </a:r>
            <a:r>
              <a:rPr lang="en-US" sz="1100" dirty="0"/>
              <a:t>per month (in other words, $63 per </a:t>
            </a:r>
            <a:r>
              <a:rPr lang="en-US" sz="1100" dirty="0" smtClean="0"/>
              <a:t>person </a:t>
            </a:r>
            <a:r>
              <a:rPr lang="en-US" sz="1100" dirty="0"/>
              <a:t>per year)</a:t>
            </a:r>
          </a:p>
          <a:p>
            <a:r>
              <a:rPr lang="en-US" sz="1100" dirty="0" smtClean="0"/>
              <a:t>Under a final rule published March 11, 2013, the fees apply to “major medical coverage.” They will not apply to “excepted benefits” or to HRAs integrated with major medical coverage.</a:t>
            </a:r>
          </a:p>
          <a:p>
            <a:r>
              <a:rPr lang="en-US" sz="1100" dirty="0"/>
              <a:t>Fees also apply to </a:t>
            </a:r>
            <a:r>
              <a:rPr lang="en-US" sz="1100" dirty="0" smtClean="0"/>
              <a:t>major medical coverage provided to retirees, even if the plan is a retiree-only plan. However, the </a:t>
            </a:r>
            <a:r>
              <a:rPr lang="en-US" sz="1100" dirty="0"/>
              <a:t>fees are not paid in connection with Medicare retirees for whom Medicare is the primary </a:t>
            </a:r>
            <a:r>
              <a:rPr lang="en-US" sz="1100" dirty="0" smtClean="0"/>
              <a:t>payer (because the group coverage is not considered “major medical”). </a:t>
            </a:r>
            <a:r>
              <a:rPr lang="en-US" sz="1100" dirty="0"/>
              <a:t>(They would be paid for actives with Medicare because the plan pays primary.)</a:t>
            </a:r>
          </a:p>
          <a:p>
            <a:r>
              <a:rPr lang="en-US" sz="1100" dirty="0" smtClean="0"/>
              <a:t>HHS will assess these fees beginning in late 2014 based on an enrollment count provided by the plan sponsor no later than November 15, 2014.</a:t>
            </a:r>
          </a:p>
          <a:p>
            <a:r>
              <a:rPr lang="en-US" sz="1100" dirty="0" smtClean="0"/>
              <a:t>Although early guidance created some uncertainty about whether plans or TPAs were actually responsible for these payments, the final rule makes it clear that self-insured plans pay the fees. TPAs may be utilized to transfer the payment, but the plan pays the fees.</a:t>
            </a: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27</a:t>
            </a:fld>
            <a:endParaRPr lang="en-US" dirty="0">
              <a:solidFill>
                <a:prstClr val="black"/>
              </a:solidFill>
            </a:endParaRPr>
          </a:p>
        </p:txBody>
      </p:sp>
    </p:spTree>
    <p:extLst>
      <p:ext uri="{BB962C8B-B14F-4D97-AF65-F5344CB8AC3E}">
        <p14:creationId xmlns:p14="http://schemas.microsoft.com/office/powerpoint/2010/main" val="2454770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Now let’s </a:t>
            </a:r>
            <a:r>
              <a:rPr lang="en-US" dirty="0"/>
              <a:t>look </a:t>
            </a:r>
            <a:r>
              <a:rPr lang="en-US" dirty="0" smtClean="0"/>
              <a:t>at 2013 requirements </a:t>
            </a:r>
            <a:r>
              <a:rPr lang="en-US" dirty="0"/>
              <a:t>that </a:t>
            </a:r>
            <a:r>
              <a:rPr lang="en-US" dirty="0" smtClean="0"/>
              <a:t>apply </a:t>
            </a:r>
            <a:r>
              <a:rPr lang="en-US" dirty="0"/>
              <a:t>only to </a:t>
            </a:r>
            <a:r>
              <a:rPr lang="en-US" b="1" dirty="0"/>
              <a:t>non-grandfathered</a:t>
            </a:r>
            <a:r>
              <a:rPr lang="en-US" dirty="0"/>
              <a:t> plans.</a:t>
            </a:r>
          </a:p>
          <a:p>
            <a:r>
              <a:rPr lang="en-US" dirty="0"/>
              <a:t>We will talk briefly about the first </a:t>
            </a:r>
            <a:r>
              <a:rPr lang="en-US" dirty="0" smtClean="0"/>
              <a:t>requirement in a few moments – we have 3 slides on additional preventive services.</a:t>
            </a:r>
            <a:endParaRPr lang="en-US" dirty="0"/>
          </a:p>
          <a:p>
            <a:r>
              <a:rPr lang="en-US" dirty="0" smtClean="0"/>
              <a:t>For </a:t>
            </a:r>
            <a:r>
              <a:rPr lang="en-US" dirty="0"/>
              <a:t>the rest, we need to wait for guidance from the agencies.</a:t>
            </a:r>
          </a:p>
          <a:p>
            <a:pPr lvl="1"/>
            <a:r>
              <a:rPr lang="en-US" dirty="0" smtClean="0"/>
              <a:t>Nondiscrimination </a:t>
            </a:r>
            <a:r>
              <a:rPr lang="en-US" dirty="0"/>
              <a:t>rules affecting insured plans: the Treasury Department issued a notice in 2010 stating that this provision will not apply until rules are issued.</a:t>
            </a:r>
          </a:p>
          <a:p>
            <a:pPr lvl="1"/>
            <a:r>
              <a:rPr lang="en-US" dirty="0"/>
              <a:t>Quality reporting </a:t>
            </a:r>
          </a:p>
          <a:p>
            <a:pPr lvl="2"/>
            <a:r>
              <a:rPr lang="en-US" dirty="0"/>
              <a:t>The ACA requires HHS to issue reporting standards </a:t>
            </a:r>
            <a:r>
              <a:rPr lang="en-US" b="1" i="1" dirty="0"/>
              <a:t>no later than March 23, 2012</a:t>
            </a:r>
            <a:r>
              <a:rPr lang="en-US" dirty="0"/>
              <a:t>; these have not yet been issued.</a:t>
            </a:r>
            <a:endParaRPr lang="en-US" b="1" i="1" dirty="0"/>
          </a:p>
          <a:p>
            <a:pPr lvl="2"/>
            <a:r>
              <a:rPr lang="en-US" dirty="0"/>
              <a:t>At some point, this will require annual reports to HHS and to enrollees about various quality improvement issues.</a:t>
            </a: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28</a:t>
            </a:fld>
            <a:endParaRPr lang="en-US" dirty="0">
              <a:solidFill>
                <a:prstClr val="black"/>
              </a:solidFill>
            </a:endParaRPr>
          </a:p>
        </p:txBody>
      </p:sp>
    </p:spTree>
    <p:extLst>
      <p:ext uri="{BB962C8B-B14F-4D97-AF65-F5344CB8AC3E}">
        <p14:creationId xmlns:p14="http://schemas.microsoft.com/office/powerpoint/2010/main" val="2212850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1195388" y="153988"/>
            <a:ext cx="4619625" cy="3463925"/>
          </a:xfrm>
          <a:prstGeom prst="rect">
            <a:avLst/>
          </a:prstGeom>
          <a:ln/>
        </p:spPr>
      </p:sp>
      <p:sp>
        <p:nvSpPr>
          <p:cNvPr id="134147" name="Rectangle 3"/>
          <p:cNvSpPr>
            <a:spLocks noGrp="1" noChangeArrowheads="1"/>
          </p:cNvSpPr>
          <p:nvPr>
            <p:ph type="body" idx="1"/>
          </p:nvPr>
        </p:nvSpPr>
        <p:spPr>
          <a:xfrm>
            <a:off x="311576" y="4002301"/>
            <a:ext cx="6387253" cy="4618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The list of required preventive gets longer as the government adds new services or updates older recommendations.</a:t>
            </a:r>
          </a:p>
          <a:p>
            <a:r>
              <a:rPr lang="en-US" dirty="0" smtClean="0"/>
              <a:t>There will be some lag time between the issuance of a new or revised recommendation and the requirement to start covering that service. Basically, a non-grandfathered plan has to begin to provide the service with the plan year that begins one year after the recommendation is released or revised.</a:t>
            </a:r>
          </a:p>
          <a:p>
            <a:r>
              <a:rPr lang="en-US" dirty="0" smtClean="0"/>
              <a:t>The best way to stay on top of these requirements is to look at the government’s website once each year, prior to the start of the plan year.</a:t>
            </a:r>
          </a:p>
          <a:p>
            <a:r>
              <a:rPr lang="en-US" dirty="0" smtClean="0"/>
              <a:t>Plans may use reasonable medical management techniques to control costs. For example, a plan may steer patients towards a particular high-value setting, such as an ambulatory care setting, by providing free care there but charging cost sharing for the same care in the outpatient department of a hospital.</a:t>
            </a:r>
          </a:p>
          <a:p>
            <a:pPr lvl="1"/>
            <a:r>
              <a:rPr lang="en-US" dirty="0" smtClean="0"/>
              <a:t>However, the plan must accommodate any individuals for whom it would be medically inappropriate to have the service in the ambulatory care setting (as determined by the patient’s attending provider). </a:t>
            </a:r>
          </a:p>
          <a:p>
            <a:pPr lvl="1"/>
            <a:r>
              <a:rPr lang="en-US" dirty="0" smtClean="0"/>
              <a:t>Accommodating such individuals means having a mechanism for waiving the otherwise applicable cost sharing for the service provided in the hospital setting.</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xfrm>
            <a:off x="1195388" y="153988"/>
            <a:ext cx="4619625" cy="3463925"/>
          </a:xfrm>
          <a:prstGeom prst="rect">
            <a:avLst/>
          </a:prstGeom>
          <a:ln/>
        </p:spPr>
      </p:sp>
      <p:sp>
        <p:nvSpPr>
          <p:cNvPr id="135171" name="Rectangle 3"/>
          <p:cNvSpPr>
            <a:spLocks noGrp="1" noChangeArrowheads="1"/>
          </p:cNvSpPr>
          <p:nvPr>
            <p:ph type="body" idx="1"/>
          </p:nvPr>
        </p:nvSpPr>
        <p:spPr>
          <a:xfrm>
            <a:off x="311576" y="4002301"/>
            <a:ext cx="6387253" cy="4618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Non-grandfathered plans must provide a new list of women’s preventive services with the plan year that begins on or after Aug. 1, 2012.</a:t>
            </a:r>
          </a:p>
          <a:p>
            <a:r>
              <a:rPr lang="en-US" dirty="0" smtClean="0"/>
              <a:t>This list is based on recommendations from HRSA, which is part of HHS. HRSA based its recommendations on a study from the IOM.</a:t>
            </a:r>
          </a:p>
          <a:p>
            <a:r>
              <a:rPr lang="en-US" dirty="0" smtClean="0"/>
              <a:t>Note that the list of services includes “well-woman visits,” which HRSA describes as encompassing prenatal care.</a:t>
            </a:r>
          </a:p>
          <a:p>
            <a:pPr lvl="1"/>
            <a:r>
              <a:rPr lang="en-US" dirty="0" smtClean="0"/>
              <a:t>This is an issue that plan sponsors should have addressed as they drafted their SBCs, because the SBC asks for information about how the plan pays for prenatal care.</a:t>
            </a:r>
          </a:p>
          <a:p>
            <a:pPr lvl="1"/>
            <a:r>
              <a:rPr lang="en-US" dirty="0" smtClean="0"/>
              <a:t>We think this requires plans to cover office visits for routine prenatal care without cost sharing when provided in-network.</a:t>
            </a:r>
          </a:p>
          <a:p>
            <a:pPr lvl="1"/>
            <a:r>
              <a:rPr lang="en-US" dirty="0" smtClean="0"/>
              <a:t>If you have not done so already, you should review this issue with the plan’s claims payer and with legal counsel.</a:t>
            </a:r>
          </a:p>
          <a:p>
            <a:r>
              <a:rPr lang="en-US" dirty="0" smtClean="0"/>
              <a:t>Note also that the list of services includes all FDA-approved contraceptive methods.</a:t>
            </a:r>
          </a:p>
          <a:p>
            <a:pPr lvl="1"/>
            <a:r>
              <a:rPr lang="en-US" dirty="0" smtClean="0"/>
              <a:t>This will typically require the provision of some free services in the medical plan (e.g., sterilization, insertion of IUDs) as well as enhancements to the drug benefit.</a:t>
            </a:r>
          </a:p>
          <a:p>
            <a:pPr lvl="1"/>
            <a:r>
              <a:rPr lang="en-US" dirty="0" smtClean="0"/>
              <a:t>If you have done so already, you should review this issue with the plan’s claims payer and PBM.</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The Departments implementing the ACA recently released another set of FAQs, including several on preventive services.</a:t>
            </a:r>
          </a:p>
          <a:p>
            <a:r>
              <a:rPr lang="en-US" dirty="0" smtClean="0"/>
              <a:t>These FAQs clarify the coverage requirements for some preventive services, as listed on this slide.</a:t>
            </a:r>
          </a:p>
          <a:p>
            <a:r>
              <a:rPr lang="en-US" dirty="0" smtClean="0"/>
              <a:t>These FAQs also highlight the flexibility that plan sponsors have to use reasonable medical management techniques in designing their coverage of preventive services.</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31</a:t>
            </a:fld>
            <a:endParaRPr lang="en-US" dirty="0">
              <a:solidFill>
                <a:prstClr val="black"/>
              </a:solidFill>
            </a:endParaRPr>
          </a:p>
        </p:txBody>
      </p:sp>
    </p:spTree>
    <p:extLst>
      <p:ext uri="{BB962C8B-B14F-4D97-AF65-F5344CB8AC3E}">
        <p14:creationId xmlns:p14="http://schemas.microsoft.com/office/powerpoint/2010/main" val="1931262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This slide discusses the new cost-sharing limit that applies only to </a:t>
            </a:r>
            <a:r>
              <a:rPr lang="en-US" b="1" dirty="0" smtClean="0"/>
              <a:t>non-grandfathered</a:t>
            </a:r>
            <a:r>
              <a:rPr lang="en-US" dirty="0" smtClean="0"/>
              <a:t> plans, beginning in 2014.</a:t>
            </a:r>
          </a:p>
          <a:p>
            <a:r>
              <a:rPr lang="en-US" dirty="0" smtClean="0"/>
              <a:t>We have one FAQ on these requirements, but no proposed rules – yet. </a:t>
            </a:r>
          </a:p>
          <a:p>
            <a:r>
              <a:rPr lang="en-US" dirty="0" smtClean="0"/>
              <a:t>Group health plans – even self-funded ones – will need to limit patient cost sharing. In 2014, the applicable limits will be $6,350 for individual coverage and $12,700 for family coverage. These amounts will be indexed in future years.</a:t>
            </a:r>
          </a:p>
          <a:p>
            <a:pPr lvl="1"/>
            <a:r>
              <a:rPr lang="en-US" dirty="0" smtClean="0"/>
              <a:t>The ACA defines cost sharing as deductibles, coinsurance, copayments or similar charges. This means the deductible, plus coinsurance and copayments, will have to apply to the plan’s out-of-pocket max.</a:t>
            </a:r>
          </a:p>
          <a:p>
            <a:pPr lvl="1"/>
            <a:r>
              <a:rPr lang="en-US" dirty="0" smtClean="0"/>
              <a:t>The FAQs provide a special transition rule for the first year for plans that use multiple service providers. The annual limit will be met if these 2 conditions are met:</a:t>
            </a:r>
          </a:p>
          <a:p>
            <a:pPr marL="625475" lvl="2" indent="-228600">
              <a:buFont typeface="+mj-lt"/>
              <a:buAutoNum type="arabicPeriod"/>
            </a:pPr>
            <a:r>
              <a:rPr lang="en-US" dirty="0"/>
              <a:t>The plan complies with the requirement for its major medical coverage (excluding, for example, prescription drug coverage), and</a:t>
            </a:r>
          </a:p>
          <a:p>
            <a:pPr marL="625475" lvl="2" indent="-228600">
              <a:buFont typeface="+mj-lt"/>
              <a:buAutoNum type="arabicPeriod"/>
            </a:pPr>
            <a:r>
              <a:rPr lang="en-US" dirty="0"/>
              <a:t>If the plan has an out-of-pocket maximum on other coverage (for example, if a separate out-of-pocket maximum applies to drug coverage), that separate out-of-pocket limit does not exceed the allowed dollar amount.</a:t>
            </a:r>
          </a:p>
          <a:p>
            <a:pPr lvl="1"/>
            <a:r>
              <a:rPr lang="en-US" dirty="0" smtClean="0"/>
              <a:t>We expect that the cost-sharing limits will apply only to </a:t>
            </a:r>
            <a:r>
              <a:rPr lang="en-US" b="1" dirty="0" smtClean="0"/>
              <a:t>in-network</a:t>
            </a:r>
            <a:r>
              <a:rPr lang="en-US" dirty="0" smtClean="0"/>
              <a:t> services.</a:t>
            </a:r>
          </a:p>
          <a:p>
            <a:r>
              <a:rPr lang="en-US" dirty="0" smtClean="0"/>
              <a:t>A separate </a:t>
            </a:r>
            <a:r>
              <a:rPr lang="en-US" dirty="0"/>
              <a:t>requirement </a:t>
            </a:r>
            <a:r>
              <a:rPr lang="en-US" dirty="0" smtClean="0"/>
              <a:t>in the ACA limits </a:t>
            </a:r>
            <a:r>
              <a:rPr lang="en-US" dirty="0"/>
              <a:t>allowed deductibles to $2,000 for individuals and $4,000 to families.</a:t>
            </a:r>
          </a:p>
          <a:p>
            <a:pPr lvl="1"/>
            <a:r>
              <a:rPr lang="en-US" dirty="0" smtClean="0"/>
              <a:t>However, FAQs released Feb. 20, 2013 state that the agencies interpret this provision as NOT applicable to self-funded plans or to insured plans in the large group market. </a:t>
            </a:r>
          </a:p>
          <a:p>
            <a:pPr marL="0" indent="0">
              <a:buNone/>
            </a:pPr>
            <a:endParaRPr lang="en-US" dirty="0" smtClean="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32</a:t>
            </a:fld>
            <a:endParaRPr lang="en-US" dirty="0">
              <a:solidFill>
                <a:prstClr val="black"/>
              </a:solidFill>
            </a:endParaRPr>
          </a:p>
        </p:txBody>
      </p:sp>
    </p:spTree>
    <p:extLst>
      <p:ext uri="{BB962C8B-B14F-4D97-AF65-F5344CB8AC3E}">
        <p14:creationId xmlns:p14="http://schemas.microsoft.com/office/powerpoint/2010/main" val="31873745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This slide lists additional requirements that apply only to </a:t>
            </a:r>
            <a:r>
              <a:rPr lang="en-US" b="1" dirty="0" smtClean="0"/>
              <a:t>non-grandfathered</a:t>
            </a:r>
            <a:r>
              <a:rPr lang="en-US" dirty="0" smtClean="0"/>
              <a:t> plans, beginning in 2014.</a:t>
            </a:r>
          </a:p>
          <a:p>
            <a:r>
              <a:rPr lang="en-US" dirty="0" smtClean="0"/>
              <a:t>On </a:t>
            </a:r>
            <a:r>
              <a:rPr lang="en-US" dirty="0"/>
              <a:t>April 29, 2013, the Departments released FAQs explaining that regulations implementing </a:t>
            </a:r>
            <a:r>
              <a:rPr lang="en-US" dirty="0" smtClean="0"/>
              <a:t>the clinical trial provision and the provider nondiscrimination requirement will not be released </a:t>
            </a:r>
            <a:r>
              <a:rPr lang="en-US" dirty="0"/>
              <a:t>prior to their effective date. In the interim, plan sponsors should implement these requirements using a good faith, reasonable interpretation of the law. </a:t>
            </a:r>
            <a:endParaRPr lang="en-US" dirty="0" smtClean="0"/>
          </a:p>
          <a:p>
            <a:r>
              <a:rPr lang="en-US" dirty="0" smtClean="0"/>
              <a:t>The </a:t>
            </a:r>
            <a:r>
              <a:rPr lang="en-US" dirty="0"/>
              <a:t>FAQs also state that reporting </a:t>
            </a:r>
            <a:r>
              <a:rPr lang="en-US" dirty="0" smtClean="0"/>
              <a:t>relating to transparency will </a:t>
            </a:r>
            <a:r>
              <a:rPr lang="en-US" dirty="0"/>
              <a:t>not be required before similar requirements take effect for Exchange plans. As Exchange plans will not be required to report this information until after they have been certified as Exchange plans for one entire benefit year (2014), group health plans operating outside the Exchanges will not have to report this information any sooner than 2015.</a:t>
            </a:r>
          </a:p>
          <a:p>
            <a:r>
              <a:rPr lang="en-US" dirty="0" smtClean="0"/>
              <a:t>On February 27, 2013, the Occupational Safety and Health Administration (OSHA) released guidance on protection of employees as those requirements relate to </a:t>
            </a:r>
            <a:r>
              <a:rPr lang="en-US" b="1" dirty="0" smtClean="0"/>
              <a:t>employers.</a:t>
            </a:r>
          </a:p>
          <a:p>
            <a:pPr lvl="1"/>
            <a:r>
              <a:rPr lang="en-US" dirty="0" smtClean="0"/>
              <a:t>Guidance on how these requirements apply to group health plans has not been issued.</a:t>
            </a:r>
          </a:p>
          <a:p>
            <a:pPr lvl="1"/>
            <a:r>
              <a:rPr lang="en-US" dirty="0" smtClean="0"/>
              <a:t>These requirements – as applied to employers – are already in effect, but the requirements </a:t>
            </a:r>
            <a:r>
              <a:rPr lang="en-US" u="sng" dirty="0" smtClean="0"/>
              <a:t>as applied to non-grandfathered plans</a:t>
            </a:r>
            <a:r>
              <a:rPr lang="en-US" dirty="0" smtClean="0"/>
              <a:t> will be effective in 2014.</a:t>
            </a:r>
          </a:p>
          <a:p>
            <a:endParaRPr lang="en-US" dirty="0" smtClean="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33</a:t>
            </a:fld>
            <a:endParaRPr lang="en-US" dirty="0">
              <a:solidFill>
                <a:prstClr val="black"/>
              </a:solidFill>
            </a:endParaRPr>
          </a:p>
        </p:txBody>
      </p:sp>
    </p:spTree>
    <p:extLst>
      <p:ext uri="{BB962C8B-B14F-4D97-AF65-F5344CB8AC3E}">
        <p14:creationId xmlns:p14="http://schemas.microsoft.com/office/powerpoint/2010/main" val="3187374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These 3 requirements apply to </a:t>
            </a:r>
            <a:r>
              <a:rPr lang="en-US" b="1" u="sng" dirty="0" smtClean="0"/>
              <a:t>employers</a:t>
            </a:r>
            <a:r>
              <a:rPr lang="en-US" dirty="0" smtClean="0"/>
              <a:t> – not to group health plans. We will discuss these shortly when we get to those slides.</a:t>
            </a:r>
          </a:p>
          <a:p>
            <a:r>
              <a:rPr lang="en-US" dirty="0" smtClean="0"/>
              <a:t>However, as discussed in connection with the previous slide, the requirements relating to protection of employees will apply to non-grandfathered group health plans, in 2014.</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1540846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8A8420BB-17AA-4EEB-A40D-544DD5BE2455}" type="slidenum">
              <a:rPr lang="en-US" sz="1200">
                <a:solidFill>
                  <a:prstClr val="black"/>
                </a:solidFill>
              </a:rPr>
              <a:pPr eaLnBrk="1" hangingPunct="1"/>
              <a:t>35</a:t>
            </a:fld>
            <a:endParaRPr lang="en-US" sz="1200" dirty="0">
              <a:solidFill>
                <a:prstClr val="black"/>
              </a:solidFill>
            </a:endParaRPr>
          </a:p>
        </p:txBody>
      </p:sp>
      <p:sp>
        <p:nvSpPr>
          <p:cNvPr id="59395" name="Rectangle 2"/>
          <p:cNvSpPr>
            <a:spLocks noGrp="1" noRot="1" noChangeAspect="1" noChangeArrowheads="1" noTextEdit="1"/>
          </p:cNvSpPr>
          <p:nvPr>
            <p:ph type="sldImg"/>
          </p:nvPr>
        </p:nvSpPr>
        <p:spPr>
          <a:xfrm>
            <a:off x="1195388" y="153988"/>
            <a:ext cx="4619625" cy="3463925"/>
          </a:xfrm>
          <a:prstGeom prst="rect">
            <a:avLst/>
          </a:prstGeom>
          <a:ln/>
        </p:spPr>
      </p:sp>
      <p:sp>
        <p:nvSpPr>
          <p:cNvPr id="59396" name="Rectangle 3"/>
          <p:cNvSpPr>
            <a:spLocks noGrp="1" noChangeArrowheads="1"/>
          </p:cNvSpPr>
          <p:nvPr>
            <p:ph type="body" idx="1"/>
          </p:nvPr>
        </p:nvSpPr>
        <p:spPr>
          <a:xfrm>
            <a:off x="233165" y="3848885"/>
            <a:ext cx="6544083" cy="4848939"/>
          </a:xfrm>
          <a:prstGeom prst="rect">
            <a:avLst/>
          </a:prstGeom>
          <a:noFill/>
        </p:spPr>
        <p:txBody>
          <a:bodyPr/>
          <a:lstStyle/>
          <a:p>
            <a:pPr marL="193607" indent="-168626"/>
            <a:r>
              <a:rPr lang="en-US" dirty="0" smtClean="0"/>
              <a:t>This reporting is for informational purposes only; the cost of the coverage is not taxable income to employees.</a:t>
            </a:r>
          </a:p>
          <a:p>
            <a:pPr marL="193607" indent="-168626"/>
            <a:r>
              <a:rPr lang="en-US" dirty="0" smtClean="0"/>
              <a:t>It applies beginning with the 2012 forms issued in January of 2013.</a:t>
            </a:r>
          </a:p>
          <a:p>
            <a:pPr marL="193607" indent="-168626"/>
            <a:r>
              <a:rPr lang="en-US" dirty="0" smtClean="0"/>
              <a:t>The requirement applies generally to “employer-sponsored coverage.”</a:t>
            </a:r>
          </a:p>
          <a:p>
            <a:pPr marL="193607" indent="-168626"/>
            <a:r>
              <a:rPr lang="en-US" dirty="0" smtClean="0"/>
              <a:t>This </a:t>
            </a:r>
            <a:r>
              <a:rPr lang="en-US" dirty="0"/>
              <a:t>is one of the areas I mentioned where the agencies have recognized the complexity in applying </a:t>
            </a:r>
            <a:r>
              <a:rPr lang="en-US" dirty="0" smtClean="0"/>
              <a:t>to </a:t>
            </a:r>
            <a:r>
              <a:rPr lang="en-US" i="1" dirty="0"/>
              <a:t>contributing employers </a:t>
            </a:r>
            <a:r>
              <a:rPr lang="en-US" dirty="0"/>
              <a:t>a requirement applicable generally to </a:t>
            </a:r>
            <a:r>
              <a:rPr lang="en-US" i="1" dirty="0" smtClean="0"/>
              <a:t>employers.</a:t>
            </a:r>
            <a:endParaRPr lang="en-US" i="1" dirty="0"/>
          </a:p>
          <a:p>
            <a:pPr marL="193607" indent="-168626"/>
            <a:r>
              <a:rPr lang="en-US" dirty="0" smtClean="0"/>
              <a:t>In light of this complexity, the IRS has decided that contributing </a:t>
            </a:r>
            <a:r>
              <a:rPr lang="en-US" dirty="0"/>
              <a:t>employers will </a:t>
            </a:r>
            <a:r>
              <a:rPr lang="en-US" u="sng" dirty="0"/>
              <a:t>not</a:t>
            </a:r>
            <a:r>
              <a:rPr lang="en-US" dirty="0"/>
              <a:t> have to include this information in 2012 </a:t>
            </a:r>
            <a:r>
              <a:rPr lang="en-US" dirty="0" smtClean="0"/>
              <a:t>W-2s. This is a transitional rule that could be temporary. We will </a:t>
            </a:r>
            <a:r>
              <a:rPr lang="en-US" dirty="0"/>
              <a:t>have to wait and see what </a:t>
            </a:r>
            <a:r>
              <a:rPr lang="en-US" dirty="0" smtClean="0"/>
              <a:t>the IRS </a:t>
            </a:r>
            <a:r>
              <a:rPr lang="en-US" dirty="0"/>
              <a:t>decides to do on a more permanent </a:t>
            </a:r>
            <a:r>
              <a:rPr lang="en-US" dirty="0" smtClean="0"/>
              <a:t>basis.</a:t>
            </a:r>
            <a:endParaRPr lang="en-US" dirty="0"/>
          </a:p>
          <a:p>
            <a:pPr marL="207660" lvl="1" indent="0">
              <a:buNone/>
            </a:pPr>
            <a:endParaRPr lang="en-US" b="1"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The ACA includes a provision that protects employees against certain types of actions by their employers.</a:t>
            </a:r>
          </a:p>
          <a:p>
            <a:r>
              <a:rPr lang="en-US" dirty="0" smtClean="0"/>
              <a:t>Many of these protections are standard “whistleblower” protections, which protect employees who complain about possible violations of the law.</a:t>
            </a:r>
          </a:p>
          <a:p>
            <a:r>
              <a:rPr lang="en-US" dirty="0" smtClean="0"/>
              <a:t>The provision also states that employers cannot discriminate or retaliate against an employee because the employee received a tax credit or cost-sharing subsidy in an Exchange. </a:t>
            </a:r>
          </a:p>
          <a:p>
            <a:r>
              <a:rPr lang="en-US" dirty="0" smtClean="0"/>
              <a:t>OSHA published an interim final rule on these protections on February 27, 2013. These regulations include detailed provisions on the process for filing complaints, investigating complaints, and resolving complaints. The stages in this process can include findings and a preliminary order issued by OSHA, a hearing before an administrative law judge (ALJ), and judicial review of the ALJ’s decision.</a:t>
            </a:r>
          </a:p>
          <a:p>
            <a:r>
              <a:rPr lang="en-US" dirty="0" smtClean="0"/>
              <a:t>The relief provided to a complainant can include reinstatement, back pay, and compensatory damages.</a:t>
            </a:r>
          </a:p>
          <a:p>
            <a:r>
              <a:rPr lang="en-US" dirty="0" smtClean="0"/>
              <a:t>The regulations focus on </a:t>
            </a:r>
            <a:r>
              <a:rPr lang="en-US" u="sng" dirty="0" smtClean="0"/>
              <a:t>process</a:t>
            </a:r>
            <a:r>
              <a:rPr lang="en-US" dirty="0" smtClean="0"/>
              <a:t>, not on the specific types of conduct that are prohibited.</a:t>
            </a:r>
          </a:p>
          <a:p>
            <a:r>
              <a:rPr lang="en-US" dirty="0" smtClean="0"/>
              <a:t>A separate provision in the ACA makes this section of the law applicable to </a:t>
            </a:r>
            <a:r>
              <a:rPr lang="en-US" u="sng" dirty="0" smtClean="0"/>
              <a:t>group health plans</a:t>
            </a:r>
            <a:r>
              <a:rPr lang="en-US" dirty="0" smtClean="0"/>
              <a:t>, starting in 2014. Guidance on how these requirement apply to group health plans has not been issued.</a:t>
            </a: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36</a:t>
            </a:fld>
            <a:endParaRPr lang="en-US" dirty="0">
              <a:solidFill>
                <a:prstClr val="black"/>
              </a:solidFill>
            </a:endParaRPr>
          </a:p>
        </p:txBody>
      </p:sp>
    </p:spTree>
    <p:extLst>
      <p:ext uri="{BB962C8B-B14F-4D97-AF65-F5344CB8AC3E}">
        <p14:creationId xmlns:p14="http://schemas.microsoft.com/office/powerpoint/2010/main" val="5791613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69BF1CD8-7459-4A20-BA00-032CAF8F761C}" type="slidenum">
              <a:rPr lang="en-US" sz="1200">
                <a:solidFill>
                  <a:prstClr val="black"/>
                </a:solidFill>
              </a:rPr>
              <a:pPr eaLnBrk="1" hangingPunct="1"/>
              <a:t>37</a:t>
            </a:fld>
            <a:endParaRPr lang="en-US" sz="1200" dirty="0">
              <a:solidFill>
                <a:prstClr val="black"/>
              </a:solidFill>
            </a:endParaRPr>
          </a:p>
        </p:txBody>
      </p:sp>
      <p:sp>
        <p:nvSpPr>
          <p:cNvPr id="60419" name="Rectangle 2"/>
          <p:cNvSpPr>
            <a:spLocks noGrp="1" noRot="1" noChangeAspect="1" noChangeArrowheads="1" noTextEdit="1"/>
          </p:cNvSpPr>
          <p:nvPr>
            <p:ph type="sldImg"/>
          </p:nvPr>
        </p:nvSpPr>
        <p:spPr>
          <a:xfrm>
            <a:off x="1195388" y="153988"/>
            <a:ext cx="4619625" cy="3463925"/>
          </a:xfrm>
          <a:prstGeom prst="rect">
            <a:avLst/>
          </a:prstGeom>
          <a:ln/>
        </p:spPr>
      </p:sp>
      <p:sp>
        <p:nvSpPr>
          <p:cNvPr id="60420" name="Rectangle 3"/>
          <p:cNvSpPr>
            <a:spLocks noGrp="1" noChangeArrowheads="1"/>
          </p:cNvSpPr>
          <p:nvPr>
            <p:ph type="body" idx="1"/>
          </p:nvPr>
        </p:nvSpPr>
        <p:spPr>
          <a:xfrm>
            <a:off x="233165" y="3848885"/>
            <a:ext cx="6544083" cy="4848939"/>
          </a:xfrm>
          <a:prstGeom prst="rect">
            <a:avLst/>
          </a:prstGeom>
          <a:noFill/>
        </p:spPr>
        <p:txBody>
          <a:bodyPr/>
          <a:lstStyle/>
          <a:p>
            <a:pPr lvl="0">
              <a:buClr>
                <a:srgbClr val="0098DB"/>
              </a:buClr>
            </a:pPr>
            <a:r>
              <a:rPr lang="en-US" dirty="0" smtClean="0">
                <a:solidFill>
                  <a:srgbClr val="000000"/>
                </a:solidFill>
              </a:rPr>
              <a:t>This new notice requirement applies to employers. It does not apply to group health plans.</a:t>
            </a:r>
          </a:p>
          <a:p>
            <a:pPr>
              <a:buClr>
                <a:srgbClr val="0098DB"/>
              </a:buClr>
            </a:pPr>
            <a:r>
              <a:rPr lang="en-US" dirty="0" smtClean="0">
                <a:solidFill>
                  <a:srgbClr val="000000"/>
                </a:solidFill>
              </a:rPr>
              <a:t>The purpose </a:t>
            </a:r>
            <a:r>
              <a:rPr lang="en-US" dirty="0">
                <a:solidFill>
                  <a:srgbClr val="000000"/>
                </a:solidFill>
              </a:rPr>
              <a:t>of this </a:t>
            </a:r>
            <a:r>
              <a:rPr lang="en-US" dirty="0" smtClean="0">
                <a:solidFill>
                  <a:srgbClr val="000000"/>
                </a:solidFill>
              </a:rPr>
              <a:t>notice is </a:t>
            </a:r>
            <a:r>
              <a:rPr lang="en-US" dirty="0">
                <a:solidFill>
                  <a:srgbClr val="000000"/>
                </a:solidFill>
              </a:rPr>
              <a:t>to get employees thinking about the Exchanges and whether it </a:t>
            </a:r>
            <a:r>
              <a:rPr lang="en-US" dirty="0" smtClean="0">
                <a:solidFill>
                  <a:srgbClr val="000000"/>
                </a:solidFill>
              </a:rPr>
              <a:t>might </a:t>
            </a:r>
            <a:r>
              <a:rPr lang="en-US" dirty="0">
                <a:solidFill>
                  <a:srgbClr val="000000"/>
                </a:solidFill>
              </a:rPr>
              <a:t>make sense for them to </a:t>
            </a:r>
            <a:r>
              <a:rPr lang="en-US" dirty="0" smtClean="0">
                <a:solidFill>
                  <a:srgbClr val="000000"/>
                </a:solidFill>
              </a:rPr>
              <a:t>consider enrolling in coverage through the Exchanges.</a:t>
            </a:r>
          </a:p>
          <a:p>
            <a:pPr>
              <a:buClr>
                <a:srgbClr val="0098DB"/>
              </a:buClr>
            </a:pPr>
            <a:r>
              <a:rPr lang="en-US" dirty="0" smtClean="0">
                <a:solidFill>
                  <a:srgbClr val="000000"/>
                </a:solidFill>
              </a:rPr>
              <a:t>The timing of these notices is linked to the start of the Exchanges: the notices were supposed to go out by March 1, 2013, because the Exchanges are supposed to start open enrollment for calendar-year 2014 on October 1, 2013. But the initial March 1 deadline was delayed.</a:t>
            </a:r>
          </a:p>
          <a:p>
            <a:pPr>
              <a:buClr>
                <a:srgbClr val="0098DB"/>
              </a:buClr>
            </a:pPr>
            <a:r>
              <a:rPr lang="en-US" dirty="0" smtClean="0">
                <a:solidFill>
                  <a:srgbClr val="000000"/>
                </a:solidFill>
              </a:rPr>
              <a:t>Guidance (DOL Technical Release 2013-02) released May 8, 2013 (with a model notice) states that employers must provide the notice to current employees by October 1, 2013 and also start providing the notice to new hires. </a:t>
            </a:r>
          </a:p>
          <a:p>
            <a:pPr lvl="0">
              <a:buClr>
                <a:srgbClr val="0098DB"/>
              </a:buClr>
            </a:pPr>
            <a:r>
              <a:rPr lang="en-US" dirty="0" smtClean="0">
                <a:solidFill>
                  <a:srgbClr val="000000"/>
                </a:solidFill>
              </a:rPr>
              <a:t>This section of the ACA amends the Fair Labor Standards Act. According to the May 8 guidance, the FLSA applies to firms that engage in, or produce goods for, interstate commerce. For most firms, a test of not less than $500,000 in annual dollar volume of business applies. </a:t>
            </a:r>
          </a:p>
          <a:p>
            <a:pPr lvl="0">
              <a:buClr>
                <a:srgbClr val="0098DB"/>
              </a:buClr>
            </a:pPr>
            <a:r>
              <a:rPr lang="en-US" dirty="0" smtClean="0">
                <a:solidFill>
                  <a:srgbClr val="000000"/>
                </a:solidFill>
              </a:rPr>
              <a:t>The guidance released May 8, 2013 does not address contributing employers or multiemployer plans. </a:t>
            </a:r>
            <a:r>
              <a:rPr lang="en-US" dirty="0">
                <a:solidFill>
                  <a:srgbClr val="000000"/>
                </a:solidFill>
              </a:rPr>
              <a:t> </a:t>
            </a:r>
            <a:r>
              <a:rPr lang="en-US" dirty="0" smtClean="0">
                <a:solidFill>
                  <a:srgbClr val="000000"/>
                </a:solidFill>
              </a:rPr>
              <a:t>In the absence of additional guidance  on this issue, contributing employers should assume that they need to provide these notices. Contributing employers will need information from the plan about minimum value and affordability in order to complete the model notice. </a:t>
            </a:r>
          </a:p>
          <a:p>
            <a:pPr lvl="0">
              <a:buClr>
                <a:srgbClr val="0098DB"/>
              </a:buClr>
            </a:pPr>
            <a:endParaRPr lang="en-US" dirty="0" smtClean="0">
              <a:solidFill>
                <a:srgbClr val="000000"/>
              </a:solidFill>
            </a:endParaRPr>
          </a:p>
          <a:p>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D164DC7A-70B2-40F6-957C-F86E620D40F7}" type="slidenum">
              <a:rPr lang="en-US" smtClean="0">
                <a:solidFill>
                  <a:prstClr val="black"/>
                </a:solidFill>
              </a:rPr>
              <a:pPr>
                <a:defRPr/>
              </a:pPr>
              <a:t>38</a:t>
            </a:fld>
            <a:endParaRPr lang="en-US" dirty="0">
              <a:solidFill>
                <a:prstClr val="black"/>
              </a:solidFill>
            </a:endParaRPr>
          </a:p>
        </p:txBody>
      </p:sp>
    </p:spTree>
    <p:extLst>
      <p:ext uri="{BB962C8B-B14F-4D97-AF65-F5344CB8AC3E}">
        <p14:creationId xmlns:p14="http://schemas.microsoft.com/office/powerpoint/2010/main" val="5875934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31F063BA-DC83-4415-AE1B-E0A836791E63}" type="slidenum">
              <a:rPr lang="en-US" sz="1200">
                <a:solidFill>
                  <a:prstClr val="black"/>
                </a:solidFill>
              </a:rPr>
              <a:pPr eaLnBrk="1" hangingPunct="1"/>
              <a:t>39</a:t>
            </a:fld>
            <a:endParaRPr lang="en-US" sz="1200" dirty="0">
              <a:solidFill>
                <a:prstClr val="black"/>
              </a:solidFill>
            </a:endParaRPr>
          </a:p>
        </p:txBody>
      </p:sp>
      <p:sp>
        <p:nvSpPr>
          <p:cNvPr id="61443" name="Rectangle 2"/>
          <p:cNvSpPr>
            <a:spLocks noGrp="1" noRot="1" noChangeAspect="1" noChangeArrowheads="1" noTextEdit="1"/>
          </p:cNvSpPr>
          <p:nvPr>
            <p:ph type="sldImg"/>
          </p:nvPr>
        </p:nvSpPr>
        <p:spPr>
          <a:xfrm>
            <a:off x="1195388" y="153988"/>
            <a:ext cx="4619625" cy="3463925"/>
          </a:xfrm>
          <a:prstGeom prst="rect">
            <a:avLst/>
          </a:prstGeom>
          <a:ln/>
        </p:spPr>
      </p:sp>
      <p:sp>
        <p:nvSpPr>
          <p:cNvPr id="61444" name="Rectangle 3"/>
          <p:cNvSpPr>
            <a:spLocks noGrp="1" noChangeArrowheads="1"/>
          </p:cNvSpPr>
          <p:nvPr>
            <p:ph type="body" idx="1"/>
          </p:nvPr>
        </p:nvSpPr>
        <p:spPr>
          <a:xfrm>
            <a:off x="233165" y="3848888"/>
            <a:ext cx="6544083" cy="4850499"/>
          </a:xfrm>
          <a:prstGeom prst="rect">
            <a:avLst/>
          </a:prstGeom>
          <a:noFill/>
        </p:spPr>
        <p:txBody>
          <a:bodyPr/>
          <a:lstStyle/>
          <a:p>
            <a:r>
              <a:rPr lang="en-US" dirty="0" smtClean="0"/>
              <a:t>Now it is time to turn our attention to the larger structural changes that will affect our health care system in 2014 and beyond.</a:t>
            </a:r>
          </a:p>
          <a:p>
            <a:endParaRPr lang="en-US" sz="14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One of the goals of the ACA is to make sure that everyone has health coverage. One of the ways that the ACA accomplishes this goal is through automatic enrollment.</a:t>
            </a:r>
          </a:p>
          <a:p>
            <a:r>
              <a:rPr lang="en-US" dirty="0" smtClean="0"/>
              <a:t>This requirement applies to employers with more than 200 full-time employees.</a:t>
            </a:r>
          </a:p>
          <a:p>
            <a:r>
              <a:rPr lang="en-US" dirty="0" smtClean="0"/>
              <a:t>If that employer offers health coverage, the employer will need to automatically enroll all employees who are eligible for coverage.</a:t>
            </a:r>
          </a:p>
          <a:p>
            <a:r>
              <a:rPr lang="en-US" dirty="0" smtClean="0"/>
              <a:t>Employees will receive a notice about this auto enrollment and will have the ability to opt out.</a:t>
            </a:r>
          </a:p>
          <a:p>
            <a:r>
              <a:rPr lang="en-US" dirty="0" smtClean="0"/>
              <a:t>The law does not set out an effective date for this requirement, but the agencies have stated that it will not take effect until regulations are issued. The agencies initially expected to release those regulations by 2014, but an FAQ released February 9, 2012 states that guidance will not be ready to take effect by 2014.</a:t>
            </a:r>
          </a:p>
          <a:p>
            <a:r>
              <a:rPr lang="en-US" dirty="0" smtClean="0"/>
              <a:t>This is certainly an area where we hope the agencies will keep in mind the unique enrollment process in multiemployer plans. As you know, multiemployer plan participants are typically enrolled automatically – by the plan, not by their employer – once they meet the plan’s eligibility rules.</a:t>
            </a:r>
          </a:p>
          <a:p>
            <a:pPr marL="0" indent="0">
              <a:buNone/>
            </a:pPr>
            <a:endParaRPr lang="en-US" dirty="0" smtClean="0"/>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40</a:t>
            </a:fld>
            <a:endParaRPr lang="en-US" dirty="0">
              <a:solidFill>
                <a:prstClr val="black"/>
              </a:solidFill>
            </a:endParaRPr>
          </a:p>
        </p:txBody>
      </p:sp>
    </p:spTree>
    <p:extLst>
      <p:ext uri="{BB962C8B-B14F-4D97-AF65-F5344CB8AC3E}">
        <p14:creationId xmlns:p14="http://schemas.microsoft.com/office/powerpoint/2010/main" val="8404607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51059BF3-BD08-4EE1-9D78-C91DE387C801}" type="slidenum">
              <a:rPr lang="en-US" sz="1200">
                <a:solidFill>
                  <a:prstClr val="black"/>
                </a:solidFill>
              </a:rPr>
              <a:pPr eaLnBrk="1" hangingPunct="1"/>
              <a:t>41</a:t>
            </a:fld>
            <a:endParaRPr lang="en-US" sz="1200" dirty="0">
              <a:solidFill>
                <a:prstClr val="black"/>
              </a:solidFill>
            </a:endParaRPr>
          </a:p>
        </p:txBody>
      </p:sp>
      <p:sp>
        <p:nvSpPr>
          <p:cNvPr id="62467" name="Rectangle 2"/>
          <p:cNvSpPr>
            <a:spLocks noGrp="1" noRot="1" noChangeAspect="1" noChangeArrowheads="1" noTextEdit="1"/>
          </p:cNvSpPr>
          <p:nvPr>
            <p:ph type="sldImg"/>
          </p:nvPr>
        </p:nvSpPr>
        <p:spPr>
          <a:xfrm>
            <a:off x="1195388" y="692150"/>
            <a:ext cx="4619625" cy="3463925"/>
          </a:xfrm>
          <a:prstGeom prst="rect">
            <a:avLst/>
          </a:prstGeom>
          <a:ln/>
        </p:spPr>
      </p:sp>
      <p:sp>
        <p:nvSpPr>
          <p:cNvPr id="62468" name="Rectangle 3"/>
          <p:cNvSpPr>
            <a:spLocks noGrp="1" noChangeArrowheads="1"/>
          </p:cNvSpPr>
          <p:nvPr>
            <p:ph type="body" idx="1"/>
          </p:nvPr>
        </p:nvSpPr>
        <p:spPr>
          <a:xfrm>
            <a:off x="425634" y="4468263"/>
            <a:ext cx="6084026" cy="4156234"/>
          </a:xfrm>
          <a:prstGeom prst="rect">
            <a:avLst/>
          </a:prstGeom>
          <a:noFill/>
        </p:spPr>
        <p:txBody>
          <a:bodyPr/>
          <a:lstStyle/>
          <a:p>
            <a:pPr lvl="0"/>
            <a:r>
              <a:rPr lang="en-US" dirty="0"/>
              <a:t>The individual mandate is another way that the ACA seeks to ensure that all people have health coverage.</a:t>
            </a:r>
          </a:p>
          <a:p>
            <a:pPr lvl="0"/>
            <a:r>
              <a:rPr lang="en-US" dirty="0"/>
              <a:t>The ACA requires that almost all individuals have health coverage. If they do not have health coverage, they will be required to make a financial payment to the government.</a:t>
            </a:r>
          </a:p>
          <a:p>
            <a:pPr lvl="0"/>
            <a:r>
              <a:rPr lang="en-US" dirty="0"/>
              <a:t>Lots of different kinds of health coverage will satisfy this requirement – including coverage provided by group health plans.</a:t>
            </a:r>
          </a:p>
          <a:p>
            <a:pPr lvl="0"/>
            <a:r>
              <a:rPr lang="en-US" dirty="0"/>
              <a:t>The individual mandate was the subject of litigation before the U.S. Supreme Court. </a:t>
            </a:r>
          </a:p>
          <a:p>
            <a:pPr lvl="0"/>
            <a:r>
              <a:rPr lang="en-US" dirty="0"/>
              <a:t>Many states, along with some organizations and individuals, claimed that Congress exceeded its power under the Constitution when it enacted the mandate.</a:t>
            </a:r>
          </a:p>
          <a:p>
            <a:pPr lvl="0"/>
            <a:r>
              <a:rPr lang="en-US" dirty="0"/>
              <a:t>The Supreme Court handed down a decision in these court cases on June 28, 2012 upholding the constitutionality of the individual mandate.</a:t>
            </a:r>
          </a:p>
          <a:p>
            <a:r>
              <a:rPr lang="en-US" dirty="0"/>
              <a:t>Despite this litigation, federal implementation of the ACA continued. With the Supreme Court’s decision, states that </a:t>
            </a:r>
            <a:r>
              <a:rPr lang="en-US" dirty="0" smtClean="0"/>
              <a:t>had </a:t>
            </a:r>
            <a:r>
              <a:rPr lang="en-US" dirty="0"/>
              <a:t>held back on establishing Exchanges </a:t>
            </a:r>
            <a:r>
              <a:rPr lang="en-US" dirty="0" smtClean="0"/>
              <a:t>needed to </a:t>
            </a:r>
            <a:r>
              <a:rPr lang="en-US" dirty="0"/>
              <a:t>act quickly to meet the deadlines.</a:t>
            </a: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06239" eaLnBrk="0" hangingPunct="0">
              <a:defRPr sz="2100">
                <a:solidFill>
                  <a:schemeClr val="tx1"/>
                </a:solidFill>
                <a:latin typeface="Arial" charset="0"/>
              </a:defRPr>
            </a:lvl1pPr>
            <a:lvl2pPr marL="720067" indent="-276949" defTabSz="906239" eaLnBrk="0" hangingPunct="0">
              <a:defRPr sz="2100">
                <a:solidFill>
                  <a:schemeClr val="tx1"/>
                </a:solidFill>
                <a:latin typeface="Arial" charset="0"/>
              </a:defRPr>
            </a:lvl2pPr>
            <a:lvl3pPr marL="1107796" indent="-221559" defTabSz="906239" eaLnBrk="0" hangingPunct="0">
              <a:defRPr sz="2100">
                <a:solidFill>
                  <a:schemeClr val="tx1"/>
                </a:solidFill>
                <a:latin typeface="Arial" charset="0"/>
              </a:defRPr>
            </a:lvl3pPr>
            <a:lvl4pPr marL="1550914" indent="-221559" defTabSz="906239" eaLnBrk="0" hangingPunct="0">
              <a:defRPr sz="2100">
                <a:solidFill>
                  <a:schemeClr val="tx1"/>
                </a:solidFill>
                <a:latin typeface="Arial" charset="0"/>
              </a:defRPr>
            </a:lvl4pPr>
            <a:lvl5pPr marL="1994032" indent="-221559" defTabSz="906239" eaLnBrk="0" hangingPunct="0">
              <a:defRPr sz="2100">
                <a:solidFill>
                  <a:schemeClr val="tx1"/>
                </a:solidFill>
                <a:latin typeface="Arial" charset="0"/>
              </a:defRPr>
            </a:lvl5pPr>
            <a:lvl6pPr marL="2437150" indent="-221559" defTabSz="906239" eaLnBrk="0" fontAlgn="base" hangingPunct="0">
              <a:lnSpc>
                <a:spcPct val="90000"/>
              </a:lnSpc>
              <a:spcBef>
                <a:spcPct val="50000"/>
              </a:spcBef>
              <a:spcAft>
                <a:spcPct val="0"/>
              </a:spcAft>
              <a:defRPr sz="2100">
                <a:solidFill>
                  <a:schemeClr val="tx1"/>
                </a:solidFill>
                <a:latin typeface="Arial" charset="0"/>
              </a:defRPr>
            </a:lvl6pPr>
            <a:lvl7pPr marL="2880269" indent="-221559" defTabSz="906239" eaLnBrk="0" fontAlgn="base" hangingPunct="0">
              <a:lnSpc>
                <a:spcPct val="90000"/>
              </a:lnSpc>
              <a:spcBef>
                <a:spcPct val="50000"/>
              </a:spcBef>
              <a:spcAft>
                <a:spcPct val="0"/>
              </a:spcAft>
              <a:defRPr sz="2100">
                <a:solidFill>
                  <a:schemeClr val="tx1"/>
                </a:solidFill>
                <a:latin typeface="Arial" charset="0"/>
              </a:defRPr>
            </a:lvl7pPr>
            <a:lvl8pPr marL="3323387" indent="-221559" defTabSz="906239" eaLnBrk="0" fontAlgn="base" hangingPunct="0">
              <a:lnSpc>
                <a:spcPct val="90000"/>
              </a:lnSpc>
              <a:spcBef>
                <a:spcPct val="50000"/>
              </a:spcBef>
              <a:spcAft>
                <a:spcPct val="0"/>
              </a:spcAft>
              <a:defRPr sz="2100">
                <a:solidFill>
                  <a:schemeClr val="tx1"/>
                </a:solidFill>
                <a:latin typeface="Arial" charset="0"/>
              </a:defRPr>
            </a:lvl8pPr>
            <a:lvl9pPr marL="3766505" indent="-221559" defTabSz="906239" eaLnBrk="0" fontAlgn="base" hangingPunct="0">
              <a:lnSpc>
                <a:spcPct val="90000"/>
              </a:lnSpc>
              <a:spcBef>
                <a:spcPct val="50000"/>
              </a:spcBef>
              <a:spcAft>
                <a:spcPct val="0"/>
              </a:spcAft>
              <a:defRPr sz="2100">
                <a:solidFill>
                  <a:schemeClr val="tx1"/>
                </a:solidFill>
                <a:latin typeface="Arial" charset="0"/>
              </a:defRPr>
            </a:lvl9pPr>
          </a:lstStyle>
          <a:p>
            <a:pPr eaLnBrk="1" hangingPunct="1"/>
            <a:fld id="{DAD606A4-E77F-4808-BDB3-575F500EE25C}" type="slidenum">
              <a:rPr lang="en-US" sz="1200">
                <a:solidFill>
                  <a:prstClr val="black"/>
                </a:solidFill>
              </a:rPr>
              <a:pPr eaLnBrk="1" hangingPunct="1"/>
              <a:t>42</a:t>
            </a:fld>
            <a:endParaRPr lang="en-US" sz="1200" dirty="0">
              <a:solidFill>
                <a:prstClr val="black"/>
              </a:solidFill>
            </a:endParaRPr>
          </a:p>
        </p:txBody>
      </p:sp>
      <p:sp>
        <p:nvSpPr>
          <p:cNvPr id="50179" name="Rectangle 2"/>
          <p:cNvSpPr>
            <a:spLocks noGrp="1" noRot="1" noChangeAspect="1" noChangeArrowheads="1" noTextEdit="1"/>
          </p:cNvSpPr>
          <p:nvPr>
            <p:ph type="sldImg"/>
          </p:nvPr>
        </p:nvSpPr>
        <p:spPr>
          <a:xfrm>
            <a:off x="1195388" y="153988"/>
            <a:ext cx="4619625" cy="3463925"/>
          </a:xfrm>
          <a:prstGeom prst="rect">
            <a:avLst/>
          </a:prstGeom>
          <a:ln/>
        </p:spPr>
      </p:sp>
      <p:sp>
        <p:nvSpPr>
          <p:cNvPr id="50180" name="Rectangle 3"/>
          <p:cNvSpPr>
            <a:spLocks noGrp="1" noChangeArrowheads="1"/>
          </p:cNvSpPr>
          <p:nvPr>
            <p:ph type="body" idx="1"/>
          </p:nvPr>
        </p:nvSpPr>
        <p:spPr>
          <a:xfrm>
            <a:off x="233159" y="3848885"/>
            <a:ext cx="6544084" cy="4848939"/>
          </a:xfrm>
          <a:prstGeom prst="rect">
            <a:avLst/>
          </a:prstGeom>
          <a:noFill/>
        </p:spPr>
        <p:txBody>
          <a:bodyPr/>
          <a:lstStyle/>
          <a:p>
            <a:pPr lvl="0">
              <a:buClr>
                <a:srgbClr val="0098DB"/>
              </a:buClr>
            </a:pPr>
            <a:r>
              <a:rPr lang="en-US" dirty="0">
                <a:latin typeface="arial"/>
              </a:rPr>
              <a:t>The </a:t>
            </a:r>
            <a:r>
              <a:rPr lang="en-US" dirty="0"/>
              <a:t>state health insurance Exchanges are a cornerstone of the ACA.</a:t>
            </a:r>
          </a:p>
          <a:p>
            <a:pPr lvl="0">
              <a:buClr>
                <a:srgbClr val="0098DB"/>
              </a:buClr>
            </a:pPr>
            <a:r>
              <a:rPr lang="en-US" dirty="0">
                <a:latin typeface="arial"/>
              </a:rPr>
              <a:t>These Exchanges will be virtual one-stop-shopping hubs where individuals and small employers can shop for health coverage. Some of the individuals who shop in the Exchange will get their coverage through the Exchange, while others will be connected via the Exchange to the state’s Medicaid program or to the state’s Children’s Health Insurance Program (CHIP).</a:t>
            </a:r>
          </a:p>
          <a:p>
            <a:pPr lvl="0">
              <a:buClr>
                <a:srgbClr val="0098DB"/>
              </a:buClr>
            </a:pPr>
            <a:r>
              <a:rPr lang="en-US" dirty="0">
                <a:latin typeface="arial"/>
              </a:rPr>
              <a:t>The ACA requires states to set up these Exchanges, and the federal government is providing hundreds of millions of dollars to help the states do this.</a:t>
            </a:r>
          </a:p>
          <a:p>
            <a:pPr lvl="0">
              <a:buClr>
                <a:srgbClr val="0098DB"/>
              </a:buClr>
            </a:pPr>
            <a:r>
              <a:rPr lang="en-US" dirty="0">
                <a:latin typeface="arial"/>
              </a:rPr>
              <a:t>The Exchanges are supposed to be able to start open enrollment in October 2013, with coverage effective Jan. 1, 2014.</a:t>
            </a:r>
          </a:p>
          <a:p>
            <a:pPr lvl="0">
              <a:buClr>
                <a:srgbClr val="0098DB"/>
              </a:buClr>
            </a:pPr>
            <a:r>
              <a:rPr lang="en-US" dirty="0">
                <a:latin typeface="arial"/>
              </a:rPr>
              <a:t>But, many states are moving more slowly than anticipated, for a variety of reasons.</a:t>
            </a:r>
          </a:p>
          <a:p>
            <a:pPr lvl="0">
              <a:buClr>
                <a:srgbClr val="0098DB"/>
              </a:buClr>
            </a:pPr>
            <a:r>
              <a:rPr lang="en-US" dirty="0">
                <a:solidFill>
                  <a:srgbClr val="000000"/>
                </a:solidFill>
              </a:rPr>
              <a:t>The law requires the federal government to set up an Exchange for a state if a state either doesn’t set one up, or isn’t far enough along in the process to have it operational on time.</a:t>
            </a:r>
          </a:p>
          <a:p>
            <a:pPr>
              <a:buClr>
                <a:srgbClr val="0098DB"/>
              </a:buClr>
            </a:pPr>
            <a:r>
              <a:rPr lang="en-US" dirty="0">
                <a:latin typeface="arial"/>
              </a:rPr>
              <a:t>As of </a:t>
            </a:r>
            <a:r>
              <a:rPr lang="en-US" dirty="0" smtClean="0">
                <a:latin typeface="arial"/>
              </a:rPr>
              <a:t>September  3, </a:t>
            </a:r>
            <a:r>
              <a:rPr lang="en-US" dirty="0">
                <a:latin typeface="arial"/>
              </a:rPr>
              <a:t>2013: </a:t>
            </a:r>
            <a:r>
              <a:rPr lang="en-US" dirty="0" smtClean="0">
                <a:latin typeface="arial"/>
              </a:rPr>
              <a:t>17 </a:t>
            </a:r>
            <a:r>
              <a:rPr lang="en-US" dirty="0">
                <a:latin typeface="arial"/>
              </a:rPr>
              <a:t>states have announced they will set up an Exchange; 7 states plan to set up an Exchange in partnership with the federal government; and in the remaining </a:t>
            </a:r>
            <a:r>
              <a:rPr lang="en-US" dirty="0" smtClean="0">
                <a:latin typeface="arial"/>
              </a:rPr>
              <a:t>27 </a:t>
            </a:r>
            <a:r>
              <a:rPr lang="en-US" dirty="0">
                <a:latin typeface="arial"/>
              </a:rPr>
              <a:t>states, the federal government will need to set up the Exchange.</a:t>
            </a:r>
          </a:p>
          <a:p>
            <a:pPr lvl="0">
              <a:buClr>
                <a:srgbClr val="0098DB"/>
              </a:buClr>
            </a:pPr>
            <a:r>
              <a:rPr lang="en-US" dirty="0">
                <a:solidFill>
                  <a:srgbClr val="000000"/>
                </a:solidFill>
              </a:rPr>
              <a:t>Individuals and their families who purchase Exchange coverage can apply for federal subsidies to help cover the cost.</a:t>
            </a:r>
          </a:p>
          <a:p>
            <a:pPr lvl="0">
              <a:buClr>
                <a:srgbClr val="0098DB"/>
              </a:buClr>
            </a:pPr>
            <a:r>
              <a:rPr lang="en-US" dirty="0">
                <a:solidFill>
                  <a:srgbClr val="000000"/>
                </a:solidFill>
              </a:rPr>
              <a:t>Initially, employers with 100 or fewer employees will be able to shop for coverage in the state Exchanges. Prior to 2016, states can lower that threshold so that only employers with 50 or fewer employees can buy Exchange coverage. Beginning in 2017, states may allow larger employers to buy coverage in the Exchange</a:t>
            </a:r>
            <a:r>
              <a:rPr lang="en-US" dirty="0" smtClean="0">
                <a:solidFill>
                  <a:srgbClr val="000000"/>
                </a:solidFill>
              </a:rPr>
              <a:t>.</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Rot="1" noChangeAspect="1" noChangeArrowheads="1" noTextEdit="1"/>
          </p:cNvSpPr>
          <p:nvPr>
            <p:ph type="sldImg"/>
          </p:nvPr>
        </p:nvSpPr>
        <p:spPr>
          <a:xfrm>
            <a:off x="1195388" y="153988"/>
            <a:ext cx="4619625" cy="3463925"/>
          </a:xfrm>
          <a:prstGeom prst="rect">
            <a:avLst/>
          </a:prstGeom>
          <a:ln/>
        </p:spPr>
      </p:sp>
      <p:sp>
        <p:nvSpPr>
          <p:cNvPr id="316419" name="Rectangle 3"/>
          <p:cNvSpPr>
            <a:spLocks noGrp="1" noChangeArrowheads="1"/>
          </p:cNvSpPr>
          <p:nvPr>
            <p:ph type="body" idx="1"/>
          </p:nvPr>
        </p:nvSpPr>
        <p:spPr>
          <a:xfrm>
            <a:off x="311576" y="4002301"/>
            <a:ext cx="6387253" cy="4618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t>This slide lists the core functions of an Exchange:</a:t>
            </a:r>
          </a:p>
          <a:p>
            <a:pPr lvl="1"/>
            <a:r>
              <a:rPr lang="en-US" dirty="0" smtClean="0"/>
              <a:t>Helping consumers,</a:t>
            </a:r>
          </a:p>
          <a:p>
            <a:pPr lvl="1"/>
            <a:r>
              <a:rPr lang="en-US" dirty="0" smtClean="0"/>
              <a:t>Managing plans that offer coverage,</a:t>
            </a:r>
          </a:p>
          <a:p>
            <a:pPr lvl="1"/>
            <a:r>
              <a:rPr lang="en-US" b="0" dirty="0" smtClean="0"/>
              <a:t>Determining eligibility for coverage and for subsidies,</a:t>
            </a:r>
          </a:p>
          <a:p>
            <a:pPr lvl="1"/>
            <a:r>
              <a:rPr lang="en-US" dirty="0" smtClean="0"/>
              <a:t>Facilitating enrollment in Qualified Health Plans, and</a:t>
            </a:r>
          </a:p>
          <a:p>
            <a:pPr lvl="1"/>
            <a:r>
              <a:rPr lang="en-US" dirty="0" smtClean="0"/>
              <a:t>Managing the financial aspects of the Exchange, including ensuring that insurance market remains stable.</a:t>
            </a:r>
          </a:p>
          <a:p>
            <a:pPr lvl="1"/>
            <a:endParaRPr lang="en-US" b="0" dirty="0" smtClean="0"/>
          </a:p>
          <a:p>
            <a:pPr lvl="1"/>
            <a:endParaRPr lang="en-US" b="0"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1195388" y="153988"/>
            <a:ext cx="4619625" cy="3463925"/>
          </a:xfrm>
          <a:prstGeom prst="rect">
            <a:avLst/>
          </a:prstGeom>
          <a:ln/>
        </p:spPr>
      </p:sp>
      <p:sp>
        <p:nvSpPr>
          <p:cNvPr id="52227" name="Notes Placeholder 2"/>
          <p:cNvSpPr>
            <a:spLocks noGrp="1"/>
          </p:cNvSpPr>
          <p:nvPr>
            <p:ph type="body" idx="1"/>
          </p:nvPr>
        </p:nvSpPr>
        <p:spPr>
          <a:xfrm>
            <a:off x="311576" y="4002301"/>
            <a:ext cx="6387253" cy="4618038"/>
          </a:xfrm>
          <a:prstGeom prst="rect">
            <a:avLst/>
          </a:prstGeom>
          <a:noFill/>
        </p:spPr>
        <p:txBody>
          <a:bodyPr/>
          <a:lstStyle/>
          <a:p>
            <a:r>
              <a:rPr lang="en-US" dirty="0" smtClean="0"/>
              <a:t>States have the option of running their own Exchanges. These are State Exchanges.</a:t>
            </a:r>
          </a:p>
          <a:p>
            <a:r>
              <a:rPr lang="en-US" dirty="0" smtClean="0"/>
              <a:t>In states that choose not to operate an Exchange, the federal government will operate one. This is called a Federally Facilitated Exchange.</a:t>
            </a:r>
          </a:p>
          <a:p>
            <a:r>
              <a:rPr lang="en-US" dirty="0" smtClean="0"/>
              <a:t>One type of Federally Facilitated Exchange is a Partnership Exchange, where some of the core functions are handled by the state and some by the federal government.</a:t>
            </a:r>
          </a:p>
        </p:txBody>
      </p:sp>
      <p:sp>
        <p:nvSpPr>
          <p:cNvPr id="52228" name="Slide Number Placeholder 3"/>
          <p:cNvSpPr>
            <a:spLocks noGrp="1"/>
          </p:cNvSpPr>
          <p:nvPr>
            <p:ph type="sldNum" sz="quarter" idx="5"/>
          </p:nvPr>
        </p:nvSpPr>
        <p:spPr>
          <a:xfrm>
            <a:off x="3970938" y="8772669"/>
            <a:ext cx="3037840" cy="461804"/>
          </a:xfrm>
          <a:prstGeom prst="rect">
            <a:avLst/>
          </a:prstGeom>
          <a:noFill/>
        </p:spPr>
        <p:txBody>
          <a:bodyPr/>
          <a:lstStyle>
            <a:lvl1pPr defTabSz="906239" eaLnBrk="0" hangingPunct="0">
              <a:defRPr sz="2100">
                <a:solidFill>
                  <a:schemeClr val="tx1"/>
                </a:solidFill>
                <a:latin typeface="Arial" charset="0"/>
              </a:defRPr>
            </a:lvl1pPr>
            <a:lvl2pPr marL="720067" indent="-276949" defTabSz="906239" eaLnBrk="0" hangingPunct="0">
              <a:defRPr sz="2100">
                <a:solidFill>
                  <a:schemeClr val="tx1"/>
                </a:solidFill>
                <a:latin typeface="Arial" charset="0"/>
              </a:defRPr>
            </a:lvl2pPr>
            <a:lvl3pPr marL="1107796" indent="-221559" defTabSz="906239" eaLnBrk="0" hangingPunct="0">
              <a:defRPr sz="2100">
                <a:solidFill>
                  <a:schemeClr val="tx1"/>
                </a:solidFill>
                <a:latin typeface="Arial" charset="0"/>
              </a:defRPr>
            </a:lvl3pPr>
            <a:lvl4pPr marL="1550914" indent="-221559" defTabSz="906239" eaLnBrk="0" hangingPunct="0">
              <a:defRPr sz="2100">
                <a:solidFill>
                  <a:schemeClr val="tx1"/>
                </a:solidFill>
                <a:latin typeface="Arial" charset="0"/>
              </a:defRPr>
            </a:lvl4pPr>
            <a:lvl5pPr marL="1994032" indent="-221559" defTabSz="906239" eaLnBrk="0" hangingPunct="0">
              <a:defRPr sz="2100">
                <a:solidFill>
                  <a:schemeClr val="tx1"/>
                </a:solidFill>
                <a:latin typeface="Arial" charset="0"/>
              </a:defRPr>
            </a:lvl5pPr>
            <a:lvl6pPr marL="2437150" indent="-221559" defTabSz="906239" eaLnBrk="0" fontAlgn="base" hangingPunct="0">
              <a:lnSpc>
                <a:spcPct val="90000"/>
              </a:lnSpc>
              <a:spcBef>
                <a:spcPct val="50000"/>
              </a:spcBef>
              <a:spcAft>
                <a:spcPct val="0"/>
              </a:spcAft>
              <a:defRPr sz="2100">
                <a:solidFill>
                  <a:schemeClr val="tx1"/>
                </a:solidFill>
                <a:latin typeface="Arial" charset="0"/>
              </a:defRPr>
            </a:lvl6pPr>
            <a:lvl7pPr marL="2880269" indent="-221559" defTabSz="906239" eaLnBrk="0" fontAlgn="base" hangingPunct="0">
              <a:lnSpc>
                <a:spcPct val="90000"/>
              </a:lnSpc>
              <a:spcBef>
                <a:spcPct val="50000"/>
              </a:spcBef>
              <a:spcAft>
                <a:spcPct val="0"/>
              </a:spcAft>
              <a:defRPr sz="2100">
                <a:solidFill>
                  <a:schemeClr val="tx1"/>
                </a:solidFill>
                <a:latin typeface="Arial" charset="0"/>
              </a:defRPr>
            </a:lvl7pPr>
            <a:lvl8pPr marL="3323387" indent="-221559" defTabSz="906239" eaLnBrk="0" fontAlgn="base" hangingPunct="0">
              <a:lnSpc>
                <a:spcPct val="90000"/>
              </a:lnSpc>
              <a:spcBef>
                <a:spcPct val="50000"/>
              </a:spcBef>
              <a:spcAft>
                <a:spcPct val="0"/>
              </a:spcAft>
              <a:defRPr sz="2100">
                <a:solidFill>
                  <a:schemeClr val="tx1"/>
                </a:solidFill>
                <a:latin typeface="Arial" charset="0"/>
              </a:defRPr>
            </a:lvl8pPr>
            <a:lvl9pPr marL="3766505" indent="-221559" defTabSz="906239" eaLnBrk="0" fontAlgn="base" hangingPunct="0">
              <a:lnSpc>
                <a:spcPct val="90000"/>
              </a:lnSpc>
              <a:spcBef>
                <a:spcPct val="50000"/>
              </a:spcBef>
              <a:spcAft>
                <a:spcPct val="0"/>
              </a:spcAft>
              <a:defRPr sz="2100">
                <a:solidFill>
                  <a:schemeClr val="tx1"/>
                </a:solidFill>
                <a:latin typeface="Arial" charset="0"/>
              </a:defRPr>
            </a:lvl9pPr>
          </a:lstStyle>
          <a:p>
            <a:pPr eaLnBrk="1" hangingPunct="1"/>
            <a:fld id="{362A3084-827D-49E9-B709-DA73FB4E8F4C}" type="slidenum">
              <a:rPr lang="en-US" sz="1200">
                <a:solidFill>
                  <a:prstClr val="black"/>
                </a:solidFill>
              </a:rPr>
              <a:pPr eaLnBrk="1" hangingPunct="1"/>
              <a:t>44</a:t>
            </a:fld>
            <a:endParaRPr lang="en-US" sz="1200" dirty="0">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a:latin typeface="arial"/>
              </a:rPr>
              <a:t>This map shows the status of state Exchanges, as of </a:t>
            </a:r>
            <a:r>
              <a:rPr lang="en-US" dirty="0" smtClean="0">
                <a:latin typeface="arial"/>
              </a:rPr>
              <a:t>June 20, </a:t>
            </a:r>
            <a:r>
              <a:rPr lang="en-US" dirty="0">
                <a:latin typeface="arial"/>
              </a:rPr>
              <a:t>2013.</a:t>
            </a:r>
          </a:p>
          <a:p>
            <a:r>
              <a:rPr lang="en-US" dirty="0" smtClean="0">
                <a:latin typeface="arial"/>
              </a:rPr>
              <a:t>17 </a:t>
            </a:r>
            <a:r>
              <a:rPr lang="en-US" dirty="0">
                <a:latin typeface="arial"/>
              </a:rPr>
              <a:t>states (shown in green) have announced they will set up an Exchange</a:t>
            </a:r>
          </a:p>
          <a:p>
            <a:r>
              <a:rPr lang="en-US" dirty="0">
                <a:latin typeface="arial"/>
              </a:rPr>
              <a:t>7 states (shown in yellow) plan to set up an Exchange in partnership with the federal government. In this Exchanges, the states and HHS will divide up responsibilities for operating the Exchange.</a:t>
            </a:r>
          </a:p>
          <a:p>
            <a:r>
              <a:rPr lang="en-US" dirty="0">
                <a:latin typeface="arial"/>
              </a:rPr>
              <a:t>In the remaining </a:t>
            </a:r>
            <a:r>
              <a:rPr lang="en-US" dirty="0" smtClean="0">
                <a:latin typeface="arial"/>
              </a:rPr>
              <a:t>27 </a:t>
            </a:r>
            <a:r>
              <a:rPr lang="en-US" dirty="0">
                <a:latin typeface="arial"/>
              </a:rPr>
              <a:t>states (shown in red), the federal government will need to set up the Exchange</a:t>
            </a:r>
            <a:r>
              <a:rPr lang="en-US" dirty="0" smtClean="0">
                <a:latin typeface="arial"/>
              </a:rPr>
              <a:t>.</a:t>
            </a:r>
          </a:p>
          <a:p>
            <a:r>
              <a:rPr lang="en-US" dirty="0" smtClean="0">
                <a:latin typeface="arial"/>
              </a:rPr>
              <a:t>One state (Utah) will have an unusual arrangement. It will operate its own SHOP (small business) exchange, but the federal government will operate the individual exchange.</a:t>
            </a:r>
            <a:endParaRPr lang="en-US" dirty="0">
              <a:latin typeface="arial"/>
            </a:endParaRP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45</a:t>
            </a:fld>
            <a:endParaRPr lang="en-US" dirty="0">
              <a:solidFill>
                <a:prstClr val="black"/>
              </a:solidFill>
            </a:endParaRPr>
          </a:p>
        </p:txBody>
      </p:sp>
    </p:spTree>
    <p:extLst>
      <p:ext uri="{BB962C8B-B14F-4D97-AF65-F5344CB8AC3E}">
        <p14:creationId xmlns:p14="http://schemas.microsoft.com/office/powerpoint/2010/main" val="29739999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Image Placeholder 2"/>
          <p:cNvSpPr>
            <a:spLocks noGrp="1" noRot="1" noChangeAspect="1"/>
          </p:cNvSpPr>
          <p:nvPr>
            <p:ph type="sldImg"/>
          </p:nvPr>
        </p:nvSpPr>
        <p:spPr>
          <a:xfrm>
            <a:off x="1195388" y="153988"/>
            <a:ext cx="4619625" cy="3463925"/>
          </a:xfrm>
          <a:prstGeom prst="rect">
            <a:avLst/>
          </a:prstGeom>
        </p:spPr>
      </p:sp>
      <p:sp>
        <p:nvSpPr>
          <p:cNvPr id="4" name="Notes Placeholder 3"/>
          <p:cNvSpPr>
            <a:spLocks noGrp="1"/>
          </p:cNvSpPr>
          <p:nvPr>
            <p:ph type="body" idx="1"/>
          </p:nvPr>
        </p:nvSpPr>
        <p:spPr>
          <a:xfrm>
            <a:off x="233165" y="3848891"/>
            <a:ext cx="6544083" cy="4847379"/>
          </a:xfrm>
          <a:prstGeom prst="rect">
            <a:avLst/>
          </a:prstGeom>
        </p:spPr>
        <p:txBody>
          <a:bodyPr/>
          <a:lstStyle/>
          <a:p>
            <a:r>
              <a:rPr lang="en-US" dirty="0" smtClean="0">
                <a:solidFill>
                  <a:srgbClr val="FF0000"/>
                </a:solidFill>
              </a:rPr>
              <a:t>[Note to presenter</a:t>
            </a:r>
            <a:r>
              <a:rPr lang="en-US" dirty="0" smtClean="0"/>
              <a:t>: </a:t>
            </a:r>
            <a:r>
              <a:rPr lang="en-US" dirty="0" smtClean="0">
                <a:solidFill>
                  <a:srgbClr val="FF0000"/>
                </a:solidFill>
              </a:rPr>
              <a:t>The easiest way to present this slide is to compare similar points from left to right, as shown below. “SHOP” stands for Small Business Health Options Program.]</a:t>
            </a:r>
          </a:p>
          <a:p>
            <a:r>
              <a:rPr lang="en-US" dirty="0" smtClean="0"/>
              <a:t>The individual Exchange is where individuals and their families go on their own to buy coverage. They must be citizens or legal immigrants (and not undocumented individuals). The SHOP Exchange, on the other hand, is where small employers go to buy coverage for their employees. Starting in 2017, states will have the option to open their Exchanges up to large employers.</a:t>
            </a:r>
          </a:p>
          <a:p>
            <a:r>
              <a:rPr lang="en-US" dirty="0" smtClean="0"/>
              <a:t>Individuals would buy coverage through the Exchange in the state where they live. In the SHOP exchange, where the employer does business is what matters.</a:t>
            </a:r>
          </a:p>
          <a:p>
            <a:r>
              <a:rPr lang="en-US" dirty="0" smtClean="0"/>
              <a:t>The subsidies that everyone is talking about are available only for individual Exchange coverage, not for small group market coverage through the SHOP Exchange.</a:t>
            </a:r>
          </a:p>
          <a:p>
            <a:pPr lvl="1"/>
            <a:r>
              <a:rPr lang="en-US" dirty="0" smtClean="0"/>
              <a:t>As a general matter, people who are eligible for decent group health plan coverage – such as through a multiemployer plan – do not qualify for these subsidies.</a:t>
            </a:r>
          </a:p>
          <a:p>
            <a:r>
              <a:rPr lang="en-US" dirty="0" smtClean="0"/>
              <a:t>At this point, it appears that multiemployer plans cannot purchase SHOP coverage on behalf of their contributing employers, even if all of these employers are small employers. However, HHS has not issued the final word on this issue. </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a:solidFill>
                  <a:srgbClr val="FF0000"/>
                </a:solidFill>
              </a:rPr>
              <a:t>[Note to presenter</a:t>
            </a:r>
            <a:r>
              <a:rPr lang="en-US" dirty="0"/>
              <a:t>: </a:t>
            </a:r>
            <a:r>
              <a:rPr lang="en-US" dirty="0">
                <a:solidFill>
                  <a:srgbClr val="FF0000"/>
                </a:solidFill>
              </a:rPr>
              <a:t>The easiest way to present this slide is to compare similar points from left to right, as shown below</a:t>
            </a:r>
            <a:r>
              <a:rPr lang="en-US" dirty="0" smtClean="0">
                <a:solidFill>
                  <a:srgbClr val="FF0000"/>
                </a:solidFill>
              </a:rPr>
              <a:t>.]</a:t>
            </a:r>
            <a:endParaRPr lang="en-US" dirty="0" smtClean="0"/>
          </a:p>
          <a:p>
            <a:r>
              <a:rPr lang="en-US" dirty="0" smtClean="0"/>
              <a:t>There are many reasons why typical multiemployer plan coverage is superior to SHOP coverage and why contributing employers should want to continue to contribute to these plans.</a:t>
            </a:r>
          </a:p>
          <a:p>
            <a:r>
              <a:rPr lang="en-US" dirty="0" smtClean="0"/>
              <a:t>For example, fund coverage is usually self-insured. Switching to an insured benefit through an Exchange would likely be more expensive.</a:t>
            </a:r>
          </a:p>
          <a:p>
            <a:r>
              <a:rPr lang="en-US" dirty="0" smtClean="0"/>
              <a:t>Multiemployer funds tailor their benefits to meet the needs of their participants. Exchange coverage will be more one-size-fits-all.</a:t>
            </a:r>
          </a:p>
          <a:p>
            <a:r>
              <a:rPr lang="en-US" dirty="0" smtClean="0"/>
              <a:t>Multiemployer plans provide a range of benefits, including non-health benefits. Exchange plans will provide medical and prescription drug coverage, plus dental and vision benefits for children. </a:t>
            </a:r>
          </a:p>
          <a:p>
            <a:r>
              <a:rPr lang="en-US" dirty="0" smtClean="0"/>
              <a:t>Multiemployer plans maintain the role of the union in providing health benefits to members. If employers purchase SHOP coverage on their own – instead of contributing to the multiemployer plan – that connection would be severed.</a:t>
            </a:r>
          </a:p>
          <a:p>
            <a:r>
              <a:rPr lang="en-US" dirty="0" smtClean="0"/>
              <a:t>Finally, multiemployer plans make it easy for employers. All they have to do is track hours and write a check. Buying SHOP coverage would be more of a hassle.</a:t>
            </a:r>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fld id="{CEE8C843-190B-4E40-8597-8895A569C039}"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1025887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From our discussion of the Individual Exchange vs. the SHOP Exchange, it should be pretty clear who can buy Exchange coverage: individuals (with the families) and qualified employers.</a:t>
            </a:r>
          </a:p>
          <a:p>
            <a:r>
              <a:rPr lang="en-US" dirty="0" smtClean="0"/>
              <a:t>We will talk about qualified individuals in a moment.</a:t>
            </a:r>
          </a:p>
          <a:p>
            <a:r>
              <a:rPr lang="en-US" dirty="0" smtClean="0"/>
              <a:t>The ACA defines a qualified employer as a small employer – specifically, one with 100 or fewer employees. However, the ACA gives states the option to limit access during 2014 and 2015 to employers with 50 or fewer employees. A lower size threshold would be more consistent with the way that many states currently define their small group market.</a:t>
            </a:r>
          </a:p>
          <a:p>
            <a:r>
              <a:rPr lang="en-US" dirty="0" smtClean="0"/>
              <a:t>Starting in 2017, states may open their Exchanges to large employers.</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48</a:t>
            </a:fld>
            <a:endParaRPr lang="en-US" dirty="0">
              <a:solidFill>
                <a:prstClr val="black"/>
              </a:solidFill>
            </a:endParaRPr>
          </a:p>
        </p:txBody>
      </p:sp>
    </p:spTree>
    <p:extLst>
      <p:ext uri="{BB962C8B-B14F-4D97-AF65-F5344CB8AC3E}">
        <p14:creationId xmlns:p14="http://schemas.microsoft.com/office/powerpoint/2010/main" val="42541930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8ACDA76E-CD45-4D92-B2CF-E8E07999EF29}" type="slidenum">
              <a:rPr lang="en-US" sz="1200">
                <a:solidFill>
                  <a:prstClr val="black"/>
                </a:solidFill>
              </a:rPr>
              <a:pPr eaLnBrk="1" hangingPunct="1"/>
              <a:t>49</a:t>
            </a:fld>
            <a:endParaRPr lang="en-US" sz="1200" dirty="0">
              <a:solidFill>
                <a:prstClr val="black"/>
              </a:solidFill>
            </a:endParaRPr>
          </a:p>
        </p:txBody>
      </p:sp>
      <p:sp>
        <p:nvSpPr>
          <p:cNvPr id="77827" name="Rectangle 2"/>
          <p:cNvSpPr>
            <a:spLocks noGrp="1" noRot="1" noChangeAspect="1" noChangeArrowheads="1" noTextEdit="1"/>
          </p:cNvSpPr>
          <p:nvPr>
            <p:ph type="sldImg"/>
          </p:nvPr>
        </p:nvSpPr>
        <p:spPr>
          <a:xfrm>
            <a:off x="1195388" y="153988"/>
            <a:ext cx="4619625" cy="3463925"/>
          </a:xfrm>
          <a:prstGeom prst="rect">
            <a:avLst/>
          </a:prstGeom>
          <a:ln/>
        </p:spPr>
      </p:sp>
      <p:sp>
        <p:nvSpPr>
          <p:cNvPr id="77828"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Individuals (with their families) may purchase coverage in their home state, provided they are citizens or legal immigrants.</a:t>
            </a:r>
          </a:p>
          <a:p>
            <a:r>
              <a:rPr lang="en-US" dirty="0" smtClean="0"/>
              <a:t>Non-documented individuals cannot get subsidies – or even buy coverage through an Exchange, even if they pay for the coverage out of their own pocket.</a:t>
            </a:r>
          </a:p>
          <a:p>
            <a:r>
              <a:rPr lang="en-US" dirty="0" smtClean="0"/>
              <a:t>In industries where there are undocumented workers, continuing to have access to Fund coverage will be especially important because they will not have the option to buy coverage through an Exchange.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4BACCF73-1102-481B-ABFD-1D02763FEC73}" type="slidenum">
              <a:rPr lang="en-US" sz="1200">
                <a:solidFill>
                  <a:prstClr val="black"/>
                </a:solidFill>
              </a:rPr>
              <a:pPr eaLnBrk="1" hangingPunct="1"/>
              <a:t>50</a:t>
            </a:fld>
            <a:endParaRPr lang="en-US" sz="1200" dirty="0">
              <a:solidFill>
                <a:prstClr val="black"/>
              </a:solidFill>
            </a:endParaRPr>
          </a:p>
        </p:txBody>
      </p:sp>
      <p:sp>
        <p:nvSpPr>
          <p:cNvPr id="64515" name="Rectangle 2"/>
          <p:cNvSpPr>
            <a:spLocks noGrp="1" noRot="1" noChangeAspect="1" noChangeArrowheads="1" noTextEdit="1"/>
          </p:cNvSpPr>
          <p:nvPr>
            <p:ph type="sldImg"/>
          </p:nvPr>
        </p:nvSpPr>
        <p:spPr>
          <a:xfrm>
            <a:off x="1195388" y="153988"/>
            <a:ext cx="4619625" cy="3463925"/>
          </a:xfrm>
          <a:prstGeom prst="rect">
            <a:avLst/>
          </a:prstGeom>
          <a:ln/>
        </p:spPr>
      </p:sp>
      <p:sp>
        <p:nvSpPr>
          <p:cNvPr id="64516" name="Rectangle 3"/>
          <p:cNvSpPr>
            <a:spLocks noGrp="1" noChangeArrowheads="1"/>
          </p:cNvSpPr>
          <p:nvPr>
            <p:ph type="body" idx="1"/>
          </p:nvPr>
        </p:nvSpPr>
        <p:spPr>
          <a:xfrm>
            <a:off x="311576" y="4002301"/>
            <a:ext cx="6387253" cy="4618038"/>
          </a:xfrm>
          <a:prstGeom prst="rect">
            <a:avLst/>
          </a:prstGeom>
          <a:noFill/>
        </p:spPr>
        <p:txBody>
          <a:bodyPr/>
          <a:lstStyle/>
          <a:p>
            <a:r>
              <a:rPr lang="en-US" sz="1100" dirty="0"/>
              <a:t>There are two ways that the ACA seeks to expand access to affordable health coverage:</a:t>
            </a:r>
          </a:p>
          <a:p>
            <a:pPr lvl="1"/>
            <a:r>
              <a:rPr lang="en-US" sz="1100" dirty="0" smtClean="0"/>
              <a:t>By </a:t>
            </a:r>
            <a:r>
              <a:rPr lang="en-US" sz="1100" dirty="0"/>
              <a:t>expanding Medicaid eligibility to individuals/families with household incomes up to 133% of the Federal Poverty Level (FPL); and</a:t>
            </a:r>
          </a:p>
          <a:p>
            <a:pPr lvl="2"/>
            <a:r>
              <a:rPr lang="en-US" sz="1100" dirty="0"/>
              <a:t>The U.S. Supreme Court ruled on June 28, 2012 that threatening states with the loss of their existing Medicaid funding if they decline to implement the ACA Medicaid expansion program is unconstitutional. </a:t>
            </a:r>
            <a:endParaRPr lang="en-US" sz="1100" dirty="0" smtClean="0"/>
          </a:p>
          <a:p>
            <a:pPr lvl="1"/>
            <a:r>
              <a:rPr lang="en-US" sz="1100" dirty="0" smtClean="0"/>
              <a:t>By </a:t>
            </a:r>
            <a:r>
              <a:rPr lang="en-US" sz="1100" dirty="0"/>
              <a:t>providing subsidies to individuals/families with incomes up to 400% of the FPL, to buy Exchange coverage.</a:t>
            </a:r>
          </a:p>
          <a:p>
            <a:r>
              <a:rPr lang="en-US" sz="1100" dirty="0" smtClean="0"/>
              <a:t>There are actually 2 types of subsidies that low-income families can apply for through the Exchanges:</a:t>
            </a:r>
          </a:p>
          <a:p>
            <a:pPr lvl="1"/>
            <a:r>
              <a:rPr lang="en-US" sz="1100" dirty="0" smtClean="0"/>
              <a:t>A premium subsidy, to help them buy the Exchange coverage; and</a:t>
            </a:r>
          </a:p>
          <a:p>
            <a:pPr lvl="1"/>
            <a:r>
              <a:rPr lang="en-US" sz="1100" dirty="0" smtClean="0"/>
              <a:t>A cost-sharing subsidy that will lower their out-of-pocket costs when they obtain health care services.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F188D4DB-B833-4F6D-BB69-F65D298C30D1}" type="slidenum">
              <a:rPr lang="en-US" sz="1200">
                <a:solidFill>
                  <a:prstClr val="black"/>
                </a:solidFill>
              </a:rPr>
              <a:pPr eaLnBrk="1" hangingPunct="1"/>
              <a:t>51</a:t>
            </a:fld>
            <a:endParaRPr lang="en-US" sz="1200" dirty="0">
              <a:solidFill>
                <a:prstClr val="black"/>
              </a:solidFill>
            </a:endParaRPr>
          </a:p>
        </p:txBody>
      </p:sp>
      <p:sp>
        <p:nvSpPr>
          <p:cNvPr id="73731" name="Rectangle 2"/>
          <p:cNvSpPr>
            <a:spLocks noGrp="1" noRot="1" noChangeAspect="1" noChangeArrowheads="1" noTextEdit="1"/>
          </p:cNvSpPr>
          <p:nvPr>
            <p:ph type="sldImg"/>
          </p:nvPr>
        </p:nvSpPr>
        <p:spPr>
          <a:xfrm>
            <a:off x="1195388" y="153988"/>
            <a:ext cx="4619625" cy="3463925"/>
          </a:xfrm>
          <a:prstGeom prst="rect">
            <a:avLst/>
          </a:prstGeom>
          <a:ln/>
        </p:spPr>
      </p:sp>
      <p:sp>
        <p:nvSpPr>
          <p:cNvPr id="73732" name="Rectangle 3"/>
          <p:cNvSpPr>
            <a:spLocks noGrp="1" noChangeArrowheads="1"/>
          </p:cNvSpPr>
          <p:nvPr>
            <p:ph type="body" idx="1"/>
          </p:nvPr>
        </p:nvSpPr>
        <p:spPr>
          <a:xfrm>
            <a:off x="311576" y="4002301"/>
            <a:ext cx="6387253" cy="4618038"/>
          </a:xfrm>
          <a:prstGeom prst="rect">
            <a:avLst/>
          </a:prstGeom>
          <a:noFill/>
        </p:spPr>
        <p:txBody>
          <a:bodyPr/>
          <a:lstStyle/>
          <a:p>
            <a:r>
              <a:rPr lang="en-US" sz="1100" dirty="0" smtClean="0"/>
              <a:t>The ACA lists 10 categories of benefits that are called “essential health benefits” that Exchange plans must offer.</a:t>
            </a:r>
          </a:p>
          <a:p>
            <a:r>
              <a:rPr lang="en-US" sz="1100" dirty="0" smtClean="0"/>
              <a:t>These include (among other things) ambulatory patient services, hospitalization, maternity and newborn care, prescription drugs, lab services, preventive and wellness services, and mental health and substance use disorder services.</a:t>
            </a:r>
          </a:p>
          <a:p>
            <a:pPr lvl="0"/>
            <a:r>
              <a:rPr lang="en-US" sz="1100" dirty="0" smtClean="0">
                <a:solidFill>
                  <a:srgbClr val="000000"/>
                </a:solidFill>
              </a:rPr>
              <a:t>The ACA directs the Department of Health and Human Services (HHS) to develop </a:t>
            </a:r>
            <a:r>
              <a:rPr lang="en-US" sz="1100" dirty="0">
                <a:solidFill>
                  <a:srgbClr val="000000"/>
                </a:solidFill>
              </a:rPr>
              <a:t>the </a:t>
            </a:r>
            <a:r>
              <a:rPr lang="en-US" sz="1100" dirty="0" smtClean="0">
                <a:solidFill>
                  <a:srgbClr val="000000"/>
                </a:solidFill>
              </a:rPr>
              <a:t>benefit package </a:t>
            </a:r>
            <a:r>
              <a:rPr lang="en-US" sz="1100" dirty="0">
                <a:solidFill>
                  <a:srgbClr val="000000"/>
                </a:solidFill>
              </a:rPr>
              <a:t>based on </a:t>
            </a:r>
            <a:r>
              <a:rPr lang="en-US" sz="1100" dirty="0" smtClean="0">
                <a:solidFill>
                  <a:srgbClr val="000000"/>
                </a:solidFill>
              </a:rPr>
              <a:t>what is covered in a “typical </a:t>
            </a:r>
            <a:r>
              <a:rPr lang="en-US" sz="1100" dirty="0">
                <a:solidFill>
                  <a:srgbClr val="000000"/>
                </a:solidFill>
              </a:rPr>
              <a:t>employer </a:t>
            </a:r>
            <a:r>
              <a:rPr lang="en-US" sz="1100" dirty="0" smtClean="0">
                <a:solidFill>
                  <a:srgbClr val="000000"/>
                </a:solidFill>
              </a:rPr>
              <a:t>plan.”</a:t>
            </a:r>
          </a:p>
          <a:p>
            <a:pPr lvl="0"/>
            <a:r>
              <a:rPr lang="en-US" sz="1100" dirty="0" smtClean="0">
                <a:solidFill>
                  <a:srgbClr val="000000"/>
                </a:solidFill>
              </a:rPr>
              <a:t>HHS published a final rule on Feb. 25, 2013 that directs each state to define the essential benefits package for that state by selecting among specific benchmark plans listed by HHS.</a:t>
            </a:r>
          </a:p>
          <a:p>
            <a:pPr lvl="0"/>
            <a:r>
              <a:rPr lang="en-US" sz="1100" dirty="0" smtClean="0">
                <a:solidFill>
                  <a:srgbClr val="000000"/>
                </a:solidFill>
              </a:rPr>
              <a:t>Acceptable benchmark plans include certain plans that are offered to state employees, offered to federal employees, sold in the state’s small group market, or HMOs available through the state’s Medicaid program. </a:t>
            </a:r>
          </a:p>
          <a:p>
            <a:pPr lvl="0"/>
            <a:r>
              <a:rPr lang="en-US" sz="1100" dirty="0" smtClean="0">
                <a:solidFill>
                  <a:srgbClr val="000000"/>
                </a:solidFill>
              </a:rPr>
              <a:t>If the benchmark plan selected by a state does not include benefits from all 10 categories set out in the statute, the state has to supplement the benchmark plan to include them.</a:t>
            </a:r>
          </a:p>
          <a:p>
            <a:pPr lvl="0"/>
            <a:r>
              <a:rPr lang="en-US" sz="1100" dirty="0" smtClean="0">
                <a:solidFill>
                  <a:srgbClr val="000000"/>
                </a:solidFill>
              </a:rPr>
              <a:t>If a state does not select a benchmark plan, HHS will select one for the state.</a:t>
            </a:r>
          </a:p>
          <a:p>
            <a:pPr lvl="0"/>
            <a:r>
              <a:rPr lang="en-US" sz="1100" dirty="0" smtClean="0">
                <a:solidFill>
                  <a:srgbClr val="000000"/>
                </a:solidFill>
              </a:rPr>
              <a:t>Not all health plans have to offer essential health benefits. Starting in 2014, insured plans sold in the small group market would have to offer them. </a:t>
            </a:r>
            <a:r>
              <a:rPr lang="en-US" sz="1100" b="1" dirty="0" smtClean="0">
                <a:solidFill>
                  <a:srgbClr val="000000"/>
                </a:solidFill>
              </a:rPr>
              <a:t>However, self-insured plans do not have to offer this package of benefits.</a:t>
            </a:r>
          </a:p>
          <a:p>
            <a:pPr lvl="0"/>
            <a:r>
              <a:rPr lang="en-US" sz="1100" dirty="0" smtClean="0">
                <a:solidFill>
                  <a:srgbClr val="000000"/>
                </a:solidFill>
              </a:rPr>
              <a:t>For self-insured plans, the concept of essential benefits is important because it is tied to the lifetime and annual dollar limits rules. Even self-insured plans must follow the lifetime and annual dollar limits rules – which prohibit or restrict dollar limits on essential benefits.</a:t>
            </a:r>
          </a:p>
          <a:p>
            <a:pPr lvl="0"/>
            <a:r>
              <a:rPr lang="en-US" sz="1100" dirty="0" smtClean="0">
                <a:solidFill>
                  <a:srgbClr val="000000"/>
                </a:solidFill>
              </a:rPr>
              <a:t>Initially, we had expected HHS to announce more of a national benefit package, but HHS did not do so. A fairly uniform national package would have made it easier for plan sponsors reviewing the permissibility of dollar limits.</a:t>
            </a:r>
            <a:endParaRPr lang="en-US" sz="1100" dirty="0">
              <a:solidFill>
                <a:srgbClr val="000000"/>
              </a:solidFill>
            </a:endParaRPr>
          </a:p>
          <a:p>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xfrm>
            <a:off x="1195388" y="153988"/>
            <a:ext cx="4619625" cy="3463925"/>
          </a:xfrm>
          <a:prstGeom prst="rect">
            <a:avLst/>
          </a:prstGeom>
          <a:ln/>
        </p:spPr>
      </p:sp>
      <p:sp>
        <p:nvSpPr>
          <p:cNvPr id="164867" name="Notes Placeholder 2"/>
          <p:cNvSpPr>
            <a:spLocks noGrp="1"/>
          </p:cNvSpPr>
          <p:nvPr>
            <p:ph type="body" idx="1"/>
          </p:nvPr>
        </p:nvSpPr>
        <p:spPr>
          <a:xfrm>
            <a:off x="311576" y="4002301"/>
            <a:ext cx="6387253" cy="4618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 is the list of Essential Health Benefits in the ACA. </a:t>
            </a:r>
          </a:p>
          <a:p>
            <a:r>
              <a:rPr lang="en-US" dirty="0" smtClean="0"/>
              <a:t>Exchange plans must cover services in all of these categories. However, it is possible that in some Exchanges, families will have to purchase a separate stand-alone dental or vision plan in order to obtain pediatric dental and/or vision coverage.</a:t>
            </a:r>
          </a:p>
        </p:txBody>
      </p:sp>
      <p:sp>
        <p:nvSpPr>
          <p:cNvPr id="4" name="Slide Number Placeholder 3"/>
          <p:cNvSpPr>
            <a:spLocks noGrp="1"/>
          </p:cNvSpPr>
          <p:nvPr>
            <p:ph type="sldNum" sz="quarter" idx="5"/>
          </p:nvPr>
        </p:nvSpPr>
        <p:spPr>
          <a:xfrm>
            <a:off x="3970938" y="8772669"/>
            <a:ext cx="3037840" cy="461804"/>
          </a:xfrm>
          <a:prstGeom prst="rect">
            <a:avLst/>
          </a:prstGeom>
        </p:spPr>
        <p:txBody>
          <a:bodyPr/>
          <a:lstStyle/>
          <a:p>
            <a:pPr>
              <a:defRPr/>
            </a:pPr>
            <a:fld id="{124A4AA2-B5CB-4F56-B999-CEADC87EDBD1}" type="slidenum">
              <a:rPr lang="en-US" smtClean="0">
                <a:solidFill>
                  <a:prstClr val="black"/>
                </a:solidFill>
              </a:rPr>
              <a:pPr>
                <a:defRPr/>
              </a:pPr>
              <a:t>52</a:t>
            </a:fld>
            <a:endParaRPr lang="en-U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FA2C2E57-C3A8-4A11-812C-F6A1F99BC7C0}" type="slidenum">
              <a:rPr lang="en-US" sz="1200">
                <a:solidFill>
                  <a:prstClr val="black"/>
                </a:solidFill>
              </a:rPr>
              <a:pPr eaLnBrk="1" hangingPunct="1"/>
              <a:t>53</a:t>
            </a:fld>
            <a:endParaRPr lang="en-US" sz="1200" dirty="0">
              <a:solidFill>
                <a:prstClr val="black"/>
              </a:solidFill>
            </a:endParaRPr>
          </a:p>
        </p:txBody>
      </p:sp>
      <p:sp>
        <p:nvSpPr>
          <p:cNvPr id="65539" name="Rectangle 2"/>
          <p:cNvSpPr>
            <a:spLocks noGrp="1" noRot="1" noChangeAspect="1" noChangeArrowheads="1" noTextEdit="1"/>
          </p:cNvSpPr>
          <p:nvPr>
            <p:ph type="sldImg"/>
          </p:nvPr>
        </p:nvSpPr>
        <p:spPr>
          <a:xfrm>
            <a:off x="1195388" y="153988"/>
            <a:ext cx="4619625" cy="3463925"/>
          </a:xfrm>
          <a:prstGeom prst="rect">
            <a:avLst/>
          </a:prstGeom>
          <a:ln/>
        </p:spPr>
      </p:sp>
      <p:sp>
        <p:nvSpPr>
          <p:cNvPr id="65540"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Since all plans sold through the Exchanges will have to offer essential health benefits, the main way that plans will differ is in their COST-SHARING</a:t>
            </a:r>
            <a:r>
              <a:rPr lang="en-US" dirty="0"/>
              <a:t> </a:t>
            </a:r>
            <a:r>
              <a:rPr lang="en-US" dirty="0" smtClean="0"/>
              <a:t>provisions.</a:t>
            </a:r>
          </a:p>
          <a:p>
            <a:r>
              <a:rPr lang="en-US" dirty="0" smtClean="0"/>
              <a:t>Exchange plans will be labeled bronze, silver, gold or platinum – based on their approach to cost sharing.</a:t>
            </a:r>
          </a:p>
          <a:p>
            <a:r>
              <a:rPr lang="en-US" dirty="0" smtClean="0"/>
              <a:t>For example, a silver plan would be expected to pay, on average, 70% of the expected claims costs. The balance (30%) would be paid by participants and their family members in the form of cost sharing (in other words, deductibles, copayments, coinsurance, etc.).</a:t>
            </a:r>
          </a:p>
          <a:p>
            <a:r>
              <a:rPr lang="en-US" dirty="0" smtClean="0"/>
              <a:t>People in the lower metal-level plans (for example, bronze) would have higher out-of-pocket costs than people in the higher metal-level plans (for example, gold or platinum).</a:t>
            </a:r>
          </a:p>
          <a:p>
            <a:r>
              <a:rPr lang="en-US" dirty="0" smtClean="0"/>
              <a:t>Some individuals – primarily young people under 30 – will be able to buy a catastrophic plan with higher cost sharing than a bronze plan.</a:t>
            </a:r>
          </a:p>
          <a:p>
            <a:r>
              <a:rPr lang="en-US" dirty="0" smtClean="0"/>
              <a:t>Multiemployer plans typically offer a fairly rich benefit, at the gold to platinum levels.</a:t>
            </a:r>
          </a:p>
          <a:p>
            <a:r>
              <a:rPr lang="en-US" dirty="0" smtClean="0"/>
              <a:t>Segal can evaluate a plan’s design and calculate where it fits in this continuum – in other words, we can calculate the percentage of claims costs that the plan pays. One way to do that is through using the Minimum Value calculator that we talked about earlier.</a:t>
            </a:r>
          </a:p>
          <a:p>
            <a:r>
              <a:rPr lang="en-US" dirty="0" smtClean="0"/>
              <a:t>This is helpful information when plan sponsors are comparing the Fund’s benefit level to the benefit offerings that will be available in the state Exchanges. And, it will be necessary for the plan to meet the 60% minimum value test in order to help contributing employers avoid the employer penalty.</a:t>
            </a:r>
          </a:p>
          <a:p>
            <a:endParaRPr lang="en-US" b="1" dirty="0" smtClean="0"/>
          </a:p>
          <a:p>
            <a:endParaRPr lang="en-US" b="1"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0D50DBDC-F2B1-46B5-BC76-7ADDA753AFDD}" type="slidenum">
              <a:rPr lang="en-US" sz="1200">
                <a:solidFill>
                  <a:prstClr val="black"/>
                </a:solidFill>
              </a:rPr>
              <a:pPr eaLnBrk="1" hangingPunct="1"/>
              <a:t>54</a:t>
            </a:fld>
            <a:endParaRPr lang="en-US" sz="1200" dirty="0">
              <a:solidFill>
                <a:prstClr val="black"/>
              </a:solidFill>
            </a:endParaRPr>
          </a:p>
        </p:txBody>
      </p:sp>
      <p:sp>
        <p:nvSpPr>
          <p:cNvPr id="74755" name="Rectangle 2"/>
          <p:cNvSpPr>
            <a:spLocks noGrp="1" noRot="1" noChangeAspect="1" noChangeArrowheads="1" noTextEdit="1"/>
          </p:cNvSpPr>
          <p:nvPr>
            <p:ph type="sldImg"/>
          </p:nvPr>
        </p:nvSpPr>
        <p:spPr>
          <a:xfrm>
            <a:off x="1195388" y="153988"/>
            <a:ext cx="4619625" cy="3463925"/>
          </a:xfrm>
          <a:prstGeom prst="rect">
            <a:avLst/>
          </a:prstGeom>
          <a:ln/>
        </p:spPr>
      </p:sp>
      <p:sp>
        <p:nvSpPr>
          <p:cNvPr id="74756"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The ACA requires the Office of Personnel Management to contract with at least 2 multi-state plans that will be offered in all of the Exchanges. These plans will have four years to expand to every state.</a:t>
            </a:r>
          </a:p>
          <a:p>
            <a:r>
              <a:rPr lang="en-US" dirty="0" smtClean="0"/>
              <a:t>OPM released a final rule on these plans (published in Federal Register on March 11, 2013).</a:t>
            </a:r>
          </a:p>
          <a:p>
            <a:r>
              <a:rPr lang="en-US" dirty="0" smtClean="0"/>
              <a:t>It will be interesting to see which carriers decide to apply for these contracts.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E5D274F2-96F8-4E7A-9543-08B921EAEAC4}" type="slidenum">
              <a:rPr lang="en-US" sz="1200">
                <a:solidFill>
                  <a:prstClr val="black"/>
                </a:solidFill>
              </a:rPr>
              <a:pPr eaLnBrk="1" hangingPunct="1"/>
              <a:t>55</a:t>
            </a:fld>
            <a:endParaRPr lang="en-US" sz="1200" dirty="0">
              <a:solidFill>
                <a:prstClr val="black"/>
              </a:solidFill>
            </a:endParaRPr>
          </a:p>
        </p:txBody>
      </p:sp>
      <p:sp>
        <p:nvSpPr>
          <p:cNvPr id="75779" name="Rectangle 2"/>
          <p:cNvSpPr>
            <a:spLocks noGrp="1" noRot="1" noChangeAspect="1" noChangeArrowheads="1" noTextEdit="1"/>
          </p:cNvSpPr>
          <p:nvPr>
            <p:ph type="sldImg"/>
          </p:nvPr>
        </p:nvSpPr>
        <p:spPr>
          <a:xfrm>
            <a:off x="1195388" y="153988"/>
            <a:ext cx="4619625" cy="3463925"/>
          </a:xfrm>
          <a:prstGeom prst="rect">
            <a:avLst/>
          </a:prstGeom>
          <a:ln/>
        </p:spPr>
      </p:sp>
      <p:sp>
        <p:nvSpPr>
          <p:cNvPr id="75780"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Another type of plan that will available through at least some of the Exchanges is the CO-OP. </a:t>
            </a:r>
          </a:p>
          <a:p>
            <a:r>
              <a:rPr lang="en-US" dirty="0" smtClean="0"/>
              <a:t>This is a type of plan that will be offered by non-profit health insurers. The insurer must be run by its members.</a:t>
            </a:r>
          </a:p>
          <a:p>
            <a:r>
              <a:rPr lang="en-US" dirty="0" smtClean="0"/>
              <a:t>So far, HHS has provided loans to 24 CO-OPs. However, Congress eliminated funding for the program in the “fiscal cliff” deal reached at the end of 2012, so it appears that these 24 CO-OPs will be the only ones.</a:t>
            </a:r>
          </a:p>
          <a:p>
            <a:r>
              <a:rPr lang="en-US" dirty="0" smtClean="0"/>
              <a:t>The Culinary Health Fund in Nevada, along with its national parent Unite HERE Health, is sponsoring a CO-OP in Nevada. This CO-OP, Hospitality Health CO-OP, was awarded loans by HHS in May of 2012. </a:t>
            </a:r>
          </a:p>
          <a:p>
            <a:r>
              <a:rPr lang="en-US" dirty="0" smtClean="0"/>
              <a:t>A list of approved CO-OPs is available here:</a:t>
            </a:r>
          </a:p>
          <a:p>
            <a:pPr marL="0" indent="0">
              <a:buNone/>
            </a:pPr>
            <a:r>
              <a:rPr lang="en-US" dirty="0" smtClean="0">
                <a:hlinkClick r:id="rId3"/>
              </a:rPr>
              <a:t>http</a:t>
            </a:r>
            <a:r>
              <a:rPr lang="en-US" dirty="0">
                <a:hlinkClick r:id="rId3"/>
              </a:rPr>
              <a:t>://</a:t>
            </a:r>
            <a:r>
              <a:rPr lang="en-US" dirty="0" smtClean="0">
                <a:hlinkClick r:id="rId3"/>
              </a:rPr>
              <a:t>cciio.cms.gov/Archive/Grants/new-loan-program.html</a:t>
            </a:r>
            <a:endParaRPr lang="en-US" dirty="0" smtClean="0"/>
          </a:p>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E1DF5981-0735-4154-B8E5-2F2BF24F167A}" type="slidenum">
              <a:rPr lang="en-US" sz="1200">
                <a:solidFill>
                  <a:prstClr val="black"/>
                </a:solidFill>
              </a:rPr>
              <a:pPr eaLnBrk="1" hangingPunct="1"/>
              <a:t>56</a:t>
            </a:fld>
            <a:endParaRPr lang="en-US" sz="1200" dirty="0">
              <a:solidFill>
                <a:prstClr val="black"/>
              </a:solidFill>
            </a:endParaRPr>
          </a:p>
        </p:txBody>
      </p:sp>
      <p:sp>
        <p:nvSpPr>
          <p:cNvPr id="78851" name="Rectangle 2"/>
          <p:cNvSpPr>
            <a:spLocks noGrp="1" noRot="1" noChangeAspect="1" noChangeArrowheads="1" noTextEdit="1"/>
          </p:cNvSpPr>
          <p:nvPr>
            <p:ph type="sldImg"/>
          </p:nvPr>
        </p:nvSpPr>
        <p:spPr>
          <a:xfrm>
            <a:off x="1195388" y="153988"/>
            <a:ext cx="4619625" cy="3463925"/>
          </a:xfrm>
          <a:prstGeom prst="rect">
            <a:avLst/>
          </a:prstGeom>
          <a:ln/>
        </p:spPr>
      </p:sp>
      <p:sp>
        <p:nvSpPr>
          <p:cNvPr id="78852" name="Rectangle 3"/>
          <p:cNvSpPr>
            <a:spLocks noGrp="1" noChangeArrowheads="1"/>
          </p:cNvSpPr>
          <p:nvPr>
            <p:ph type="body" idx="1"/>
          </p:nvPr>
        </p:nvSpPr>
        <p:spPr>
          <a:xfrm>
            <a:off x="233165" y="3848895"/>
            <a:ext cx="6544083" cy="4845819"/>
          </a:xfrm>
          <a:prstGeom prst="rect">
            <a:avLst/>
          </a:prstGeom>
          <a:noFill/>
        </p:spPr>
        <p:txBody>
          <a:bodyPr/>
          <a:lstStyle/>
          <a:p>
            <a:r>
              <a:rPr lang="en-US" dirty="0" smtClean="0"/>
              <a:t>The premium assistance tax credit – or “premium subsidy” – is available to people who meet the requirements set out on this slide. </a:t>
            </a:r>
          </a:p>
          <a:p>
            <a:r>
              <a:rPr lang="en-US" dirty="0" smtClean="0"/>
              <a:t>Most importantly, they must have incomes between 100% and 400% of the Federal Poverty Level and not be eligible for other types of coverage.</a:t>
            </a:r>
          </a:p>
          <a:p>
            <a:r>
              <a:rPr lang="en-US" dirty="0"/>
              <a:t>These subsidies are available on a sliding scale, with more help going to people with lower incomes. </a:t>
            </a:r>
          </a:p>
          <a:p>
            <a:r>
              <a:rPr lang="en-US" dirty="0"/>
              <a:t>Subsidies are pegged to the second-lowest-cost Silver plan in the Exchange. People could choose to buy a more generous and expensive health plan, but the subsidy will only help with the cost of a Silver-level plan.</a:t>
            </a:r>
          </a:p>
          <a:p>
            <a:r>
              <a:rPr lang="en-US" dirty="0"/>
              <a:t>To calculate the amount of the premium subsidy, the Exchange will </a:t>
            </a:r>
          </a:p>
          <a:p>
            <a:pPr lvl="1"/>
            <a:r>
              <a:rPr lang="en-US" dirty="0"/>
              <a:t>Determine household income – based largely on the most recent income tax return filed; and</a:t>
            </a:r>
          </a:p>
          <a:p>
            <a:pPr lvl="1"/>
            <a:r>
              <a:rPr lang="en-US" dirty="0"/>
              <a:t>Calculate the maximum amount that the person/family can be required to pay to buy a Silver-level plan based on their household income. Once that maximum amount is calculated, the federal government pays the rest of the premium needed to buy the Silver plan.</a:t>
            </a:r>
          </a:p>
          <a:p>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449BF1B0-7181-4C36-9BFC-CE39BDF0A4DA}" type="slidenum">
              <a:rPr lang="en-US" sz="1200">
                <a:solidFill>
                  <a:prstClr val="black"/>
                </a:solidFill>
              </a:rPr>
              <a:pPr eaLnBrk="1" hangingPunct="1"/>
              <a:t>57</a:t>
            </a:fld>
            <a:endParaRPr lang="en-US" sz="1200" dirty="0">
              <a:solidFill>
                <a:prstClr val="black"/>
              </a:solidFill>
            </a:endParaRPr>
          </a:p>
        </p:txBody>
      </p:sp>
      <p:sp>
        <p:nvSpPr>
          <p:cNvPr id="66563" name="Rectangle 2"/>
          <p:cNvSpPr>
            <a:spLocks noGrp="1" noRot="1" noChangeAspect="1" noChangeArrowheads="1" noTextEdit="1"/>
          </p:cNvSpPr>
          <p:nvPr>
            <p:ph type="sldImg"/>
          </p:nvPr>
        </p:nvSpPr>
        <p:spPr>
          <a:xfrm>
            <a:off x="1195388" y="153988"/>
            <a:ext cx="4619625" cy="3463925"/>
          </a:xfrm>
          <a:prstGeom prst="rect">
            <a:avLst/>
          </a:prstGeom>
          <a:ln/>
        </p:spPr>
      </p:sp>
      <p:sp>
        <p:nvSpPr>
          <p:cNvPr id="66564"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Let’s talk a bit about how Exchanges interact with employment-based coverage.</a:t>
            </a:r>
          </a:p>
          <a:p>
            <a:r>
              <a:rPr lang="en-US" dirty="0" smtClean="0"/>
              <a:t>Individuals who are employed and who have employment-based coverage can still decide to go to their state Exchange and buy coverage. However, they may not be able to get the federal premium subsidies to help them buy that Exchange coverage.</a:t>
            </a:r>
          </a:p>
          <a:p>
            <a:r>
              <a:rPr lang="en-US" dirty="0" smtClean="0"/>
              <a:t>People </a:t>
            </a:r>
            <a:r>
              <a:rPr lang="en-US" dirty="0"/>
              <a:t>who are </a:t>
            </a:r>
            <a:r>
              <a:rPr lang="en-US" b="1" i="1" dirty="0" smtClean="0"/>
              <a:t>eligible</a:t>
            </a:r>
            <a:r>
              <a:rPr lang="en-US" dirty="0" smtClean="0"/>
              <a:t> </a:t>
            </a:r>
            <a:r>
              <a:rPr lang="en-US" dirty="0"/>
              <a:t>for employer-sponsored coverage are generally </a:t>
            </a:r>
            <a:r>
              <a:rPr lang="en-US" b="1" dirty="0"/>
              <a:t>not</a:t>
            </a:r>
            <a:r>
              <a:rPr lang="en-US" dirty="0"/>
              <a:t> eligible for the premium </a:t>
            </a:r>
            <a:r>
              <a:rPr lang="en-US" dirty="0" smtClean="0"/>
              <a:t>subsidies (the premium assistance tax credits).</a:t>
            </a:r>
            <a:endParaRPr lang="en-US" dirty="0"/>
          </a:p>
          <a:p>
            <a:r>
              <a:rPr lang="en-US" dirty="0"/>
              <a:t>There are two </a:t>
            </a:r>
            <a:r>
              <a:rPr lang="en-US" dirty="0" smtClean="0"/>
              <a:t>exceptions. They </a:t>
            </a:r>
            <a:r>
              <a:rPr lang="en-US" dirty="0"/>
              <a:t>may be eligible for the </a:t>
            </a:r>
            <a:r>
              <a:rPr lang="en-US" dirty="0" smtClean="0"/>
              <a:t>premium subsidies if </a:t>
            </a:r>
            <a:r>
              <a:rPr lang="en-US" dirty="0"/>
              <a:t>their employer-sponsored coverage is EITHER unaffordable OR it isn’t good </a:t>
            </a:r>
            <a:r>
              <a:rPr lang="en-US" dirty="0" smtClean="0"/>
              <a:t>enough.</a:t>
            </a:r>
            <a:endParaRPr lang="en-US" dirty="0"/>
          </a:p>
          <a:p>
            <a:pPr lvl="1"/>
            <a:r>
              <a:rPr lang="en-US" dirty="0"/>
              <a:t>Affordability is measured by reference to household </a:t>
            </a:r>
            <a:r>
              <a:rPr lang="en-US" dirty="0" smtClean="0"/>
              <a:t>income.</a:t>
            </a:r>
            <a:endParaRPr lang="en-US" dirty="0"/>
          </a:p>
          <a:p>
            <a:pPr lvl="1"/>
            <a:r>
              <a:rPr lang="en-US" dirty="0"/>
              <a:t>The adequacy of the coverage is measured by its actuarial </a:t>
            </a:r>
            <a:r>
              <a:rPr lang="en-US" dirty="0" smtClean="0"/>
              <a:t>value. This is the 60% minimum value test.</a:t>
            </a:r>
          </a:p>
          <a:p>
            <a:r>
              <a:rPr lang="en-US" dirty="0" smtClean="0"/>
              <a:t>The employer-sponsored coverage is considered unaffordable if the cost to the employee of self-only coverage is more than 9.5% of the employee’s household income.</a:t>
            </a:r>
          </a:p>
          <a:p>
            <a:pPr lvl="1"/>
            <a:r>
              <a:rPr lang="en-US" dirty="0" smtClean="0"/>
              <a:t>Under final subsidy rules published February 1, 2013, FAMILY MEMBERS eligible for the employer plan will not be able to get the subsidy if </a:t>
            </a:r>
            <a:r>
              <a:rPr lang="en-US" b="1" dirty="0" smtClean="0"/>
              <a:t>employee-only</a:t>
            </a:r>
            <a:r>
              <a:rPr lang="en-US" dirty="0" smtClean="0"/>
              <a:t> coverage is considered affordable.</a:t>
            </a:r>
          </a:p>
          <a:p>
            <a:r>
              <a:rPr lang="en-US" dirty="0" smtClean="0"/>
              <a:t>The employer-sponsored coverage is considered inadequate if the plan is expected to pay less than 60% of expected claims costs. This is the 60% minimum value test.</a:t>
            </a:r>
          </a:p>
          <a:p>
            <a:r>
              <a:rPr lang="en-US" dirty="0" smtClean="0"/>
              <a:t>Under these two tests (affordability and adequacy), most participants who are eligible for coverage through a multiemployer plan would not be able to receive the premium subsidies. This is because the coverage is typically affordable, and the coverage meets the minimum value test (the 60% test).</a:t>
            </a:r>
            <a:endParaRPr lang="en-US" dirty="0"/>
          </a:p>
          <a:p>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30A61E30-C8A2-41F2-B0E8-412390FFA778}" type="slidenum">
              <a:rPr lang="en-US" sz="1200">
                <a:solidFill>
                  <a:prstClr val="black"/>
                </a:solidFill>
              </a:rPr>
              <a:pPr eaLnBrk="1" hangingPunct="1"/>
              <a:t>58</a:t>
            </a:fld>
            <a:endParaRPr lang="en-US" sz="1200" dirty="0">
              <a:solidFill>
                <a:prstClr val="black"/>
              </a:solidFill>
            </a:endParaRPr>
          </a:p>
        </p:txBody>
      </p:sp>
      <p:sp>
        <p:nvSpPr>
          <p:cNvPr id="79875" name="Rectangle 2"/>
          <p:cNvSpPr>
            <a:spLocks noGrp="1" noRot="1" noChangeAspect="1" noChangeArrowheads="1" noTextEdit="1"/>
          </p:cNvSpPr>
          <p:nvPr>
            <p:ph type="sldImg"/>
          </p:nvPr>
        </p:nvSpPr>
        <p:spPr>
          <a:xfrm>
            <a:off x="1195388" y="153988"/>
            <a:ext cx="4619625" cy="3463925"/>
          </a:xfrm>
          <a:prstGeom prst="rect">
            <a:avLst/>
          </a:prstGeom>
          <a:ln/>
        </p:spPr>
      </p:sp>
      <p:sp>
        <p:nvSpPr>
          <p:cNvPr id="79876" name="Rectangle 3"/>
          <p:cNvSpPr>
            <a:spLocks noGrp="1" noChangeArrowheads="1"/>
          </p:cNvSpPr>
          <p:nvPr>
            <p:ph type="body" idx="1"/>
          </p:nvPr>
        </p:nvSpPr>
        <p:spPr>
          <a:xfrm>
            <a:off x="233165" y="3848885"/>
            <a:ext cx="6544083" cy="4848939"/>
          </a:xfrm>
          <a:prstGeom prst="rect">
            <a:avLst/>
          </a:prstGeom>
          <a:noFill/>
        </p:spPr>
        <p:txBody>
          <a:bodyPr/>
          <a:lstStyle/>
          <a:p>
            <a:r>
              <a:rPr lang="en-US" dirty="0" smtClean="0"/>
              <a:t>We covered the employer penalty earlier when we talked about the special rule for multiemployer plans. This slide shows more detail about how the penalty is calculated.</a:t>
            </a:r>
          </a:p>
          <a:p>
            <a:pPr marL="0" indent="0">
              <a:buNone/>
            </a:pPr>
            <a:r>
              <a:rPr lang="en-US" b="1" dirty="0" smtClean="0"/>
              <a:t>Background</a:t>
            </a:r>
            <a:r>
              <a:rPr lang="en-US" dirty="0" smtClean="0"/>
              <a:t>:</a:t>
            </a:r>
            <a:endParaRPr lang="en-US" dirty="0"/>
          </a:p>
          <a:p>
            <a:pPr lvl="1"/>
            <a:r>
              <a:rPr lang="en-US" dirty="0" smtClean="0"/>
              <a:t>The </a:t>
            </a:r>
            <a:r>
              <a:rPr lang="en-US" dirty="0"/>
              <a:t>purpose of the penalty is to encourage employers to provide health coverage.</a:t>
            </a:r>
          </a:p>
          <a:p>
            <a:pPr lvl="1"/>
            <a:r>
              <a:rPr lang="en-US" dirty="0"/>
              <a:t>It only applies to employers with 50 or more full-time employees equivalents. (This means that hours worked by part-time employees count in determining if the employer hits this threshold.)</a:t>
            </a:r>
          </a:p>
          <a:p>
            <a:pPr lvl="1"/>
            <a:r>
              <a:rPr lang="en-US" dirty="0"/>
              <a:t>The penalty is assessed only when the employer has at least one full-time employee who goes into an Exchange and obtains subsidized coverage through the Exchange. </a:t>
            </a:r>
          </a:p>
          <a:p>
            <a:pPr lvl="1"/>
            <a:r>
              <a:rPr lang="en-US" dirty="0"/>
              <a:t>How the penalty is calculated depends on whether the employer </a:t>
            </a:r>
            <a:r>
              <a:rPr lang="en-US" b="1" dirty="0"/>
              <a:t>offers</a:t>
            </a:r>
            <a:r>
              <a:rPr lang="en-US" dirty="0"/>
              <a:t> coverage to its full-time employees – as well as to their children under age 26 – or </a:t>
            </a:r>
            <a:r>
              <a:rPr lang="en-US" b="1" dirty="0"/>
              <a:t>does not offer </a:t>
            </a:r>
            <a:r>
              <a:rPr lang="en-US" dirty="0"/>
              <a:t>coverage. </a:t>
            </a:r>
          </a:p>
          <a:p>
            <a:pPr marL="0" indent="0">
              <a:buNone/>
            </a:pPr>
            <a:r>
              <a:rPr lang="en-US" b="1" dirty="0" smtClean="0"/>
              <a:t>How the Penalty is Calculated:</a:t>
            </a:r>
          </a:p>
          <a:p>
            <a:pPr lvl="1"/>
            <a:r>
              <a:rPr lang="en-US" dirty="0" smtClean="0"/>
              <a:t>There are 2 different branches to the penalty: the $2,000 branch and the $3,000 branch.</a:t>
            </a:r>
          </a:p>
          <a:p>
            <a:pPr lvl="2"/>
            <a:r>
              <a:rPr lang="en-US" dirty="0" smtClean="0"/>
              <a:t>The $3,000 penalty is  the </a:t>
            </a:r>
            <a:r>
              <a:rPr lang="en-US" b="1" dirty="0" smtClean="0"/>
              <a:t>lower</a:t>
            </a:r>
            <a:r>
              <a:rPr lang="en-US" dirty="0" smtClean="0"/>
              <a:t> penalty because it will be multiplied by a smaller number (i.e., the number of full-time employees </a:t>
            </a:r>
            <a:r>
              <a:rPr lang="en-US" b="1" dirty="0" smtClean="0"/>
              <a:t>who actually get a tax credit</a:t>
            </a:r>
            <a:r>
              <a:rPr lang="en-US" dirty="0" smtClean="0"/>
              <a:t>).</a:t>
            </a:r>
          </a:p>
          <a:p>
            <a:pPr lvl="2"/>
            <a:r>
              <a:rPr lang="en-US" dirty="0" smtClean="0"/>
              <a:t>The $2,000 penalty is the maximum that can be assessed. It is the higher penalty because $2,000 is multiplied by a larger number (i.e., the number of full-time employees minus the first 30).</a:t>
            </a:r>
          </a:p>
          <a:p>
            <a:pPr lvl="1"/>
            <a:r>
              <a:rPr lang="en-US" dirty="0" smtClean="0"/>
              <a:t>To come under the $3,000 penalty, the employer must offer coverage to 95% of its full-time employees (and to their children under age 26).</a:t>
            </a:r>
          </a:p>
          <a:p>
            <a:pPr lvl="2"/>
            <a:r>
              <a:rPr lang="en-US" dirty="0" smtClean="0"/>
              <a:t>To minimize the potential for the employer penalty, the employer will want to make sure that the coverage meets the 60% minimum value test and that employee-only coverage is affordable.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008CDAE2-EAE6-4678-B53C-FDD887C509CD}" type="slidenum">
              <a:rPr lang="en-US" sz="1200">
                <a:solidFill>
                  <a:prstClr val="black"/>
                </a:solidFill>
              </a:rPr>
              <a:pPr eaLnBrk="1" hangingPunct="1"/>
              <a:t>59</a:t>
            </a:fld>
            <a:endParaRPr lang="en-US" sz="1200" dirty="0">
              <a:solidFill>
                <a:prstClr val="black"/>
              </a:solidFill>
            </a:endParaRPr>
          </a:p>
        </p:txBody>
      </p:sp>
      <p:sp>
        <p:nvSpPr>
          <p:cNvPr id="81923" name="Rectangle 2"/>
          <p:cNvSpPr>
            <a:spLocks noGrp="1" noRot="1" noChangeAspect="1" noChangeArrowheads="1" noTextEdit="1"/>
          </p:cNvSpPr>
          <p:nvPr>
            <p:ph type="sldImg"/>
          </p:nvPr>
        </p:nvSpPr>
        <p:spPr>
          <a:xfrm>
            <a:off x="1195388" y="153988"/>
            <a:ext cx="4619625" cy="3463925"/>
          </a:xfrm>
          <a:prstGeom prst="rect">
            <a:avLst/>
          </a:prstGeom>
          <a:ln/>
        </p:spPr>
      </p:sp>
      <p:sp>
        <p:nvSpPr>
          <p:cNvPr id="81924" name="Rectangle 3"/>
          <p:cNvSpPr>
            <a:spLocks noGrp="1" noChangeArrowheads="1"/>
          </p:cNvSpPr>
          <p:nvPr>
            <p:ph type="body" idx="1"/>
          </p:nvPr>
        </p:nvSpPr>
        <p:spPr>
          <a:xfrm>
            <a:off x="233165" y="3848885"/>
            <a:ext cx="6544083" cy="4848939"/>
          </a:xfrm>
          <a:prstGeom prst="rect">
            <a:avLst/>
          </a:prstGeom>
          <a:noFill/>
        </p:spPr>
        <p:txBody>
          <a:bodyPr/>
          <a:lstStyle/>
          <a:p>
            <a:pPr lvl="0">
              <a:buClr>
                <a:srgbClr val="0098DB"/>
              </a:buClr>
            </a:pPr>
            <a:r>
              <a:rPr lang="en-US" dirty="0" smtClean="0"/>
              <a:t> These </a:t>
            </a:r>
            <a:r>
              <a:rPr lang="en-US" dirty="0"/>
              <a:t>detailed notice and reporting requirements are designed to serve multiple purposes: </a:t>
            </a:r>
          </a:p>
          <a:p>
            <a:pPr lvl="1">
              <a:defRPr/>
            </a:pPr>
            <a:r>
              <a:rPr lang="en-US" dirty="0"/>
              <a:t>Provide individuals with information about which months in the calendar year they had (or did not have) minimum essential coverage (information that they will need when they file their federal income tax returns)</a:t>
            </a:r>
          </a:p>
          <a:p>
            <a:pPr lvl="1">
              <a:defRPr/>
            </a:pPr>
            <a:r>
              <a:rPr lang="en-US" dirty="0"/>
              <a:t>Provide the IRS with information that it will need to implement the employer penalty and the premium assistance tax credits that help people buy Exchange coverage</a:t>
            </a:r>
          </a:p>
          <a:p>
            <a:pPr>
              <a:defRPr/>
            </a:pPr>
            <a:r>
              <a:rPr lang="en-US" dirty="0"/>
              <a:t>Proposed rules implementing these two separate but overlapping reporting requirements were published on Sept. 9, 2013.</a:t>
            </a:r>
          </a:p>
          <a:p>
            <a:pPr>
              <a:defRPr/>
            </a:pPr>
            <a:r>
              <a:rPr lang="en-US" dirty="0"/>
              <a:t>One set of rules applies to large employers; the other applies to “persons” that provide minimum essential coverage – this includes plan sponsors of self-insured group health plans. </a:t>
            </a:r>
          </a:p>
          <a:p>
            <a:pPr>
              <a:defRPr/>
            </a:pPr>
            <a:r>
              <a:rPr lang="en-US" dirty="0"/>
              <a:t>The proposed rules applicable to large employers permit (but do not require) multiemployer plans to file reports on behalf of large contributing employers and to send the notices to employers’ full-time employees.</a:t>
            </a:r>
          </a:p>
          <a:p>
            <a:pPr>
              <a:defRPr/>
            </a:pPr>
            <a:r>
              <a:rPr lang="en-US" dirty="0"/>
              <a:t>The IRS is seeking comments on how to avoid duplication and simplify the reporting process, as well as on other aspects of the proposed rules.</a:t>
            </a:r>
          </a:p>
          <a:p>
            <a:pPr>
              <a:defRPr/>
            </a:pPr>
            <a:r>
              <a:rPr lang="en-US" dirty="0"/>
              <a:t>Once these rules are finalized, plan sponsors (and large employers) should have enough lead time to get reporting systems in place in time for the returns that will be due in early 2016 (reflecting coverage provided in 2015</a:t>
            </a:r>
            <a:endParaRPr lang="en-US" dirty="0" smtClean="0">
              <a:solidFill>
                <a:srgbClr val="000000"/>
              </a:solidFill>
            </a:endParaRPr>
          </a:p>
          <a:p>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It remains to be seen whether the Exchanges will turn out to be the robust marketplaces that they were designed to be.</a:t>
            </a:r>
          </a:p>
          <a:p>
            <a:r>
              <a:rPr lang="en-US" dirty="0" smtClean="0"/>
              <a:t>This slide shows some of the unknowns.</a:t>
            </a:r>
          </a:p>
          <a:p>
            <a:pPr marL="0" indent="0">
              <a:buNone/>
            </a:pPr>
            <a:r>
              <a:rPr lang="en-US" dirty="0">
                <a:solidFill>
                  <a:srgbClr val="FF0000"/>
                </a:solidFill>
              </a:rPr>
              <a:t>[Note to presenter</a:t>
            </a:r>
            <a:r>
              <a:rPr lang="en-US" dirty="0"/>
              <a:t>: </a:t>
            </a:r>
            <a:r>
              <a:rPr lang="en-US" dirty="0">
                <a:solidFill>
                  <a:srgbClr val="FF0000"/>
                </a:solidFill>
              </a:rPr>
              <a:t>The easiest way to present this slide is to start at the top with “Will fully operational Exchanges be in place for </a:t>
            </a:r>
            <a:r>
              <a:rPr lang="en-US" dirty="0" smtClean="0">
                <a:solidFill>
                  <a:srgbClr val="FF0000"/>
                </a:solidFill>
              </a:rPr>
              <a:t>coverage starting</a:t>
            </a:r>
            <a:r>
              <a:rPr lang="en-US" baseline="0" dirty="0" smtClean="0">
                <a:solidFill>
                  <a:srgbClr val="FF0000"/>
                </a:solidFill>
              </a:rPr>
              <a:t> </a:t>
            </a:r>
            <a:r>
              <a:rPr lang="en-US" dirty="0" smtClean="0">
                <a:solidFill>
                  <a:srgbClr val="FF0000"/>
                </a:solidFill>
              </a:rPr>
              <a:t>January 1</a:t>
            </a:r>
            <a:r>
              <a:rPr lang="en-US" dirty="0">
                <a:solidFill>
                  <a:srgbClr val="FF0000"/>
                </a:solidFill>
              </a:rPr>
              <a:t>, </a:t>
            </a:r>
            <a:r>
              <a:rPr lang="en-US" dirty="0" smtClean="0">
                <a:solidFill>
                  <a:srgbClr val="FF0000"/>
                </a:solidFill>
              </a:rPr>
              <a:t>2014?” </a:t>
            </a:r>
            <a:r>
              <a:rPr lang="en-US" dirty="0">
                <a:solidFill>
                  <a:srgbClr val="FF0000"/>
                </a:solidFill>
              </a:rPr>
              <a:t>and then move around the circle clockwise</a:t>
            </a:r>
            <a:r>
              <a:rPr lang="en-US" dirty="0" smtClean="0">
                <a:solidFill>
                  <a:srgbClr val="FF0000"/>
                </a:solidFill>
              </a:rPr>
              <a:t>.] </a:t>
            </a:r>
          </a:p>
          <a:p>
            <a:pPr marL="0" indent="0">
              <a:buNone/>
            </a:pPr>
            <a:r>
              <a:rPr lang="en-US" dirty="0">
                <a:solidFill>
                  <a:srgbClr val="FF0000"/>
                </a:solidFill>
              </a:rPr>
              <a:t>[Note to presenter</a:t>
            </a:r>
            <a:r>
              <a:rPr lang="en-US" dirty="0"/>
              <a:t>: </a:t>
            </a:r>
            <a:r>
              <a:rPr lang="en-US" dirty="0" smtClean="0">
                <a:solidFill>
                  <a:srgbClr val="FF0000"/>
                </a:solidFill>
              </a:rPr>
              <a:t>At present, the subsidies will be available in all of the Exchanges, whether they are operated by a state or by the federal government. This is the view of the Treasury Department, and this has been assumed in the cost estimates from the Congressional Budget Office. However, there is ongoing litigation on this issue, so stay tuned.] </a:t>
            </a:r>
            <a:endParaRPr lang="en-US" dirty="0">
              <a:solidFill>
                <a:srgbClr val="FF0000"/>
              </a:solidFill>
            </a:endParaRPr>
          </a:p>
          <a:p>
            <a:pPr marL="0" indent="0">
              <a:buNone/>
            </a:pPr>
            <a:endParaRPr lang="en-US" dirty="0">
              <a:solidFill>
                <a:srgbClr val="FF0000"/>
              </a:solidFill>
            </a:endParaRPr>
          </a:p>
          <a:p>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fld id="{CEE8C843-190B-4E40-8597-8895A569C039}"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9324278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xfrm>
            <a:off x="1195388" y="153988"/>
            <a:ext cx="4619625" cy="3463925"/>
          </a:xfrm>
          <a:prstGeom prst="rect">
            <a:avLst/>
          </a:prstGeom>
          <a:ln/>
        </p:spPr>
      </p:sp>
      <p:sp>
        <p:nvSpPr>
          <p:cNvPr id="191491" name="Rectangle 3"/>
          <p:cNvSpPr>
            <a:spLocks noGrp="1" noChangeArrowheads="1"/>
          </p:cNvSpPr>
          <p:nvPr>
            <p:ph type="body" idx="1"/>
          </p:nvPr>
        </p:nvSpPr>
        <p:spPr>
          <a:xfrm>
            <a:off x="311576" y="4002301"/>
            <a:ext cx="6387253" cy="4618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Medicare plans will not be sold through the Exchanges. </a:t>
            </a:r>
          </a:p>
          <a:p>
            <a:r>
              <a:rPr lang="en-US" dirty="0" smtClean="0"/>
              <a:t>Retirees buying Exchange coverage who then become eligible for Medicare will not have any reason to continue their Exchange coverage. If they were receiving a premium subsidy before becoming Medicare eligible, that will stop once they become eligible for Medicare.</a:t>
            </a:r>
          </a:p>
          <a:p>
            <a:r>
              <a:rPr lang="en-US" dirty="0" smtClean="0"/>
              <a:t>However, Exchanges might be an attractive place for early retirees to buy coverage, especially if they would be eligible for a premium subsidy. This is because age rating limitations that take effect in 2014 may make coverage for older people more affordable than it is today in the individual market.</a:t>
            </a:r>
          </a:p>
          <a:p>
            <a:r>
              <a:rPr lang="en-US" dirty="0" smtClean="0"/>
              <a:t>A retiree who is eligible for group health plan coverage faces the same issue as an employee who is eligible for such coverage: in other words, in order to get the premium subsidy, that group health plan coverage must be less than 60% or not affordable for the retiree.</a:t>
            </a:r>
          </a:p>
          <a:p>
            <a:r>
              <a:rPr lang="en-US" dirty="0" smtClean="0"/>
              <a:t>A retiree who receives a premium subsidy would not trigger the employer penalty, because the penalty is triggered only when a full-time employee receives a premium subsidy.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10083C93-6703-485C-92DB-5FE9A5244174}" type="slidenum">
              <a:rPr lang="en-US" sz="1200">
                <a:solidFill>
                  <a:prstClr val="black"/>
                </a:solidFill>
              </a:rPr>
              <a:pPr eaLnBrk="1" hangingPunct="1"/>
              <a:t>62</a:t>
            </a:fld>
            <a:endParaRPr lang="en-US" sz="1200" dirty="0">
              <a:solidFill>
                <a:prstClr val="black"/>
              </a:solidFill>
            </a:endParaRPr>
          </a:p>
        </p:txBody>
      </p:sp>
      <p:sp>
        <p:nvSpPr>
          <p:cNvPr id="67587" name="Rectangle 2"/>
          <p:cNvSpPr>
            <a:spLocks noGrp="1" noRot="1" noChangeAspect="1" noChangeArrowheads="1" noTextEdit="1"/>
          </p:cNvSpPr>
          <p:nvPr>
            <p:ph type="sldImg"/>
          </p:nvPr>
        </p:nvSpPr>
        <p:spPr>
          <a:xfrm>
            <a:off x="1195388" y="153988"/>
            <a:ext cx="4619625" cy="3463925"/>
          </a:xfrm>
          <a:prstGeom prst="rect">
            <a:avLst/>
          </a:prstGeom>
          <a:ln/>
        </p:spPr>
      </p:sp>
      <p:sp>
        <p:nvSpPr>
          <p:cNvPr id="67588"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Multiemployer plans are only mentioned in a few places in the ACA.</a:t>
            </a:r>
          </a:p>
          <a:p>
            <a:r>
              <a:rPr lang="en-US" dirty="0" smtClean="0"/>
              <a:t>This </a:t>
            </a:r>
            <a:r>
              <a:rPr lang="en-US" dirty="0"/>
              <a:t>means that the agencies implementing the law have to decide how certain provisions affect multiemployer plans and/or their contributing </a:t>
            </a:r>
            <a:r>
              <a:rPr lang="en-US" dirty="0" smtClean="0"/>
              <a:t>employers.</a:t>
            </a:r>
          </a:p>
          <a:p>
            <a:r>
              <a:rPr lang="en-US" dirty="0" smtClean="0"/>
              <a:t>This also means that there are some significant issues that remain open for now.</a:t>
            </a:r>
          </a:p>
          <a:p>
            <a:r>
              <a:rPr lang="en-US" dirty="0" smtClean="0"/>
              <a:t>For example, will multiemployer plans be able to buy coverage through the Exchanges?</a:t>
            </a:r>
          </a:p>
          <a:p>
            <a:pPr lvl="1"/>
            <a:r>
              <a:rPr lang="en-US" dirty="0" smtClean="0"/>
              <a:t>The ACA talks about individuals and small employers being able to purchase coverage, and we do not know yet if the agencies will interpret this to allow multiemployer plans to purchase group coverage.</a:t>
            </a:r>
          </a:p>
          <a:p>
            <a:r>
              <a:rPr lang="en-US" dirty="0" smtClean="0"/>
              <a:t>Will multiemployer plans be able to provide supplemental coverage?</a:t>
            </a:r>
          </a:p>
          <a:p>
            <a:pPr lvl="1"/>
            <a:r>
              <a:rPr lang="en-US" dirty="0" smtClean="0"/>
              <a:t>Or, will some types of supplemental coverage mean that individuals buying Exchange coverage on their own will not be able to get the federal subsidies?</a:t>
            </a:r>
          </a:p>
          <a:p>
            <a:r>
              <a:rPr lang="en-US" dirty="0" smtClean="0"/>
              <a:t>Will there be some way that multiemployer plans can leverage these federal subsidies?</a:t>
            </a:r>
          </a:p>
          <a:p>
            <a:pPr lvl="1"/>
            <a:r>
              <a:rPr lang="en-US" dirty="0" smtClean="0"/>
              <a:t>The National Coordinating Committee for Multiemployer Plans (the NCCMP) and others have been working with the federal agencies on various possible approaches.</a:t>
            </a:r>
          </a:p>
          <a:p>
            <a:r>
              <a:rPr lang="en-US" dirty="0" smtClean="0"/>
              <a:t>Some of the reporting and other requirements assume that employers will interact with the Exchanges. However, in the context of multiemployer plans, the plan (and not its contributing employers) will be better situated to provide relevant information and interact with the Exchanges.</a:t>
            </a:r>
          </a:p>
          <a:p>
            <a:r>
              <a:rPr lang="en-US" dirty="0" smtClean="0"/>
              <a:t>Another obviously critical question is how the ACA will affect collective bargaining around health benefits.</a:t>
            </a:r>
          </a:p>
          <a:p>
            <a:pPr marL="207660" lvl="1" indent="0">
              <a:buNone/>
            </a:pPr>
            <a:endParaRPr lang="en-US" dirty="0" smtClean="0"/>
          </a:p>
          <a:p>
            <a:pPr lvl="1"/>
            <a:endParaRPr lang="en-US" dirty="0" smtClean="0"/>
          </a:p>
          <a:p>
            <a:endParaRPr lang="en-US" dirty="0"/>
          </a:p>
          <a:p>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7F035FF2-00D1-4ECC-8986-2820F2849E8E}" type="slidenum">
              <a:rPr lang="en-US" sz="1200">
                <a:solidFill>
                  <a:prstClr val="black"/>
                </a:solidFill>
              </a:rPr>
              <a:pPr eaLnBrk="1" hangingPunct="1"/>
              <a:t>63</a:t>
            </a:fld>
            <a:endParaRPr lang="en-US" sz="1200" dirty="0">
              <a:solidFill>
                <a:prstClr val="black"/>
              </a:solidFill>
            </a:endParaRPr>
          </a:p>
        </p:txBody>
      </p:sp>
      <p:sp>
        <p:nvSpPr>
          <p:cNvPr id="68611" name="Rectangle 2"/>
          <p:cNvSpPr>
            <a:spLocks noGrp="1" noRot="1" noChangeAspect="1" noChangeArrowheads="1" noTextEdit="1"/>
          </p:cNvSpPr>
          <p:nvPr>
            <p:ph type="sldImg"/>
          </p:nvPr>
        </p:nvSpPr>
        <p:spPr>
          <a:xfrm>
            <a:off x="1195388" y="153988"/>
            <a:ext cx="4619625" cy="3463925"/>
          </a:xfrm>
          <a:prstGeom prst="rect">
            <a:avLst/>
          </a:prstGeom>
          <a:ln/>
        </p:spPr>
      </p:sp>
      <p:sp>
        <p:nvSpPr>
          <p:cNvPr id="68612" name="Rectangle 3"/>
          <p:cNvSpPr>
            <a:spLocks noGrp="1" noChangeArrowheads="1"/>
          </p:cNvSpPr>
          <p:nvPr>
            <p:ph type="body" idx="1"/>
          </p:nvPr>
        </p:nvSpPr>
        <p:spPr>
          <a:xfrm>
            <a:off x="311576" y="4002301"/>
            <a:ext cx="6387253" cy="4618038"/>
          </a:xfrm>
          <a:prstGeom prst="rect">
            <a:avLst/>
          </a:prstGeom>
          <a:noFill/>
        </p:spPr>
        <p:txBody>
          <a:bodyPr/>
          <a:lstStyle/>
          <a:p>
            <a:r>
              <a:rPr lang="en-US" dirty="0" smtClean="0"/>
              <a:t>The ACA is a complicated, multi-faceted law. It will create some pressure on individuals, unions, employers and plans:</a:t>
            </a:r>
          </a:p>
          <a:p>
            <a:pPr lvl="1"/>
            <a:r>
              <a:rPr lang="en-US" dirty="0" smtClean="0"/>
              <a:t>To think about whether the Exchanges offer a viable alternative to current coverage, and</a:t>
            </a:r>
          </a:p>
          <a:p>
            <a:pPr lvl="1"/>
            <a:r>
              <a:rPr lang="en-US" dirty="0" smtClean="0"/>
              <a:t>To consider leveraging the federal subsidies that will be available to low-income households to buy coverage.</a:t>
            </a:r>
          </a:p>
          <a:p>
            <a:r>
              <a:rPr lang="en-US" dirty="0" smtClean="0"/>
              <a:t>The potential impact of the ACA will vary considerably depending on many factors, some of which are:</a:t>
            </a:r>
          </a:p>
          <a:p>
            <a:pPr lvl="1"/>
            <a:r>
              <a:rPr lang="en-US" dirty="0" smtClean="0"/>
              <a:t>How the agencies address some of the key issues highlighted in the previous slide,</a:t>
            </a:r>
          </a:p>
          <a:p>
            <a:pPr lvl="1"/>
            <a:r>
              <a:rPr lang="en-US" dirty="0" smtClean="0"/>
              <a:t>The size of the plan’s contributing employers,</a:t>
            </a:r>
          </a:p>
          <a:p>
            <a:pPr lvl="1"/>
            <a:r>
              <a:rPr lang="en-US" dirty="0" smtClean="0"/>
              <a:t>Wage rates in the industry,</a:t>
            </a:r>
          </a:p>
          <a:p>
            <a:pPr lvl="1"/>
            <a:r>
              <a:rPr lang="en-US" dirty="0" smtClean="0"/>
              <a:t>The cost and comprehensiveness of the Exchange plans,</a:t>
            </a:r>
          </a:p>
          <a:p>
            <a:pPr lvl="1"/>
            <a:r>
              <a:rPr lang="en-US" dirty="0" smtClean="0"/>
              <a:t>The economy in general, and</a:t>
            </a:r>
          </a:p>
          <a:p>
            <a:pPr lvl="1"/>
            <a:r>
              <a:rPr lang="en-US" dirty="0" smtClean="0"/>
              <a:t>What other employers, unions and plans are doing.</a:t>
            </a:r>
          </a:p>
          <a:p>
            <a:r>
              <a:rPr lang="en-US" dirty="0" smtClean="0"/>
              <a:t>Segal can help plan sponsors think through some of these issues by modeling the impact of the ACA on specific groups.</a:t>
            </a:r>
          </a:p>
          <a:p>
            <a:r>
              <a:rPr lang="en-US" dirty="0" smtClean="0"/>
              <a:t>For example, we can estimate how many participants might qualify for Exchange subsidies, the value of the premium subsidies to the plan, and the additional cost sharing that participants might face if they moved down to a silver-level plan.</a:t>
            </a:r>
          </a:p>
          <a:p>
            <a:pPr lvl="1"/>
            <a:endParaRPr lang="en-US" dirty="0" smtClean="0"/>
          </a:p>
          <a:p>
            <a:pPr lvl="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xfrm>
            <a:off x="3970938" y="8772669"/>
            <a:ext cx="3037840" cy="461804"/>
          </a:xfrm>
          <a:prstGeom prst="rect">
            <a:avLst/>
          </a:prstGeom>
          <a:noFill/>
        </p:spPr>
        <p:txBody>
          <a:bodyPr/>
          <a:lstStyle>
            <a:lvl1pPr defTabSz="919635" eaLnBrk="0" hangingPunct="0">
              <a:defRPr sz="2000">
                <a:solidFill>
                  <a:schemeClr val="tx1"/>
                </a:solidFill>
                <a:latin typeface="Arial" charset="0"/>
              </a:defRPr>
            </a:lvl1pPr>
            <a:lvl2pPr marL="730711" indent="-281044" defTabSz="919635" eaLnBrk="0" hangingPunct="0">
              <a:defRPr sz="2000">
                <a:solidFill>
                  <a:schemeClr val="tx1"/>
                </a:solidFill>
                <a:latin typeface="Arial" charset="0"/>
              </a:defRPr>
            </a:lvl2pPr>
            <a:lvl3pPr marL="1124171" indent="-224834" defTabSz="919635" eaLnBrk="0" hangingPunct="0">
              <a:defRPr sz="2000">
                <a:solidFill>
                  <a:schemeClr val="tx1"/>
                </a:solidFill>
                <a:latin typeface="Arial" charset="0"/>
              </a:defRPr>
            </a:lvl3pPr>
            <a:lvl4pPr marL="1573840" indent="-224834" defTabSz="919635" eaLnBrk="0" hangingPunct="0">
              <a:defRPr sz="2000">
                <a:solidFill>
                  <a:schemeClr val="tx1"/>
                </a:solidFill>
                <a:latin typeface="Arial" charset="0"/>
              </a:defRPr>
            </a:lvl4pPr>
            <a:lvl5pPr marL="2023508" indent="-224834" defTabSz="919635" eaLnBrk="0" hangingPunct="0">
              <a:defRPr sz="2000">
                <a:solidFill>
                  <a:schemeClr val="tx1"/>
                </a:solidFill>
                <a:latin typeface="Arial" charset="0"/>
              </a:defRPr>
            </a:lvl5pPr>
            <a:lvl6pPr marL="2473176" indent="-224834" defTabSz="919635" eaLnBrk="0" fontAlgn="base" hangingPunct="0">
              <a:lnSpc>
                <a:spcPct val="90000"/>
              </a:lnSpc>
              <a:spcBef>
                <a:spcPct val="50000"/>
              </a:spcBef>
              <a:spcAft>
                <a:spcPct val="0"/>
              </a:spcAft>
              <a:defRPr sz="2000">
                <a:solidFill>
                  <a:schemeClr val="tx1"/>
                </a:solidFill>
                <a:latin typeface="Arial" charset="0"/>
              </a:defRPr>
            </a:lvl6pPr>
            <a:lvl7pPr marL="2922845" indent="-224834" defTabSz="919635" eaLnBrk="0" fontAlgn="base" hangingPunct="0">
              <a:lnSpc>
                <a:spcPct val="90000"/>
              </a:lnSpc>
              <a:spcBef>
                <a:spcPct val="50000"/>
              </a:spcBef>
              <a:spcAft>
                <a:spcPct val="0"/>
              </a:spcAft>
              <a:defRPr sz="2000">
                <a:solidFill>
                  <a:schemeClr val="tx1"/>
                </a:solidFill>
                <a:latin typeface="Arial" charset="0"/>
              </a:defRPr>
            </a:lvl7pPr>
            <a:lvl8pPr marL="3372513" indent="-224834" defTabSz="919635" eaLnBrk="0" fontAlgn="base" hangingPunct="0">
              <a:lnSpc>
                <a:spcPct val="90000"/>
              </a:lnSpc>
              <a:spcBef>
                <a:spcPct val="50000"/>
              </a:spcBef>
              <a:spcAft>
                <a:spcPct val="0"/>
              </a:spcAft>
              <a:defRPr sz="2000">
                <a:solidFill>
                  <a:schemeClr val="tx1"/>
                </a:solidFill>
                <a:latin typeface="Arial" charset="0"/>
              </a:defRPr>
            </a:lvl8pPr>
            <a:lvl9pPr marL="3822182" indent="-224834" defTabSz="919635" eaLnBrk="0" fontAlgn="base" hangingPunct="0">
              <a:lnSpc>
                <a:spcPct val="90000"/>
              </a:lnSpc>
              <a:spcBef>
                <a:spcPct val="50000"/>
              </a:spcBef>
              <a:spcAft>
                <a:spcPct val="0"/>
              </a:spcAft>
              <a:defRPr sz="2000">
                <a:solidFill>
                  <a:schemeClr val="tx1"/>
                </a:solidFill>
                <a:latin typeface="Arial" charset="0"/>
              </a:defRPr>
            </a:lvl9pPr>
          </a:lstStyle>
          <a:p>
            <a:pPr eaLnBrk="1" hangingPunct="1"/>
            <a:fld id="{5DEFFDE8-4787-46F2-A00C-0C5A56FB3D02}" type="slidenum">
              <a:rPr lang="en-US" sz="1200">
                <a:solidFill>
                  <a:prstClr val="black"/>
                </a:solidFill>
              </a:rPr>
              <a:pPr eaLnBrk="1" hangingPunct="1"/>
              <a:t>64</a:t>
            </a:fld>
            <a:endParaRPr lang="en-US" sz="1200" dirty="0">
              <a:solidFill>
                <a:prstClr val="black"/>
              </a:solidFill>
            </a:endParaRPr>
          </a:p>
        </p:txBody>
      </p:sp>
      <p:sp>
        <p:nvSpPr>
          <p:cNvPr id="69635" name="Rectangle 2"/>
          <p:cNvSpPr>
            <a:spLocks noGrp="1" noRot="1" noChangeAspect="1" noChangeArrowheads="1" noTextEdit="1"/>
          </p:cNvSpPr>
          <p:nvPr>
            <p:ph type="sldImg"/>
          </p:nvPr>
        </p:nvSpPr>
        <p:spPr>
          <a:xfrm>
            <a:off x="1195388" y="153988"/>
            <a:ext cx="4619625" cy="3463925"/>
          </a:xfrm>
          <a:prstGeom prst="rect">
            <a:avLst/>
          </a:prstGeom>
          <a:ln/>
        </p:spPr>
      </p:sp>
      <p:sp>
        <p:nvSpPr>
          <p:cNvPr id="69636" name="Rectangle 3"/>
          <p:cNvSpPr>
            <a:spLocks noGrp="1" noChangeArrowheads="1"/>
          </p:cNvSpPr>
          <p:nvPr>
            <p:ph type="body" idx="1"/>
          </p:nvPr>
        </p:nvSpPr>
        <p:spPr>
          <a:xfrm>
            <a:off x="233165" y="3848885"/>
            <a:ext cx="6544083" cy="4848939"/>
          </a:xfrm>
          <a:prstGeom prst="rect">
            <a:avLst/>
          </a:prstGeom>
          <a:noFill/>
        </p:spPr>
        <p:txBody>
          <a:bodyPr/>
          <a:lstStyle/>
          <a:p>
            <a:r>
              <a:rPr lang="en-US" dirty="0" smtClean="0"/>
              <a:t>Let’s say just a few words about the excise tax on high-cost health plans – a tax that does not kick in until 2018.</a:t>
            </a:r>
          </a:p>
          <a:p>
            <a:r>
              <a:rPr lang="en-US" dirty="0" smtClean="0"/>
              <a:t>We do not have any guidance from the Treasury Department on this.</a:t>
            </a:r>
          </a:p>
          <a:p>
            <a:r>
              <a:rPr lang="en-US" dirty="0" smtClean="0"/>
              <a:t>It applies to all group health plans, including multiemployer plans.</a:t>
            </a:r>
          </a:p>
          <a:p>
            <a:r>
              <a:rPr lang="en-US" dirty="0" smtClean="0"/>
              <a:t>The plan would pay a 40% excise tax on the value of coverage exceeding certain thresholds.</a:t>
            </a:r>
          </a:p>
          <a:p>
            <a:r>
              <a:rPr lang="en-US" dirty="0" smtClean="0"/>
              <a:t>The value of the coverage will be determined under rules similar to calculating COBRA rates.</a:t>
            </a:r>
          </a:p>
          <a:p>
            <a:r>
              <a:rPr lang="en-US" dirty="0" smtClean="0"/>
              <a:t>This is one of the areas where the law specifically mentions multiemployer plans. It allows the threshold to be set at the family level ($27,500) – even for participants with self-only coverage.</a:t>
            </a:r>
          </a:p>
          <a:p>
            <a:r>
              <a:rPr lang="en-US" dirty="0" smtClean="0"/>
              <a:t>The threshold can be increased in various ways based on the population covered by the plan. For example:</a:t>
            </a:r>
          </a:p>
          <a:p>
            <a:pPr lvl="1"/>
            <a:r>
              <a:rPr lang="en-US" dirty="0" smtClean="0"/>
              <a:t>The threshold would go up by $1,650 (single)/$3,450 (family) if the majority of plan participants are engaged in certain listed high-risk professions or are employed to repair or install electrical or telecommunications lines.</a:t>
            </a:r>
          </a:p>
          <a:p>
            <a:pPr lvl="1"/>
            <a:r>
              <a:rPr lang="en-US" dirty="0" smtClean="0"/>
              <a:t>The threshold would go up by the same amount for coverage provided to retirees age 55 or older who are not eligible for Medicare.</a:t>
            </a:r>
          </a:p>
          <a:p>
            <a:r>
              <a:rPr lang="en-US" dirty="0" smtClean="0"/>
              <a:t>The excise tax is intended to put downward pressure on the cost of health plans.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233165" y="3709574"/>
            <a:ext cx="6544083" cy="4986697"/>
          </a:xfrm>
          <a:prstGeom prst="rect">
            <a:avLst/>
          </a:prstGeom>
        </p:spPr>
        <p:txBody>
          <a:bodyPr/>
          <a:lstStyle/>
          <a:p>
            <a:r>
              <a:rPr lang="en-US" dirty="0"/>
              <a:t>There are a number of things that plan sponsors need to do to get ready for 2014 and beyond. </a:t>
            </a:r>
            <a:endParaRPr lang="en-US" dirty="0" smtClean="0"/>
          </a:p>
          <a:p>
            <a:r>
              <a:rPr lang="en-US" dirty="0" smtClean="0"/>
              <a:t>It </a:t>
            </a:r>
            <a:r>
              <a:rPr lang="en-US" dirty="0"/>
              <a:t>is time to review the 90-day waiting period rules (including the latest FAQ) to determine if any changes are needed in the plan’s eligibility rules, and to determine what other group health plan mandates need to be implemented (such as the cost-sharing limits for a non-grandfathered plan). </a:t>
            </a:r>
          </a:p>
          <a:p>
            <a:r>
              <a:rPr lang="en-US" dirty="0"/>
              <a:t>2014 will be the first year that enrollment counts will be due for the temporary reinsurance program fees. Depending on the plan’s plan year, 2014 will either be the first or second year that plans have to pay the comparative effectiveness research fees.</a:t>
            </a:r>
          </a:p>
          <a:p>
            <a:r>
              <a:rPr lang="en-US" dirty="0"/>
              <a:t>You should also watch for final rules on the employer penalty and its application to contributing employers. </a:t>
            </a:r>
          </a:p>
          <a:p>
            <a:r>
              <a:rPr lang="en-US" dirty="0"/>
              <a:t>You should watch for final rules on the new notice and reporting requirements that will apply to coverage provided in 2015.</a:t>
            </a:r>
          </a:p>
          <a:p>
            <a:r>
              <a:rPr lang="en-US" dirty="0"/>
              <a:t>Another item is to estimate whether and when the plan will hit the excise tax threshold. This is important to keep in your sights, especially if you want to avoid having to pay that tax.</a:t>
            </a:r>
          </a:p>
          <a:p>
            <a:r>
              <a:rPr lang="en-US" dirty="0"/>
              <a:t>Finally, you can continue to evaluate the potential impact of the ACA’s structural changes in the context of your plan. The ACA will affect different groups differently, so it is important to do this analysis in context.</a:t>
            </a:r>
          </a:p>
          <a:p>
            <a:r>
              <a:rPr lang="en-US" dirty="0"/>
              <a:t>Segal can assist with all of these </a:t>
            </a:r>
            <a:r>
              <a:rPr lang="en-US" dirty="0" smtClean="0"/>
              <a:t>tasks.</a:t>
            </a:r>
          </a:p>
          <a:p>
            <a:pPr marL="0" indent="0">
              <a:buNone/>
            </a:pP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65</a:t>
            </a:fld>
            <a:endParaRPr lang="en-US" dirty="0">
              <a:solidFill>
                <a:prstClr val="black"/>
              </a:solidFill>
            </a:endParaRPr>
          </a:p>
        </p:txBody>
      </p:sp>
    </p:spTree>
    <p:extLst>
      <p:ext uri="{BB962C8B-B14F-4D97-AF65-F5344CB8AC3E}">
        <p14:creationId xmlns:p14="http://schemas.microsoft.com/office/powerpoint/2010/main" val="2406563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5388" y="153988"/>
            <a:ext cx="4619625" cy="3463925"/>
          </a:xfrm>
          <a:prstGeom prst="rect">
            <a:avLst/>
          </a:prstGeom>
        </p:spPr>
      </p:sp>
      <p:sp>
        <p:nvSpPr>
          <p:cNvPr id="3" name="Notes Placeholder 2"/>
          <p:cNvSpPr>
            <a:spLocks noGrp="1"/>
          </p:cNvSpPr>
          <p:nvPr>
            <p:ph type="body" idx="1"/>
          </p:nvPr>
        </p:nvSpPr>
        <p:spPr>
          <a:xfrm>
            <a:off x="311576" y="4002301"/>
            <a:ext cx="6387253" cy="4618038"/>
          </a:xfrm>
          <a:prstGeom prst="rect">
            <a:avLst/>
          </a:prstGeom>
        </p:spPr>
        <p:txBody>
          <a:bodyPr/>
          <a:lstStyle/>
          <a:p>
            <a:r>
              <a:rPr lang="en-US" dirty="0" smtClean="0"/>
              <a:t>A good way to stay informed of ACA-related and other developments is through our many publications.</a:t>
            </a:r>
          </a:p>
          <a:p>
            <a:r>
              <a:rPr lang="en-US" dirty="0" smtClean="0"/>
              <a:t>We issue frequent Capital Checkups and Bulletins on new developments. All of these publications are available through our website.</a:t>
            </a:r>
            <a:endParaRPr lang="en-US" dirty="0"/>
          </a:p>
        </p:txBody>
      </p:sp>
      <p:sp>
        <p:nvSpPr>
          <p:cNvPr id="4" name="Slide Number Placeholder 3"/>
          <p:cNvSpPr>
            <a:spLocks noGrp="1"/>
          </p:cNvSpPr>
          <p:nvPr>
            <p:ph type="sldNum" sz="quarter" idx="10"/>
          </p:nvPr>
        </p:nvSpPr>
        <p:spPr>
          <a:xfrm>
            <a:off x="3970938" y="8772669"/>
            <a:ext cx="3037840" cy="461804"/>
          </a:xfrm>
          <a:prstGeom prst="rect">
            <a:avLst/>
          </a:prstGeom>
        </p:spPr>
        <p:txBody>
          <a:bodyPr/>
          <a:lstStyle/>
          <a:p>
            <a:pPr>
              <a:defRPr/>
            </a:pPr>
            <a:fld id="{D164DC7A-70B2-40F6-957C-F86E620D40F7}" type="slidenum">
              <a:rPr lang="en-US" smtClean="0">
                <a:solidFill>
                  <a:prstClr val="black"/>
                </a:solidFill>
              </a:rPr>
              <a:pPr>
                <a:defRPr/>
              </a:pPr>
              <a:t>66</a:t>
            </a:fld>
            <a:endParaRPr lang="en-US" dirty="0">
              <a:solidFill>
                <a:prstClr val="black"/>
              </a:solidFill>
            </a:endParaRPr>
          </a:p>
        </p:txBody>
      </p:sp>
    </p:spTree>
    <p:extLst>
      <p:ext uri="{BB962C8B-B14F-4D97-AF65-F5344CB8AC3E}">
        <p14:creationId xmlns:p14="http://schemas.microsoft.com/office/powerpoint/2010/main" val="42430259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60338" y="5791200"/>
            <a:ext cx="8829673"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6079991"/>
            <a:ext cx="2362200" cy="337457"/>
          </a:xfrm>
          <a:prstGeom prst="rect">
            <a:avLst/>
          </a:prstGeom>
        </p:spPr>
      </p:pic>
      <p:sp>
        <p:nvSpPr>
          <p:cNvPr id="8" name="Freeform 30"/>
          <p:cNvSpPr>
            <a:spLocks/>
          </p:cNvSpPr>
          <p:nvPr userDrawn="1"/>
        </p:nvSpPr>
        <p:spPr bwMode="auto">
          <a:xfrm>
            <a:off x="150813" y="150813"/>
            <a:ext cx="8842375" cy="4195762"/>
          </a:xfrm>
          <a:custGeom>
            <a:avLst/>
            <a:gdLst>
              <a:gd name="T0" fmla="*/ 0 w 5570"/>
              <a:gd name="T1" fmla="*/ 0 h 2643"/>
              <a:gd name="T2" fmla="*/ 0 w 5570"/>
              <a:gd name="T3" fmla="*/ 2643 h 2643"/>
              <a:gd name="T4" fmla="*/ 5570 w 5570"/>
              <a:gd name="T5" fmla="*/ 2643 h 2643"/>
              <a:gd name="T6" fmla="*/ 5569 w 5570"/>
              <a:gd name="T7" fmla="*/ 331 h 2643"/>
              <a:gd name="T8" fmla="*/ 5377 w 5570"/>
              <a:gd name="T9" fmla="*/ 1 h 2643"/>
              <a:gd name="T10" fmla="*/ 0 w 5570"/>
              <a:gd name="T11" fmla="*/ 0 h 2643"/>
            </a:gdLst>
            <a:ahLst/>
            <a:cxnLst>
              <a:cxn ang="0">
                <a:pos x="T0" y="T1"/>
              </a:cxn>
              <a:cxn ang="0">
                <a:pos x="T2" y="T3"/>
              </a:cxn>
              <a:cxn ang="0">
                <a:pos x="T4" y="T5"/>
              </a:cxn>
              <a:cxn ang="0">
                <a:pos x="T6" y="T7"/>
              </a:cxn>
              <a:cxn ang="0">
                <a:pos x="T8" y="T9"/>
              </a:cxn>
              <a:cxn ang="0">
                <a:pos x="T10" y="T11"/>
              </a:cxn>
            </a:cxnLst>
            <a:rect l="0" t="0" r="r" b="b"/>
            <a:pathLst>
              <a:path w="5570" h="2643">
                <a:moveTo>
                  <a:pt x="0" y="0"/>
                </a:moveTo>
                <a:lnTo>
                  <a:pt x="0" y="2643"/>
                </a:lnTo>
                <a:lnTo>
                  <a:pt x="5570" y="2643"/>
                </a:lnTo>
                <a:lnTo>
                  <a:pt x="5569" y="331"/>
                </a:lnTo>
                <a:lnTo>
                  <a:pt x="5377" y="1"/>
                </a:lnTo>
                <a:lnTo>
                  <a:pt x="0" y="0"/>
                </a:lnTo>
                <a:close/>
              </a:path>
            </a:pathLst>
          </a:custGeom>
          <a:gradFill rotWithShape="1">
            <a:gsLst>
              <a:gs pos="0">
                <a:srgbClr val="C9CAC8">
                  <a:alpha val="49001"/>
                </a:srgbClr>
              </a:gs>
              <a:gs pos="50000">
                <a:srgbClr val="C9CAC8">
                  <a:gamma/>
                  <a:tint val="0"/>
                  <a:invGamma/>
                </a:srgbClr>
              </a:gs>
              <a:gs pos="100000">
                <a:srgbClr val="C9CAC8">
                  <a:alpha val="49001"/>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200" dirty="0" smtClean="0">
              <a:solidFill>
                <a:srgbClr val="C4262E"/>
              </a:solidFill>
              <a:latin typeface="Arial Black" pitchFamily="34" charset="0"/>
            </a:endParaRPr>
          </a:p>
        </p:txBody>
      </p:sp>
      <p:sp>
        <p:nvSpPr>
          <p:cNvPr id="14" name="Text Placeholder 2"/>
          <p:cNvSpPr>
            <a:spLocks noGrp="1"/>
          </p:cNvSpPr>
          <p:nvPr>
            <p:ph type="body" sz="quarter" idx="10"/>
          </p:nvPr>
        </p:nvSpPr>
        <p:spPr>
          <a:xfrm>
            <a:off x="583722" y="1524000"/>
            <a:ext cx="8179278" cy="990600"/>
          </a:xfrm>
        </p:spPr>
        <p:txBody>
          <a:bodyPr anchor="b" anchorCtr="0"/>
          <a:lstStyle>
            <a:lvl1pPr marL="0" indent="0">
              <a:buNone/>
              <a:defRPr sz="2800" b="1">
                <a:solidFill>
                  <a:schemeClr val="tx1"/>
                </a:solidFill>
              </a:defRPr>
            </a:lvl1pPr>
          </a:lstStyle>
          <a:p>
            <a:pPr lvl="0"/>
            <a:r>
              <a:rPr lang="en-US" dirty="0" smtClean="0"/>
              <a:t>Click to edit Master text styles</a:t>
            </a:r>
          </a:p>
        </p:txBody>
      </p:sp>
      <p:sp>
        <p:nvSpPr>
          <p:cNvPr id="15" name="Text Placeholder 2"/>
          <p:cNvSpPr>
            <a:spLocks noGrp="1"/>
          </p:cNvSpPr>
          <p:nvPr>
            <p:ph type="body" sz="quarter" idx="11"/>
          </p:nvPr>
        </p:nvSpPr>
        <p:spPr>
          <a:xfrm>
            <a:off x="583722" y="2514600"/>
            <a:ext cx="8179278" cy="914400"/>
          </a:xfrm>
        </p:spPr>
        <p:txBody>
          <a:bodyPr/>
          <a:lstStyle>
            <a:lvl1pPr marL="0" indent="0">
              <a:buNone/>
              <a:defRPr sz="2200" b="1">
                <a:solidFill>
                  <a:schemeClr val="tx2">
                    <a:lumMod val="50000"/>
                    <a:lumOff val="50000"/>
                  </a:schemeClr>
                </a:solidFill>
              </a:defRPr>
            </a:lvl1pPr>
          </a:lstStyle>
          <a:p>
            <a:pPr lvl="0"/>
            <a:r>
              <a:rPr lang="en-US" smtClean="0"/>
              <a:t>Click to edit Master text styles</a:t>
            </a:r>
          </a:p>
        </p:txBody>
      </p:sp>
      <p:sp>
        <p:nvSpPr>
          <p:cNvPr id="16" name="Freeform 8"/>
          <p:cNvSpPr>
            <a:spLocks/>
          </p:cNvSpPr>
          <p:nvPr userDrawn="1"/>
        </p:nvSpPr>
        <p:spPr bwMode="auto">
          <a:xfrm>
            <a:off x="2286000" y="4495801"/>
            <a:ext cx="2514600" cy="1144587"/>
          </a:xfrm>
          <a:custGeom>
            <a:avLst/>
            <a:gdLst>
              <a:gd name="T0" fmla="*/ 0 w 1584"/>
              <a:gd name="T1" fmla="*/ 0 h 721"/>
              <a:gd name="T2" fmla="*/ 0 w 1584"/>
              <a:gd name="T3" fmla="*/ 720 h 721"/>
              <a:gd name="T4" fmla="*/ 1500 w 1584"/>
              <a:gd name="T5" fmla="*/ 721 h 721"/>
              <a:gd name="T6" fmla="*/ 1584 w 1584"/>
              <a:gd name="T7" fmla="*/ 573 h 721"/>
              <a:gd name="T8" fmla="*/ 1584 w 1584"/>
              <a:gd name="T9" fmla="*/ 0 h 721"/>
              <a:gd name="T10" fmla="*/ 0 w 1584"/>
              <a:gd name="T11" fmla="*/ 0 h 721"/>
            </a:gdLst>
            <a:ahLst/>
            <a:cxnLst>
              <a:cxn ang="0">
                <a:pos x="T0" y="T1"/>
              </a:cxn>
              <a:cxn ang="0">
                <a:pos x="T2" y="T3"/>
              </a:cxn>
              <a:cxn ang="0">
                <a:pos x="T4" y="T5"/>
              </a:cxn>
              <a:cxn ang="0">
                <a:pos x="T6" y="T7"/>
              </a:cxn>
              <a:cxn ang="0">
                <a:pos x="T8" y="T9"/>
              </a:cxn>
              <a:cxn ang="0">
                <a:pos x="T10" y="T11"/>
              </a:cxn>
            </a:cxnLst>
            <a:rect l="0" t="0" r="r" b="b"/>
            <a:pathLst>
              <a:path w="1584" h="721">
                <a:moveTo>
                  <a:pt x="0" y="0"/>
                </a:moveTo>
                <a:lnTo>
                  <a:pt x="0" y="720"/>
                </a:lnTo>
                <a:lnTo>
                  <a:pt x="1500" y="721"/>
                </a:lnTo>
                <a:lnTo>
                  <a:pt x="1584" y="573"/>
                </a:lnTo>
                <a:lnTo>
                  <a:pt x="1584" y="0"/>
                </a:lnTo>
                <a:lnTo>
                  <a:pt x="0" y="0"/>
                </a:lnTo>
              </a:path>
            </a:pathLst>
          </a:custGeom>
          <a:solidFill>
            <a:schemeClr val="accent5">
              <a:lumMod val="75000"/>
            </a:schemeClr>
          </a:solidFill>
          <a:ln>
            <a:noFill/>
          </a:ln>
          <a:effectLst/>
          <a:extLst/>
        </p:spPr>
        <p:txBody>
          <a:bodyPr/>
          <a:lstStyle/>
          <a:p>
            <a:endParaRPr lang="en-US" sz="1600" dirty="0">
              <a:solidFill>
                <a:prstClr val="black"/>
              </a:solidFill>
            </a:endParaRPr>
          </a:p>
        </p:txBody>
      </p:sp>
      <p:sp>
        <p:nvSpPr>
          <p:cNvPr id="17" name="Freeform 9"/>
          <p:cNvSpPr>
            <a:spLocks/>
          </p:cNvSpPr>
          <p:nvPr userDrawn="1"/>
        </p:nvSpPr>
        <p:spPr bwMode="auto">
          <a:xfrm>
            <a:off x="152400" y="4487863"/>
            <a:ext cx="1984375" cy="1150937"/>
          </a:xfrm>
          <a:custGeom>
            <a:avLst/>
            <a:gdLst>
              <a:gd name="T0" fmla="*/ 1250 w 1250"/>
              <a:gd name="T1" fmla="*/ 0 h 725"/>
              <a:gd name="T2" fmla="*/ 1246 w 1250"/>
              <a:gd name="T3" fmla="*/ 576 h 725"/>
              <a:gd name="T4" fmla="*/ 1156 w 1250"/>
              <a:gd name="T5" fmla="*/ 725 h 725"/>
              <a:gd name="T6" fmla="*/ 0 w 1250"/>
              <a:gd name="T7" fmla="*/ 724 h 725"/>
              <a:gd name="T8" fmla="*/ 0 w 1250"/>
              <a:gd name="T9" fmla="*/ 8 h 725"/>
              <a:gd name="T10" fmla="*/ 1244 w 1250"/>
              <a:gd name="T11" fmla="*/ 8 h 725"/>
            </a:gdLst>
            <a:ahLst/>
            <a:cxnLst>
              <a:cxn ang="0">
                <a:pos x="T0" y="T1"/>
              </a:cxn>
              <a:cxn ang="0">
                <a:pos x="T2" y="T3"/>
              </a:cxn>
              <a:cxn ang="0">
                <a:pos x="T4" y="T5"/>
              </a:cxn>
              <a:cxn ang="0">
                <a:pos x="T6" y="T7"/>
              </a:cxn>
              <a:cxn ang="0">
                <a:pos x="T8" y="T9"/>
              </a:cxn>
              <a:cxn ang="0">
                <a:pos x="T10" y="T11"/>
              </a:cxn>
            </a:cxnLst>
            <a:rect l="0" t="0" r="r" b="b"/>
            <a:pathLst>
              <a:path w="1250" h="725">
                <a:moveTo>
                  <a:pt x="1250" y="0"/>
                </a:moveTo>
                <a:lnTo>
                  <a:pt x="1246" y="576"/>
                </a:lnTo>
                <a:lnTo>
                  <a:pt x="1156" y="725"/>
                </a:lnTo>
                <a:lnTo>
                  <a:pt x="0" y="724"/>
                </a:lnTo>
                <a:lnTo>
                  <a:pt x="0" y="8"/>
                </a:lnTo>
                <a:lnTo>
                  <a:pt x="1244" y="8"/>
                </a:lnTo>
              </a:path>
            </a:pathLst>
          </a:custGeom>
          <a:solidFill>
            <a:schemeClr val="accent5"/>
          </a:solidFill>
          <a:ln>
            <a:noFill/>
          </a:ln>
          <a:effectLst/>
          <a:extLst/>
        </p:spPr>
        <p:txBody>
          <a:bodyPr/>
          <a:lstStyle/>
          <a:p>
            <a:endParaRPr lang="en-US" sz="1600" dirty="0">
              <a:solidFill>
                <a:prstClr val="black"/>
              </a:solidFill>
            </a:endParaRPr>
          </a:p>
        </p:txBody>
      </p:sp>
      <p:sp>
        <p:nvSpPr>
          <p:cNvPr id="18" name="Rectangle 10"/>
          <p:cNvSpPr>
            <a:spLocks noChangeArrowheads="1"/>
          </p:cNvSpPr>
          <p:nvPr userDrawn="1"/>
        </p:nvSpPr>
        <p:spPr bwMode="auto">
          <a:xfrm>
            <a:off x="7620000" y="4487863"/>
            <a:ext cx="1371600" cy="1152525"/>
          </a:xfrm>
          <a:prstGeom prst="rect">
            <a:avLst/>
          </a:prstGeom>
          <a:solidFill>
            <a:schemeClr val="accent5"/>
          </a:solidFill>
          <a:ln>
            <a:noFill/>
          </a:ln>
          <a:effectLst/>
          <a:extLst/>
        </p:spPr>
        <p:txBody>
          <a:bodyPr/>
          <a:lstStyle/>
          <a:p>
            <a:endParaRPr lang="en-US" sz="1600" dirty="0">
              <a:solidFill>
                <a:prstClr val="black"/>
              </a:solidFill>
            </a:endParaRPr>
          </a:p>
        </p:txBody>
      </p:sp>
      <p:sp>
        <p:nvSpPr>
          <p:cNvPr id="19" name="Freeform 11"/>
          <p:cNvSpPr>
            <a:spLocks/>
          </p:cNvSpPr>
          <p:nvPr userDrawn="1"/>
        </p:nvSpPr>
        <p:spPr bwMode="auto">
          <a:xfrm>
            <a:off x="4953000" y="4487863"/>
            <a:ext cx="2514600" cy="1144587"/>
          </a:xfrm>
          <a:custGeom>
            <a:avLst/>
            <a:gdLst>
              <a:gd name="T0" fmla="*/ 0 w 1584"/>
              <a:gd name="T1" fmla="*/ 0 h 721"/>
              <a:gd name="T2" fmla="*/ 0 w 1584"/>
              <a:gd name="T3" fmla="*/ 720 h 721"/>
              <a:gd name="T4" fmla="*/ 1500 w 1584"/>
              <a:gd name="T5" fmla="*/ 721 h 721"/>
              <a:gd name="T6" fmla="*/ 1583 w 1584"/>
              <a:gd name="T7" fmla="*/ 575 h 721"/>
              <a:gd name="T8" fmla="*/ 1584 w 1584"/>
              <a:gd name="T9" fmla="*/ 0 h 721"/>
              <a:gd name="T10" fmla="*/ 0 w 1584"/>
              <a:gd name="T11" fmla="*/ 0 h 721"/>
            </a:gdLst>
            <a:ahLst/>
            <a:cxnLst>
              <a:cxn ang="0">
                <a:pos x="T0" y="T1"/>
              </a:cxn>
              <a:cxn ang="0">
                <a:pos x="T2" y="T3"/>
              </a:cxn>
              <a:cxn ang="0">
                <a:pos x="T4" y="T5"/>
              </a:cxn>
              <a:cxn ang="0">
                <a:pos x="T6" y="T7"/>
              </a:cxn>
              <a:cxn ang="0">
                <a:pos x="T8" y="T9"/>
              </a:cxn>
              <a:cxn ang="0">
                <a:pos x="T10" y="T11"/>
              </a:cxn>
            </a:cxnLst>
            <a:rect l="0" t="0" r="r" b="b"/>
            <a:pathLst>
              <a:path w="1584" h="721">
                <a:moveTo>
                  <a:pt x="0" y="0"/>
                </a:moveTo>
                <a:lnTo>
                  <a:pt x="0" y="720"/>
                </a:lnTo>
                <a:lnTo>
                  <a:pt x="1500" y="721"/>
                </a:lnTo>
                <a:lnTo>
                  <a:pt x="1583" y="575"/>
                </a:lnTo>
                <a:lnTo>
                  <a:pt x="1584" y="0"/>
                </a:lnTo>
                <a:lnTo>
                  <a:pt x="0" y="0"/>
                </a:lnTo>
              </a:path>
            </a:pathLst>
          </a:custGeom>
          <a:solidFill>
            <a:schemeClr val="accent5">
              <a:lumMod val="50000"/>
            </a:schemeClr>
          </a:solidFill>
          <a:ln>
            <a:noFill/>
          </a:ln>
          <a:effectLst/>
          <a:extLst/>
        </p:spPr>
        <p:txBody>
          <a:bodyPr/>
          <a:lstStyle/>
          <a:p>
            <a:endParaRPr lang="en-US" sz="1600" dirty="0">
              <a:solidFill>
                <a:prstClr val="black"/>
              </a:solidFill>
            </a:endParaRPr>
          </a:p>
        </p:txBody>
      </p:sp>
      <p:sp>
        <p:nvSpPr>
          <p:cNvPr id="21" name="Text Box 12"/>
          <p:cNvSpPr txBox="1">
            <a:spLocks noChangeArrowheads="1"/>
          </p:cNvSpPr>
          <p:nvPr userDrawn="1"/>
        </p:nvSpPr>
        <p:spPr bwMode="auto">
          <a:xfrm>
            <a:off x="609600" y="4140200"/>
            <a:ext cx="4600940" cy="203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dirty="0">
                <a:solidFill>
                  <a:srgbClr val="616365"/>
                </a:solidFill>
              </a:rPr>
              <a:t>Copyright </a:t>
            </a:r>
            <a:r>
              <a:rPr lang="en-US" sz="800" dirty="0" smtClean="0">
                <a:solidFill>
                  <a:srgbClr val="616365"/>
                </a:solidFill>
              </a:rPr>
              <a:t>© 2013 </a:t>
            </a:r>
            <a:r>
              <a:rPr lang="en-US" sz="800" dirty="0">
                <a:solidFill>
                  <a:srgbClr val="616365"/>
                </a:solidFill>
              </a:rPr>
              <a:t>by The Segal Group, Inc., parent of The Segal Company. All rights reserved. </a:t>
            </a:r>
          </a:p>
        </p:txBody>
      </p:sp>
    </p:spTree>
    <p:extLst>
      <p:ext uri="{BB962C8B-B14F-4D97-AF65-F5344CB8AC3E}">
        <p14:creationId xmlns:p14="http://schemas.microsoft.com/office/powerpoint/2010/main" val="41382819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slide">
    <p:spTree>
      <p:nvGrpSpPr>
        <p:cNvPr id="1" name=""/>
        <p:cNvGrpSpPr/>
        <p:nvPr/>
      </p:nvGrpSpPr>
      <p:grpSpPr>
        <a:xfrm>
          <a:off x="0" y="0"/>
          <a:ext cx="0" cy="0"/>
          <a:chOff x="0" y="0"/>
          <a:chExt cx="0" cy="0"/>
        </a:xfrm>
      </p:grpSpPr>
      <p:pic>
        <p:nvPicPr>
          <p:cNvPr id="11" name="Picture 1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286001" y="5823441"/>
            <a:ext cx="6710362" cy="8753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38400" y="6116602"/>
            <a:ext cx="2362200" cy="337457"/>
          </a:xfrm>
          <a:prstGeom prst="rect">
            <a:avLst/>
          </a:prstGeom>
        </p:spPr>
      </p:pic>
      <p:sp>
        <p:nvSpPr>
          <p:cNvPr id="6168" name="Freeform 24"/>
          <p:cNvSpPr>
            <a:spLocks/>
          </p:cNvSpPr>
          <p:nvPr/>
        </p:nvSpPr>
        <p:spPr bwMode="auto">
          <a:xfrm>
            <a:off x="2286000" y="147638"/>
            <a:ext cx="6710363" cy="5486400"/>
          </a:xfrm>
          <a:custGeom>
            <a:avLst/>
            <a:gdLst>
              <a:gd name="T0" fmla="*/ 0 w 4227"/>
              <a:gd name="T1" fmla="*/ 0 h 3456"/>
              <a:gd name="T2" fmla="*/ 0 w 4227"/>
              <a:gd name="T3" fmla="*/ 3456 h 3456"/>
              <a:gd name="T4" fmla="*/ 4227 w 4227"/>
              <a:gd name="T5" fmla="*/ 3456 h 3456"/>
              <a:gd name="T6" fmla="*/ 4227 w 4227"/>
              <a:gd name="T7" fmla="*/ 382 h 3456"/>
              <a:gd name="T8" fmla="*/ 4016 w 4227"/>
              <a:gd name="T9" fmla="*/ 0 h 3456"/>
              <a:gd name="T10" fmla="*/ 0 w 4227"/>
              <a:gd name="T11" fmla="*/ 0 h 3456"/>
            </a:gdLst>
            <a:ahLst/>
            <a:cxnLst>
              <a:cxn ang="0">
                <a:pos x="T0" y="T1"/>
              </a:cxn>
              <a:cxn ang="0">
                <a:pos x="T2" y="T3"/>
              </a:cxn>
              <a:cxn ang="0">
                <a:pos x="T4" y="T5"/>
              </a:cxn>
              <a:cxn ang="0">
                <a:pos x="T6" y="T7"/>
              </a:cxn>
              <a:cxn ang="0">
                <a:pos x="T8" y="T9"/>
              </a:cxn>
              <a:cxn ang="0">
                <a:pos x="T10" y="T11"/>
              </a:cxn>
            </a:cxnLst>
            <a:rect l="0" t="0" r="r" b="b"/>
            <a:pathLst>
              <a:path w="4227" h="3456">
                <a:moveTo>
                  <a:pt x="0" y="0"/>
                </a:moveTo>
                <a:lnTo>
                  <a:pt x="0" y="3456"/>
                </a:lnTo>
                <a:lnTo>
                  <a:pt x="4227" y="3456"/>
                </a:lnTo>
                <a:lnTo>
                  <a:pt x="4227" y="382"/>
                </a:lnTo>
                <a:lnTo>
                  <a:pt x="4016" y="0"/>
                </a:lnTo>
                <a:lnTo>
                  <a:pt x="0" y="0"/>
                </a:lnTo>
                <a:close/>
              </a:path>
            </a:pathLst>
          </a:custGeom>
          <a:gradFill rotWithShape="1">
            <a:gsLst>
              <a:gs pos="0">
                <a:srgbClr val="C9CAC8">
                  <a:alpha val="49001"/>
                </a:srgbClr>
              </a:gs>
              <a:gs pos="50000">
                <a:srgbClr val="C9CAC8">
                  <a:gamma/>
                  <a:tint val="0"/>
                  <a:invGamma/>
                </a:srgbClr>
              </a:gs>
              <a:gs pos="100000">
                <a:srgbClr val="C9CAC8">
                  <a:alpha val="49001"/>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200" dirty="0" smtClean="0">
              <a:solidFill>
                <a:srgbClr val="C4262E"/>
              </a:solidFill>
              <a:latin typeface="Arial Black" pitchFamily="34" charset="0"/>
            </a:endParaRPr>
          </a:p>
        </p:txBody>
      </p:sp>
      <p:sp>
        <p:nvSpPr>
          <p:cNvPr id="6169" name="Rectangle 25"/>
          <p:cNvSpPr>
            <a:spLocks noChangeArrowheads="1"/>
          </p:cNvSpPr>
          <p:nvPr/>
        </p:nvSpPr>
        <p:spPr bwMode="auto">
          <a:xfrm>
            <a:off x="152400" y="5791200"/>
            <a:ext cx="1981200" cy="9144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200" dirty="0" smtClean="0">
              <a:solidFill>
                <a:srgbClr val="C4262E"/>
              </a:solidFill>
              <a:latin typeface="Arial Black" pitchFamily="34" charset="0"/>
            </a:endParaRPr>
          </a:p>
        </p:txBody>
      </p:sp>
      <p:sp>
        <p:nvSpPr>
          <p:cNvPr id="10" name="Rectangle 22"/>
          <p:cNvSpPr>
            <a:spLocks noChangeArrowheads="1"/>
          </p:cNvSpPr>
          <p:nvPr userDrawn="1"/>
        </p:nvSpPr>
        <p:spPr bwMode="auto">
          <a:xfrm>
            <a:off x="149225" y="147638"/>
            <a:ext cx="1984375" cy="5484812"/>
          </a:xfrm>
          <a:prstGeom prst="rect">
            <a:avLst/>
          </a:prstGeom>
          <a:solidFill>
            <a:schemeClr val="accent5"/>
          </a:solidFill>
          <a:ln>
            <a:noFill/>
          </a:ln>
          <a:effectLst/>
          <a:extLst/>
        </p:spPr>
        <p:txBody>
          <a:bodyPr wrap="none" anchor="ctr"/>
          <a:lstStyle/>
          <a:p>
            <a:pPr algn="ctr" eaLnBrk="0" hangingPunct="0">
              <a:lnSpc>
                <a:spcPct val="100000"/>
              </a:lnSpc>
              <a:spcBef>
                <a:spcPct val="0"/>
              </a:spcBef>
            </a:pPr>
            <a:endParaRPr lang="en-US" sz="2400" dirty="0">
              <a:solidFill>
                <a:srgbClr val="C4262E"/>
              </a:solidFill>
              <a:latin typeface="Times" pitchFamily="18" charset="0"/>
            </a:endParaRPr>
          </a:p>
        </p:txBody>
      </p:sp>
      <p:sp>
        <p:nvSpPr>
          <p:cNvPr id="4" name="Text Placeholder 3"/>
          <p:cNvSpPr>
            <a:spLocks noGrp="1"/>
          </p:cNvSpPr>
          <p:nvPr>
            <p:ph type="body" sz="quarter" idx="10"/>
          </p:nvPr>
        </p:nvSpPr>
        <p:spPr>
          <a:xfrm>
            <a:off x="2503918" y="762000"/>
            <a:ext cx="6335282" cy="4870450"/>
          </a:xfrm>
        </p:spPr>
        <p:txBody>
          <a:bodyPr/>
          <a:lstStyle>
            <a:lvl1pPr>
              <a:defRPr sz="2400" b="1"/>
            </a:lvl1pPr>
            <a:lvl2pPr>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Box 47"/>
          <p:cNvSpPr txBox="1">
            <a:spLocks noChangeArrowheads="1"/>
          </p:cNvSpPr>
          <p:nvPr userDrawn="1"/>
        </p:nvSpPr>
        <p:spPr bwMode="auto">
          <a:xfrm>
            <a:off x="2727325" y="5421313"/>
            <a:ext cx="4703532" cy="203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800" dirty="0">
                <a:solidFill>
                  <a:srgbClr val="616365"/>
                </a:solidFill>
              </a:rPr>
              <a:t>Copyright </a:t>
            </a:r>
            <a:r>
              <a:rPr lang="en-US" sz="800" dirty="0" smtClean="0">
                <a:solidFill>
                  <a:srgbClr val="616365"/>
                </a:solidFill>
              </a:rPr>
              <a:t>© 2013 </a:t>
            </a:r>
            <a:r>
              <a:rPr lang="en-US" sz="800" dirty="0">
                <a:solidFill>
                  <a:srgbClr val="616365"/>
                </a:solidFill>
              </a:rPr>
              <a:t>by The Segal Group, Inc., parent of The Segal </a:t>
            </a:r>
            <a:r>
              <a:rPr lang="en-US" sz="800" dirty="0" smtClean="0">
                <a:solidFill>
                  <a:srgbClr val="616365"/>
                </a:solidFill>
              </a:rPr>
              <a:t>Company. </a:t>
            </a:r>
            <a:r>
              <a:rPr lang="en-US" sz="800" dirty="0">
                <a:solidFill>
                  <a:srgbClr val="616365"/>
                </a:solidFill>
              </a:rPr>
              <a:t>All Rights Reserved</a:t>
            </a:r>
          </a:p>
        </p:txBody>
      </p:sp>
      <p:pic>
        <p:nvPicPr>
          <p:cNvPr id="8" name="Picture 7"/>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bwMode="auto">
          <a:xfrm>
            <a:off x="152400" y="5791200"/>
            <a:ext cx="1421174" cy="907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9730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Rectangle 3"/>
          <p:cNvSpPr>
            <a:spLocks noGrp="1" noChangeArrowheads="1"/>
          </p:cNvSpPr>
          <p:nvPr>
            <p:ph idx="1"/>
          </p:nvPr>
        </p:nvSpPr>
        <p:spPr bwMode="auto">
          <a:xfrm>
            <a:off x="76200" y="1066800"/>
            <a:ext cx="89154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extLst>
      <p:ext uri="{BB962C8B-B14F-4D97-AF65-F5344CB8AC3E}">
        <p14:creationId xmlns:p14="http://schemas.microsoft.com/office/powerpoint/2010/main" val="42082947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 y="1066800"/>
            <a:ext cx="4381500" cy="5334000"/>
          </a:xfrm>
        </p:spPr>
        <p:txBody>
          <a:bodyPr/>
          <a:lstStyle>
            <a:lvl1pPr>
              <a:defRPr sz="18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10100" y="1066800"/>
            <a:ext cx="4381500" cy="5334000"/>
          </a:xfrm>
        </p:spPr>
        <p:txBody>
          <a:bodyPr/>
          <a:lstStyle>
            <a:lvl1pPr>
              <a:defRPr sz="18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845185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855126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8637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78922" y="-17253"/>
            <a:ext cx="8484078" cy="855453"/>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200" y="1189037"/>
            <a:ext cx="4343400" cy="2468563"/>
          </a:xfrm>
          <a:prstGeom prst="rect">
            <a:avLst/>
          </a:prstGeo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724400" y="1189037"/>
            <a:ext cx="4267200" cy="2459010"/>
          </a:xfrm>
          <a:prstGeom prst="rect">
            <a:avLst/>
          </a:prstGeom>
        </p:spPr>
        <p:txBody>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0"/>
          </p:nvPr>
        </p:nvSpPr>
        <p:spPr>
          <a:xfrm>
            <a:off x="76200" y="3810000"/>
            <a:ext cx="4343400" cy="26670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1"/>
          </p:nvPr>
        </p:nvSpPr>
        <p:spPr>
          <a:xfrm>
            <a:off x="4724400" y="3810000"/>
            <a:ext cx="4267200" cy="26670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236909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1061" name="Picture 37"/>
          <p:cNvPicPr>
            <a:picLocks noChangeAspect="1" noChangeArrowheads="1"/>
          </p:cNvPicPr>
          <p:nvPr userDrawn="1"/>
        </p:nvPicPr>
        <p:blipFill>
          <a:blip r:embed="rId9">
            <a:extLst>
              <a:ext uri="{28A0092B-C50C-407E-A947-70E740481C1C}">
                <a14:useLocalDpi xmlns:a14="http://schemas.microsoft.com/office/drawing/2010/main" val="0"/>
              </a:ext>
            </a:extLst>
          </a:blip>
          <a:stretch>
            <a:fillRect/>
          </a:stretch>
        </p:blipFill>
        <p:spPr bwMode="auto">
          <a:xfrm>
            <a:off x="431" y="5678488"/>
            <a:ext cx="1846988" cy="1179512"/>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p:cNvPicPr>
            <a:picLocks noChangeAspect="1" noChangeArrowheads="1"/>
          </p:cNvPicPr>
          <p:nvPr userDrawn="1"/>
        </p:nvPicPr>
        <p:blipFill>
          <a:blip r:embed="rId10">
            <a:extLst>
              <a:ext uri="{28A0092B-C50C-407E-A947-70E740481C1C}">
                <a14:useLocalDpi xmlns:a14="http://schemas.microsoft.com/office/drawing/2010/main" val="0"/>
              </a:ext>
            </a:extLst>
          </a:blip>
          <a:stretch>
            <a:fillRect/>
          </a:stretch>
        </p:blipFill>
        <p:spPr bwMode="auto">
          <a:xfrm>
            <a:off x="5942806" y="0"/>
            <a:ext cx="3200400" cy="2743200"/>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76200" y="1066800"/>
            <a:ext cx="89154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6" name="Rectangle 2"/>
          <p:cNvSpPr>
            <a:spLocks noGrp="1" noChangeArrowheads="1"/>
          </p:cNvSpPr>
          <p:nvPr>
            <p:ph type="title"/>
          </p:nvPr>
        </p:nvSpPr>
        <p:spPr bwMode="auto">
          <a:xfrm>
            <a:off x="280988" y="84138"/>
            <a:ext cx="8686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 name="Rectangle 30"/>
          <p:cNvSpPr txBox="1">
            <a:spLocks noChangeArrowheads="1"/>
          </p:cNvSpPr>
          <p:nvPr userDrawn="1"/>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a:t>
            </a:fld>
            <a:endParaRPr lang="en-US" sz="1200" dirty="0" smtClean="0">
              <a:solidFill>
                <a:srgbClr val="000000"/>
              </a:solidFill>
            </a:endParaRPr>
          </a:p>
        </p:txBody>
      </p:sp>
      <p:pic>
        <p:nvPicPr>
          <p:cNvPr id="10" name="Picture 26"/>
          <p:cNvPicPr>
            <a:picLocks noChangeAspect="1" noChangeArrowheads="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31078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Lst>
  <p:timing>
    <p:tnLst>
      <p:par>
        <p:cTn id="1" dur="indefinite" restart="never" nodeType="tmRoot"/>
      </p:par>
    </p:tnLst>
  </p:timing>
  <p:hf hdr="0" ftr="0" dt="0"/>
  <p:txStyles>
    <p:titleStyle>
      <a:lvl1pPr algn="l" rtl="0" fontAlgn="base">
        <a:lnSpc>
          <a:spcPct val="90000"/>
        </a:lnSpc>
        <a:spcBef>
          <a:spcPct val="0"/>
        </a:spcBef>
        <a:spcAft>
          <a:spcPct val="0"/>
        </a:spcAft>
        <a:defRPr sz="2600" b="1">
          <a:solidFill>
            <a:srgbClr val="616365"/>
          </a:solidFill>
          <a:latin typeface="+mj-lt"/>
          <a:ea typeface="+mj-ea"/>
          <a:cs typeface="+mj-cs"/>
        </a:defRPr>
      </a:lvl1pPr>
      <a:lvl2pPr algn="l" rtl="0" fontAlgn="base">
        <a:lnSpc>
          <a:spcPct val="90000"/>
        </a:lnSpc>
        <a:spcBef>
          <a:spcPct val="0"/>
        </a:spcBef>
        <a:spcAft>
          <a:spcPct val="0"/>
        </a:spcAft>
        <a:defRPr sz="2200" b="1">
          <a:solidFill>
            <a:srgbClr val="616365"/>
          </a:solidFill>
          <a:latin typeface="Arial" charset="0"/>
        </a:defRPr>
      </a:lvl2pPr>
      <a:lvl3pPr algn="l" rtl="0" fontAlgn="base">
        <a:lnSpc>
          <a:spcPct val="90000"/>
        </a:lnSpc>
        <a:spcBef>
          <a:spcPct val="0"/>
        </a:spcBef>
        <a:spcAft>
          <a:spcPct val="0"/>
        </a:spcAft>
        <a:defRPr sz="2200" b="1">
          <a:solidFill>
            <a:srgbClr val="616365"/>
          </a:solidFill>
          <a:latin typeface="Arial" charset="0"/>
        </a:defRPr>
      </a:lvl3pPr>
      <a:lvl4pPr algn="l" rtl="0" fontAlgn="base">
        <a:lnSpc>
          <a:spcPct val="90000"/>
        </a:lnSpc>
        <a:spcBef>
          <a:spcPct val="0"/>
        </a:spcBef>
        <a:spcAft>
          <a:spcPct val="0"/>
        </a:spcAft>
        <a:defRPr sz="2200" b="1">
          <a:solidFill>
            <a:srgbClr val="616365"/>
          </a:solidFill>
          <a:latin typeface="Arial" charset="0"/>
        </a:defRPr>
      </a:lvl4pPr>
      <a:lvl5pPr algn="l" rtl="0" fontAlgn="base">
        <a:lnSpc>
          <a:spcPct val="90000"/>
        </a:lnSpc>
        <a:spcBef>
          <a:spcPct val="0"/>
        </a:spcBef>
        <a:spcAft>
          <a:spcPct val="0"/>
        </a:spcAft>
        <a:defRPr sz="2200" b="1">
          <a:solidFill>
            <a:srgbClr val="616365"/>
          </a:solidFill>
          <a:latin typeface="Arial" charset="0"/>
        </a:defRPr>
      </a:lvl5pPr>
      <a:lvl6pPr marL="457200" algn="l" rtl="0" fontAlgn="base">
        <a:lnSpc>
          <a:spcPct val="90000"/>
        </a:lnSpc>
        <a:spcBef>
          <a:spcPct val="0"/>
        </a:spcBef>
        <a:spcAft>
          <a:spcPct val="0"/>
        </a:spcAft>
        <a:defRPr sz="2200" b="1">
          <a:solidFill>
            <a:srgbClr val="616365"/>
          </a:solidFill>
          <a:latin typeface="Arial" charset="0"/>
        </a:defRPr>
      </a:lvl6pPr>
      <a:lvl7pPr marL="914400" algn="l" rtl="0" fontAlgn="base">
        <a:lnSpc>
          <a:spcPct val="90000"/>
        </a:lnSpc>
        <a:spcBef>
          <a:spcPct val="0"/>
        </a:spcBef>
        <a:spcAft>
          <a:spcPct val="0"/>
        </a:spcAft>
        <a:defRPr sz="2200" b="1">
          <a:solidFill>
            <a:srgbClr val="616365"/>
          </a:solidFill>
          <a:latin typeface="Arial" charset="0"/>
        </a:defRPr>
      </a:lvl7pPr>
      <a:lvl8pPr marL="1371600" algn="l" rtl="0" fontAlgn="base">
        <a:lnSpc>
          <a:spcPct val="90000"/>
        </a:lnSpc>
        <a:spcBef>
          <a:spcPct val="0"/>
        </a:spcBef>
        <a:spcAft>
          <a:spcPct val="0"/>
        </a:spcAft>
        <a:defRPr sz="2200" b="1">
          <a:solidFill>
            <a:srgbClr val="616365"/>
          </a:solidFill>
          <a:latin typeface="Arial" charset="0"/>
        </a:defRPr>
      </a:lvl8pPr>
      <a:lvl9pPr marL="1828800" algn="l" rtl="0" fontAlgn="base">
        <a:lnSpc>
          <a:spcPct val="90000"/>
        </a:lnSpc>
        <a:spcBef>
          <a:spcPct val="0"/>
        </a:spcBef>
        <a:spcAft>
          <a:spcPct val="0"/>
        </a:spcAft>
        <a:defRPr sz="2200" b="1">
          <a:solidFill>
            <a:srgbClr val="616365"/>
          </a:solidFill>
          <a:latin typeface="Arial" charset="0"/>
        </a:defRPr>
      </a:lvl9pPr>
    </p:titleStyle>
    <p:bodyStyle>
      <a:lvl1pPr marL="209550" indent="-209550" algn="l" rtl="0" eaLnBrk="0" fontAlgn="base" hangingPunct="0">
        <a:lnSpc>
          <a:spcPct val="90000"/>
        </a:lnSpc>
        <a:spcBef>
          <a:spcPct val="65000"/>
        </a:spcBef>
        <a:spcAft>
          <a:spcPct val="0"/>
        </a:spcAft>
        <a:buClr>
          <a:schemeClr val="accent5"/>
        </a:buClr>
        <a:buFont typeface="Wingdings" pitchFamily="34" charset="2"/>
        <a:buChar char="Ø"/>
        <a:defRPr sz="2200">
          <a:solidFill>
            <a:schemeClr val="tx1"/>
          </a:solidFill>
          <a:latin typeface="+mn-lt"/>
          <a:ea typeface="+mn-ea"/>
          <a:cs typeface="+mn-cs"/>
        </a:defRPr>
      </a:lvl1pPr>
      <a:lvl2pPr marL="395288" indent="-184150" algn="l" rtl="0" eaLnBrk="0" fontAlgn="base" hangingPunct="0">
        <a:lnSpc>
          <a:spcPct val="90000"/>
        </a:lnSpc>
        <a:spcBef>
          <a:spcPct val="30000"/>
        </a:spcBef>
        <a:spcAft>
          <a:spcPct val="0"/>
        </a:spcAft>
        <a:buClr>
          <a:schemeClr val="accent5"/>
        </a:buClr>
        <a:buFont typeface="Symbol" pitchFamily="18" charset="2"/>
        <a:buChar char="·"/>
        <a:defRPr sz="1800">
          <a:solidFill>
            <a:schemeClr val="tx1"/>
          </a:solidFill>
          <a:latin typeface="+mn-lt"/>
        </a:defRPr>
      </a:lvl2pPr>
      <a:lvl3pPr marL="593725" indent="-196850" algn="l" rtl="0" eaLnBrk="0" fontAlgn="base" hangingPunct="0">
        <a:lnSpc>
          <a:spcPct val="90000"/>
        </a:lnSpc>
        <a:spcBef>
          <a:spcPct val="15000"/>
        </a:spcBef>
        <a:spcAft>
          <a:spcPct val="0"/>
        </a:spcAft>
        <a:buClr>
          <a:schemeClr val="accent5"/>
        </a:buClr>
        <a:buChar char="–"/>
        <a:defRPr sz="1800">
          <a:solidFill>
            <a:schemeClr val="tx1"/>
          </a:solidFill>
          <a:latin typeface="+mn-lt"/>
        </a:defRPr>
      </a:lvl3pPr>
      <a:lvl4pPr marL="792163" indent="-196850" algn="l" rtl="0" eaLnBrk="0" fontAlgn="base" hangingPunct="0">
        <a:lnSpc>
          <a:spcPct val="90000"/>
        </a:lnSpc>
        <a:spcBef>
          <a:spcPct val="15000"/>
        </a:spcBef>
        <a:spcAft>
          <a:spcPct val="0"/>
        </a:spcAft>
        <a:buClr>
          <a:schemeClr val="accent5"/>
        </a:buClr>
        <a:buChar char="»"/>
        <a:defRPr sz="1800">
          <a:solidFill>
            <a:schemeClr val="tx1"/>
          </a:solidFill>
          <a:latin typeface="+mn-lt"/>
        </a:defRPr>
      </a:lvl4pPr>
      <a:lvl5pPr marL="977900" indent="-184150" algn="l" rtl="0" eaLnBrk="0" fontAlgn="base" hangingPunct="0">
        <a:lnSpc>
          <a:spcPct val="90000"/>
        </a:lnSpc>
        <a:spcBef>
          <a:spcPct val="15000"/>
        </a:spcBef>
        <a:spcAft>
          <a:spcPct val="0"/>
        </a:spcAft>
        <a:buClr>
          <a:schemeClr val="accent5"/>
        </a:buClr>
        <a:buChar char="›"/>
        <a:defRPr sz="1800">
          <a:solidFill>
            <a:schemeClr val="tx1"/>
          </a:solidFill>
          <a:latin typeface="+mn-lt"/>
        </a:defRPr>
      </a:lvl5pPr>
      <a:lvl6pPr marL="1435100" indent="-184150" algn="l" rtl="0" eaLnBrk="0" fontAlgn="base" hangingPunct="0">
        <a:lnSpc>
          <a:spcPct val="90000"/>
        </a:lnSpc>
        <a:spcBef>
          <a:spcPct val="15000"/>
        </a:spcBef>
        <a:spcAft>
          <a:spcPct val="0"/>
        </a:spcAft>
        <a:buClr>
          <a:schemeClr val="folHlink"/>
        </a:buClr>
        <a:buChar char="›"/>
        <a:defRPr sz="1400">
          <a:solidFill>
            <a:schemeClr val="tx1"/>
          </a:solidFill>
          <a:latin typeface="+mn-lt"/>
        </a:defRPr>
      </a:lvl6pPr>
      <a:lvl7pPr marL="1892300" indent="-184150" algn="l" rtl="0" eaLnBrk="0" fontAlgn="base" hangingPunct="0">
        <a:lnSpc>
          <a:spcPct val="90000"/>
        </a:lnSpc>
        <a:spcBef>
          <a:spcPct val="15000"/>
        </a:spcBef>
        <a:spcAft>
          <a:spcPct val="0"/>
        </a:spcAft>
        <a:buClr>
          <a:schemeClr val="folHlink"/>
        </a:buClr>
        <a:buChar char="›"/>
        <a:defRPr sz="1400">
          <a:solidFill>
            <a:schemeClr val="tx1"/>
          </a:solidFill>
          <a:latin typeface="+mn-lt"/>
        </a:defRPr>
      </a:lvl7pPr>
      <a:lvl8pPr marL="2349500" indent="-184150" algn="l" rtl="0" eaLnBrk="0" fontAlgn="base" hangingPunct="0">
        <a:lnSpc>
          <a:spcPct val="90000"/>
        </a:lnSpc>
        <a:spcBef>
          <a:spcPct val="15000"/>
        </a:spcBef>
        <a:spcAft>
          <a:spcPct val="0"/>
        </a:spcAft>
        <a:buClr>
          <a:schemeClr val="folHlink"/>
        </a:buClr>
        <a:buChar char="›"/>
        <a:defRPr sz="1400">
          <a:solidFill>
            <a:schemeClr val="tx1"/>
          </a:solidFill>
          <a:latin typeface="+mn-lt"/>
        </a:defRPr>
      </a:lvl8pPr>
      <a:lvl9pPr marL="2806700" indent="-184150" algn="l" rtl="0" eaLnBrk="0" fontAlgn="base" hangingPunct="0">
        <a:lnSpc>
          <a:spcPct val="90000"/>
        </a:lnSpc>
        <a:spcBef>
          <a:spcPct val="15000"/>
        </a:spcBef>
        <a:spcAft>
          <a:spcPct val="0"/>
        </a:spcAft>
        <a:buClr>
          <a:schemeClr val="folHlink"/>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7739693_2.PPTX"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7739693_2.PRF"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3722" y="2590800"/>
            <a:ext cx="8179278" cy="990600"/>
          </a:xfrm>
        </p:spPr>
        <p:txBody>
          <a:bodyPr/>
          <a:lstStyle/>
          <a:p>
            <a:r>
              <a:rPr lang="en-US" sz="2000" dirty="0" smtClean="0"/>
              <a:t>Bakers Union and FELRA</a:t>
            </a:r>
            <a:r>
              <a:rPr lang="en-US" sz="2000" dirty="0"/>
              <a:t> </a:t>
            </a:r>
            <a:r>
              <a:rPr lang="en-US" sz="2000" dirty="0" smtClean="0"/>
              <a:t>Health and Welfare Fund</a:t>
            </a:r>
            <a:endParaRPr lang="en-US" dirty="0" smtClean="0">
              <a:solidFill>
                <a:schemeClr val="bg2">
                  <a:lumMod val="75000"/>
                </a:schemeClr>
              </a:solidFill>
            </a:endParaRPr>
          </a:p>
          <a:p>
            <a:r>
              <a:rPr lang="en-US" sz="2400" dirty="0" smtClean="0">
                <a:solidFill>
                  <a:schemeClr val="bg2">
                    <a:lumMod val="75000"/>
                  </a:schemeClr>
                </a:solidFill>
              </a:rPr>
              <a:t>Affordable </a:t>
            </a:r>
            <a:r>
              <a:rPr lang="en-US" sz="2400" dirty="0">
                <a:solidFill>
                  <a:schemeClr val="bg2">
                    <a:lumMod val="75000"/>
                  </a:schemeClr>
                </a:solidFill>
              </a:rPr>
              <a:t>Care Act Compliance—Current Status and Update on Pending Issues for 2013 and </a:t>
            </a:r>
            <a:r>
              <a:rPr lang="en-US" sz="2400" dirty="0" smtClean="0">
                <a:solidFill>
                  <a:schemeClr val="bg2">
                    <a:lumMod val="75000"/>
                  </a:schemeClr>
                </a:solidFill>
              </a:rPr>
              <a:t>2014</a:t>
            </a:r>
            <a:r>
              <a:rPr lang="en-US" dirty="0" smtClean="0"/>
              <a:t/>
            </a:r>
            <a:br>
              <a:rPr lang="en-US" dirty="0" smtClean="0"/>
            </a:br>
            <a:endParaRPr lang="en-US" dirty="0"/>
          </a:p>
        </p:txBody>
      </p:sp>
      <p:sp>
        <p:nvSpPr>
          <p:cNvPr id="3" name="Text Placeholder 2"/>
          <p:cNvSpPr>
            <a:spLocks noGrp="1"/>
          </p:cNvSpPr>
          <p:nvPr>
            <p:ph type="body" sz="quarter" idx="11"/>
          </p:nvPr>
        </p:nvSpPr>
        <p:spPr>
          <a:xfrm>
            <a:off x="583722" y="3429000"/>
            <a:ext cx="8179278" cy="914400"/>
          </a:xfrm>
        </p:spPr>
        <p:txBody>
          <a:bodyPr/>
          <a:lstStyle/>
          <a:p>
            <a:r>
              <a:rPr lang="en-US" sz="1800" b="0" dirty="0" smtClean="0">
                <a:solidFill>
                  <a:schemeClr val="bg2">
                    <a:lumMod val="75000"/>
                  </a:schemeClr>
                </a:solidFill>
              </a:rPr>
              <a:t>September 2013</a:t>
            </a:r>
            <a:endParaRPr lang="en-US" sz="1800" b="0" dirty="0">
              <a:solidFill>
                <a:schemeClr val="bg2">
                  <a:lumMod val="75000"/>
                </a:schemeClr>
              </a:solidFill>
            </a:endParaRP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4620" y="4471988"/>
            <a:ext cx="8956998"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90270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4294967295"/>
          </p:nvPr>
        </p:nvSpPr>
        <p:spPr>
          <a:xfrm>
            <a:off x="390525" y="2000250"/>
            <a:ext cx="8686800" cy="3714750"/>
          </a:xfrm>
          <a:noFill/>
        </p:spPr>
        <p:txBody>
          <a:bodyPr/>
          <a:lstStyle/>
          <a:p>
            <a:pPr marL="0" indent="0">
              <a:buFont typeface="Wingdings" pitchFamily="34" charset="2"/>
              <a:buNone/>
              <a:tabLst>
                <a:tab pos="285750" algn="l"/>
                <a:tab pos="457200" algn="l"/>
              </a:tabLst>
            </a:pPr>
            <a:r>
              <a:rPr lang="en-US" sz="1100" smtClean="0"/>
              <a:t>September 25, </a:t>
            </a:r>
            <a:r>
              <a:rPr lang="en-US" sz="1100" dirty="0" smtClean="0"/>
              <a:t>2013</a:t>
            </a:r>
          </a:p>
          <a:p>
            <a:pPr marL="0" indent="0">
              <a:buFont typeface="Wingdings" pitchFamily="34" charset="2"/>
              <a:buNone/>
              <a:tabLst>
                <a:tab pos="285750" algn="l"/>
                <a:tab pos="457200" algn="l"/>
              </a:tabLst>
            </a:pPr>
            <a:r>
              <a:rPr lang="en-US" sz="1100" dirty="0" smtClean="0"/>
              <a:t>Board of Trustees</a:t>
            </a:r>
            <a:br>
              <a:rPr lang="en-US" sz="1100" dirty="0" smtClean="0"/>
            </a:br>
            <a:r>
              <a:rPr lang="en-US" sz="1100" dirty="0" smtClean="0"/>
              <a:t>Bakers Union and FELRA Health and Welfare Fund</a:t>
            </a:r>
            <a:br>
              <a:rPr lang="en-US" sz="1100" dirty="0" smtClean="0"/>
            </a:br>
            <a:r>
              <a:rPr lang="en-US" sz="1100" dirty="0" smtClean="0"/>
              <a:t>911 Ridgebrook Road</a:t>
            </a:r>
          </a:p>
          <a:p>
            <a:pPr marL="0" indent="0">
              <a:spcBef>
                <a:spcPts val="0"/>
              </a:spcBef>
              <a:buFont typeface="Wingdings" pitchFamily="34" charset="2"/>
              <a:buNone/>
              <a:tabLst>
                <a:tab pos="285750" algn="l"/>
                <a:tab pos="457200" algn="l"/>
              </a:tabLst>
            </a:pPr>
            <a:r>
              <a:rPr lang="en-US" sz="1100" dirty="0" smtClean="0"/>
              <a:t>Sparks, MD 21152</a:t>
            </a:r>
          </a:p>
          <a:p>
            <a:pPr marL="0" indent="0">
              <a:buFont typeface="Wingdings" pitchFamily="34" charset="2"/>
              <a:buNone/>
              <a:tabLst>
                <a:tab pos="285750" algn="l"/>
                <a:tab pos="457200" algn="l"/>
              </a:tabLst>
            </a:pPr>
            <a:r>
              <a:rPr lang="en-US" sz="1100" dirty="0" smtClean="0"/>
              <a:t>Re:  </a:t>
            </a:r>
            <a:r>
              <a:rPr lang="en-US" sz="1100" b="1" dirty="0" smtClean="0"/>
              <a:t>Affordable Care Act Compliance – Current Status and Update on Pending Issues for 2013 and 2014</a:t>
            </a:r>
            <a:br>
              <a:rPr lang="en-US" sz="1100" b="1" dirty="0" smtClean="0"/>
            </a:br>
            <a:r>
              <a:rPr lang="en-US" sz="1100" b="1" dirty="0" smtClean="0"/>
              <a:t/>
            </a:r>
            <a:br>
              <a:rPr lang="en-US" sz="1100" b="1" dirty="0" smtClean="0"/>
            </a:br>
            <a:r>
              <a:rPr lang="en-US" sz="1100" dirty="0" smtClean="0"/>
              <a:t>Dear Trustees:</a:t>
            </a:r>
          </a:p>
          <a:p>
            <a:pPr marL="0" indent="0">
              <a:buFont typeface="Wingdings" pitchFamily="34" charset="2"/>
              <a:buNone/>
              <a:tabLst>
                <a:tab pos="285750" algn="l"/>
                <a:tab pos="457200" algn="l"/>
              </a:tabLst>
            </a:pPr>
            <a:r>
              <a:rPr lang="en-US" sz="1100" dirty="0" smtClean="0"/>
              <a:t>The Affordable Care Act (“ACA”) applied to the Fund beginning on January 1, 2011.</a:t>
            </a:r>
          </a:p>
          <a:p>
            <a:pPr marL="0" indent="0">
              <a:buFont typeface="Wingdings" pitchFamily="34" charset="2"/>
              <a:buNone/>
              <a:tabLst>
                <a:tab pos="285750" algn="l"/>
                <a:tab pos="457200" algn="l"/>
              </a:tabLst>
            </a:pPr>
            <a:r>
              <a:rPr lang="en-US" sz="1100" dirty="0" smtClean="0"/>
              <a:t>In November, 2010, we issued our initial ACA compliance report for the Fund.</a:t>
            </a:r>
          </a:p>
          <a:p>
            <a:pPr marL="0" indent="0">
              <a:buFont typeface="Wingdings" pitchFamily="34" charset="2"/>
              <a:buNone/>
              <a:tabLst>
                <a:tab pos="285750" algn="l"/>
                <a:tab pos="457200" algn="l"/>
              </a:tabLst>
            </a:pPr>
            <a:r>
              <a:rPr lang="en-US" sz="1100" dirty="0" smtClean="0"/>
              <a:t>This report supplements our initial ACA report. It provides an opportunity to discuss the Fund’s current ACA compliance status, pending compliance issues for 2013 and 2014, and the health care system’s structural changes that take effect in 2014. </a:t>
            </a:r>
          </a:p>
          <a:p>
            <a:pPr marL="0" indent="0">
              <a:buFont typeface="Wingdings" pitchFamily="34" charset="2"/>
              <a:buNone/>
              <a:tabLst>
                <a:tab pos="285750" algn="l"/>
                <a:tab pos="457200" algn="l"/>
              </a:tabLst>
            </a:pPr>
            <a:r>
              <a:rPr lang="en-US" sz="1100" dirty="0" smtClean="0"/>
              <a:t>It is based on our interpretation of the regulations issued to date and is subject to guidance from Fund Counsel. We anticipate supplementing this report periodically as additional information and guidance emerge.</a:t>
            </a:r>
          </a:p>
          <a:p>
            <a:pPr marL="0" indent="0">
              <a:buFont typeface="Wingdings" pitchFamily="34" charset="2"/>
              <a:buNone/>
              <a:tabLst>
                <a:tab pos="285750" algn="l"/>
                <a:tab pos="457200" algn="l"/>
              </a:tabLst>
            </a:pPr>
            <a:r>
              <a:rPr lang="en-US" sz="1100" dirty="0" smtClean="0"/>
              <a:t>We look forward to presenting this report and answering any questions you may have.</a:t>
            </a:r>
          </a:p>
          <a:p>
            <a:pPr marL="0" indent="0">
              <a:buFont typeface="Wingdings" pitchFamily="34" charset="2"/>
              <a:buNone/>
              <a:tabLst>
                <a:tab pos="285750" algn="l"/>
                <a:tab pos="457200" algn="l"/>
              </a:tabLst>
            </a:pPr>
            <a:r>
              <a:rPr lang="en-US" sz="1100" dirty="0" smtClean="0"/>
              <a:t>Sincerely,</a:t>
            </a:r>
          </a:p>
          <a:p>
            <a:pPr marL="0" indent="0">
              <a:buFont typeface="Wingdings" pitchFamily="34" charset="2"/>
              <a:buNone/>
              <a:tabLst>
                <a:tab pos="285750" algn="l"/>
                <a:tab pos="457200" algn="l"/>
              </a:tabLst>
            </a:pPr>
            <a:r>
              <a:rPr lang="en-US" sz="1100" dirty="0" smtClean="0"/>
              <a:t>Joshua Timm</a:t>
            </a:r>
          </a:p>
          <a:p>
            <a:pPr marL="0" indent="0">
              <a:spcBef>
                <a:spcPts val="0"/>
              </a:spcBef>
              <a:buFont typeface="Wingdings" pitchFamily="34" charset="2"/>
              <a:buNone/>
              <a:tabLst>
                <a:tab pos="285750" algn="l"/>
                <a:tab pos="457200" algn="l"/>
              </a:tabLst>
            </a:pPr>
            <a:r>
              <a:rPr lang="en-US" sz="1100" i="1" dirty="0" smtClean="0"/>
              <a:t>Vice President and Benefits Consultant</a:t>
            </a:r>
          </a:p>
          <a:p>
            <a:pPr marL="0" indent="0">
              <a:buFont typeface="Wingdings" pitchFamily="34" charset="2"/>
              <a:buNone/>
              <a:tabLst>
                <a:tab pos="285750" algn="l"/>
                <a:tab pos="457200" algn="l"/>
              </a:tabLst>
            </a:pPr>
            <a:endParaRPr lang="en-US" sz="1100" dirty="0" smtClean="0"/>
          </a:p>
          <a:p>
            <a:pPr marL="0" indent="0">
              <a:spcBef>
                <a:spcPct val="85000"/>
              </a:spcBef>
              <a:buFont typeface="Wingdings" pitchFamily="34" charset="2"/>
              <a:buNone/>
              <a:tabLst>
                <a:tab pos="285750" algn="l"/>
                <a:tab pos="457200" algn="l"/>
              </a:tabLst>
            </a:pPr>
            <a:r>
              <a:rPr lang="en-US" sz="1100" dirty="0" smtClean="0"/>
              <a:t>						</a:t>
            </a:r>
          </a:p>
        </p:txBody>
      </p:sp>
      <p:pic>
        <p:nvPicPr>
          <p:cNvPr id="4099" name="Picture 4" descr="Segalb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977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6"/>
          <p:cNvSpPr>
            <a:spLocks noChangeArrowheads="1"/>
          </p:cNvSpPr>
          <p:nvPr/>
        </p:nvSpPr>
        <p:spPr bwMode="auto">
          <a:xfrm>
            <a:off x="0" y="2947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600" dirty="0">
              <a:solidFill>
                <a:prstClr val="black"/>
              </a:solidFill>
            </a:endParaRPr>
          </a:p>
        </p:txBody>
      </p:sp>
      <p:sp>
        <p:nvSpPr>
          <p:cNvPr id="4101" name="Rectangle 7"/>
          <p:cNvSpPr>
            <a:spLocks noChangeArrowheads="1"/>
          </p:cNvSpPr>
          <p:nvPr/>
        </p:nvSpPr>
        <p:spPr bwMode="auto">
          <a:xfrm>
            <a:off x="388938" y="1362031"/>
            <a:ext cx="232886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Bef>
                <a:spcPct val="0"/>
              </a:spcBef>
            </a:pPr>
            <a:r>
              <a:rPr lang="en-US" sz="600" dirty="0">
                <a:solidFill>
                  <a:prstClr val="black"/>
                </a:solidFill>
                <a:latin typeface="Tahoma" pitchFamily="34" charset="0"/>
                <a:cs typeface="Times New Roman" pitchFamily="18" charset="0"/>
              </a:rPr>
              <a:t/>
            </a:r>
            <a:br>
              <a:rPr lang="en-US" sz="600" dirty="0">
                <a:solidFill>
                  <a:prstClr val="black"/>
                </a:solidFill>
                <a:latin typeface="Tahoma" pitchFamily="34" charset="0"/>
                <a:cs typeface="Times New Roman" pitchFamily="18" charset="0"/>
              </a:rPr>
            </a:br>
            <a:endParaRPr lang="en-US" sz="600" dirty="0">
              <a:latin typeface="Tahoma" pitchFamily="34" charset="0"/>
            </a:endParaRPr>
          </a:p>
          <a:p>
            <a:pPr eaLnBrk="0" hangingPunct="0">
              <a:lnSpc>
                <a:spcPct val="100000"/>
              </a:lnSpc>
              <a:spcBef>
                <a:spcPct val="0"/>
              </a:spcBef>
            </a:pPr>
            <a:r>
              <a:rPr lang="fr-FR" sz="700" dirty="0" smtClean="0">
                <a:latin typeface="Tahoma" pitchFamily="34" charset="0"/>
                <a:cs typeface="Times New Roman" pitchFamily="18" charset="0"/>
              </a:rPr>
              <a:t>THE SEGAL COMPANY</a:t>
            </a:r>
          </a:p>
          <a:p>
            <a:pPr eaLnBrk="0" hangingPunct="0">
              <a:lnSpc>
                <a:spcPct val="100000"/>
              </a:lnSpc>
              <a:spcBef>
                <a:spcPct val="0"/>
              </a:spcBef>
            </a:pPr>
            <a:r>
              <a:rPr lang="fr-FR" sz="700" dirty="0" smtClean="0">
                <a:latin typeface="Tahoma" pitchFamily="34" charset="0"/>
                <a:cs typeface="Times New Roman" pitchFamily="18" charset="0"/>
              </a:rPr>
              <a:t>30 Waterside Drive, Suite 300, Farmington, CT 06032</a:t>
            </a:r>
          </a:p>
          <a:p>
            <a:pPr eaLnBrk="0" hangingPunct="0">
              <a:lnSpc>
                <a:spcPct val="100000"/>
              </a:lnSpc>
              <a:spcBef>
                <a:spcPct val="0"/>
              </a:spcBef>
            </a:pPr>
            <a:r>
              <a:rPr lang="fr-FR" sz="700" dirty="0" smtClean="0">
                <a:latin typeface="Tahoma" pitchFamily="34" charset="0"/>
                <a:cs typeface="Times New Roman" pitchFamily="18" charset="0"/>
              </a:rPr>
              <a:t>T 860.678.300 F 860.678.3090 www.segalco.com</a:t>
            </a:r>
            <a:endParaRPr lang="fr-FR" sz="2400" dirty="0">
              <a:latin typeface="Tahoma" pitchFamily="34" charset="0"/>
            </a:endParaRPr>
          </a:p>
        </p:txBody>
      </p:sp>
    </p:spTree>
    <p:extLst>
      <p:ext uri="{BB962C8B-B14F-4D97-AF65-F5344CB8AC3E}">
        <p14:creationId xmlns:p14="http://schemas.microsoft.com/office/powerpoint/2010/main" val="3272202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336322" y="762000"/>
            <a:ext cx="6335282" cy="4419600"/>
          </a:xfrm>
        </p:spPr>
        <p:txBody>
          <a:bodyPr/>
          <a:lstStyle/>
          <a:p>
            <a:pPr marL="342900" indent="6350">
              <a:spcBef>
                <a:spcPct val="60000"/>
              </a:spcBef>
              <a:buClr>
                <a:schemeClr val="bg2"/>
              </a:buClr>
              <a:buNone/>
            </a:pPr>
            <a:r>
              <a:rPr lang="en-US" dirty="0" smtClean="0">
                <a:solidFill>
                  <a:schemeClr val="accent2"/>
                </a:solidFill>
                <a:latin typeface="Arial Black" pitchFamily="34" charset="0"/>
              </a:rPr>
              <a:t>Contents</a:t>
            </a:r>
            <a:endParaRPr lang="en-US" dirty="0">
              <a:solidFill>
                <a:schemeClr val="accent2"/>
              </a:solidFill>
              <a:latin typeface="Arial Black" pitchFamily="34" charset="0"/>
              <a:sym typeface="Wingdings" pitchFamily="34" charset="2"/>
            </a:endParaRPr>
          </a:p>
          <a:p>
            <a:pPr marL="342900" indent="-342900">
              <a:spcBef>
                <a:spcPct val="60000"/>
              </a:spcBef>
              <a:buClr>
                <a:schemeClr val="bg2"/>
              </a:buClr>
              <a:buNone/>
            </a:pPr>
            <a:r>
              <a:rPr lang="en-US" dirty="0" smtClean="0">
                <a:solidFill>
                  <a:schemeClr val="accent5"/>
                </a:solidFill>
                <a:sym typeface="Wingdings" pitchFamily="34" charset="2"/>
              </a:rPr>
              <a:t></a:t>
            </a:r>
            <a:r>
              <a:rPr lang="en-US" dirty="0">
                <a:solidFill>
                  <a:schemeClr val="folHlink"/>
                </a:solidFill>
                <a:latin typeface="Arial Black" pitchFamily="34" charset="0"/>
                <a:sym typeface="Wingdings" pitchFamily="34" charset="2"/>
              </a:rPr>
              <a:t>	</a:t>
            </a:r>
            <a:r>
              <a:rPr lang="en-US" dirty="0" smtClean="0">
                <a:sym typeface="Wingdings" pitchFamily="34" charset="2"/>
              </a:rPr>
              <a:t>Changes </a:t>
            </a:r>
            <a:r>
              <a:rPr lang="en-US" dirty="0">
                <a:sym typeface="Wingdings" pitchFamily="34" charset="2"/>
              </a:rPr>
              <a:t>for Multiemployer Plans</a:t>
            </a:r>
            <a:r>
              <a:rPr lang="en-US" dirty="0">
                <a:latin typeface="Arial Black" pitchFamily="34" charset="0"/>
              </a:rPr>
              <a:t>	</a:t>
            </a:r>
          </a:p>
          <a:p>
            <a:pPr marL="342900" indent="-342900">
              <a:spcBef>
                <a:spcPct val="60000"/>
              </a:spcBef>
              <a:buClr>
                <a:schemeClr val="bg2"/>
              </a:buClr>
              <a:buNone/>
            </a:pPr>
            <a:r>
              <a:rPr lang="en-US" dirty="0">
                <a:solidFill>
                  <a:schemeClr val="accent5"/>
                </a:solidFill>
                <a:sym typeface="Wingdings" pitchFamily="34" charset="2"/>
              </a:rPr>
              <a:t></a:t>
            </a:r>
            <a:r>
              <a:rPr lang="en-US" dirty="0">
                <a:solidFill>
                  <a:schemeClr val="folHlink"/>
                </a:solidFill>
                <a:latin typeface="Arial Black" pitchFamily="34" charset="0"/>
                <a:sym typeface="Wingdings" pitchFamily="34" charset="2"/>
              </a:rPr>
              <a:t>	</a:t>
            </a:r>
            <a:r>
              <a:rPr lang="en-US" dirty="0">
                <a:sym typeface="Wingdings" pitchFamily="34" charset="2"/>
              </a:rPr>
              <a:t>Fund’s Current Compliance Status</a:t>
            </a:r>
            <a:r>
              <a:rPr lang="en-US" dirty="0"/>
              <a:t> </a:t>
            </a:r>
          </a:p>
          <a:p>
            <a:pPr marL="342900" indent="-342900">
              <a:spcBef>
                <a:spcPct val="60000"/>
              </a:spcBef>
              <a:buClr>
                <a:schemeClr val="bg2"/>
              </a:buClr>
              <a:buNone/>
            </a:pPr>
            <a:r>
              <a:rPr lang="en-US" dirty="0">
                <a:solidFill>
                  <a:schemeClr val="accent5"/>
                </a:solidFill>
                <a:sym typeface="Wingdings" pitchFamily="34" charset="2"/>
              </a:rPr>
              <a:t></a:t>
            </a:r>
            <a:r>
              <a:rPr lang="en-US" dirty="0">
                <a:solidFill>
                  <a:schemeClr val="folHlink"/>
                </a:solidFill>
                <a:sym typeface="Wingdings" pitchFamily="34" charset="2"/>
              </a:rPr>
              <a:t>	</a:t>
            </a:r>
            <a:r>
              <a:rPr lang="en-US" dirty="0">
                <a:sym typeface="Wingdings" pitchFamily="34" charset="2"/>
              </a:rPr>
              <a:t>New Requirements For All Plans</a:t>
            </a:r>
          </a:p>
          <a:p>
            <a:pPr marL="342900" indent="-342900">
              <a:spcBef>
                <a:spcPct val="60000"/>
              </a:spcBef>
              <a:buClr>
                <a:schemeClr val="bg2"/>
              </a:buClr>
              <a:buNone/>
            </a:pPr>
            <a:r>
              <a:rPr lang="en-US" dirty="0">
                <a:solidFill>
                  <a:schemeClr val="accent5"/>
                </a:solidFill>
                <a:sym typeface="Wingdings" pitchFamily="34" charset="2"/>
              </a:rPr>
              <a:t></a:t>
            </a:r>
            <a:r>
              <a:rPr lang="en-US" dirty="0">
                <a:solidFill>
                  <a:schemeClr val="folHlink"/>
                </a:solidFill>
                <a:sym typeface="Wingdings" pitchFamily="34" charset="2"/>
              </a:rPr>
              <a:t>	</a:t>
            </a:r>
            <a:r>
              <a:rPr lang="en-US" dirty="0">
                <a:sym typeface="Wingdings" pitchFamily="34" charset="2"/>
              </a:rPr>
              <a:t>Upcoming Fees </a:t>
            </a:r>
            <a:endParaRPr lang="en-US" dirty="0"/>
          </a:p>
          <a:p>
            <a:pPr marL="342900" indent="-342900">
              <a:spcBef>
                <a:spcPct val="60000"/>
              </a:spcBef>
              <a:buClr>
                <a:schemeClr val="bg2"/>
              </a:buClr>
              <a:buNone/>
            </a:pPr>
            <a:r>
              <a:rPr lang="en-US" dirty="0">
                <a:solidFill>
                  <a:schemeClr val="accent5"/>
                </a:solidFill>
                <a:sym typeface="Wingdings" pitchFamily="34" charset="2"/>
              </a:rPr>
              <a:t></a:t>
            </a:r>
            <a:r>
              <a:rPr lang="en-US" dirty="0">
                <a:solidFill>
                  <a:schemeClr val="folHlink"/>
                </a:solidFill>
                <a:sym typeface="Wingdings" pitchFamily="34" charset="2"/>
              </a:rPr>
              <a:t>	</a:t>
            </a:r>
            <a:r>
              <a:rPr lang="en-US" dirty="0">
                <a:sym typeface="Wingdings" pitchFamily="34" charset="2"/>
              </a:rPr>
              <a:t>New Requirements For </a:t>
            </a:r>
            <a:r>
              <a:rPr lang="en-US" dirty="0" smtClean="0">
                <a:sym typeface="Wingdings" pitchFamily="34" charset="2"/>
              </a:rPr>
              <a:t/>
            </a:r>
            <a:br>
              <a:rPr lang="en-US" dirty="0" smtClean="0">
                <a:sym typeface="Wingdings" pitchFamily="34" charset="2"/>
              </a:rPr>
            </a:br>
            <a:r>
              <a:rPr lang="en-US" dirty="0" smtClean="0">
                <a:sym typeface="Wingdings" pitchFamily="34" charset="2"/>
              </a:rPr>
              <a:t>Non-Grandfathered </a:t>
            </a:r>
            <a:r>
              <a:rPr lang="en-US" dirty="0">
                <a:sym typeface="Wingdings" pitchFamily="34" charset="2"/>
              </a:rPr>
              <a:t>Plans</a:t>
            </a:r>
            <a:endParaRPr lang="en-US" dirty="0"/>
          </a:p>
          <a:p>
            <a:pPr marL="342900" indent="-342900">
              <a:spcBef>
                <a:spcPct val="60000"/>
              </a:spcBef>
              <a:buClr>
                <a:schemeClr val="bg2"/>
              </a:buClr>
              <a:buNone/>
            </a:pPr>
            <a:r>
              <a:rPr lang="en-US" dirty="0" smtClean="0">
                <a:solidFill>
                  <a:schemeClr val="accent5"/>
                </a:solidFill>
                <a:sym typeface="Wingdings"/>
              </a:rPr>
              <a:t></a:t>
            </a:r>
            <a:r>
              <a:rPr lang="en-US" dirty="0" smtClean="0">
                <a:solidFill>
                  <a:srgbClr val="0098DB"/>
                </a:solidFill>
                <a:sym typeface="Wingdings" pitchFamily="34" charset="2"/>
              </a:rPr>
              <a:t> </a:t>
            </a:r>
            <a:r>
              <a:rPr lang="en-US" dirty="0" smtClean="0"/>
              <a:t>Major </a:t>
            </a:r>
            <a:r>
              <a:rPr lang="en-US" dirty="0"/>
              <a:t>Changes Coming in </a:t>
            </a:r>
            <a:r>
              <a:rPr lang="en-US" dirty="0" smtClean="0"/>
              <a:t>2014</a:t>
            </a:r>
            <a:r>
              <a:rPr lang="en-US" b="0" dirty="0">
                <a:solidFill>
                  <a:schemeClr val="tx2">
                    <a:lumMod val="50000"/>
                    <a:lumOff val="50000"/>
                  </a:schemeClr>
                </a:solidFill>
              </a:rPr>
              <a:t/>
            </a:r>
            <a:br>
              <a:rPr lang="en-US" b="0" dirty="0">
                <a:solidFill>
                  <a:schemeClr val="tx2">
                    <a:lumMod val="50000"/>
                    <a:lumOff val="50000"/>
                  </a:schemeClr>
                </a:solidFill>
              </a:rPr>
            </a:br>
            <a:r>
              <a:rPr lang="en-US" dirty="0" smtClean="0"/>
              <a:t/>
            </a:r>
            <a:br>
              <a:rPr lang="en-US" dirty="0" smtClean="0"/>
            </a:br>
            <a:r>
              <a:rPr lang="en-US" dirty="0" smtClean="0"/>
              <a:t/>
            </a:r>
            <a:br>
              <a:rPr lang="en-US" dirty="0" smtClean="0"/>
            </a:br>
            <a:endParaRPr lang="en-US" dirty="0"/>
          </a:p>
          <a:p>
            <a:endParaRPr lang="en-US" dirty="0"/>
          </a:p>
        </p:txBody>
      </p:sp>
    </p:spTree>
    <p:extLst>
      <p:ext uri="{BB962C8B-B14F-4D97-AF65-F5344CB8AC3E}">
        <p14:creationId xmlns:p14="http://schemas.microsoft.com/office/powerpoint/2010/main" val="40163801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8"/>
          <p:cNvSpPr>
            <a:spLocks noGrp="1" noChangeArrowheads="1"/>
          </p:cNvSpPr>
          <p:nvPr>
            <p:ph type="title"/>
          </p:nvPr>
        </p:nvSpPr>
        <p:spPr/>
        <p:txBody>
          <a:bodyPr/>
          <a:lstStyle/>
          <a:p>
            <a:pPr eaLnBrk="1" hangingPunct="1"/>
            <a:r>
              <a:rPr lang="en-US" dirty="0" smtClean="0"/>
              <a:t>Introduction</a:t>
            </a:r>
          </a:p>
        </p:txBody>
      </p:sp>
      <p:sp>
        <p:nvSpPr>
          <p:cNvPr id="6148" name="Rectangle 9"/>
          <p:cNvSpPr>
            <a:spLocks noGrp="1" noChangeArrowheads="1"/>
          </p:cNvSpPr>
          <p:nvPr>
            <p:ph type="body" idx="1"/>
          </p:nvPr>
        </p:nvSpPr>
        <p:spPr/>
        <p:txBody>
          <a:bodyPr/>
          <a:lstStyle/>
          <a:p>
            <a:r>
              <a:rPr lang="en-US" dirty="0" smtClean="0"/>
              <a:t>ACA applied to the Fund effective January 1, 2011</a:t>
            </a:r>
          </a:p>
          <a:p>
            <a:r>
              <a:rPr lang="en-US" dirty="0" smtClean="0"/>
              <a:t>In November, 2010, we issued an ACA report that provided information about the significant issues affecting the Fund</a:t>
            </a:r>
          </a:p>
          <a:p>
            <a:r>
              <a:rPr lang="en-US" dirty="0" smtClean="0"/>
              <a:t>This report supplements that report and provides the following:</a:t>
            </a:r>
          </a:p>
          <a:p>
            <a:pPr lvl="1"/>
            <a:r>
              <a:rPr lang="en-US" dirty="0" smtClean="0"/>
              <a:t>An opportunity to discuss the Fund’s current ACA compliance status,</a:t>
            </a:r>
          </a:p>
          <a:p>
            <a:pPr lvl="1"/>
            <a:r>
              <a:rPr lang="en-US" dirty="0" smtClean="0"/>
              <a:t>Description of compliance issues that will affect the Fund for 2013 and 2014, and</a:t>
            </a:r>
          </a:p>
          <a:p>
            <a:pPr lvl="1"/>
            <a:r>
              <a:rPr lang="en-US" dirty="0" smtClean="0"/>
              <a:t>Overview of major structural changes coming in 2014</a:t>
            </a:r>
          </a:p>
          <a:p>
            <a:pPr marL="0" indent="0">
              <a:buNone/>
            </a:pPr>
            <a:endParaRPr lang="en-US" dirty="0" smtClean="0"/>
          </a:p>
          <a:p>
            <a:endParaRPr lang="en-US" dirty="0" smtClean="0"/>
          </a:p>
          <a:p>
            <a:pPr>
              <a:buFont typeface="Wingdings" pitchFamily="34" charset="2"/>
              <a:buNone/>
            </a:pPr>
            <a:endParaRPr lang="en-US" dirty="0" smtClean="0"/>
          </a:p>
        </p:txBody>
      </p:sp>
      <p:sp>
        <p:nvSpPr>
          <p:cNvPr id="163845" name="Text Box 5"/>
          <p:cNvSpPr txBox="1">
            <a:spLocks noChangeArrowheads="1"/>
          </p:cNvSpPr>
          <p:nvPr/>
        </p:nvSpPr>
        <p:spPr bwMode="gray">
          <a:xfrm>
            <a:off x="1308100" y="5457825"/>
            <a:ext cx="6464300" cy="869950"/>
          </a:xfrm>
          <a:prstGeom prst="rect">
            <a:avLst/>
          </a:prstGeom>
          <a:solidFill>
            <a:schemeClr val="accent5"/>
          </a:solidFill>
          <a:ln>
            <a:noFill/>
          </a:ln>
          <a:effectLst>
            <a:outerShdw blurRad="50800" dist="38100" dir="2700000" algn="tl" rotWithShape="0">
              <a:prstClr val="black">
                <a:alpha val="40000"/>
              </a:prstClr>
            </a:outerShdw>
          </a:effectLst>
        </p:spPr>
        <p:txBody>
          <a:bodyPr wrap="square" lIns="64008" tIns="64008" rIns="64008" bIns="64008" anchor="ctr" anchorCtr="1">
            <a:spAutoFit/>
          </a:bodyPr>
          <a:lstStyle>
            <a:defPPr>
              <a:defRPr lang="en-US"/>
            </a:defPPr>
            <a:lvl1pPr algn="ctr" eaLnBrk="0" hangingPunct="0">
              <a:spcBef>
                <a:spcPct val="10000"/>
              </a:spcBef>
              <a:defRPr sz="1800" b="1">
                <a:solidFill>
                  <a:schemeClr val="bg1"/>
                </a:solidFill>
              </a:defRPr>
            </a:lvl1pPr>
          </a:lstStyle>
          <a:p>
            <a:r>
              <a:rPr lang="en-US" dirty="0">
                <a:solidFill>
                  <a:prstClr val="white"/>
                </a:solidFill>
              </a:rPr>
              <a:t>As always, plan sponsors should rely on Legal Counsel for authoritative advice on the interpretation and application of federal laws and regulations.</a:t>
            </a:r>
          </a:p>
        </p:txBody>
      </p:sp>
    </p:spTree>
    <p:extLst>
      <p:ext uri="{BB962C8B-B14F-4D97-AF65-F5344CB8AC3E}">
        <p14:creationId xmlns:p14="http://schemas.microsoft.com/office/powerpoint/2010/main" val="1245452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8" name="AutoShape 4"/>
          <p:cNvSpPr>
            <a:spLocks noChangeArrowheads="1"/>
          </p:cNvSpPr>
          <p:nvPr/>
        </p:nvSpPr>
        <p:spPr bwMode="auto">
          <a:xfrm>
            <a:off x="0" y="3352800"/>
            <a:ext cx="8839200" cy="1752600"/>
          </a:xfrm>
          <a:prstGeom prst="rightArrow">
            <a:avLst>
              <a:gd name="adj1" fmla="val 56157"/>
              <a:gd name="adj2" fmla="val 61222"/>
            </a:avLst>
          </a:prstGeom>
          <a:gradFill flip="none" rotWithShape="1">
            <a:gsLst>
              <a:gs pos="0">
                <a:schemeClr val="accent6"/>
              </a:gs>
              <a:gs pos="100000">
                <a:schemeClr val="accent6">
                  <a:lumMod val="20000"/>
                  <a:lumOff val="80000"/>
                </a:schemeClr>
              </a:gs>
            </a:gsLst>
            <a:lin ang="10800000" scaled="1"/>
            <a:tileRect/>
          </a:gradFill>
          <a:ln>
            <a:noFill/>
          </a:ln>
          <a:effectLst/>
          <a:extLst/>
        </p:spPr>
        <p:txBody>
          <a:bodyPr wrap="none" anchor="ctr"/>
          <a:lstStyle/>
          <a:p>
            <a:pPr>
              <a:defRPr/>
            </a:pPr>
            <a:endParaRPr lang="en-US" sz="1600" dirty="0">
              <a:solidFill>
                <a:prstClr val="black"/>
              </a:solidFill>
            </a:endParaRPr>
          </a:p>
        </p:txBody>
      </p:sp>
      <p:sp>
        <p:nvSpPr>
          <p:cNvPr id="11267" name="Rectangle 2"/>
          <p:cNvSpPr>
            <a:spLocks noGrp="1" noChangeArrowheads="1"/>
          </p:cNvSpPr>
          <p:nvPr>
            <p:ph type="title"/>
          </p:nvPr>
        </p:nvSpPr>
        <p:spPr/>
        <p:txBody>
          <a:bodyPr/>
          <a:lstStyle/>
          <a:p>
            <a:pPr eaLnBrk="1" hangingPunct="1"/>
            <a:r>
              <a:rPr lang="en-US" dirty="0" smtClean="0"/>
              <a:t>Affordable Care Act (ACA)</a:t>
            </a:r>
            <a:br>
              <a:rPr lang="en-US" dirty="0" smtClean="0"/>
            </a:br>
            <a:r>
              <a:rPr lang="en-US" sz="2200" b="0" i="1" dirty="0" smtClean="0"/>
              <a:t>Where We’ve Been and Where We’re Heading</a:t>
            </a:r>
          </a:p>
        </p:txBody>
      </p:sp>
      <p:sp>
        <p:nvSpPr>
          <p:cNvPr id="11268" name="Rectangle 3"/>
          <p:cNvSpPr>
            <a:spLocks noGrp="1" noChangeArrowheads="1"/>
          </p:cNvSpPr>
          <p:nvPr>
            <p:ph type="body" idx="1"/>
          </p:nvPr>
        </p:nvSpPr>
        <p:spPr/>
        <p:txBody>
          <a:bodyPr/>
          <a:lstStyle/>
          <a:p>
            <a:r>
              <a:rPr lang="en-US" dirty="0" smtClean="0"/>
              <a:t>The Act’s three-year anniversary: March 23, 2013</a:t>
            </a:r>
          </a:p>
        </p:txBody>
      </p:sp>
      <p:sp>
        <p:nvSpPr>
          <p:cNvPr id="11271" name="Rectangle 6"/>
          <p:cNvSpPr>
            <a:spLocks noChangeArrowheads="1"/>
          </p:cNvSpPr>
          <p:nvPr/>
        </p:nvSpPr>
        <p:spPr bwMode="auto">
          <a:xfrm>
            <a:off x="609600" y="2133600"/>
            <a:ext cx="2286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algn="ctr" eaLnBrk="0" hangingPunct="0">
              <a:buClr>
                <a:srgbClr val="00549F"/>
              </a:buClr>
              <a:buFont typeface="Wingdings" pitchFamily="34" charset="2"/>
              <a:buNone/>
            </a:pPr>
            <a:r>
              <a:rPr lang="en-US" sz="1600" b="1" dirty="0">
                <a:solidFill>
                  <a:srgbClr val="C4262E"/>
                </a:solidFill>
              </a:rPr>
              <a:t>A major </a:t>
            </a:r>
            <a:br>
              <a:rPr lang="en-US" sz="1600" b="1" dirty="0">
                <a:solidFill>
                  <a:srgbClr val="C4262E"/>
                </a:solidFill>
              </a:rPr>
            </a:br>
            <a:r>
              <a:rPr lang="en-US" sz="1600" b="1" dirty="0">
                <a:solidFill>
                  <a:srgbClr val="C4262E"/>
                </a:solidFill>
              </a:rPr>
              <a:t>transition year</a:t>
            </a:r>
          </a:p>
        </p:txBody>
      </p:sp>
      <p:sp>
        <p:nvSpPr>
          <p:cNvPr id="11272" name="Rectangle 7"/>
          <p:cNvSpPr>
            <a:spLocks noChangeArrowheads="1"/>
          </p:cNvSpPr>
          <p:nvPr/>
        </p:nvSpPr>
        <p:spPr bwMode="auto">
          <a:xfrm>
            <a:off x="5562600" y="2133600"/>
            <a:ext cx="2286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algn="ctr" eaLnBrk="0" hangingPunct="0">
              <a:buClr>
                <a:srgbClr val="00549F"/>
              </a:buClr>
              <a:buFont typeface="Wingdings" pitchFamily="34" charset="2"/>
              <a:buNone/>
            </a:pPr>
            <a:r>
              <a:rPr lang="en-US" sz="1600" b="1" dirty="0">
                <a:solidFill>
                  <a:srgbClr val="C4262E"/>
                </a:solidFill>
              </a:rPr>
              <a:t>The next </a:t>
            </a:r>
            <a:br>
              <a:rPr lang="en-US" sz="1600" b="1" dirty="0">
                <a:solidFill>
                  <a:srgbClr val="C4262E"/>
                </a:solidFill>
              </a:rPr>
            </a:br>
            <a:r>
              <a:rPr lang="en-US" sz="1600" b="1" dirty="0">
                <a:solidFill>
                  <a:srgbClr val="C4262E"/>
                </a:solidFill>
              </a:rPr>
              <a:t>major phase of </a:t>
            </a:r>
            <a:r>
              <a:rPr lang="en-US" sz="1600" b="1" dirty="0" smtClean="0">
                <a:solidFill>
                  <a:srgbClr val="C4262E"/>
                </a:solidFill>
              </a:rPr>
              <a:t/>
            </a:r>
            <a:br>
              <a:rPr lang="en-US" sz="1600" b="1" dirty="0" smtClean="0">
                <a:solidFill>
                  <a:srgbClr val="C4262E"/>
                </a:solidFill>
              </a:rPr>
            </a:br>
            <a:r>
              <a:rPr lang="en-US" sz="1600" b="1" dirty="0" smtClean="0">
                <a:solidFill>
                  <a:srgbClr val="C4262E"/>
                </a:solidFill>
              </a:rPr>
              <a:t>health </a:t>
            </a:r>
            <a:r>
              <a:rPr lang="en-US" sz="1600" b="1" dirty="0">
                <a:solidFill>
                  <a:srgbClr val="C4262E"/>
                </a:solidFill>
              </a:rPr>
              <a:t>reform</a:t>
            </a:r>
          </a:p>
        </p:txBody>
      </p:sp>
      <p:sp>
        <p:nvSpPr>
          <p:cNvPr id="4" name="Rectangle 3"/>
          <p:cNvSpPr/>
          <p:nvPr/>
        </p:nvSpPr>
        <p:spPr bwMode="auto">
          <a:xfrm>
            <a:off x="1371600" y="4038600"/>
            <a:ext cx="762000" cy="381000"/>
          </a:xfrm>
          <a:prstGeom prst="rect">
            <a:avLst/>
          </a:prstGeom>
          <a:solidFill>
            <a:schemeClr val="bg1"/>
          </a:solidFill>
          <a:ln w="28575">
            <a:solidFill>
              <a:schemeClr val="accent2"/>
            </a:solidFill>
            <a:round/>
            <a:headEnd/>
            <a:tailEnd/>
          </a:ln>
          <a:effectLst/>
          <a:extLst/>
        </p:spPr>
        <p:txBody>
          <a:bodyPr vert="horz" wrap="square" lIns="91440" tIns="45720" rIns="91440" bIns="45720" numCol="1" rtlCol="0" anchor="t" anchorCtr="0" compatLnSpc="1">
            <a:prstTxWarp prst="textNoShape">
              <a:avLst/>
            </a:prstTxWarp>
            <a:noAutofit/>
          </a:bodyPr>
          <a:lstStyle/>
          <a:p>
            <a:pPr algn="ctr"/>
            <a:endParaRPr lang="en-US" sz="1800" dirty="0" smtClean="0">
              <a:solidFill>
                <a:prstClr val="white"/>
              </a:solidFill>
              <a:latin typeface="Arial"/>
            </a:endParaRPr>
          </a:p>
        </p:txBody>
      </p:sp>
      <p:sp>
        <p:nvSpPr>
          <p:cNvPr id="11273" name="Rectangle 8"/>
          <p:cNvSpPr>
            <a:spLocks noChangeArrowheads="1"/>
          </p:cNvSpPr>
          <p:nvPr/>
        </p:nvSpPr>
        <p:spPr bwMode="auto">
          <a:xfrm>
            <a:off x="3525266" y="5410200"/>
            <a:ext cx="29273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lgn="ctr" eaLnBrk="0" hangingPunct="0">
              <a:buClr>
                <a:srgbClr val="00549F"/>
              </a:buClr>
              <a:buFont typeface="Wingdings" pitchFamily="34" charset="2"/>
              <a:buNone/>
            </a:pPr>
            <a:r>
              <a:rPr lang="en-US" sz="1600" b="1" dirty="0" smtClean="0">
                <a:solidFill>
                  <a:srgbClr val="C4262E"/>
                </a:solidFill>
              </a:rPr>
              <a:t>INCREMENTAL CHANGES FOR PLAN SPONSORS</a:t>
            </a:r>
            <a:endParaRPr lang="en-US" sz="1600" b="1" dirty="0">
              <a:solidFill>
                <a:srgbClr val="C4262E"/>
              </a:solidFill>
            </a:endParaRPr>
          </a:p>
        </p:txBody>
      </p:sp>
      <p:sp>
        <p:nvSpPr>
          <p:cNvPr id="11275" name="Rectangle 10"/>
          <p:cNvSpPr>
            <a:spLocks noChangeArrowheads="1"/>
          </p:cNvSpPr>
          <p:nvPr/>
        </p:nvSpPr>
        <p:spPr bwMode="auto">
          <a:xfrm>
            <a:off x="1447800" y="4114800"/>
            <a:ext cx="609600" cy="3048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dirty="0">
                <a:solidFill>
                  <a:srgbClr val="0098DB">
                    <a:lumMod val="75000"/>
                  </a:srgbClr>
                </a:solidFill>
                <a:latin typeface="Arial Black" pitchFamily="34" charset="0"/>
              </a:rPr>
              <a:t>2011</a:t>
            </a:r>
          </a:p>
        </p:txBody>
      </p:sp>
      <p:sp>
        <p:nvSpPr>
          <p:cNvPr id="11276" name="Rectangle 11"/>
          <p:cNvSpPr>
            <a:spLocks noChangeArrowheads="1"/>
          </p:cNvSpPr>
          <p:nvPr/>
        </p:nvSpPr>
        <p:spPr bwMode="auto">
          <a:xfrm>
            <a:off x="3073400" y="4114800"/>
            <a:ext cx="609600" cy="3048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dirty="0">
                <a:solidFill>
                  <a:srgbClr val="0098DB">
                    <a:lumMod val="75000"/>
                  </a:srgbClr>
                </a:solidFill>
                <a:latin typeface="Arial Black" pitchFamily="34" charset="0"/>
              </a:rPr>
              <a:t>2012</a:t>
            </a:r>
          </a:p>
        </p:txBody>
      </p:sp>
      <p:sp>
        <p:nvSpPr>
          <p:cNvPr id="11277" name="Rectangle 12"/>
          <p:cNvSpPr>
            <a:spLocks noChangeArrowheads="1"/>
          </p:cNvSpPr>
          <p:nvPr/>
        </p:nvSpPr>
        <p:spPr bwMode="auto">
          <a:xfrm>
            <a:off x="4699000" y="4114800"/>
            <a:ext cx="609600" cy="3048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dirty="0">
                <a:solidFill>
                  <a:srgbClr val="0098DB">
                    <a:lumMod val="75000"/>
                  </a:srgbClr>
                </a:solidFill>
                <a:latin typeface="Arial Black" pitchFamily="34" charset="0"/>
              </a:rPr>
              <a:t>2013</a:t>
            </a:r>
          </a:p>
        </p:txBody>
      </p:sp>
      <p:sp>
        <p:nvSpPr>
          <p:cNvPr id="22" name="Rectangle 21"/>
          <p:cNvSpPr/>
          <p:nvPr/>
        </p:nvSpPr>
        <p:spPr bwMode="auto">
          <a:xfrm>
            <a:off x="6309360" y="4038600"/>
            <a:ext cx="762000" cy="381000"/>
          </a:xfrm>
          <a:prstGeom prst="rect">
            <a:avLst/>
          </a:prstGeom>
          <a:solidFill>
            <a:schemeClr val="bg1"/>
          </a:solidFill>
          <a:ln w="28575">
            <a:solidFill>
              <a:schemeClr val="accent2"/>
            </a:solidFill>
            <a:round/>
            <a:headEnd/>
            <a:tailEnd/>
          </a:ln>
          <a:effectLst/>
          <a:extLst/>
        </p:spPr>
        <p:txBody>
          <a:bodyPr vert="horz" wrap="square" lIns="91440" tIns="45720" rIns="91440" bIns="45720" numCol="1" rtlCol="0" anchor="t" anchorCtr="0" compatLnSpc="1">
            <a:prstTxWarp prst="textNoShape">
              <a:avLst/>
            </a:prstTxWarp>
            <a:noAutofit/>
          </a:bodyPr>
          <a:lstStyle/>
          <a:p>
            <a:pPr algn="ctr"/>
            <a:endParaRPr lang="en-US" sz="1800" dirty="0" smtClean="0">
              <a:solidFill>
                <a:prstClr val="black"/>
              </a:solidFill>
              <a:latin typeface="Arial"/>
            </a:endParaRPr>
          </a:p>
        </p:txBody>
      </p:sp>
      <p:sp>
        <p:nvSpPr>
          <p:cNvPr id="11278" name="Rectangle 13"/>
          <p:cNvSpPr>
            <a:spLocks noChangeArrowheads="1"/>
          </p:cNvSpPr>
          <p:nvPr/>
        </p:nvSpPr>
        <p:spPr bwMode="auto">
          <a:xfrm>
            <a:off x="6400800" y="4114800"/>
            <a:ext cx="609600" cy="304800"/>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dirty="0">
                <a:solidFill>
                  <a:srgbClr val="0098DB">
                    <a:lumMod val="75000"/>
                  </a:srgbClr>
                </a:solidFill>
                <a:latin typeface="Arial Black" pitchFamily="34" charset="0"/>
              </a:rPr>
              <a:t>2014</a:t>
            </a:r>
          </a:p>
        </p:txBody>
      </p:sp>
      <p:cxnSp>
        <p:nvCxnSpPr>
          <p:cNvPr id="11279" name="AutoShape 14"/>
          <p:cNvCxnSpPr>
            <a:cxnSpLocks noChangeShapeType="1"/>
            <a:stCxn id="11271" idx="2"/>
          </p:cNvCxnSpPr>
          <p:nvPr/>
        </p:nvCxnSpPr>
        <p:spPr bwMode="auto">
          <a:xfrm>
            <a:off x="1752600" y="3429000"/>
            <a:ext cx="0" cy="609600"/>
          </a:xfrm>
          <a:prstGeom prst="straightConnector1">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80" name="AutoShape 15"/>
          <p:cNvCxnSpPr>
            <a:cxnSpLocks noChangeShapeType="1"/>
            <a:stCxn id="11272" idx="2"/>
          </p:cNvCxnSpPr>
          <p:nvPr/>
        </p:nvCxnSpPr>
        <p:spPr bwMode="auto">
          <a:xfrm>
            <a:off x="6705600" y="3429000"/>
            <a:ext cx="0" cy="609600"/>
          </a:xfrm>
          <a:prstGeom prst="straightConnector1">
            <a:avLst/>
          </a:prstGeom>
          <a:noFill/>
          <a:ln w="285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81" name="AutoShape 16"/>
          <p:cNvSpPr>
            <a:spLocks/>
          </p:cNvSpPr>
          <p:nvPr/>
        </p:nvSpPr>
        <p:spPr bwMode="auto">
          <a:xfrm rot="5400000">
            <a:off x="4762500" y="3009900"/>
            <a:ext cx="457200" cy="4038600"/>
          </a:xfrm>
          <a:prstGeom prst="rightBrace">
            <a:avLst>
              <a:gd name="adj1" fmla="val 73611"/>
              <a:gd name="adj2" fmla="val 50000"/>
            </a:avLst>
          </a:prstGeom>
          <a:gradFill flip="none" rotWithShape="1">
            <a:gsLst>
              <a:gs pos="0">
                <a:schemeClr val="accent5">
                  <a:lumMod val="75000"/>
                </a:schemeClr>
              </a:gs>
              <a:gs pos="100000">
                <a:schemeClr val="accent1">
                  <a:tint val="44500"/>
                  <a:satMod val="160000"/>
                  <a:alpha val="0"/>
                </a:schemeClr>
              </a:gs>
            </a:gsLst>
            <a:lin ang="10800000" scaled="0"/>
            <a:tileRect/>
          </a:gradFill>
          <a:ln w="28575">
            <a:solidFill>
              <a:schemeClr val="folHlink"/>
            </a:solidFill>
            <a:round/>
            <a:headEnd/>
            <a:tailEnd/>
          </a:ln>
          <a:effectLst/>
          <a:extLst/>
        </p:spPr>
        <p:txBody>
          <a:bodyPr rot="10800000" vert="eaVert" wrap="none" anchor="ctr"/>
          <a:lstStyle/>
          <a:p>
            <a:pPr algn="ctr"/>
            <a:endParaRPr lang="en-US" sz="1600" dirty="0">
              <a:solidFill>
                <a:srgbClr val="00549F"/>
              </a:solidFill>
            </a:endParaRPr>
          </a:p>
        </p:txBody>
      </p:sp>
    </p:spTree>
    <p:extLst>
      <p:ext uri="{BB962C8B-B14F-4D97-AF65-F5344CB8AC3E}">
        <p14:creationId xmlns:p14="http://schemas.microsoft.com/office/powerpoint/2010/main" val="307184338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Early Changes for Multiemployer Plans</a:t>
            </a:r>
          </a:p>
        </p:txBody>
      </p:sp>
      <p:sp>
        <p:nvSpPr>
          <p:cNvPr id="10244" name="Rectangle 3"/>
          <p:cNvSpPr>
            <a:spLocks noGrp="1" noChangeArrowheads="1"/>
          </p:cNvSpPr>
          <p:nvPr>
            <p:ph sz="half" idx="1"/>
          </p:nvPr>
        </p:nvSpPr>
        <p:spPr/>
        <p:txBody>
          <a:bodyPr/>
          <a:lstStyle/>
          <a:p>
            <a:r>
              <a:rPr lang="en-US" sz="2200" b="1" dirty="0" smtClean="0">
                <a:solidFill>
                  <a:srgbClr val="00549F"/>
                </a:solidFill>
              </a:rPr>
              <a:t>Small business tax credit:</a:t>
            </a:r>
            <a:r>
              <a:rPr lang="en-US" sz="2200" dirty="0" smtClean="0"/>
              <a:t> IRS allows contributing employers to apply for tax credit through 2013 </a:t>
            </a:r>
            <a:r>
              <a:rPr lang="en-US" sz="2200" i="1" dirty="0" smtClean="0"/>
              <a:t>if health coverage is insured</a:t>
            </a:r>
          </a:p>
          <a:p>
            <a:r>
              <a:rPr lang="en-US" sz="2200" b="1" dirty="0" smtClean="0">
                <a:solidFill>
                  <a:srgbClr val="00549F"/>
                </a:solidFill>
              </a:rPr>
              <a:t>W-2 reporting:</a:t>
            </a:r>
            <a:r>
              <a:rPr lang="en-US" sz="2200" dirty="0" smtClean="0"/>
              <a:t> IRS exempts </a:t>
            </a:r>
            <a:br>
              <a:rPr lang="en-US" sz="2200" dirty="0" smtClean="0"/>
            </a:br>
            <a:r>
              <a:rPr lang="en-US" sz="2200" dirty="0" smtClean="0"/>
              <a:t>employers contributing to </a:t>
            </a:r>
            <a:br>
              <a:rPr lang="en-US" sz="2200" dirty="0" smtClean="0"/>
            </a:br>
            <a:r>
              <a:rPr lang="en-US" sz="2200" dirty="0" smtClean="0"/>
              <a:t>multiemployer plans from need to include cost of coverage on W-2s (transitional rule)</a:t>
            </a:r>
          </a:p>
        </p:txBody>
      </p:sp>
      <p:pic>
        <p:nvPicPr>
          <p:cNvPr id="8" name="Picture 2" descr="C:\Users\dlobosco\Documents\High Resolution Images\calculator and money iStock_000011380802Small.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1000" y="1447800"/>
            <a:ext cx="47244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4444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3124200"/>
            <a:ext cx="3443685" cy="3429000"/>
          </a:xfrm>
          <a:prstGeom prst="rect">
            <a:avLst/>
          </a:prstGeom>
        </p:spPr>
      </p:pic>
      <p:sp>
        <p:nvSpPr>
          <p:cNvPr id="2" name="Title 1"/>
          <p:cNvSpPr>
            <a:spLocks noGrp="1"/>
          </p:cNvSpPr>
          <p:nvPr>
            <p:ph type="title"/>
          </p:nvPr>
        </p:nvSpPr>
        <p:spPr/>
        <p:txBody>
          <a:bodyPr/>
          <a:lstStyle/>
          <a:p>
            <a:r>
              <a:rPr lang="en-US" dirty="0" smtClean="0"/>
              <a:t>Latest Changes for Multiemployer Plans</a:t>
            </a:r>
            <a:endParaRPr lang="en-US" dirty="0"/>
          </a:p>
        </p:txBody>
      </p:sp>
      <p:sp>
        <p:nvSpPr>
          <p:cNvPr id="3" name="Content Placeholder 2"/>
          <p:cNvSpPr>
            <a:spLocks noGrp="1"/>
          </p:cNvSpPr>
          <p:nvPr>
            <p:ph idx="1"/>
          </p:nvPr>
        </p:nvSpPr>
        <p:spPr/>
        <p:txBody>
          <a:bodyPr/>
          <a:lstStyle/>
          <a:p>
            <a:r>
              <a:rPr lang="en-US" dirty="0" smtClean="0"/>
              <a:t>Proposed rule on how contributing employers are affected by the </a:t>
            </a:r>
            <a:r>
              <a:rPr lang="en-US" b="1" dirty="0">
                <a:solidFill>
                  <a:srgbClr val="00549F"/>
                </a:solidFill>
              </a:rPr>
              <a:t>Employer Shared Responsibility Penalty </a:t>
            </a:r>
            <a:r>
              <a:rPr lang="en-US" dirty="0" smtClean="0"/>
              <a:t>(published Jan. </a:t>
            </a:r>
            <a:r>
              <a:rPr lang="en-US" dirty="0"/>
              <a:t>2</a:t>
            </a:r>
            <a:r>
              <a:rPr lang="en-US" dirty="0" smtClean="0"/>
              <a:t>, 2013)</a:t>
            </a:r>
          </a:p>
          <a:p>
            <a:r>
              <a:rPr lang="en-US" dirty="0" smtClean="0"/>
              <a:t>Overview of </a:t>
            </a:r>
            <a:r>
              <a:rPr lang="en-US" b="1" dirty="0" smtClean="0">
                <a:solidFill>
                  <a:srgbClr val="00549F"/>
                </a:solidFill>
              </a:rPr>
              <a:t>Employer Shared Responsibility Penalty </a:t>
            </a:r>
            <a:r>
              <a:rPr lang="en-US" b="1" i="1" dirty="0" smtClean="0">
                <a:solidFill>
                  <a:schemeClr val="accent2"/>
                </a:solidFill>
              </a:rPr>
              <a:t>(Delayed)</a:t>
            </a:r>
          </a:p>
          <a:p>
            <a:pPr lvl="1"/>
            <a:r>
              <a:rPr lang="en-US" dirty="0" smtClean="0"/>
              <a:t>Purpose </a:t>
            </a:r>
            <a:r>
              <a:rPr lang="en-US" dirty="0"/>
              <a:t>is to encourage employers to continue providing health coverage</a:t>
            </a:r>
          </a:p>
          <a:p>
            <a:pPr lvl="1"/>
            <a:r>
              <a:rPr lang="en-US" dirty="0"/>
              <a:t>Applies to employers with 50 or more full-time </a:t>
            </a:r>
            <a:r>
              <a:rPr lang="en-US" dirty="0" smtClean="0"/>
              <a:t/>
            </a:r>
            <a:br>
              <a:rPr lang="en-US" dirty="0" smtClean="0"/>
            </a:br>
            <a:r>
              <a:rPr lang="en-US" dirty="0" smtClean="0"/>
              <a:t>employee equivalents</a:t>
            </a:r>
            <a:endParaRPr lang="en-US" dirty="0"/>
          </a:p>
          <a:p>
            <a:pPr lvl="1"/>
            <a:r>
              <a:rPr lang="en-US" dirty="0" smtClean="0"/>
              <a:t>Will be assessed </a:t>
            </a:r>
            <a:r>
              <a:rPr lang="en-US" dirty="0"/>
              <a:t>only when one </a:t>
            </a:r>
            <a:r>
              <a:rPr lang="en-US" dirty="0" smtClean="0"/>
              <a:t>full-time employee </a:t>
            </a:r>
            <a:br>
              <a:rPr lang="en-US" dirty="0" smtClean="0"/>
            </a:br>
            <a:r>
              <a:rPr lang="en-US" dirty="0" smtClean="0"/>
              <a:t>obtains </a:t>
            </a:r>
            <a:r>
              <a:rPr lang="en-US" dirty="0"/>
              <a:t>subsidized coverage </a:t>
            </a:r>
            <a:r>
              <a:rPr lang="en-US" dirty="0" smtClean="0"/>
              <a:t>through one of the </a:t>
            </a:r>
            <a:br>
              <a:rPr lang="en-US" dirty="0" smtClean="0"/>
            </a:br>
            <a:r>
              <a:rPr lang="en-US" dirty="0" smtClean="0"/>
              <a:t>ACA-required health insurance Exchanges</a:t>
            </a:r>
            <a:endParaRPr lang="en-US" dirty="0"/>
          </a:p>
          <a:p>
            <a:pPr lvl="1"/>
            <a:r>
              <a:rPr lang="en-US" dirty="0"/>
              <a:t>Penalty calculated differently depending on </a:t>
            </a:r>
            <a:r>
              <a:rPr lang="en-US" dirty="0" smtClean="0"/>
              <a:t/>
            </a:r>
            <a:br>
              <a:rPr lang="en-US" dirty="0" smtClean="0"/>
            </a:br>
            <a:r>
              <a:rPr lang="en-US" dirty="0" smtClean="0"/>
              <a:t>whether employer </a:t>
            </a:r>
            <a:r>
              <a:rPr lang="en-US" dirty="0"/>
              <a:t>offers health coverage or </a:t>
            </a:r>
            <a:r>
              <a:rPr lang="en-US" dirty="0" smtClean="0"/>
              <a:t/>
            </a:r>
            <a:br>
              <a:rPr lang="en-US" dirty="0" smtClean="0"/>
            </a:br>
            <a:r>
              <a:rPr lang="en-US" dirty="0" smtClean="0"/>
              <a:t>does </a:t>
            </a:r>
            <a:r>
              <a:rPr lang="en-US" dirty="0"/>
              <a:t>not offer coverage</a:t>
            </a:r>
          </a:p>
          <a:p>
            <a:endParaRPr lang="en-US" dirty="0" smtClean="0"/>
          </a:p>
        </p:txBody>
      </p:sp>
    </p:spTree>
    <p:extLst>
      <p:ext uri="{BB962C8B-B14F-4D97-AF65-F5344CB8AC3E}">
        <p14:creationId xmlns:p14="http://schemas.microsoft.com/office/powerpoint/2010/main" val="827965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dirty="0" smtClean="0"/>
              <a:t>Multiemployer Rule through 2014    </a:t>
            </a:r>
            <a:r>
              <a:rPr lang="en-US" i="1" dirty="0" smtClean="0">
                <a:solidFill>
                  <a:schemeClr val="accent2"/>
                </a:solidFill>
              </a:rPr>
              <a:t>(Delayed)</a:t>
            </a:r>
            <a:r>
              <a:rPr lang="en-US" dirty="0" smtClean="0"/>
              <a:t>	</a:t>
            </a:r>
          </a:p>
        </p:txBody>
      </p:sp>
      <p:sp>
        <p:nvSpPr>
          <p:cNvPr id="29700" name="Rectangle 3"/>
          <p:cNvSpPr>
            <a:spLocks noGrp="1" noChangeArrowheads="1"/>
          </p:cNvSpPr>
          <p:nvPr>
            <p:ph type="body" idx="1"/>
          </p:nvPr>
        </p:nvSpPr>
        <p:spPr>
          <a:xfrm>
            <a:off x="76200" y="1143000"/>
            <a:ext cx="8915400" cy="5105400"/>
          </a:xfrm>
        </p:spPr>
        <p:txBody>
          <a:bodyPr/>
          <a:lstStyle/>
          <a:p>
            <a:r>
              <a:rPr lang="en-US" dirty="0" smtClean="0"/>
              <a:t>A </a:t>
            </a:r>
            <a:r>
              <a:rPr lang="en-US" dirty="0"/>
              <a:t>large contributing employer will not have to pay the penalty </a:t>
            </a:r>
            <a:r>
              <a:rPr lang="en-US" dirty="0" smtClean="0"/>
              <a:t>if</a:t>
            </a:r>
            <a:r>
              <a:rPr lang="en-US" dirty="0"/>
              <a:t>:</a:t>
            </a:r>
          </a:p>
          <a:p>
            <a:pPr lvl="1"/>
            <a:r>
              <a:rPr lang="en-US" dirty="0"/>
              <a:t>The employer is required </a:t>
            </a:r>
            <a:r>
              <a:rPr lang="en-US" dirty="0" smtClean="0"/>
              <a:t>by a collective bargaining agreement to make contributions, with respect to some or all of its employees, to a multiemployer plan, </a:t>
            </a:r>
            <a:endParaRPr lang="en-US" dirty="0"/>
          </a:p>
          <a:p>
            <a:pPr lvl="1"/>
            <a:r>
              <a:rPr lang="en-US" dirty="0" smtClean="0"/>
              <a:t>The multiemployer </a:t>
            </a:r>
            <a:r>
              <a:rPr lang="en-US" dirty="0"/>
              <a:t>plan </a:t>
            </a:r>
            <a:r>
              <a:rPr lang="en-US" dirty="0" smtClean="0"/>
              <a:t>offers coverage to individuals who meet the plan’s eligibility conditions, and </a:t>
            </a:r>
            <a:endParaRPr lang="en-US" dirty="0"/>
          </a:p>
          <a:p>
            <a:pPr lvl="1"/>
            <a:r>
              <a:rPr lang="en-US" dirty="0"/>
              <a:t>The coverage </a:t>
            </a:r>
            <a:r>
              <a:rPr lang="en-US" dirty="0" smtClean="0"/>
              <a:t>is </a:t>
            </a:r>
            <a:r>
              <a:rPr lang="en-US" dirty="0"/>
              <a:t>affordable and provides minimum </a:t>
            </a:r>
            <a:r>
              <a:rPr lang="en-US" dirty="0" smtClean="0"/>
              <a:t>value, and is offered to dependent children under 26.</a:t>
            </a:r>
            <a:endParaRPr lang="en-US" dirty="0"/>
          </a:p>
          <a:p>
            <a:r>
              <a:rPr lang="en-US" dirty="0" smtClean="0"/>
              <a:t>Employer determines whether an employee is a full-time employee by looking at hours worked for that contributing employer (not for all contributing employers combined)</a:t>
            </a:r>
          </a:p>
          <a:p>
            <a:r>
              <a:rPr lang="en-US" dirty="0" smtClean="0"/>
              <a:t>Any penalty owed would be paid by the contributing employer, not by the plan</a:t>
            </a:r>
          </a:p>
          <a:p>
            <a:r>
              <a:rPr lang="en-US" dirty="0" smtClean="0"/>
              <a:t>Rule was a transition rule for 2014; application unclear now that employer penalty has been delayed</a:t>
            </a:r>
          </a:p>
          <a:p>
            <a:pPr marL="0" indent="0">
              <a:buNone/>
            </a:pPr>
            <a:endParaRPr lang="en-US" dirty="0" smtClean="0"/>
          </a:p>
        </p:txBody>
      </p:sp>
    </p:spTree>
    <p:extLst>
      <p:ext uri="{BB962C8B-B14F-4D97-AF65-F5344CB8AC3E}">
        <p14:creationId xmlns:p14="http://schemas.microsoft.com/office/powerpoint/2010/main" val="7633443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Affordability and Minimum Value</a:t>
            </a:r>
            <a:endParaRPr lang="en-US" dirty="0"/>
          </a:p>
        </p:txBody>
      </p:sp>
      <p:sp>
        <p:nvSpPr>
          <p:cNvPr id="3" name="Content Placeholder 2"/>
          <p:cNvSpPr>
            <a:spLocks noGrp="1"/>
          </p:cNvSpPr>
          <p:nvPr>
            <p:ph idx="1"/>
          </p:nvPr>
        </p:nvSpPr>
        <p:spPr/>
        <p:txBody>
          <a:bodyPr/>
          <a:lstStyle/>
          <a:p>
            <a:r>
              <a:rPr lang="en-US" b="1" dirty="0" smtClean="0">
                <a:solidFill>
                  <a:srgbClr val="00549F"/>
                </a:solidFill>
              </a:rPr>
              <a:t>Special transition rule for contributing employer to measure affordability</a:t>
            </a:r>
            <a:endParaRPr lang="en-US" dirty="0" smtClean="0"/>
          </a:p>
          <a:p>
            <a:pPr lvl="1"/>
            <a:r>
              <a:rPr lang="en-US" dirty="0" smtClean="0"/>
              <a:t>Affordable if employee’s contribution for self-only coverage (if any) does not exceed 9.5% of the wages reported by the contributing employer to the multiemployer plan for that full-time employee</a:t>
            </a:r>
          </a:p>
          <a:p>
            <a:pPr lvl="1"/>
            <a:r>
              <a:rPr lang="en-US" dirty="0" smtClean="0"/>
              <a:t>Wages may be determined based on actual wages or an hourly wage rate under the applicable bargaining agreement</a:t>
            </a:r>
          </a:p>
          <a:p>
            <a:r>
              <a:rPr lang="en-US" dirty="0" smtClean="0"/>
              <a:t>Other safe harbor measures of affordability that employers may use:</a:t>
            </a:r>
          </a:p>
          <a:p>
            <a:pPr lvl="1"/>
            <a:r>
              <a:rPr lang="en-US" dirty="0" smtClean="0"/>
              <a:t>W-2 wages (Box 1)</a:t>
            </a:r>
          </a:p>
          <a:p>
            <a:pPr lvl="1"/>
            <a:r>
              <a:rPr lang="en-US" dirty="0" smtClean="0"/>
              <a:t>Rate of pay (monthly rate would equal 130 hours multiplied by the employee’s hourly rate of pay)</a:t>
            </a:r>
          </a:p>
          <a:p>
            <a:pPr lvl="1"/>
            <a:r>
              <a:rPr lang="en-US" dirty="0" smtClean="0"/>
              <a:t>Federal Poverty Level for a single person </a:t>
            </a:r>
          </a:p>
          <a:p>
            <a:r>
              <a:rPr lang="en-US" dirty="0" smtClean="0"/>
              <a:t>Minimum value is the 60% test: is the plan’s share of total costs of benefits 60% or greater (on average)?</a:t>
            </a:r>
          </a:p>
          <a:p>
            <a:pPr lvl="1"/>
            <a:endParaRPr lang="en-US" dirty="0" smtClean="0"/>
          </a:p>
          <a:p>
            <a:pPr lvl="2"/>
            <a:endParaRPr lang="en-US" dirty="0" smtClean="0"/>
          </a:p>
          <a:p>
            <a:pPr lvl="2"/>
            <a:endParaRPr lang="en-US" dirty="0"/>
          </a:p>
        </p:txBody>
      </p:sp>
    </p:spTree>
    <p:extLst>
      <p:ext uri="{BB962C8B-B14F-4D97-AF65-F5344CB8AC3E}">
        <p14:creationId xmlns:p14="http://schemas.microsoft.com/office/powerpoint/2010/main" val="556268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Penalty</a:t>
            </a:r>
            <a:br>
              <a:rPr lang="en-US" dirty="0" smtClean="0"/>
            </a:br>
            <a:r>
              <a:rPr lang="en-US" sz="2200" b="0" i="1" dirty="0" smtClean="0"/>
              <a:t>Key Action Items for Fund</a:t>
            </a:r>
            <a:endParaRPr lang="en-US" sz="2200" b="0" i="1" dirty="0"/>
          </a:p>
        </p:txBody>
      </p:sp>
      <p:sp>
        <p:nvSpPr>
          <p:cNvPr id="3" name="Content Placeholder 2"/>
          <p:cNvSpPr>
            <a:spLocks noGrp="1"/>
          </p:cNvSpPr>
          <p:nvPr>
            <p:ph idx="1"/>
          </p:nvPr>
        </p:nvSpPr>
        <p:spPr/>
        <p:txBody>
          <a:bodyPr/>
          <a:lstStyle/>
          <a:p>
            <a:r>
              <a:rPr lang="en-US" dirty="0" smtClean="0"/>
              <a:t>Review dependent eligibility rules and contribution strategies</a:t>
            </a:r>
          </a:p>
          <a:p>
            <a:r>
              <a:rPr lang="en-US" dirty="0" smtClean="0"/>
              <a:t>If there are employee contributions for self-only coverage, determine whether affordable</a:t>
            </a:r>
          </a:p>
          <a:p>
            <a:r>
              <a:rPr lang="en-US" dirty="0" smtClean="0"/>
              <a:t>Calculate minimum value</a:t>
            </a:r>
          </a:p>
          <a:p>
            <a:pPr lvl="1"/>
            <a:r>
              <a:rPr lang="en-US" dirty="0" smtClean="0"/>
              <a:t>Minimum Value (MV) Calculator </a:t>
            </a:r>
          </a:p>
          <a:p>
            <a:pPr lvl="1"/>
            <a:r>
              <a:rPr lang="en-US" dirty="0" smtClean="0"/>
              <a:t>Design-Based Safe Harbors</a:t>
            </a:r>
          </a:p>
          <a:p>
            <a:pPr lvl="1"/>
            <a:r>
              <a:rPr lang="en-US" dirty="0" smtClean="0"/>
              <a:t>Certification by Actuary if above methods not suitable due to plan design</a:t>
            </a:r>
          </a:p>
          <a:p>
            <a:r>
              <a:rPr lang="en-US" dirty="0" smtClean="0"/>
              <a:t>Even though employer penalty has been delayed, multiemployer plans will need to:</a:t>
            </a:r>
          </a:p>
          <a:p>
            <a:pPr lvl="1"/>
            <a:r>
              <a:rPr lang="en-US" dirty="0" smtClean="0"/>
              <a:t>Determine minimum value for the Summary of Benefits and Coverage (SBC) for the plan year beginning on January 1, 2014, and</a:t>
            </a:r>
          </a:p>
          <a:p>
            <a:pPr lvl="1"/>
            <a:r>
              <a:rPr lang="en-US" dirty="0" smtClean="0"/>
              <a:t>Provide contributing employers with information about minimum value and affordability so that employers can send notices to employees about the health insurance Exchanges (discussed later in this report)</a:t>
            </a:r>
          </a:p>
        </p:txBody>
      </p:sp>
    </p:spTree>
    <p:extLst>
      <p:ext uri="{BB962C8B-B14F-4D97-AF65-F5344CB8AC3E}">
        <p14:creationId xmlns:p14="http://schemas.microsoft.com/office/powerpoint/2010/main" val="10710460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Compliance Status</a:t>
            </a:r>
            <a:r>
              <a:rPr lang="en-US" i="1" dirty="0" smtClean="0"/>
              <a:t/>
            </a:r>
            <a:br>
              <a:rPr lang="en-US" i="1" dirty="0" smtClean="0"/>
            </a:br>
            <a:r>
              <a:rPr lang="en-US" sz="2200" b="0" i="1" dirty="0" smtClean="0"/>
              <a:t>Grandfathered Plan</a:t>
            </a:r>
            <a:endParaRPr lang="en-US" sz="2200" b="0" i="1" dirty="0"/>
          </a:p>
        </p:txBody>
      </p:sp>
      <p:sp>
        <p:nvSpPr>
          <p:cNvPr id="3" name="Content Placeholder 2"/>
          <p:cNvSpPr>
            <a:spLocks noGrp="1"/>
          </p:cNvSpPr>
          <p:nvPr>
            <p:ph idx="1"/>
          </p:nvPr>
        </p:nvSpPr>
        <p:spPr/>
        <p:txBody>
          <a:bodyPr/>
          <a:lstStyle/>
          <a:p>
            <a:r>
              <a:rPr lang="en-US" dirty="0" smtClean="0"/>
              <a:t>The Fund Office has confirmed that Fund Counsel has determined that the Fund remains grandfathered* </a:t>
            </a:r>
          </a:p>
          <a:p>
            <a:r>
              <a:rPr lang="en-US" dirty="0" smtClean="0"/>
              <a:t>The Fund should be sure to include a notice of grandfathered status in all benefit communications sent to members, including any Summaries of Material Modifications (SMMs) issued</a:t>
            </a:r>
            <a:endParaRPr lang="en-US" dirty="0"/>
          </a:p>
          <a:p>
            <a:r>
              <a:rPr lang="en-US" dirty="0"/>
              <a:t>The Fund’s definition of “Eligible Dependent” was amended effective January 1, 2011 to extend coverage to participants’ children under age 26 who are not eligible for their own employment-based health coverage (including coverage available through the dependent’s spouse, if </a:t>
            </a:r>
            <a:r>
              <a:rPr lang="en-US" dirty="0" smtClean="0"/>
              <a:t>any)</a:t>
            </a:r>
          </a:p>
          <a:p>
            <a:pPr marL="0" indent="0">
              <a:buNone/>
            </a:pPr>
            <a:endParaRPr lang="en-US" dirty="0" smtClean="0"/>
          </a:p>
          <a:p>
            <a:pPr marL="228600" indent="-165100">
              <a:buNone/>
            </a:pPr>
            <a:r>
              <a:rPr lang="en-US" sz="1400" dirty="0" smtClean="0">
                <a:latin typeface="Arial" pitchFamily="34" charset="0"/>
                <a:cs typeface="Arial" pitchFamily="34" charset="0"/>
              </a:rPr>
              <a:t>*  Effective January 1, 2012, the annual deductible for Plan 1 participants increased from $250 to $300 per calendar year for individual coverage and from $500 to $600 per calendar year for family coverage.  Our understanding is that Fund Counsel has determined that because these increases were </a:t>
            </a:r>
            <a:r>
              <a:rPr lang="en-US" sz="1400" dirty="0">
                <a:latin typeface="Arial" pitchFamily="34" charset="0"/>
                <a:cs typeface="Arial" pitchFamily="34" charset="0"/>
              </a:rPr>
              <a:t>negotiated through </a:t>
            </a:r>
            <a:r>
              <a:rPr lang="en-US" sz="1400" dirty="0" smtClean="0">
                <a:latin typeface="Arial" pitchFamily="34" charset="0"/>
                <a:cs typeface="Arial" pitchFamily="34" charset="0"/>
              </a:rPr>
              <a:t>collective bargaining prior to the passage of the ACA, they did not cause the Fund to lose grandfathered status when they went into effect.</a:t>
            </a:r>
            <a:endParaRPr lang="en-US" sz="1400" dirty="0">
              <a:latin typeface="Arial" pitchFamily="34" charset="0"/>
              <a:cs typeface="Arial" pitchFamily="34" charset="0"/>
            </a:endParaRPr>
          </a:p>
          <a:p>
            <a:pPr marL="0" indent="0">
              <a:buNone/>
            </a:pPr>
            <a:endParaRPr lang="en-US" dirty="0" smtClean="0">
              <a:solidFill>
                <a:schemeClr val="accent2"/>
              </a:solidFill>
            </a:endParaRPr>
          </a:p>
        </p:txBody>
      </p:sp>
    </p:spTree>
    <p:extLst>
      <p:ext uri="{BB962C8B-B14F-4D97-AF65-F5344CB8AC3E}">
        <p14:creationId xmlns:p14="http://schemas.microsoft.com/office/powerpoint/2010/main" val="2303525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Compliance Status</a:t>
            </a:r>
            <a:r>
              <a:rPr lang="en-US" i="1" dirty="0"/>
              <a:t/>
            </a:r>
            <a:br>
              <a:rPr lang="en-US" i="1" dirty="0"/>
            </a:br>
            <a:r>
              <a:rPr lang="en-US" sz="2200" b="0" i="1" dirty="0"/>
              <a:t>Grandfathered Plan</a:t>
            </a:r>
            <a:endParaRPr lang="en-US" dirty="0"/>
          </a:p>
        </p:txBody>
      </p:sp>
      <p:sp>
        <p:nvSpPr>
          <p:cNvPr id="3" name="Content Placeholder 2"/>
          <p:cNvSpPr>
            <a:spLocks noGrp="1"/>
          </p:cNvSpPr>
          <p:nvPr>
            <p:ph idx="1"/>
          </p:nvPr>
        </p:nvSpPr>
        <p:spPr/>
        <p:txBody>
          <a:bodyPr/>
          <a:lstStyle/>
          <a:p>
            <a:r>
              <a:rPr lang="en-US" dirty="0" smtClean="0"/>
              <a:t>The Fund Office has confirmed that in December, 2010, the Fund conducted a 30-day special enrollment period for adult </a:t>
            </a:r>
            <a:r>
              <a:rPr lang="en-US" dirty="0"/>
              <a:t>children under age 26 </a:t>
            </a:r>
            <a:r>
              <a:rPr lang="en-US" dirty="0" smtClean="0"/>
              <a:t>who </a:t>
            </a:r>
            <a:r>
              <a:rPr lang="en-US" dirty="0"/>
              <a:t>do not have access to their own employer-sponsored health </a:t>
            </a:r>
            <a:r>
              <a:rPr lang="en-US" dirty="0" smtClean="0"/>
              <a:t>coverage  </a:t>
            </a:r>
          </a:p>
          <a:p>
            <a:r>
              <a:rPr lang="en-US" dirty="0" smtClean="0"/>
              <a:t>The Fund eliminated Plan 1’s $1,000,000 lifetime dollar limit effective January 1, 2011 and adopted an escalating annual dollar limit on Essential Health Benefits. Plan 1’s annual dollar limit for 2013 is $2,000,000</a:t>
            </a:r>
          </a:p>
          <a:p>
            <a:r>
              <a:rPr lang="en-US" dirty="0"/>
              <a:t>The Fund eliminated Plan </a:t>
            </a:r>
            <a:r>
              <a:rPr lang="en-US" dirty="0" smtClean="0"/>
              <a:t>2’s </a:t>
            </a:r>
            <a:r>
              <a:rPr lang="en-US" dirty="0"/>
              <a:t>$</a:t>
            </a:r>
            <a:r>
              <a:rPr lang="en-US" dirty="0" smtClean="0"/>
              <a:t>100,000 </a:t>
            </a:r>
            <a:r>
              <a:rPr lang="en-US" dirty="0"/>
              <a:t>lifetime </a:t>
            </a:r>
            <a:r>
              <a:rPr lang="en-US" dirty="0" smtClean="0"/>
              <a:t>dollar limit effective </a:t>
            </a:r>
            <a:r>
              <a:rPr lang="en-US" dirty="0"/>
              <a:t>January 1, 2011 and adopted </a:t>
            </a:r>
            <a:r>
              <a:rPr lang="en-US" dirty="0" smtClean="0"/>
              <a:t>a $100,000 annual </a:t>
            </a:r>
            <a:r>
              <a:rPr lang="en-US" dirty="0"/>
              <a:t>dollar limit on Essential Health Benefits. </a:t>
            </a:r>
            <a:r>
              <a:rPr lang="en-US" dirty="0" smtClean="0"/>
              <a:t>To apply this lower annual dollar limit, the Fund requested and received a waiver from the Department of Health and Human Services from </a:t>
            </a:r>
            <a:r>
              <a:rPr lang="en-US" dirty="0"/>
              <a:t>the minimum annual dollar limits outlined in the </a:t>
            </a:r>
            <a:r>
              <a:rPr lang="en-US" dirty="0" smtClean="0"/>
              <a:t>ACA.  The Fund has consistently provided annual notices to participants about these lower limits</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8122623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Compliance Status</a:t>
            </a:r>
            <a:r>
              <a:rPr lang="en-US" sz="2200" dirty="0" smtClean="0"/>
              <a:t/>
            </a:r>
            <a:br>
              <a:rPr lang="en-US" sz="2200" dirty="0" smtClean="0"/>
            </a:br>
            <a:r>
              <a:rPr lang="en-US" sz="2200" b="0" i="1" dirty="0" smtClean="0"/>
              <a:t>Grandfathered Plan</a:t>
            </a:r>
            <a:endParaRPr lang="en-US" sz="2200" b="0" i="1" dirty="0"/>
          </a:p>
        </p:txBody>
      </p:sp>
      <p:sp>
        <p:nvSpPr>
          <p:cNvPr id="3" name="Content Placeholder 2"/>
          <p:cNvSpPr>
            <a:spLocks noGrp="1"/>
          </p:cNvSpPr>
          <p:nvPr>
            <p:ph idx="1"/>
          </p:nvPr>
        </p:nvSpPr>
        <p:spPr/>
        <p:txBody>
          <a:bodyPr/>
          <a:lstStyle/>
          <a:p>
            <a:r>
              <a:rPr lang="en-US" dirty="0" smtClean="0"/>
              <a:t>The Fund Office reports that the Fund filed its yearly update to HHS regarding Plan 2’s annual dollar limit by December 31, 2012   </a:t>
            </a:r>
          </a:p>
          <a:p>
            <a:r>
              <a:rPr lang="en-US" dirty="0"/>
              <a:t>T</a:t>
            </a:r>
            <a:r>
              <a:rPr lang="en-US" dirty="0" smtClean="0"/>
              <a:t>he Fund Office reports that the Fund did not conduct </a:t>
            </a:r>
            <a:r>
              <a:rPr lang="en-US" dirty="0"/>
              <a:t>a special enrollment </a:t>
            </a:r>
            <a:r>
              <a:rPr lang="en-US" dirty="0" smtClean="0"/>
              <a:t>relative to its former lifetime dollar limits of $1,000,000 (Plan 1) or $100,000 (Plan 2) because no enrollee’s coverage </a:t>
            </a:r>
            <a:r>
              <a:rPr lang="en-US" dirty="0"/>
              <a:t>ended previously because they reached </a:t>
            </a:r>
            <a:r>
              <a:rPr lang="en-US" dirty="0" smtClean="0"/>
              <a:t>either of these lifetime limits </a:t>
            </a:r>
          </a:p>
          <a:p>
            <a:r>
              <a:rPr lang="en-US" dirty="0" smtClean="0"/>
              <a:t>On January 9, </a:t>
            </a:r>
            <a:r>
              <a:rPr lang="en-US" dirty="0"/>
              <a:t>2013, the Fund issued its first year Summaries of Benefits and Coverage (SBCs</a:t>
            </a:r>
            <a:r>
              <a:rPr lang="en-US" dirty="0" smtClean="0"/>
              <a:t>)</a:t>
            </a:r>
          </a:p>
          <a:p>
            <a:r>
              <a:rPr lang="en-US" dirty="0" smtClean="0"/>
              <a:t>According </a:t>
            </a:r>
            <a:r>
              <a:rPr lang="en-US" dirty="0"/>
              <a:t>to information available on the Early Retiree Reimbursement Program (ERRP) website, the Fund did not participate in ERRP </a:t>
            </a:r>
            <a:endParaRPr lang="en-US" dirty="0" smtClean="0"/>
          </a:p>
          <a:p>
            <a:r>
              <a:rPr lang="en-US" dirty="0" smtClean="0"/>
              <a:t>The Fund Office reports that the Fund paid its 2012 Comparative Effectiveness Research Fees on 1,203 participants within the prescribed deadline</a:t>
            </a:r>
            <a:endParaRPr lang="en-US" dirty="0"/>
          </a:p>
          <a:p>
            <a:endParaRPr lang="en-US" dirty="0"/>
          </a:p>
          <a:p>
            <a:endParaRPr lang="en-US" dirty="0">
              <a:solidFill>
                <a:schemeClr val="accent2"/>
              </a:solidFill>
            </a:endParaRPr>
          </a:p>
          <a:p>
            <a:pPr marL="0" indent="0">
              <a:buNone/>
            </a:pPr>
            <a:endParaRPr lang="en-US" dirty="0"/>
          </a:p>
        </p:txBody>
      </p:sp>
    </p:spTree>
    <p:extLst>
      <p:ext uri="{BB962C8B-B14F-4D97-AF65-F5344CB8AC3E}">
        <p14:creationId xmlns:p14="http://schemas.microsoft.com/office/powerpoint/2010/main" val="1248713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Health Plan Mandates</a:t>
            </a:r>
            <a:br>
              <a:rPr lang="en-US" dirty="0" smtClean="0"/>
            </a:br>
            <a:r>
              <a:rPr lang="en-US" sz="2200" b="0" i="1" dirty="0" smtClean="0"/>
              <a:t>Key Action Items Remaining</a:t>
            </a:r>
            <a:endParaRPr lang="en-US" sz="2200" b="0" i="1" dirty="0"/>
          </a:p>
        </p:txBody>
      </p:sp>
      <p:sp>
        <p:nvSpPr>
          <p:cNvPr id="3" name="Content Placeholder 2"/>
          <p:cNvSpPr>
            <a:spLocks noGrp="1"/>
          </p:cNvSpPr>
          <p:nvPr>
            <p:ph idx="1"/>
          </p:nvPr>
        </p:nvSpPr>
        <p:spPr/>
        <p:txBody>
          <a:bodyPr/>
          <a:lstStyle/>
          <a:p>
            <a:pPr lvl="0"/>
            <a:r>
              <a:rPr lang="en-US" dirty="0">
                <a:ea typeface="Times New Roman"/>
                <a:cs typeface="Arial"/>
              </a:rPr>
              <a:t>Continue to review potential changes for impact on grandfathered status; while the Fund remains grandfathered, continue to include notice of grandfathered status in materials about the Fund’s </a:t>
            </a:r>
            <a:r>
              <a:rPr lang="en-US" dirty="0" smtClean="0">
                <a:ea typeface="Times New Roman"/>
                <a:cs typeface="Arial"/>
              </a:rPr>
              <a:t>benefits</a:t>
            </a:r>
          </a:p>
          <a:p>
            <a:pPr lvl="0"/>
            <a:r>
              <a:rPr lang="en-US" dirty="0" smtClean="0">
                <a:ea typeface="Times New Roman"/>
                <a:cs typeface="Arial"/>
              </a:rPr>
              <a:t> If </a:t>
            </a:r>
            <a:r>
              <a:rPr lang="en-US" dirty="0">
                <a:ea typeface="Times New Roman"/>
                <a:cs typeface="Arial"/>
              </a:rPr>
              <a:t>the Fund loses its grandfathered status, it will need to begin complying with the group health mandates that apply to non-grandfathered plans, including the latest FAQ guidance (</a:t>
            </a:r>
            <a:r>
              <a:rPr lang="en-US" i="1" dirty="0">
                <a:ea typeface="Times New Roman"/>
                <a:cs typeface="Arial"/>
              </a:rPr>
              <a:t>e.g</a:t>
            </a:r>
            <a:r>
              <a:rPr lang="en-US" dirty="0">
                <a:ea typeface="Times New Roman"/>
                <a:cs typeface="Arial"/>
              </a:rPr>
              <a:t>., preventive services without cost sharing, emergency room services, internal claims and appeals, and external review)</a:t>
            </a:r>
          </a:p>
          <a:p>
            <a:r>
              <a:rPr lang="en-US" kern="1200" dirty="0">
                <a:ea typeface="Times New Roman"/>
                <a:cs typeface="Arial"/>
              </a:rPr>
              <a:t>Review the Fund’s process for determining if adult children have their own employment-based health coverage to confirm that it is being administered consistently and fairly; eliminate this exclusion </a:t>
            </a:r>
            <a:r>
              <a:rPr lang="en-US" kern="1200" dirty="0" smtClean="0">
                <a:ea typeface="Times New Roman"/>
                <a:cs typeface="Arial"/>
              </a:rPr>
              <a:t> effective January </a:t>
            </a:r>
            <a:r>
              <a:rPr lang="en-US" kern="1200" dirty="0">
                <a:ea typeface="Times New Roman"/>
                <a:cs typeface="Arial"/>
              </a:rPr>
              <a:t>1, 2014</a:t>
            </a:r>
            <a:endParaRPr lang="en-US" kern="1200" dirty="0">
              <a:solidFill>
                <a:srgbClr val="000000"/>
              </a:solidFill>
              <a:ea typeface="Times New Roman"/>
              <a:cs typeface="Times New Roman"/>
            </a:endParaRPr>
          </a:p>
          <a:p>
            <a:pPr marL="227013" marR="0" lvl="0" indent="-227013">
              <a:spcBef>
                <a:spcPts val="1200"/>
              </a:spcBef>
              <a:spcAft>
                <a:spcPts val="1800"/>
              </a:spcAft>
              <a:buClr>
                <a:srgbClr val="0070C0"/>
              </a:buClr>
              <a:buFont typeface="Wingdings"/>
              <a:buChar char=""/>
            </a:pPr>
            <a:r>
              <a:rPr lang="en-US" dirty="0">
                <a:ea typeface="Times New Roman"/>
              </a:rPr>
              <a:t>Issue the Fund’s Year 2 Summaries of Benefits and Coverage (SBCs) at least thirty (30) days prior to the start of the 2014 Plan </a:t>
            </a:r>
            <a:r>
              <a:rPr lang="en-US" dirty="0" smtClean="0">
                <a:ea typeface="Times New Roman"/>
              </a:rPr>
              <a:t>Year (</a:t>
            </a:r>
            <a:r>
              <a:rPr lang="en-US" i="1" dirty="0" smtClean="0">
                <a:ea typeface="Times New Roman"/>
              </a:rPr>
              <a:t>i.e</a:t>
            </a:r>
            <a:r>
              <a:rPr lang="en-US" dirty="0" smtClean="0">
                <a:ea typeface="Times New Roman"/>
              </a:rPr>
              <a:t>., by December 1, 2013)</a:t>
            </a:r>
            <a:endParaRPr lang="en-US" dirty="0">
              <a:solidFill>
                <a:schemeClr val="accent2"/>
              </a:solidFill>
            </a:endParaRPr>
          </a:p>
          <a:p>
            <a:endParaRPr lang="en-US" dirty="0"/>
          </a:p>
          <a:p>
            <a:endParaRPr lang="en-US" dirty="0">
              <a:solidFill>
                <a:schemeClr val="accent2"/>
              </a:solidFill>
            </a:endParaRPr>
          </a:p>
        </p:txBody>
      </p:sp>
    </p:spTree>
    <p:extLst>
      <p:ext uri="{BB962C8B-B14F-4D97-AF65-F5344CB8AC3E}">
        <p14:creationId xmlns:p14="http://schemas.microsoft.com/office/powerpoint/2010/main" val="1461633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Health Plan Mandates</a:t>
            </a:r>
            <a:br>
              <a:rPr lang="en-US" dirty="0"/>
            </a:br>
            <a:r>
              <a:rPr lang="en-US" sz="2200" b="0" i="1" dirty="0"/>
              <a:t>Key Action Items Remaining</a:t>
            </a:r>
            <a:endParaRPr lang="en-US" dirty="0"/>
          </a:p>
        </p:txBody>
      </p:sp>
      <p:sp>
        <p:nvSpPr>
          <p:cNvPr id="3" name="Content Placeholder 2"/>
          <p:cNvSpPr>
            <a:spLocks noGrp="1"/>
          </p:cNvSpPr>
          <p:nvPr>
            <p:ph idx="1"/>
          </p:nvPr>
        </p:nvSpPr>
        <p:spPr/>
        <p:txBody>
          <a:bodyPr/>
          <a:lstStyle/>
          <a:p>
            <a:pPr lvl="0"/>
            <a:r>
              <a:rPr lang="en-US" kern="1200" dirty="0">
                <a:ea typeface="Times New Roman"/>
              </a:rPr>
              <a:t>Ensure that the Fund’s </a:t>
            </a:r>
            <a:r>
              <a:rPr lang="en-US" kern="1200" dirty="0" smtClean="0">
                <a:ea typeface="Times New Roman"/>
              </a:rPr>
              <a:t>Plan 1 $2,000,000 and Plan 2 $100,000 annual benefit maximums are eliminated </a:t>
            </a:r>
            <a:r>
              <a:rPr lang="en-US" kern="1200" dirty="0">
                <a:ea typeface="Times New Roman"/>
              </a:rPr>
              <a:t>effective January 1, </a:t>
            </a:r>
            <a:r>
              <a:rPr lang="en-US" kern="1200" dirty="0" smtClean="0">
                <a:ea typeface="Times New Roman"/>
              </a:rPr>
              <a:t>2014</a:t>
            </a:r>
          </a:p>
          <a:p>
            <a:pPr lvl="0"/>
            <a:r>
              <a:rPr lang="en-US" kern="1200" dirty="0" smtClean="0">
                <a:ea typeface="Times New Roman"/>
              </a:rPr>
              <a:t>Ensure that the Fund files it yearly update</a:t>
            </a:r>
            <a:r>
              <a:rPr lang="en-US" dirty="0"/>
              <a:t> to HHS regarding Plan 2’s annual dollar limit by December 31, </a:t>
            </a:r>
            <a:r>
              <a:rPr lang="en-US" dirty="0" smtClean="0"/>
              <a:t>2013 </a:t>
            </a:r>
            <a:endParaRPr lang="en-US" kern="1200" dirty="0">
              <a:ea typeface="Times New Roman"/>
            </a:endParaRPr>
          </a:p>
          <a:p>
            <a:pPr lvl="0"/>
            <a:r>
              <a:rPr lang="en-US" kern="1200" dirty="0" smtClean="0">
                <a:ea typeface="Times New Roman"/>
              </a:rPr>
              <a:t>The Fund’s Plan 1 Basic Benefits component has the following annual </a:t>
            </a:r>
            <a:r>
              <a:rPr lang="en-US" kern="1200" dirty="0">
                <a:ea typeface="Times New Roman"/>
              </a:rPr>
              <a:t>dollar limits on </a:t>
            </a:r>
            <a:r>
              <a:rPr lang="en-US" kern="1200" dirty="0" smtClean="0">
                <a:ea typeface="Times New Roman"/>
              </a:rPr>
              <a:t>specific benefits: Medical/Surgical Office Visits (in- or outpatient) - $10 benefit starting on third visit, no deductible (balance paid at 80% under Major Medical to $600 calendar year maximum); Mental Health/Substance Use Disorder Office Visits – Same as Medical/Surgical Office Visits</a:t>
            </a:r>
          </a:p>
          <a:p>
            <a:r>
              <a:rPr lang="en-US" kern="1200" dirty="0" smtClean="0">
                <a:ea typeface="Times New Roman"/>
              </a:rPr>
              <a:t>The Fund’s Plan 1 has $200 benefit limit on Adult Physicals available every </a:t>
            </a:r>
            <a:r>
              <a:rPr lang="en-US" kern="1200" dirty="0">
                <a:ea typeface="Times New Roman"/>
              </a:rPr>
              <a:t>two years between the participant and </a:t>
            </a:r>
            <a:r>
              <a:rPr lang="en-US" kern="1200" dirty="0" smtClean="0">
                <a:ea typeface="Times New Roman"/>
              </a:rPr>
              <a:t>his/her spouse</a:t>
            </a:r>
            <a:endParaRPr lang="en-US" kern="1200" dirty="0">
              <a:ea typeface="Times New Roman"/>
            </a:endParaRPr>
          </a:p>
          <a:p>
            <a:pPr lvl="0"/>
            <a:r>
              <a:rPr lang="en-US" kern="1200" dirty="0" smtClean="0">
                <a:ea typeface="Times New Roman"/>
              </a:rPr>
              <a:t>The Fund’s Plans 1 and 2 have a $500/person, $1,000/family annual limit on Chiropractic Treatment</a:t>
            </a:r>
          </a:p>
          <a:p>
            <a:pPr marL="0" indent="0">
              <a:buNone/>
            </a:pPr>
            <a:endParaRPr lang="en-US" dirty="0"/>
          </a:p>
        </p:txBody>
      </p:sp>
    </p:spTree>
    <p:extLst>
      <p:ext uri="{BB962C8B-B14F-4D97-AF65-F5344CB8AC3E}">
        <p14:creationId xmlns:p14="http://schemas.microsoft.com/office/powerpoint/2010/main" val="4427315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a:t>
            </a:r>
            <a:r>
              <a:rPr lang="en-US" dirty="0"/>
              <a:t>Health Plan Mandates</a:t>
            </a:r>
            <a:br>
              <a:rPr lang="en-US" dirty="0"/>
            </a:br>
            <a:r>
              <a:rPr lang="en-US" sz="2200" b="0" i="1" dirty="0"/>
              <a:t>Key Action Items Remaining</a:t>
            </a:r>
            <a:endParaRPr lang="en-US" sz="2200" dirty="0"/>
          </a:p>
        </p:txBody>
      </p:sp>
      <p:sp>
        <p:nvSpPr>
          <p:cNvPr id="3" name="Content Placeholder 2"/>
          <p:cNvSpPr>
            <a:spLocks noGrp="1"/>
          </p:cNvSpPr>
          <p:nvPr>
            <p:ph idx="1"/>
          </p:nvPr>
        </p:nvSpPr>
        <p:spPr/>
        <p:txBody>
          <a:bodyPr/>
          <a:lstStyle/>
          <a:p>
            <a:r>
              <a:rPr lang="en-US" kern="1200" dirty="0" smtClean="0">
                <a:ea typeface="Times New Roman"/>
              </a:rPr>
              <a:t>The Fund’s TPA </a:t>
            </a:r>
            <a:r>
              <a:rPr lang="en-US" kern="1200" dirty="0">
                <a:ea typeface="Times New Roman"/>
              </a:rPr>
              <a:t>should confirm that the above </a:t>
            </a:r>
            <a:r>
              <a:rPr lang="en-US" kern="1200" dirty="0" smtClean="0">
                <a:ea typeface="Times New Roman"/>
              </a:rPr>
              <a:t>lists </a:t>
            </a:r>
            <a:r>
              <a:rPr lang="en-US" kern="1200" dirty="0">
                <a:ea typeface="Times New Roman"/>
              </a:rPr>
              <a:t>of specific benefits </a:t>
            </a:r>
            <a:r>
              <a:rPr lang="en-US" kern="1200" dirty="0" smtClean="0">
                <a:ea typeface="Times New Roman"/>
              </a:rPr>
              <a:t>with annual </a:t>
            </a:r>
            <a:r>
              <a:rPr lang="en-US" kern="1200" dirty="0">
                <a:ea typeface="Times New Roman"/>
              </a:rPr>
              <a:t>dollar limits is </a:t>
            </a:r>
            <a:r>
              <a:rPr lang="en-US" kern="1200" dirty="0" smtClean="0">
                <a:ea typeface="Times New Roman"/>
              </a:rPr>
              <a:t>complete </a:t>
            </a:r>
          </a:p>
          <a:p>
            <a:pPr lvl="1"/>
            <a:r>
              <a:rPr lang="en-US" kern="1200" dirty="0" smtClean="0">
                <a:ea typeface="Times New Roman"/>
              </a:rPr>
              <a:t>To the extent that dollar limits apply to specific benefits, the Fund will need to identify a benchmark health plan for defining Essential Health Benefits (EHBs)</a:t>
            </a:r>
          </a:p>
          <a:p>
            <a:pPr lvl="1"/>
            <a:r>
              <a:rPr lang="en-US" kern="1200" dirty="0" smtClean="0">
                <a:ea typeface="Times New Roman"/>
              </a:rPr>
              <a:t>The </a:t>
            </a:r>
            <a:r>
              <a:rPr lang="en-US" kern="1200" dirty="0">
                <a:ea typeface="Times New Roman"/>
              </a:rPr>
              <a:t>Fund should then compare its specific benefits with dollar limits against the EHBs in its benchmark plan to determine whether the identified dollar limits are still </a:t>
            </a:r>
            <a:r>
              <a:rPr lang="en-US" kern="1200" dirty="0" smtClean="0">
                <a:ea typeface="Times New Roman"/>
              </a:rPr>
              <a:t>permissible</a:t>
            </a:r>
          </a:p>
          <a:p>
            <a:r>
              <a:rPr lang="en-US" kern="1200" dirty="0">
                <a:ea typeface="Times New Roman"/>
              </a:rPr>
              <a:t>The Fund’s Out-of-Network Optical coverage has the following dollar limits on benefits available every two years - Exams - $46; Lined Single Lens - $55; Lined Bifocal Lens - $75; Lined Trifocal Lens - $95; Frames - $45, and Contact Lenses – $105 (in lieu of glasses) or $210 (medically necessary) </a:t>
            </a:r>
          </a:p>
          <a:p>
            <a:pPr lvl="1"/>
            <a:r>
              <a:rPr lang="en-US" dirty="0"/>
              <a:t>T</a:t>
            </a:r>
            <a:r>
              <a:rPr lang="en-US" dirty="0" smtClean="0"/>
              <a:t>he Fund</a:t>
            </a:r>
            <a:r>
              <a:rPr lang="en-US" dirty="0"/>
              <a:t> </a:t>
            </a:r>
            <a:r>
              <a:rPr lang="en-US" dirty="0" smtClean="0"/>
              <a:t>should review with Fund Counsel whether the </a:t>
            </a:r>
            <a:r>
              <a:rPr lang="en-US" dirty="0"/>
              <a:t>annual dollar limits </a:t>
            </a:r>
            <a:r>
              <a:rPr lang="en-US" dirty="0" smtClean="0"/>
              <a:t>noted above should </a:t>
            </a:r>
            <a:r>
              <a:rPr lang="en-US" dirty="0"/>
              <a:t>be eliminated on coverage provided to individuals under age 19 in view of the ACA’s prohibition on annual dollar limits on pediatric </a:t>
            </a:r>
            <a:r>
              <a:rPr lang="en-US" dirty="0" smtClean="0"/>
              <a:t>vision </a:t>
            </a:r>
            <a:r>
              <a:rPr lang="en-US" dirty="0"/>
              <a:t>coverage</a:t>
            </a:r>
          </a:p>
          <a:p>
            <a:pPr lvl="1"/>
            <a:endParaRPr lang="en-US" dirty="0"/>
          </a:p>
        </p:txBody>
      </p:sp>
    </p:spTree>
    <p:extLst>
      <p:ext uri="{BB962C8B-B14F-4D97-AF65-F5344CB8AC3E}">
        <p14:creationId xmlns:p14="http://schemas.microsoft.com/office/powerpoint/2010/main" val="1203378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Health Plan Mandates</a:t>
            </a:r>
            <a:br>
              <a:rPr lang="en-US" dirty="0"/>
            </a:br>
            <a:r>
              <a:rPr lang="en-US" sz="2200" b="0" i="1" dirty="0"/>
              <a:t>Key Action Items Remaining</a:t>
            </a:r>
            <a:endParaRPr lang="en-US" sz="2200" dirty="0"/>
          </a:p>
        </p:txBody>
      </p:sp>
      <p:sp>
        <p:nvSpPr>
          <p:cNvPr id="3" name="Content Placeholder 2"/>
          <p:cNvSpPr>
            <a:spLocks noGrp="1"/>
          </p:cNvSpPr>
          <p:nvPr>
            <p:ph idx="1"/>
          </p:nvPr>
        </p:nvSpPr>
        <p:spPr/>
        <p:txBody>
          <a:bodyPr/>
          <a:lstStyle/>
          <a:p>
            <a:r>
              <a:rPr lang="en-US" dirty="0" smtClean="0"/>
              <a:t>Fund </a:t>
            </a:r>
            <a:r>
              <a:rPr lang="en-US" dirty="0"/>
              <a:t>Counsel should confirm that changes made to the </a:t>
            </a:r>
            <a:r>
              <a:rPr lang="en-US" dirty="0" smtClean="0"/>
              <a:t>Fund to comply </a:t>
            </a:r>
            <a:r>
              <a:rPr lang="en-US" dirty="0"/>
              <a:t>with the Mental Health Parity and Addiction Equity Act of 2008 (MHPAEA</a:t>
            </a:r>
            <a:r>
              <a:rPr lang="en-US" dirty="0" smtClean="0"/>
              <a:t>) MHPAEA did </a:t>
            </a:r>
            <a:r>
              <a:rPr lang="en-US" dirty="0"/>
              <a:t>not affect the Fund’s grandfathered status under the </a:t>
            </a:r>
            <a:r>
              <a:rPr lang="en-US" dirty="0" smtClean="0"/>
              <a:t>ACA</a:t>
            </a:r>
          </a:p>
          <a:p>
            <a:pPr lvl="0"/>
            <a:r>
              <a:rPr lang="en-US" kern="1200" dirty="0" smtClean="0">
                <a:ea typeface="Times New Roman"/>
              </a:rPr>
              <a:t>Fund Counsel should review available guidance </a:t>
            </a:r>
            <a:r>
              <a:rPr lang="en-US" kern="1200" dirty="0">
                <a:ea typeface="Times New Roman"/>
              </a:rPr>
              <a:t>on the ACA’s ban on waiting periods over 90 days to assess extent of impact, if any, on the Fund’s eligibility </a:t>
            </a:r>
            <a:r>
              <a:rPr lang="en-US" kern="1200" dirty="0" smtClean="0">
                <a:ea typeface="Times New Roman"/>
              </a:rPr>
              <a:t>rules</a:t>
            </a:r>
          </a:p>
          <a:p>
            <a:pPr lvl="0"/>
            <a:r>
              <a:rPr lang="en-US" kern="1200" dirty="0" smtClean="0">
                <a:ea typeface="Times New Roman"/>
              </a:rPr>
              <a:t>Ensure that plan documents (including the Summary Plan Description) are amended to reflect all </a:t>
            </a:r>
            <a:r>
              <a:rPr lang="en-US" kern="1200" dirty="0" err="1" smtClean="0">
                <a:ea typeface="Times New Roman"/>
              </a:rPr>
              <a:t>ACA</a:t>
            </a:r>
            <a:r>
              <a:rPr lang="en-US" kern="1200" dirty="0" smtClean="0">
                <a:ea typeface="Times New Roman"/>
              </a:rPr>
              <a:t>, </a:t>
            </a:r>
            <a:r>
              <a:rPr lang="en-US" kern="1200" dirty="0" err="1" smtClean="0">
                <a:ea typeface="Times New Roman"/>
              </a:rPr>
              <a:t>MHPAEA</a:t>
            </a:r>
            <a:r>
              <a:rPr lang="en-US" kern="1200" dirty="0" smtClean="0">
                <a:ea typeface="Times New Roman"/>
              </a:rPr>
              <a:t>, and other plan changes made since the documents were last issued</a:t>
            </a:r>
            <a:endParaRPr lang="en-US" kern="1200" dirty="0">
              <a:ea typeface="Times New Roman"/>
            </a:endParaRPr>
          </a:p>
        </p:txBody>
      </p:sp>
    </p:spTree>
    <p:extLst>
      <p:ext uri="{BB962C8B-B14F-4D97-AF65-F5344CB8AC3E}">
        <p14:creationId xmlns:p14="http://schemas.microsoft.com/office/powerpoint/2010/main" val="36099535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Requirements for 2013</a:t>
            </a:r>
            <a:br>
              <a:rPr lang="en-US" dirty="0" smtClean="0"/>
            </a:br>
            <a:endParaRPr lang="en-US" sz="2200" dirty="0">
              <a:solidFill>
                <a:schemeClr val="accent2"/>
              </a:solidFill>
              <a:latin typeface="Arial Black" pitchFamily="34" charset="0"/>
              <a:ea typeface="+mn-ea"/>
              <a:cs typeface="+mn-cs"/>
            </a:endParaRPr>
          </a:p>
        </p:txBody>
      </p:sp>
      <p:sp>
        <p:nvSpPr>
          <p:cNvPr id="3" name="Content Placeholder 2"/>
          <p:cNvSpPr>
            <a:spLocks noGrp="1"/>
          </p:cNvSpPr>
          <p:nvPr>
            <p:ph idx="1"/>
          </p:nvPr>
        </p:nvSpPr>
        <p:spPr/>
        <p:txBody>
          <a:bodyPr/>
          <a:lstStyle/>
          <a:p>
            <a:pPr marL="233363" indent="0">
              <a:buNone/>
            </a:pPr>
            <a:r>
              <a:rPr lang="en-US" dirty="0">
                <a:solidFill>
                  <a:schemeClr val="accent1">
                    <a:lumMod val="50000"/>
                  </a:schemeClr>
                </a:solidFill>
                <a:latin typeface="Arial Black" pitchFamily="34" charset="0"/>
              </a:rPr>
              <a:t>All Plans (grandfathered and non-grandfathered):</a:t>
            </a:r>
          </a:p>
          <a:p>
            <a:r>
              <a:rPr lang="en-US" dirty="0" smtClean="0"/>
              <a:t>Comparative </a:t>
            </a:r>
            <a:r>
              <a:rPr lang="en-US" dirty="0"/>
              <a:t>Effectiveness Research Fees (final rule published December 6, 2012</a:t>
            </a:r>
            <a:r>
              <a:rPr lang="en-US" dirty="0" smtClean="0"/>
              <a:t>) (discussed later in “Fees” section)</a:t>
            </a:r>
            <a:endParaRPr lang="en-US" dirty="0"/>
          </a:p>
          <a:p>
            <a:r>
              <a:rPr lang="en-US" dirty="0"/>
              <a:t>Plans to Certify Compliance with Certain HIPAA Electronic Data Interchange (EDI) Standards (certification not required until certification process is developed by government)</a:t>
            </a:r>
          </a:p>
          <a:p>
            <a:endParaRPr lang="en-US" dirty="0"/>
          </a:p>
        </p:txBody>
      </p:sp>
    </p:spTree>
    <p:extLst>
      <p:ext uri="{BB962C8B-B14F-4D97-AF65-F5344CB8AC3E}">
        <p14:creationId xmlns:p14="http://schemas.microsoft.com/office/powerpoint/2010/main" val="1292614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Benefits and Coverage (SBC)—Year Two</a:t>
            </a:r>
            <a:endParaRPr lang="en-US" dirty="0"/>
          </a:p>
        </p:txBody>
      </p:sp>
      <p:sp>
        <p:nvSpPr>
          <p:cNvPr id="3" name="Content Placeholder 2"/>
          <p:cNvSpPr>
            <a:spLocks noGrp="1"/>
          </p:cNvSpPr>
          <p:nvPr>
            <p:ph idx="1"/>
          </p:nvPr>
        </p:nvSpPr>
        <p:spPr/>
        <p:txBody>
          <a:bodyPr/>
          <a:lstStyle/>
          <a:p>
            <a:r>
              <a:rPr lang="en-US" dirty="0" smtClean="0"/>
              <a:t>SBCs must be distributed at the following times:</a:t>
            </a:r>
          </a:p>
          <a:p>
            <a:pPr lvl="1"/>
            <a:r>
              <a:rPr lang="en-US" dirty="0" smtClean="0"/>
              <a:t>Annually, with open enrollment materials (if any); if no open enrollment materials, then 30 days before the start of the plan year</a:t>
            </a:r>
          </a:p>
          <a:p>
            <a:pPr lvl="1"/>
            <a:r>
              <a:rPr lang="en-US" dirty="0" smtClean="0"/>
              <a:t>Upon request (within 7 business days following receipt of request)</a:t>
            </a:r>
          </a:p>
          <a:p>
            <a:pPr lvl="1"/>
            <a:r>
              <a:rPr lang="en-US" dirty="0" smtClean="0"/>
              <a:t>To new enrollees, with written application materials (if any); if no such materials, then no later than first day individual is eligible for coverage</a:t>
            </a:r>
          </a:p>
          <a:p>
            <a:pPr lvl="1"/>
            <a:r>
              <a:rPr lang="en-US" dirty="0" smtClean="0"/>
              <a:t>To special enrollees (such as new spouse added mid-year) (within 90 days of enrollment)</a:t>
            </a:r>
          </a:p>
          <a:p>
            <a:r>
              <a:rPr lang="en-US" dirty="0" smtClean="0"/>
              <a:t>Government’s policy of not enforcing penalties has been extended through Year Two to plan sponsors making good faith effort to comply</a:t>
            </a:r>
          </a:p>
          <a:p>
            <a:r>
              <a:rPr lang="en-US" dirty="0" smtClean="0"/>
              <a:t>Template for Year Two released April 23, 2013 </a:t>
            </a:r>
          </a:p>
          <a:p>
            <a:pPr lvl="1"/>
            <a:r>
              <a:rPr lang="en-US" dirty="0"/>
              <a:t>Must state whether the plan meets the 60 percent minimum value standard</a:t>
            </a:r>
          </a:p>
          <a:p>
            <a:pPr marL="211138" lvl="1" indent="0">
              <a:buNone/>
            </a:pPr>
            <a:endParaRPr lang="en-US" dirty="0" smtClean="0"/>
          </a:p>
          <a:p>
            <a:pPr lvl="1"/>
            <a:endParaRPr lang="en-US" dirty="0"/>
          </a:p>
        </p:txBody>
      </p:sp>
    </p:spTree>
    <p:extLst>
      <p:ext uri="{BB962C8B-B14F-4D97-AF65-F5344CB8AC3E}">
        <p14:creationId xmlns:p14="http://schemas.microsoft.com/office/powerpoint/2010/main" val="36689089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4"/>
          <p:cNvSpPr>
            <a:spLocks noGrp="1" noChangeArrowheads="1"/>
          </p:cNvSpPr>
          <p:nvPr>
            <p:ph type="title"/>
          </p:nvPr>
        </p:nvSpPr>
        <p:spPr/>
        <p:txBody>
          <a:bodyPr/>
          <a:lstStyle/>
          <a:p>
            <a:pPr eaLnBrk="1" hangingPunct="1"/>
            <a:r>
              <a:rPr lang="en-US" dirty="0" smtClean="0"/>
              <a:t>Advanced Notice of Material Modification</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2069"/>
          <a:stretch/>
        </p:blipFill>
        <p:spPr>
          <a:xfrm>
            <a:off x="55179" y="914400"/>
            <a:ext cx="4288221" cy="4876800"/>
          </a:xfrm>
          <a:prstGeom prst="rect">
            <a:avLst/>
          </a:prstGeom>
        </p:spPr>
      </p:pic>
      <p:sp>
        <p:nvSpPr>
          <p:cNvPr id="16388" name="Rectangle 3"/>
          <p:cNvSpPr>
            <a:spLocks noGrp="1" noChangeArrowheads="1"/>
          </p:cNvSpPr>
          <p:nvPr>
            <p:ph type="body" idx="1"/>
          </p:nvPr>
        </p:nvSpPr>
        <p:spPr>
          <a:xfrm>
            <a:off x="3810000" y="1447800"/>
            <a:ext cx="4724400" cy="5029200"/>
          </a:xfrm>
        </p:spPr>
        <p:txBody>
          <a:bodyPr/>
          <a:lstStyle/>
          <a:p>
            <a:r>
              <a:rPr lang="en-US" dirty="0" smtClean="0"/>
              <a:t>Notice of material modification to terms of plan/coverage reflected in the SBC must be provided at least 60 days </a:t>
            </a:r>
            <a:r>
              <a:rPr lang="en-US" i="1" dirty="0" smtClean="0"/>
              <a:t>prior</a:t>
            </a:r>
            <a:r>
              <a:rPr lang="en-US" dirty="0" smtClean="0"/>
              <a:t> to the date the modification becomes effective</a:t>
            </a:r>
          </a:p>
          <a:p>
            <a:r>
              <a:rPr lang="en-US" dirty="0"/>
              <a:t>A</a:t>
            </a:r>
            <a:r>
              <a:rPr lang="en-US" dirty="0" smtClean="0"/>
              <a:t>pplies only to mid-year changes that affect content of the SBC</a:t>
            </a:r>
          </a:p>
          <a:p>
            <a:pPr>
              <a:buFont typeface="Wingdings" pitchFamily="34" charset="2"/>
              <a:buNone/>
            </a:pPr>
            <a:endParaRPr lang="en-US" dirty="0" smtClean="0"/>
          </a:p>
          <a:p>
            <a:endParaRPr lang="en-US" dirty="0" smtClean="0"/>
          </a:p>
        </p:txBody>
      </p:sp>
    </p:spTree>
    <p:extLst>
      <p:ext uri="{BB962C8B-B14F-4D97-AF65-F5344CB8AC3E}">
        <p14:creationId xmlns:p14="http://schemas.microsoft.com/office/powerpoint/2010/main" val="219157206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Ban on Waiting Period of More than 90 Days</a:t>
            </a:r>
          </a:p>
        </p:txBody>
      </p:sp>
      <p:sp>
        <p:nvSpPr>
          <p:cNvPr id="20484" name="Rectangle 3"/>
          <p:cNvSpPr>
            <a:spLocks noGrp="1" noChangeArrowheads="1"/>
          </p:cNvSpPr>
          <p:nvPr>
            <p:ph type="body" idx="1"/>
          </p:nvPr>
        </p:nvSpPr>
        <p:spPr>
          <a:xfrm>
            <a:off x="76200" y="1219200"/>
            <a:ext cx="8915400" cy="5029200"/>
          </a:xfrm>
        </p:spPr>
        <p:txBody>
          <a:bodyPr/>
          <a:lstStyle/>
          <a:p>
            <a:pPr marL="233363" lvl="1" indent="0">
              <a:spcBef>
                <a:spcPct val="65000"/>
              </a:spcBef>
              <a:buNone/>
            </a:pPr>
            <a:r>
              <a:rPr lang="en-US" sz="2200" dirty="0">
                <a:solidFill>
                  <a:schemeClr val="accent1">
                    <a:lumMod val="50000"/>
                  </a:schemeClr>
                </a:solidFill>
                <a:latin typeface="Arial Black" pitchFamily="34" charset="0"/>
                <a:ea typeface="+mn-ea"/>
                <a:cs typeface="+mn-cs"/>
              </a:rPr>
              <a:t>For All </a:t>
            </a:r>
            <a:r>
              <a:rPr lang="en-US" sz="2200" dirty="0" smtClean="0">
                <a:solidFill>
                  <a:schemeClr val="accent1">
                    <a:lumMod val="50000"/>
                  </a:schemeClr>
                </a:solidFill>
                <a:latin typeface="Arial Black" pitchFamily="34" charset="0"/>
                <a:ea typeface="+mn-ea"/>
                <a:cs typeface="+mn-cs"/>
              </a:rPr>
              <a:t>Plans </a:t>
            </a:r>
            <a:r>
              <a:rPr lang="en-US" sz="2200" dirty="0">
                <a:solidFill>
                  <a:schemeClr val="accent1">
                    <a:lumMod val="50000"/>
                  </a:schemeClr>
                </a:solidFill>
                <a:latin typeface="Arial Black" pitchFamily="34" charset="0"/>
                <a:ea typeface="+mn-ea"/>
                <a:cs typeface="+mn-cs"/>
              </a:rPr>
              <a:t>(grandfathered and non-grandfathered), beginning with plan year on/after January 1, 2014:</a:t>
            </a:r>
          </a:p>
          <a:p>
            <a:r>
              <a:rPr lang="en-US" dirty="0" smtClean="0"/>
              <a:t>Proposed rule applicable through at least 2014 published</a:t>
            </a:r>
            <a:br>
              <a:rPr lang="en-US" dirty="0" smtClean="0"/>
            </a:br>
            <a:r>
              <a:rPr lang="en-US" dirty="0" smtClean="0"/>
              <a:t>March 21, 2013</a:t>
            </a:r>
          </a:p>
          <a:p>
            <a:r>
              <a:rPr lang="en-US" dirty="0" smtClean="0"/>
              <a:t>Waiting period is the time period that</a:t>
            </a:r>
            <a:br>
              <a:rPr lang="en-US" dirty="0" smtClean="0"/>
            </a:br>
            <a:r>
              <a:rPr lang="en-US" dirty="0" smtClean="0"/>
              <a:t>must pass before coverage for an</a:t>
            </a:r>
            <a:br>
              <a:rPr lang="en-US" dirty="0" smtClean="0"/>
            </a:br>
            <a:r>
              <a:rPr lang="en-US" dirty="0" smtClean="0"/>
              <a:t>employee or dependent </a:t>
            </a:r>
            <a:r>
              <a:rPr lang="en-US" i="1" dirty="0" smtClean="0"/>
              <a:t>who is </a:t>
            </a:r>
            <a:br>
              <a:rPr lang="en-US" i="1" dirty="0" smtClean="0"/>
            </a:br>
            <a:r>
              <a:rPr lang="en-US" i="1" dirty="0" smtClean="0"/>
              <a:t>otherwise eligible to enroll </a:t>
            </a:r>
            <a:r>
              <a:rPr lang="en-US" dirty="0" smtClean="0"/>
              <a:t>becomes</a:t>
            </a:r>
            <a:br>
              <a:rPr lang="en-US" dirty="0" smtClean="0"/>
            </a:br>
            <a:r>
              <a:rPr lang="en-US" dirty="0" smtClean="0"/>
              <a:t>effective</a:t>
            </a:r>
          </a:p>
          <a:p>
            <a:r>
              <a:rPr lang="en-US" dirty="0" smtClean="0"/>
              <a:t>Rule doesn’t require coverage for someone</a:t>
            </a:r>
            <a:br>
              <a:rPr lang="en-US" dirty="0" smtClean="0"/>
            </a:br>
            <a:r>
              <a:rPr lang="en-US" dirty="0" smtClean="0"/>
              <a:t>not eligible under the terms of the plan</a:t>
            </a:r>
          </a:p>
          <a:p>
            <a:r>
              <a:rPr lang="en-US" dirty="0" smtClean="0"/>
              <a:t>Under proposed rule, 90 days means</a:t>
            </a:r>
            <a:br>
              <a:rPr lang="en-US" dirty="0" smtClean="0"/>
            </a:br>
            <a:r>
              <a:rPr lang="en-US" dirty="0" smtClean="0"/>
              <a:t>90 calendar days, not three months</a:t>
            </a:r>
          </a:p>
        </p:txBody>
      </p:sp>
      <p:pic>
        <p:nvPicPr>
          <p:cNvPr id="5" name="Picture 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629071" y="3200400"/>
            <a:ext cx="3429001" cy="3124200"/>
          </a:xfrm>
          <a:prstGeom prst="rect">
            <a:avLst/>
          </a:prstGeom>
          <a:effectLst>
            <a:softEdge rad="317500"/>
          </a:effectLst>
        </p:spPr>
      </p:pic>
    </p:spTree>
    <p:extLst>
      <p:ext uri="{BB962C8B-B14F-4D97-AF65-F5344CB8AC3E}">
        <p14:creationId xmlns:p14="http://schemas.microsoft.com/office/powerpoint/2010/main" val="20584062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90-Day Waiting Period: General Rules</a:t>
            </a:r>
            <a:endParaRPr lang="en-US" dirty="0"/>
          </a:p>
        </p:txBody>
      </p:sp>
      <p:sp>
        <p:nvSpPr>
          <p:cNvPr id="3" name="Content Placeholder 2"/>
          <p:cNvSpPr>
            <a:spLocks noGrp="1"/>
          </p:cNvSpPr>
          <p:nvPr>
            <p:ph idx="1"/>
          </p:nvPr>
        </p:nvSpPr>
        <p:spPr/>
        <p:txBody>
          <a:bodyPr/>
          <a:lstStyle/>
          <a:p>
            <a:pPr marL="377825" indent="-377825">
              <a:buFont typeface="+mj-lt"/>
              <a:buAutoNum type="arabicPeriod"/>
            </a:pPr>
            <a:r>
              <a:rPr lang="en-US" dirty="0" smtClean="0"/>
              <a:t>“Variable hour employees”: those who need to work specified number of hours </a:t>
            </a:r>
            <a:r>
              <a:rPr lang="en-US" b="1" dirty="0" smtClean="0"/>
              <a:t>over a period of time </a:t>
            </a:r>
            <a:r>
              <a:rPr lang="en-US" dirty="0" smtClean="0"/>
              <a:t>to be eligible for coverage, and it cannot reasonably be determined at start date if hours requirement will be met </a:t>
            </a:r>
          </a:p>
          <a:p>
            <a:pPr marL="633413" lvl="3" indent="-242888">
              <a:buFont typeface="Arial" pitchFamily="34" charset="0"/>
              <a:buChar char="•"/>
            </a:pPr>
            <a:r>
              <a:rPr lang="en-US" dirty="0" smtClean="0"/>
              <a:t>Plan </a:t>
            </a:r>
            <a:r>
              <a:rPr lang="en-US" dirty="0"/>
              <a:t>sponsor can take up to one year to determine if eligible for coverage, provided coverage is effective </a:t>
            </a:r>
            <a:r>
              <a:rPr lang="en-US" dirty="0" smtClean="0"/>
              <a:t>(if eligible) no </a:t>
            </a:r>
            <a:r>
              <a:rPr lang="en-US" dirty="0"/>
              <a:t>later than 13 months </a:t>
            </a:r>
            <a:r>
              <a:rPr lang="en-US" dirty="0" smtClean="0"/>
              <a:t>(plus fraction) from </a:t>
            </a:r>
            <a:r>
              <a:rPr lang="en-US" dirty="0"/>
              <a:t>employee’s start </a:t>
            </a:r>
            <a:r>
              <a:rPr lang="en-US" dirty="0" smtClean="0"/>
              <a:t>date, and</a:t>
            </a:r>
          </a:p>
          <a:p>
            <a:pPr marL="633413" lvl="3" indent="-242888">
              <a:buFont typeface="Arial" pitchFamily="34" charset="0"/>
              <a:buChar char="•"/>
            </a:pPr>
            <a:r>
              <a:rPr lang="en-US" dirty="0" smtClean="0"/>
              <a:t>If plan sponsor uses a shorter measurement period (i.e., less than one year), any waiting period after the measurement period cannot exceed 90 calendar days</a:t>
            </a:r>
          </a:p>
          <a:p>
            <a:pPr marL="377825" indent="-377825">
              <a:buFont typeface="+mj-lt"/>
              <a:buAutoNum type="arabicPeriod"/>
            </a:pPr>
            <a:r>
              <a:rPr lang="en-US" dirty="0" smtClean="0"/>
              <a:t>Cumulative service requirement (up to 1,200 hours): </a:t>
            </a:r>
          </a:p>
          <a:p>
            <a:pPr lvl="2">
              <a:buFont typeface="Arial" pitchFamily="34" charset="0"/>
              <a:buChar char="•"/>
            </a:pPr>
            <a:r>
              <a:rPr lang="en-US" dirty="0" smtClean="0">
                <a:ea typeface="+mn-ea"/>
                <a:cs typeface="+mn-cs"/>
              </a:rPr>
              <a:t>Set number of hours without a time limit during which hours must be worked</a:t>
            </a:r>
          </a:p>
          <a:p>
            <a:pPr lvl="2">
              <a:buFont typeface="Arial" pitchFamily="34" charset="0"/>
              <a:buChar char="•"/>
            </a:pPr>
            <a:r>
              <a:rPr lang="en-US" dirty="0" smtClean="0">
                <a:ea typeface="+mn-ea"/>
                <a:cs typeface="+mn-cs"/>
              </a:rPr>
              <a:t>Plan may require employees to complete up to 1,200 hours of service in order to become eligible, provided coverage is effective no later than 91</a:t>
            </a:r>
            <a:r>
              <a:rPr lang="en-US" baseline="30000" dirty="0" smtClean="0">
                <a:ea typeface="+mn-ea"/>
                <a:cs typeface="+mn-cs"/>
              </a:rPr>
              <a:t>st</a:t>
            </a:r>
            <a:r>
              <a:rPr lang="en-US" dirty="0" smtClean="0">
                <a:ea typeface="+mn-ea"/>
                <a:cs typeface="+mn-cs"/>
              </a:rPr>
              <a:t> day after hours requirement met</a:t>
            </a:r>
            <a:endParaRPr lang="en-US" dirty="0">
              <a:ea typeface="+mn-ea"/>
              <a:cs typeface="+mn-cs"/>
            </a:endParaRPr>
          </a:p>
          <a:p>
            <a:pPr marL="377825" indent="-377825">
              <a:buFont typeface="+mj-lt"/>
              <a:buAutoNum type="arabicPeriod"/>
            </a:pPr>
            <a:r>
              <a:rPr lang="en-US" dirty="0" smtClean="0"/>
              <a:t>Eligibility requirements based on earnings/residuals are allowed</a:t>
            </a:r>
            <a:endParaRPr lang="en-US" dirty="0"/>
          </a:p>
          <a:p>
            <a:endParaRPr lang="en-US" dirty="0"/>
          </a:p>
        </p:txBody>
      </p:sp>
    </p:spTree>
    <p:extLst>
      <p:ext uri="{BB962C8B-B14F-4D97-AF65-F5344CB8AC3E}">
        <p14:creationId xmlns:p14="http://schemas.microsoft.com/office/powerpoint/2010/main" val="36457402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FAQ on Application to Multiemployer Plans</a:t>
            </a:r>
            <a:endParaRPr lang="en-US" dirty="0"/>
          </a:p>
        </p:txBody>
      </p:sp>
      <p:sp>
        <p:nvSpPr>
          <p:cNvPr id="3" name="Content Placeholder 2"/>
          <p:cNvSpPr>
            <a:spLocks noGrp="1"/>
          </p:cNvSpPr>
          <p:nvPr>
            <p:ph idx="1"/>
          </p:nvPr>
        </p:nvSpPr>
        <p:spPr/>
        <p:txBody>
          <a:bodyPr/>
          <a:lstStyle/>
          <a:p>
            <a:r>
              <a:rPr lang="en-US" dirty="0"/>
              <a:t>FAQ released September 4, 2013</a:t>
            </a:r>
          </a:p>
          <a:p>
            <a:pPr marL="0" indent="0" algn="ctr">
              <a:buNone/>
            </a:pPr>
            <a:r>
              <a:rPr lang="en-US" sz="2800" dirty="0">
                <a:solidFill>
                  <a:srgbClr val="0070C0"/>
                </a:solidFill>
              </a:rPr>
              <a:t>“</a:t>
            </a:r>
            <a:r>
              <a:rPr lang="en-US" dirty="0"/>
              <a:t>…[T]o the extent plans … impose substantive eligibility requirements not based solely on the lapse of time, these eligibility provisions are permitted if they are not designed to avoid compliance with the 90-day waiting period limitation. Therefore, … if a multiemployer plan operating pursuant to an arms-length collective bargaining agreement has an eligibility provision that allows employees to become eligible for coverage by working hours of covered employment across multiple contributing employers (which often aggregates hours by calendar quarter and then permits coverage to extend for the next full calendar quarter, regardless of whether an employee has terminated employment), the Departments would consider that provision designed to accommodate a unique operating structure, (and, therefore, not designed to avoid compliance with the 90-day waiting period limitation).</a:t>
            </a:r>
            <a:r>
              <a:rPr lang="en-US" sz="2400" dirty="0">
                <a:solidFill>
                  <a:srgbClr val="0070C0"/>
                </a:solidFill>
              </a:rPr>
              <a:t>”</a:t>
            </a:r>
          </a:p>
          <a:p>
            <a:endParaRPr lang="en-US" dirty="0"/>
          </a:p>
        </p:txBody>
      </p:sp>
    </p:spTree>
    <p:extLst>
      <p:ext uri="{BB962C8B-B14F-4D97-AF65-F5344CB8AC3E}">
        <p14:creationId xmlns:p14="http://schemas.microsoft.com/office/powerpoint/2010/main" val="5621667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Group </a:t>
            </a:r>
            <a:r>
              <a:rPr lang="en-US" dirty="0"/>
              <a:t>Health Plan Mandates Effective in 2014</a:t>
            </a:r>
          </a:p>
        </p:txBody>
      </p:sp>
      <p:sp>
        <p:nvSpPr>
          <p:cNvPr id="3" name="Content Placeholder 2"/>
          <p:cNvSpPr>
            <a:spLocks noGrp="1"/>
          </p:cNvSpPr>
          <p:nvPr>
            <p:ph idx="1"/>
          </p:nvPr>
        </p:nvSpPr>
        <p:spPr/>
        <p:txBody>
          <a:bodyPr/>
          <a:lstStyle/>
          <a:p>
            <a:pPr marL="233363" indent="0">
              <a:buNone/>
            </a:pPr>
            <a:r>
              <a:rPr lang="en-US" dirty="0" smtClean="0">
                <a:solidFill>
                  <a:schemeClr val="accent1">
                    <a:lumMod val="50000"/>
                  </a:schemeClr>
                </a:solidFill>
                <a:latin typeface="Arial Black" pitchFamily="34" charset="0"/>
              </a:rPr>
              <a:t>For </a:t>
            </a:r>
            <a:r>
              <a:rPr lang="en-US" dirty="0">
                <a:solidFill>
                  <a:schemeClr val="accent1">
                    <a:lumMod val="50000"/>
                  </a:schemeClr>
                </a:solidFill>
                <a:latin typeface="Arial Black" pitchFamily="34" charset="0"/>
              </a:rPr>
              <a:t>All Plans (grandfathered and non-grandfathered), beginning with plan year on/after January 1, 2014:</a:t>
            </a:r>
          </a:p>
          <a:p>
            <a:r>
              <a:rPr lang="en-US" dirty="0" smtClean="0"/>
              <a:t>Ban </a:t>
            </a:r>
            <a:r>
              <a:rPr lang="en-US" dirty="0"/>
              <a:t>on preexisting condition exclusions (regardless of age)</a:t>
            </a:r>
          </a:p>
          <a:p>
            <a:r>
              <a:rPr lang="en-US" dirty="0"/>
              <a:t>No annual dollar limits on essential benefits (no more waivers</a:t>
            </a:r>
            <a:r>
              <a:rPr lang="en-US" dirty="0" smtClean="0"/>
              <a:t>)</a:t>
            </a:r>
          </a:p>
          <a:p>
            <a:pPr lvl="1"/>
            <a:r>
              <a:rPr lang="en-US" dirty="0" smtClean="0"/>
              <a:t>Individual spending accounts that the IRS calls “Health Reimbursement Arrangements” (HRAs) are subject to the annual limits rules</a:t>
            </a:r>
          </a:p>
          <a:p>
            <a:pPr lvl="2"/>
            <a:r>
              <a:rPr lang="en-US" dirty="0" smtClean="0"/>
              <a:t>Need to be “integrated” with primary group coverage that complies with the annual limits rules and must follow other rules set out in DOL Technical Release 2013-03 (released September 13, 2013)</a:t>
            </a:r>
          </a:p>
          <a:p>
            <a:pPr marL="0" indent="0">
              <a:buNone/>
            </a:pPr>
            <a:endParaRPr lang="en-US" dirty="0"/>
          </a:p>
        </p:txBody>
      </p:sp>
    </p:spTree>
    <p:extLst>
      <p:ext uri="{BB962C8B-B14F-4D97-AF65-F5344CB8AC3E}">
        <p14:creationId xmlns:p14="http://schemas.microsoft.com/office/powerpoint/2010/main" val="14020082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Fees</a:t>
            </a:r>
            <a:endParaRPr lang="en-US" dirty="0"/>
          </a:p>
        </p:txBody>
      </p:sp>
      <p:sp>
        <p:nvSpPr>
          <p:cNvPr id="4" name="Content Placeholder 3"/>
          <p:cNvSpPr>
            <a:spLocks noGrp="1"/>
          </p:cNvSpPr>
          <p:nvPr>
            <p:ph sz="half" idx="1"/>
          </p:nvPr>
        </p:nvSpPr>
        <p:spPr/>
        <p:txBody>
          <a:bodyPr/>
          <a:lstStyle/>
          <a:p>
            <a:r>
              <a:rPr lang="en-US" sz="2200" dirty="0"/>
              <a:t>Comparative Effectiveness Research Fees</a:t>
            </a:r>
          </a:p>
          <a:p>
            <a:r>
              <a:rPr lang="en-US" sz="2200" dirty="0"/>
              <a:t>Temporary Reinsurance Program Fees</a:t>
            </a:r>
          </a:p>
          <a:p>
            <a:r>
              <a:rPr lang="en-US" sz="2200" dirty="0"/>
              <a:t>Insured Plans Only: Annual Fee on Health Insurance Providers Paid by Carriers in 2014 and </a:t>
            </a:r>
            <a:r>
              <a:rPr lang="en-US" sz="2200" dirty="0" smtClean="0"/>
              <a:t>Beyond</a:t>
            </a:r>
            <a:endParaRPr lang="en-US" sz="2200" dirty="0"/>
          </a:p>
          <a:p>
            <a:pPr lvl="1"/>
            <a:r>
              <a:rPr lang="en-US" sz="2200" dirty="0"/>
              <a:t>Will be reflected in carrier’s </a:t>
            </a:r>
            <a:r>
              <a:rPr lang="en-US" sz="2200" dirty="0" smtClean="0"/>
              <a:t>rates</a:t>
            </a:r>
          </a:p>
          <a:p>
            <a:pPr lvl="1"/>
            <a:endParaRPr lang="en-US" sz="2200" dirty="0"/>
          </a:p>
          <a:p>
            <a:endParaRPr lang="en-US" dirty="0"/>
          </a:p>
        </p:txBody>
      </p:sp>
      <p:pic>
        <p:nvPicPr>
          <p:cNvPr id="8" name="Picture 2" descr="medical expense iStock 10532131Large"/>
          <p:cNvPicPr>
            <a:picLocks noGrp="1" noChangeAspect="1" noChangeArrowheads="1"/>
          </p:cNvPicPr>
          <p:nvPr>
            <p:ph sz="half" idx="2"/>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00600" y="1600200"/>
            <a:ext cx="4343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1971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2" descr="dollar capsule pill iStock 0000082604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828800"/>
            <a:ext cx="29876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3"/>
          <p:cNvSpPr>
            <a:spLocks noGrp="1" noChangeArrowheads="1"/>
          </p:cNvSpPr>
          <p:nvPr>
            <p:ph type="title" idx="4294967295"/>
          </p:nvPr>
        </p:nvSpPr>
        <p:spPr/>
        <p:txBody>
          <a:bodyPr/>
          <a:lstStyle/>
          <a:p>
            <a:pPr eaLnBrk="1" hangingPunct="1"/>
            <a:r>
              <a:rPr lang="en-US" dirty="0" smtClean="0"/>
              <a:t>Comparative Effectiveness Research Fees</a:t>
            </a:r>
          </a:p>
        </p:txBody>
      </p:sp>
      <p:sp>
        <p:nvSpPr>
          <p:cNvPr id="17413" name="Rectangle 4"/>
          <p:cNvSpPr>
            <a:spLocks noGrp="1" noChangeArrowheads="1"/>
          </p:cNvSpPr>
          <p:nvPr>
            <p:ph type="body" idx="4294967295"/>
          </p:nvPr>
        </p:nvSpPr>
        <p:spPr>
          <a:xfrm>
            <a:off x="76200" y="1295400"/>
            <a:ext cx="6781800" cy="4191000"/>
          </a:xfrm>
        </p:spPr>
        <p:txBody>
          <a:bodyPr/>
          <a:lstStyle/>
          <a:p>
            <a:pPr>
              <a:spcBef>
                <a:spcPct val="45000"/>
              </a:spcBef>
            </a:pPr>
            <a:r>
              <a:rPr lang="en-US" dirty="0" smtClean="0"/>
              <a:t>All plans (insured and self-insured) must pay a fee to fund comparative effectiveness research</a:t>
            </a:r>
          </a:p>
          <a:p>
            <a:pPr lvl="1">
              <a:spcBef>
                <a:spcPct val="45000"/>
              </a:spcBef>
            </a:pPr>
            <a:r>
              <a:rPr lang="en-US" dirty="0" smtClean="0"/>
              <a:t>Plan sponsor pays if coverage is self-insured; issuer pays if coverage is insured </a:t>
            </a:r>
            <a:endParaRPr lang="en-US" dirty="0"/>
          </a:p>
          <a:p>
            <a:pPr>
              <a:spcBef>
                <a:spcPct val="45000"/>
              </a:spcBef>
            </a:pPr>
            <a:r>
              <a:rPr lang="en-US" dirty="0" smtClean="0"/>
              <a:t>First effective for plan year beginning January 1, 2012</a:t>
            </a:r>
          </a:p>
          <a:p>
            <a:pPr>
              <a:spcBef>
                <a:spcPct val="45000"/>
              </a:spcBef>
            </a:pPr>
            <a:r>
              <a:rPr lang="en-US" dirty="0" smtClean="0"/>
              <a:t> First </a:t>
            </a:r>
            <a:r>
              <a:rPr lang="en-US" dirty="0"/>
              <a:t>year — </a:t>
            </a:r>
            <a:r>
              <a:rPr lang="en-US" dirty="0" smtClean="0"/>
              <a:t>$1.00 per average number of covered lives</a:t>
            </a:r>
          </a:p>
          <a:p>
            <a:pPr lvl="1">
              <a:spcBef>
                <a:spcPct val="45000"/>
              </a:spcBef>
            </a:pPr>
            <a:r>
              <a:rPr lang="en-US" dirty="0" smtClean="0"/>
              <a:t>Second year— $2.00 per covered life (indexed starting in</a:t>
            </a:r>
            <a:br>
              <a:rPr lang="en-US" dirty="0" smtClean="0"/>
            </a:br>
            <a:r>
              <a:rPr lang="en-US" dirty="0" smtClean="0"/>
              <a:t>third year)</a:t>
            </a:r>
          </a:p>
          <a:p>
            <a:pPr lvl="1">
              <a:spcBef>
                <a:spcPct val="45000"/>
              </a:spcBef>
            </a:pPr>
            <a:r>
              <a:rPr lang="en-US" dirty="0" smtClean="0"/>
              <a:t>Sunsets in 2019 </a:t>
            </a:r>
          </a:p>
          <a:p>
            <a:pPr>
              <a:spcBef>
                <a:spcPct val="45000"/>
              </a:spcBef>
            </a:pPr>
            <a:r>
              <a:rPr lang="en-US" dirty="0" smtClean="0"/>
              <a:t>Paid by July 31 of the calendar year after</a:t>
            </a:r>
            <a:br>
              <a:rPr lang="en-US" dirty="0" smtClean="0"/>
            </a:br>
            <a:r>
              <a:rPr lang="en-US" dirty="0" smtClean="0"/>
              <a:t>last day of plan year – For this Fund, due</a:t>
            </a:r>
          </a:p>
          <a:p>
            <a:pPr marL="0" indent="0">
              <a:spcBef>
                <a:spcPts val="0"/>
              </a:spcBef>
              <a:buNone/>
            </a:pPr>
            <a:r>
              <a:rPr lang="en-US" dirty="0" smtClean="0"/>
              <a:t>   July 31, 2013</a:t>
            </a:r>
          </a:p>
        </p:txBody>
      </p:sp>
    </p:spTree>
    <p:extLst>
      <p:ext uri="{BB962C8B-B14F-4D97-AF65-F5344CB8AC3E}">
        <p14:creationId xmlns:p14="http://schemas.microsoft.com/office/powerpoint/2010/main" val="35302960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Effectiveness Research </a:t>
            </a:r>
            <a:r>
              <a:rPr lang="en-US" dirty="0" smtClean="0"/>
              <a:t>Fees</a:t>
            </a:r>
            <a:br>
              <a:rPr lang="en-US" dirty="0" smtClean="0"/>
            </a:br>
            <a:r>
              <a:rPr lang="en-US" dirty="0" smtClean="0"/>
              <a:t> </a:t>
            </a:r>
            <a:r>
              <a:rPr lang="en-US" sz="2200" b="0" i="1" dirty="0" smtClean="0"/>
              <a:t>Counting Average Number of Covered Lives</a:t>
            </a:r>
            <a:endParaRPr lang="en-US" sz="2200" b="0" i="1" dirty="0"/>
          </a:p>
        </p:txBody>
      </p:sp>
      <p:sp>
        <p:nvSpPr>
          <p:cNvPr id="3" name="Content Placeholder 2"/>
          <p:cNvSpPr>
            <a:spLocks noGrp="1"/>
          </p:cNvSpPr>
          <p:nvPr>
            <p:ph idx="1"/>
          </p:nvPr>
        </p:nvSpPr>
        <p:spPr/>
        <p:txBody>
          <a:bodyPr/>
          <a:lstStyle/>
          <a:p>
            <a:pPr marL="341313" indent="-341313">
              <a:buFont typeface="+mj-lt"/>
              <a:buAutoNum type="arabicPeriod"/>
            </a:pPr>
            <a:r>
              <a:rPr lang="en-US" dirty="0" smtClean="0"/>
              <a:t>Actual Count Method: </a:t>
            </a:r>
          </a:p>
          <a:p>
            <a:pPr marL="585788" lvl="1" indent="-231775">
              <a:buFont typeface="Arial" pitchFamily="34" charset="0"/>
              <a:buChar char="•"/>
            </a:pPr>
            <a:r>
              <a:rPr lang="en-US" dirty="0" smtClean="0"/>
              <a:t>Add the totals of covered lives for each day of the plan year and divide by number of days in plan year</a:t>
            </a:r>
          </a:p>
          <a:p>
            <a:pPr marL="341313" indent="-341313">
              <a:buFont typeface="+mj-lt"/>
              <a:buAutoNum type="arabicPeriod"/>
            </a:pPr>
            <a:r>
              <a:rPr lang="en-US" dirty="0" smtClean="0"/>
              <a:t>Snapshot Method</a:t>
            </a:r>
          </a:p>
          <a:p>
            <a:pPr marL="585788" lvl="1" indent="-231775">
              <a:buFont typeface="Arial" pitchFamily="34" charset="0"/>
              <a:buChar char="•"/>
            </a:pPr>
            <a:r>
              <a:rPr lang="en-US" dirty="0" smtClean="0"/>
              <a:t>Add the totals of covered lives on one or more dates during the first, second, or third month of each quarter of the plan year and divide by the number of dates on which a count was made</a:t>
            </a:r>
          </a:p>
          <a:p>
            <a:pPr marL="585788" lvl="1" indent="-231775">
              <a:buFont typeface="Arial" pitchFamily="34" charset="0"/>
              <a:buChar char="•"/>
            </a:pPr>
            <a:r>
              <a:rPr lang="en-US" dirty="0" smtClean="0"/>
              <a:t>Can do actual count on each of these days, or count participants and use a dependency factor of 2.35 to count family members</a:t>
            </a:r>
          </a:p>
          <a:p>
            <a:pPr marL="341313" indent="-341313">
              <a:buFont typeface="+mj-lt"/>
              <a:buAutoNum type="arabicPeriod"/>
            </a:pPr>
            <a:r>
              <a:rPr lang="en-US" dirty="0" smtClean="0"/>
              <a:t>Form 5500 Method (if 5500 is filed by due date for fees)</a:t>
            </a:r>
          </a:p>
          <a:p>
            <a:pPr marL="585788" lvl="1" indent="-231775">
              <a:buFont typeface="Arial" pitchFamily="34" charset="0"/>
              <a:buChar char="•"/>
            </a:pPr>
            <a:r>
              <a:rPr lang="en-US" dirty="0" smtClean="0"/>
              <a:t>If plan only offers self-only coverage: sum of participants at beginning and end of plan year, divided by 2</a:t>
            </a:r>
          </a:p>
          <a:p>
            <a:pPr marL="585788" lvl="1" indent="-231775">
              <a:buFont typeface="Arial" pitchFamily="34" charset="0"/>
              <a:buChar char="•"/>
            </a:pPr>
            <a:r>
              <a:rPr lang="en-US" dirty="0" smtClean="0"/>
              <a:t>If plan also offers family coverage: same as above but do not divide by 2</a:t>
            </a:r>
          </a:p>
          <a:p>
            <a:pPr marL="642938" lvl="1" indent="-457200">
              <a:buFont typeface="Arial" pitchFamily="34" charset="0"/>
              <a:buChar char="•"/>
            </a:pPr>
            <a:endParaRPr lang="en-US" dirty="0"/>
          </a:p>
          <a:p>
            <a:pPr marL="642938" lvl="1" indent="-457200">
              <a:buFont typeface="Arial" pitchFamily="34" charset="0"/>
              <a:buChar char="•"/>
            </a:pPr>
            <a:endParaRPr lang="en-US" dirty="0"/>
          </a:p>
        </p:txBody>
      </p:sp>
      <p:sp>
        <p:nvSpPr>
          <p:cNvPr id="5" name="Text Box 5"/>
          <p:cNvSpPr txBox="1">
            <a:spLocks noChangeArrowheads="1"/>
          </p:cNvSpPr>
          <p:nvPr/>
        </p:nvSpPr>
        <p:spPr bwMode="gray">
          <a:xfrm>
            <a:off x="1314062" y="5562600"/>
            <a:ext cx="6534538" cy="877163"/>
          </a:xfrm>
          <a:prstGeom prst="rect">
            <a:avLst/>
          </a:prstGeom>
          <a:solidFill>
            <a:schemeClr val="accent5"/>
          </a:solidFill>
          <a:ln>
            <a:noFill/>
          </a:ln>
          <a:effectLst>
            <a:outerShdw blurRad="50800" dist="38100" dir="2700000" algn="tl" rotWithShape="0">
              <a:prstClr val="black">
                <a:alpha val="40000"/>
              </a:prstClr>
            </a:outerShdw>
          </a:effectLst>
        </p:spPr>
        <p:txBody>
          <a:bodyPr wrap="square" lIns="64008" tIns="64008" rIns="64008" bIns="64008" anchor="ctr" anchorCtr="1">
            <a:spAutoFit/>
          </a:bodyPr>
          <a:lstStyle>
            <a:defPPr>
              <a:defRPr lang="en-US"/>
            </a:defPPr>
            <a:lvl1pPr algn="ctr" eaLnBrk="0" hangingPunct="0">
              <a:spcBef>
                <a:spcPct val="10000"/>
              </a:spcBef>
              <a:defRPr sz="1800" b="1">
                <a:solidFill>
                  <a:schemeClr val="bg1"/>
                </a:solidFill>
              </a:defRPr>
            </a:lvl1pPr>
          </a:lstStyle>
          <a:p>
            <a:r>
              <a:rPr lang="en-US" dirty="0">
                <a:solidFill>
                  <a:prstClr val="white"/>
                </a:solidFill>
              </a:rPr>
              <a:t>For plan years beginning before July 11, 2012 (and ending on/after </a:t>
            </a:r>
            <a:r>
              <a:rPr lang="en-US" dirty="0" smtClean="0">
                <a:solidFill>
                  <a:prstClr val="white"/>
                </a:solidFill>
              </a:rPr>
              <a:t>October </a:t>
            </a:r>
            <a:r>
              <a:rPr lang="en-US" dirty="0">
                <a:solidFill>
                  <a:prstClr val="white"/>
                </a:solidFill>
              </a:rPr>
              <a:t>1, 2012), a plan sponsor may use any reasonable method to count covered lives.  </a:t>
            </a:r>
          </a:p>
        </p:txBody>
      </p:sp>
    </p:spTree>
    <p:extLst>
      <p:ext uri="{BB962C8B-B14F-4D97-AF65-F5344CB8AC3E}">
        <p14:creationId xmlns:p14="http://schemas.microsoft.com/office/powerpoint/2010/main" val="21563232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dlobosco\Documents\High Resolution Images\clock with money Fotolia_33672783_M.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1793"/>
          <a:stretch/>
        </p:blipFill>
        <p:spPr bwMode="auto">
          <a:xfrm>
            <a:off x="5181600" y="3505200"/>
            <a:ext cx="3523488" cy="30876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Payments to Temporary (2014-2016) </a:t>
            </a:r>
            <a:br>
              <a:rPr lang="en-US" dirty="0" smtClean="0"/>
            </a:br>
            <a:r>
              <a:rPr lang="en-US" dirty="0" smtClean="0"/>
              <a:t>Reinsurance Programs</a:t>
            </a:r>
            <a:endParaRPr lang="en-US" dirty="0"/>
          </a:p>
        </p:txBody>
      </p:sp>
      <p:sp>
        <p:nvSpPr>
          <p:cNvPr id="3" name="Content Placeholder 2"/>
          <p:cNvSpPr>
            <a:spLocks noGrp="1"/>
          </p:cNvSpPr>
          <p:nvPr>
            <p:ph idx="1"/>
          </p:nvPr>
        </p:nvSpPr>
        <p:spPr/>
        <p:txBody>
          <a:bodyPr/>
          <a:lstStyle/>
          <a:p>
            <a:r>
              <a:rPr lang="en-US" dirty="0"/>
              <a:t>Goal of reinsurance programs is to stabilize the individual insurance market in 2014 – 2016</a:t>
            </a:r>
          </a:p>
          <a:p>
            <a:r>
              <a:rPr lang="en-US" dirty="0" smtClean="0"/>
              <a:t>Self-insured plans will have to pay fees to help finance these reinsurance programs</a:t>
            </a:r>
          </a:p>
          <a:p>
            <a:r>
              <a:rPr lang="en-US" dirty="0" smtClean="0"/>
              <a:t>Health insurance issuers will also have to pay fees</a:t>
            </a:r>
          </a:p>
          <a:p>
            <a:r>
              <a:rPr lang="en-US" dirty="0" smtClean="0"/>
              <a:t>Fees will be based on a per capita (i.e., per person) contribution rate set by federal government</a:t>
            </a:r>
          </a:p>
          <a:p>
            <a:pPr lvl="1"/>
            <a:r>
              <a:rPr lang="en-US" dirty="0" smtClean="0"/>
              <a:t>Final rate for 2014 is $5.25 per person</a:t>
            </a:r>
            <a:br>
              <a:rPr lang="en-US" dirty="0" smtClean="0"/>
            </a:br>
            <a:r>
              <a:rPr lang="en-US" dirty="0" smtClean="0"/>
              <a:t>per month (i.e., $63 per person per year)</a:t>
            </a:r>
          </a:p>
          <a:p>
            <a:pPr lvl="1"/>
            <a:r>
              <a:rPr lang="en-US" dirty="0" smtClean="0"/>
              <a:t>Per person (not per employee)</a:t>
            </a:r>
          </a:p>
          <a:p>
            <a:r>
              <a:rPr lang="en-US" dirty="0" smtClean="0"/>
              <a:t>Fees apply to “major medical coverage”</a:t>
            </a:r>
            <a:endParaRPr lang="en-US" dirty="0"/>
          </a:p>
        </p:txBody>
      </p:sp>
    </p:spTree>
    <p:extLst>
      <p:ext uri="{BB962C8B-B14F-4D97-AF65-F5344CB8AC3E}">
        <p14:creationId xmlns:p14="http://schemas.microsoft.com/office/powerpoint/2010/main" val="285549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Requirements for </a:t>
            </a:r>
            <a:r>
              <a:rPr lang="en-US" dirty="0" smtClean="0"/>
              <a:t>2013</a:t>
            </a:r>
            <a:br>
              <a:rPr lang="en-US" dirty="0" smtClean="0"/>
            </a:br>
            <a:r>
              <a:rPr lang="en-US" sz="2200" b="0" i="1" dirty="0" smtClean="0"/>
              <a:t>Non-Grandfathered Plans</a:t>
            </a:r>
            <a:endParaRPr lang="en-US" sz="2200" b="0" i="1" dirty="0"/>
          </a:p>
        </p:txBody>
      </p:sp>
      <p:sp>
        <p:nvSpPr>
          <p:cNvPr id="3" name="Content Placeholder 2"/>
          <p:cNvSpPr>
            <a:spLocks noGrp="1"/>
          </p:cNvSpPr>
          <p:nvPr>
            <p:ph idx="1"/>
          </p:nvPr>
        </p:nvSpPr>
        <p:spPr/>
        <p:txBody>
          <a:bodyPr/>
          <a:lstStyle/>
          <a:p>
            <a:pPr marL="233363" indent="0">
              <a:buNone/>
            </a:pPr>
            <a:r>
              <a:rPr lang="en-US" dirty="0" smtClean="0">
                <a:solidFill>
                  <a:schemeClr val="accent1">
                    <a:lumMod val="50000"/>
                  </a:schemeClr>
                </a:solidFill>
                <a:latin typeface="Arial Black" pitchFamily="34" charset="0"/>
              </a:rPr>
              <a:t>Non-Grandfathered </a:t>
            </a:r>
            <a:r>
              <a:rPr lang="en-US" dirty="0">
                <a:solidFill>
                  <a:schemeClr val="accent1">
                    <a:lumMod val="50000"/>
                  </a:schemeClr>
                </a:solidFill>
                <a:latin typeface="Arial Black" pitchFamily="34" charset="0"/>
              </a:rPr>
              <a:t>Plans Only:</a:t>
            </a:r>
          </a:p>
          <a:p>
            <a:pPr>
              <a:spcBef>
                <a:spcPct val="45000"/>
              </a:spcBef>
            </a:pPr>
            <a:r>
              <a:rPr lang="en-US" dirty="0" smtClean="0"/>
              <a:t>Preventive Services for Women (apply to plan year beginning on or after August 1, 2012)</a:t>
            </a:r>
          </a:p>
          <a:p>
            <a:pPr>
              <a:spcBef>
                <a:spcPct val="45000"/>
              </a:spcBef>
            </a:pPr>
            <a:r>
              <a:rPr lang="en-US" dirty="0" smtClean="0"/>
              <a:t>Nondiscrimination </a:t>
            </a:r>
            <a:r>
              <a:rPr lang="en-US" dirty="0"/>
              <a:t>Rules for Insured Plans (standards and effective date to be determined in regulations)</a:t>
            </a:r>
          </a:p>
          <a:p>
            <a:r>
              <a:rPr lang="en-US" dirty="0"/>
              <a:t>Quality Reporting (awaiting guidance)</a:t>
            </a:r>
          </a:p>
          <a:p>
            <a:endParaRPr lang="en-US" dirty="0"/>
          </a:p>
        </p:txBody>
      </p:sp>
    </p:spTree>
    <p:extLst>
      <p:ext uri="{BB962C8B-B14F-4D97-AF65-F5344CB8AC3E}">
        <p14:creationId xmlns:p14="http://schemas.microsoft.com/office/powerpoint/2010/main" val="20666950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dirty="0" smtClean="0"/>
              <a:t>Additional Preventive Services</a:t>
            </a:r>
            <a:br>
              <a:rPr lang="en-US" dirty="0" smtClean="0"/>
            </a:br>
            <a:r>
              <a:rPr lang="en-US" sz="2200" b="0" i="1" dirty="0" smtClean="0"/>
              <a:t>Non-Grandfathered Plans	</a:t>
            </a:r>
          </a:p>
        </p:txBody>
      </p:sp>
      <p:sp>
        <p:nvSpPr>
          <p:cNvPr id="40963" name="Rectangle 3"/>
          <p:cNvSpPr>
            <a:spLocks noGrp="1" noChangeArrowheads="1"/>
          </p:cNvSpPr>
          <p:nvPr>
            <p:ph type="body" idx="1"/>
          </p:nvPr>
        </p:nvSpPr>
        <p:spPr/>
        <p:txBody>
          <a:bodyPr/>
          <a:lstStyle/>
          <a:p>
            <a:r>
              <a:rPr lang="en-US" dirty="0" smtClean="0"/>
              <a:t>More preventive services will be added over time</a:t>
            </a:r>
          </a:p>
          <a:p>
            <a:r>
              <a:rPr lang="en-US" dirty="0" smtClean="0"/>
              <a:t>Once appropriate governmental body releases new or updated recommendations, plan must provide coverage beginning with the plan year that begins one year later</a:t>
            </a:r>
          </a:p>
          <a:p>
            <a:r>
              <a:rPr lang="en-US" dirty="0" smtClean="0"/>
              <a:t>For example, for plan year beginning on/after May 21, 2011, new recommendations relating to newborn screening took effect</a:t>
            </a:r>
          </a:p>
          <a:p>
            <a:r>
              <a:rPr lang="en-US" dirty="0" smtClean="0"/>
              <a:t>Check website at least once each year for updates</a:t>
            </a:r>
          </a:p>
          <a:p>
            <a:pPr lvl="1"/>
            <a:r>
              <a:rPr lang="en-US" dirty="0">
                <a:hlinkClick r:id="rId3" action="ppaction://hlinkpres?slideindex=1&amp;slidetitle="/>
              </a:rPr>
              <a:t>http://www.healthcare.gov/law/features/rights/preventive-care/index.html</a:t>
            </a:r>
            <a:endParaRPr lang="en-US" dirty="0" smtClean="0"/>
          </a:p>
          <a:p>
            <a:r>
              <a:rPr lang="en-US" dirty="0" smtClean="0"/>
              <a:t>Plans may use reasonable medical management techniques to control costs</a:t>
            </a:r>
          </a:p>
          <a:p>
            <a:endParaRPr lang="en-US" dirty="0" smtClean="0"/>
          </a:p>
        </p:txBody>
      </p:sp>
    </p:spTree>
    <p:extLst>
      <p:ext uri="{BB962C8B-B14F-4D97-AF65-F5344CB8AC3E}">
        <p14:creationId xmlns:p14="http://schemas.microsoft.com/office/powerpoint/2010/main" val="19990800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Additional Preventive Services for Women</a:t>
            </a:r>
            <a:br>
              <a:rPr lang="en-US" dirty="0" smtClean="0"/>
            </a:br>
            <a:r>
              <a:rPr lang="en-US" sz="2200" b="0" i="1" dirty="0" smtClean="0"/>
              <a:t>Non-Grandfathered Plans</a:t>
            </a:r>
          </a:p>
        </p:txBody>
      </p:sp>
      <p:sp>
        <p:nvSpPr>
          <p:cNvPr id="41987" name="Rectangle 3"/>
          <p:cNvSpPr>
            <a:spLocks noGrp="1" noChangeArrowheads="1"/>
          </p:cNvSpPr>
          <p:nvPr>
            <p:ph type="body" idx="1"/>
          </p:nvPr>
        </p:nvSpPr>
        <p:spPr>
          <a:xfrm>
            <a:off x="76200" y="1219200"/>
            <a:ext cx="8915400" cy="1905000"/>
          </a:xfrm>
        </p:spPr>
        <p:txBody>
          <a:bodyPr/>
          <a:lstStyle/>
          <a:p>
            <a:r>
              <a:rPr lang="en-US" dirty="0" smtClean="0"/>
              <a:t>Apply to non-grandfathered plans with the plan year beginning on/after August 1, 2012</a:t>
            </a:r>
          </a:p>
          <a:p>
            <a:r>
              <a:rPr lang="en-US" dirty="0" smtClean="0"/>
              <a:t>Based on guidelines </a:t>
            </a:r>
            <a:r>
              <a:rPr lang="en-US" dirty="0"/>
              <a:t>issued </a:t>
            </a:r>
            <a:r>
              <a:rPr lang="en-US" dirty="0" smtClean="0"/>
              <a:t>August </a:t>
            </a:r>
            <a:r>
              <a:rPr lang="en-US" dirty="0"/>
              <a:t>1, 2011 by the Health Resources and Services Administration (part of HHS) based on recommendations from the Institute of </a:t>
            </a:r>
            <a:r>
              <a:rPr lang="en-US" dirty="0" smtClean="0"/>
              <a:t>Medicine</a:t>
            </a:r>
          </a:p>
        </p:txBody>
      </p:sp>
      <p:grpSp>
        <p:nvGrpSpPr>
          <p:cNvPr id="3" name="Group 2"/>
          <p:cNvGrpSpPr/>
          <p:nvPr/>
        </p:nvGrpSpPr>
        <p:grpSpPr>
          <a:xfrm>
            <a:off x="457200" y="3124200"/>
            <a:ext cx="8229600" cy="3276600"/>
            <a:chOff x="1524000" y="2702194"/>
            <a:chExt cx="6096000" cy="3750507"/>
          </a:xfrm>
        </p:grpSpPr>
        <p:sp>
          <p:nvSpPr>
            <p:cNvPr id="4" name="Freeform 3"/>
            <p:cNvSpPr/>
            <p:nvPr/>
          </p:nvSpPr>
          <p:spPr>
            <a:xfrm>
              <a:off x="1524000" y="2702194"/>
              <a:ext cx="6096000" cy="489600"/>
            </a:xfrm>
            <a:custGeom>
              <a:avLst/>
              <a:gdLst>
                <a:gd name="connsiteX0" fmla="*/ 0 w 6096000"/>
                <a:gd name="connsiteY0" fmla="*/ 0 h 489600"/>
                <a:gd name="connsiteX1" fmla="*/ 6096000 w 6096000"/>
                <a:gd name="connsiteY1" fmla="*/ 0 h 489600"/>
                <a:gd name="connsiteX2" fmla="*/ 6096000 w 6096000"/>
                <a:gd name="connsiteY2" fmla="*/ 489600 h 489600"/>
                <a:gd name="connsiteX3" fmla="*/ 0 w 6096000"/>
                <a:gd name="connsiteY3" fmla="*/ 489600 h 489600"/>
                <a:gd name="connsiteX4" fmla="*/ 0 w 6096000"/>
                <a:gd name="connsiteY4" fmla="*/ 0 h 48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89600">
                  <a:moveTo>
                    <a:pt x="0" y="0"/>
                  </a:moveTo>
                  <a:lnTo>
                    <a:pt x="6096000" y="0"/>
                  </a:lnTo>
                  <a:lnTo>
                    <a:pt x="6096000" y="489600"/>
                  </a:lnTo>
                  <a:lnTo>
                    <a:pt x="0" y="489600"/>
                  </a:lnTo>
                  <a:lnTo>
                    <a:pt x="0" y="0"/>
                  </a:lnTo>
                  <a:close/>
                </a:path>
              </a:pathLst>
            </a:custGeom>
            <a:solidFill>
              <a:schemeClr val="accent1">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0904" tIns="69088" rIns="120904" bIns="69088" numCol="1" spcCol="1270" anchor="ctr" anchorCtr="0">
              <a:noAutofit/>
            </a:bodyPr>
            <a:lstStyle/>
            <a:p>
              <a:pPr algn="ctr" defTabSz="755650">
                <a:spcBef>
                  <a:spcPct val="0"/>
                </a:spcBef>
                <a:spcAft>
                  <a:spcPct val="35000"/>
                </a:spcAft>
              </a:pPr>
              <a:r>
                <a:rPr lang="en-US" b="1" dirty="0" smtClean="0">
                  <a:solidFill>
                    <a:prstClr val="white"/>
                  </a:solidFill>
                </a:rPr>
                <a:t>Required services:</a:t>
              </a:r>
              <a:endParaRPr lang="en-US" b="1" dirty="0">
                <a:solidFill>
                  <a:prstClr val="white"/>
                </a:solidFill>
              </a:endParaRPr>
            </a:p>
          </p:txBody>
        </p:sp>
        <p:sp>
          <p:nvSpPr>
            <p:cNvPr id="6" name="Freeform 5"/>
            <p:cNvSpPr/>
            <p:nvPr/>
          </p:nvSpPr>
          <p:spPr>
            <a:xfrm>
              <a:off x="1524000" y="3191794"/>
              <a:ext cx="6096000" cy="3260907"/>
            </a:xfrm>
            <a:custGeom>
              <a:avLst/>
              <a:gdLst>
                <a:gd name="connsiteX0" fmla="*/ 0 w 6096000"/>
                <a:gd name="connsiteY0" fmla="*/ 0 h 3453209"/>
                <a:gd name="connsiteX1" fmla="*/ 6096000 w 6096000"/>
                <a:gd name="connsiteY1" fmla="*/ 0 h 3453209"/>
                <a:gd name="connsiteX2" fmla="*/ 6096000 w 6096000"/>
                <a:gd name="connsiteY2" fmla="*/ 3453209 h 3453209"/>
                <a:gd name="connsiteX3" fmla="*/ 0 w 6096000"/>
                <a:gd name="connsiteY3" fmla="*/ 3453209 h 3453209"/>
                <a:gd name="connsiteX4" fmla="*/ 0 w 6096000"/>
                <a:gd name="connsiteY4" fmla="*/ 0 h 3453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3453209">
                  <a:moveTo>
                    <a:pt x="0" y="0"/>
                  </a:moveTo>
                  <a:lnTo>
                    <a:pt x="6096000" y="0"/>
                  </a:lnTo>
                  <a:lnTo>
                    <a:pt x="6096000" y="3453209"/>
                  </a:lnTo>
                  <a:lnTo>
                    <a:pt x="0" y="3453209"/>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Well-woman visits (described as including prenatal care)</a:t>
              </a:r>
              <a:endParaRPr lang="en-US" sz="1700" dirty="0">
                <a:solidFill>
                  <a:prstClr val="black">
                    <a:hueOff val="0"/>
                    <a:satOff val="0"/>
                    <a:lumOff val="0"/>
                    <a:alphaOff val="0"/>
                  </a:prstClr>
                </a:solidFill>
              </a:endParaRP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Screening for gestational diabetes</a:t>
              </a: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Human papillomavirus (HPV) testing every 3 years beginning at age 30</a:t>
              </a: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Counseling for sexually transmitted infections</a:t>
              </a: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Counseling and screening for HIV (includes testing)</a:t>
              </a: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Contraceptive methods and counseling for all FDA-approved methods and sterilization (includes barrier and hormonal methods and implanted devices)</a:t>
              </a:r>
              <a:endParaRPr lang="en-US" sz="1700" dirty="0">
                <a:solidFill>
                  <a:prstClr val="black">
                    <a:hueOff val="0"/>
                    <a:satOff val="0"/>
                    <a:lumOff val="0"/>
                    <a:alphaOff val="0"/>
                  </a:prstClr>
                </a:solidFill>
              </a:endParaRP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Breast feeding support, supplies and counseling (including equipment rental or purchase)</a:t>
              </a:r>
            </a:p>
            <a:p>
              <a:pPr marL="171450" lvl="1" indent="-171450" defTabSz="755650">
                <a:spcBef>
                  <a:spcPct val="0"/>
                </a:spcBef>
                <a:spcAft>
                  <a:spcPct val="15000"/>
                </a:spcAft>
                <a:buClr>
                  <a:srgbClr val="0098DB"/>
                </a:buClr>
                <a:buFontTx/>
                <a:buChar char="••"/>
              </a:pPr>
              <a:r>
                <a:rPr lang="en-US" sz="1700" dirty="0" smtClean="0">
                  <a:solidFill>
                    <a:prstClr val="black">
                      <a:hueOff val="0"/>
                      <a:satOff val="0"/>
                      <a:lumOff val="0"/>
                      <a:alphaOff val="0"/>
                    </a:prstClr>
                  </a:solidFill>
                </a:rPr>
                <a:t>Screening and counseling for interpersonal and domestic violence</a:t>
              </a:r>
            </a:p>
          </p:txBody>
        </p:sp>
      </p:grpSp>
    </p:spTree>
    <p:extLst>
      <p:ext uri="{BB962C8B-B14F-4D97-AF65-F5344CB8AC3E}">
        <p14:creationId xmlns:p14="http://schemas.microsoft.com/office/powerpoint/2010/main" val="22803607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FAQs on Preventive Services</a:t>
            </a:r>
            <a:br>
              <a:rPr lang="en-US" dirty="0" smtClean="0"/>
            </a:br>
            <a:r>
              <a:rPr lang="en-US" sz="2200" b="0" i="1" dirty="0"/>
              <a:t>Non-Grandfathered Plans</a:t>
            </a:r>
          </a:p>
        </p:txBody>
      </p:sp>
      <p:sp>
        <p:nvSpPr>
          <p:cNvPr id="3" name="Content Placeholder 2"/>
          <p:cNvSpPr>
            <a:spLocks noGrp="1"/>
          </p:cNvSpPr>
          <p:nvPr>
            <p:ph idx="1"/>
          </p:nvPr>
        </p:nvSpPr>
        <p:spPr/>
        <p:txBody>
          <a:bodyPr/>
          <a:lstStyle/>
          <a:p>
            <a:r>
              <a:rPr lang="en-US" dirty="0" smtClean="0"/>
              <a:t>Released February 20, 2013</a:t>
            </a:r>
          </a:p>
          <a:p>
            <a:pPr lvl="1"/>
            <a:r>
              <a:rPr lang="en-US" dirty="0">
                <a:hlinkClick r:id="rId3" action="ppaction://hlinkfile"/>
              </a:rPr>
              <a:t>http://www.dol.gov/ebsa/faqs/faq-aca12.html</a:t>
            </a:r>
            <a:endParaRPr lang="en-US" dirty="0" smtClean="0"/>
          </a:p>
          <a:p>
            <a:r>
              <a:rPr lang="en-US" dirty="0" smtClean="0"/>
              <a:t>Clarify coverage requirements for certain services</a:t>
            </a:r>
          </a:p>
          <a:p>
            <a:r>
              <a:rPr lang="en-US" dirty="0" smtClean="0"/>
              <a:t>Following must be covered without cost sharing (in network):</a:t>
            </a:r>
          </a:p>
          <a:p>
            <a:pPr lvl="1"/>
            <a:r>
              <a:rPr lang="en-US" dirty="0" smtClean="0"/>
              <a:t>Aspirin and other OTC recommended items and services when prescribed by health care provider</a:t>
            </a:r>
          </a:p>
          <a:p>
            <a:pPr lvl="1"/>
            <a:r>
              <a:rPr lang="en-US" dirty="0"/>
              <a:t>OTC contraceptives such as sponges and spermicides if prescribed by health care </a:t>
            </a:r>
            <a:r>
              <a:rPr lang="en-US" dirty="0" smtClean="0"/>
              <a:t>provider (but not male methods)</a:t>
            </a:r>
          </a:p>
          <a:p>
            <a:pPr lvl="1"/>
            <a:r>
              <a:rPr lang="en-US" dirty="0" smtClean="0"/>
              <a:t>Services related to follow-up and management of side effects from contraceptives, counseling for continued adherence, and device removal</a:t>
            </a:r>
          </a:p>
          <a:p>
            <a:pPr lvl="1"/>
            <a:r>
              <a:rPr lang="en-US" dirty="0" smtClean="0"/>
              <a:t>Removal of polyps during screening colonoscopy</a:t>
            </a:r>
          </a:p>
          <a:p>
            <a:pPr lvl="1"/>
            <a:r>
              <a:rPr lang="en-US" dirty="0" smtClean="0"/>
              <a:t>BRCA</a:t>
            </a:r>
            <a:r>
              <a:rPr lang="en-US" dirty="0"/>
              <a:t> </a:t>
            </a:r>
            <a:r>
              <a:rPr lang="en-US" dirty="0" smtClean="0"/>
              <a:t>genetic counseling and genetic testing if recommended by health care provider</a:t>
            </a:r>
          </a:p>
          <a:p>
            <a:r>
              <a:rPr lang="en-US" dirty="0" smtClean="0"/>
              <a:t>Coverage must be provided out of network if there is no in-network provider</a:t>
            </a:r>
          </a:p>
          <a:p>
            <a:pPr lvl="1"/>
            <a:endParaRPr lang="en-US" dirty="0" smtClean="0"/>
          </a:p>
          <a:p>
            <a:pPr lvl="1"/>
            <a:endParaRPr lang="en-US" dirty="0"/>
          </a:p>
        </p:txBody>
      </p:sp>
    </p:spTree>
    <p:extLst>
      <p:ext uri="{BB962C8B-B14F-4D97-AF65-F5344CB8AC3E}">
        <p14:creationId xmlns:p14="http://schemas.microsoft.com/office/powerpoint/2010/main" val="36129450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Cost-Sharing Limit Effective in 2014</a:t>
            </a:r>
            <a:br>
              <a:rPr lang="en-US" dirty="0" smtClean="0"/>
            </a:br>
            <a:r>
              <a:rPr lang="en-US" sz="2200" b="0" i="1" dirty="0" smtClean="0"/>
              <a:t>Non-Grandfathered Plans</a:t>
            </a:r>
          </a:p>
        </p:txBody>
      </p:sp>
      <p:sp>
        <p:nvSpPr>
          <p:cNvPr id="21508" name="Rectangle 3"/>
          <p:cNvSpPr>
            <a:spLocks noGrp="1" noChangeArrowheads="1"/>
          </p:cNvSpPr>
          <p:nvPr>
            <p:ph type="body" idx="1"/>
          </p:nvPr>
        </p:nvSpPr>
        <p:spPr>
          <a:xfrm>
            <a:off x="76200" y="1143000"/>
            <a:ext cx="8915400" cy="4648200"/>
          </a:xfrm>
        </p:spPr>
        <p:txBody>
          <a:bodyPr/>
          <a:lstStyle/>
          <a:p>
            <a:pPr marL="233363" indent="0">
              <a:buNone/>
            </a:pPr>
            <a:r>
              <a:rPr lang="en-US" dirty="0" smtClean="0">
                <a:solidFill>
                  <a:schemeClr val="accent1">
                    <a:lumMod val="50000"/>
                  </a:schemeClr>
                </a:solidFill>
                <a:latin typeface="Arial Black" pitchFamily="34" charset="0"/>
              </a:rPr>
              <a:t>For </a:t>
            </a:r>
            <a:r>
              <a:rPr lang="en-US" dirty="0">
                <a:solidFill>
                  <a:schemeClr val="accent1">
                    <a:lumMod val="50000"/>
                  </a:schemeClr>
                </a:solidFill>
                <a:latin typeface="Arial Black" pitchFamily="34" charset="0"/>
              </a:rPr>
              <a:t>Non-Grandfathered Plans, beginning with plan year on/after January 1, 2014:</a:t>
            </a:r>
          </a:p>
          <a:p>
            <a:r>
              <a:rPr lang="en-US" dirty="0" smtClean="0"/>
              <a:t>Plan must have out-of-pocket maximum that does not exceed $6,350 individual/$12,700 family (amounts indexed in future years)</a:t>
            </a:r>
          </a:p>
          <a:p>
            <a:r>
              <a:rPr lang="en-US" dirty="0" smtClean="0"/>
              <a:t>Deductibles, coinsurance, copayments and similar charges must count toward this maximum</a:t>
            </a:r>
          </a:p>
          <a:p>
            <a:r>
              <a:rPr lang="en-US" dirty="0" smtClean="0"/>
              <a:t>FAQ published February 20, 2013 provides transition rule for first year for plans that use multiple service providers</a:t>
            </a:r>
          </a:p>
          <a:p>
            <a:pPr marL="739775" lvl="2" indent="-342900">
              <a:buFont typeface="+mj-lt"/>
              <a:buAutoNum type="arabicPeriod"/>
            </a:pPr>
            <a:r>
              <a:rPr lang="en-US" dirty="0" smtClean="0"/>
              <a:t>Plan’s “major medical coverage” must comply, and</a:t>
            </a:r>
          </a:p>
          <a:p>
            <a:pPr marL="739775" lvl="2" indent="-342900">
              <a:buFont typeface="+mj-lt"/>
              <a:buAutoNum type="arabicPeriod"/>
            </a:pPr>
            <a:r>
              <a:rPr lang="en-US" dirty="0" smtClean="0"/>
              <a:t>If plan has a maximum for other coverage (e.g., Rx), that limit must comply</a:t>
            </a:r>
          </a:p>
          <a:p>
            <a:r>
              <a:rPr lang="en-US" dirty="0" smtClean="0"/>
              <a:t>Likely </a:t>
            </a:r>
            <a:r>
              <a:rPr lang="en-US" dirty="0"/>
              <a:t>to apply only to in-network cost </a:t>
            </a:r>
            <a:r>
              <a:rPr lang="en-US" dirty="0" smtClean="0"/>
              <a:t>sharing</a:t>
            </a:r>
            <a:endParaRPr lang="en-US" dirty="0"/>
          </a:p>
        </p:txBody>
      </p:sp>
      <p:sp>
        <p:nvSpPr>
          <p:cNvPr id="163845" name="Text Box 5"/>
          <p:cNvSpPr txBox="1">
            <a:spLocks noChangeArrowheads="1"/>
          </p:cNvSpPr>
          <p:nvPr/>
        </p:nvSpPr>
        <p:spPr bwMode="gray">
          <a:xfrm>
            <a:off x="2286000" y="5791200"/>
            <a:ext cx="4572000" cy="627864"/>
          </a:xfrm>
          <a:prstGeom prst="rect">
            <a:avLst/>
          </a:prstGeom>
          <a:solidFill>
            <a:schemeClr val="accent5"/>
          </a:solidFill>
          <a:ln>
            <a:noFill/>
          </a:ln>
          <a:effectLst>
            <a:outerShdw blurRad="50800" dist="38100" dir="2700000" algn="tl" rotWithShape="0">
              <a:prstClr val="black">
                <a:alpha val="40000"/>
              </a:prstClr>
            </a:outerShdw>
          </a:effectLst>
        </p:spPr>
        <p:txBody>
          <a:bodyPr wrap="square" lIns="64008" tIns="64008" rIns="64008" bIns="64008" anchor="ctr" anchorCtr="1">
            <a:spAutoFit/>
          </a:bodyPr>
          <a:lstStyle>
            <a:defPPr>
              <a:defRPr lang="en-US"/>
            </a:defPPr>
            <a:lvl1pPr algn="ctr" eaLnBrk="0" hangingPunct="0">
              <a:spcBef>
                <a:spcPct val="10000"/>
              </a:spcBef>
              <a:defRPr sz="1800" b="1">
                <a:solidFill>
                  <a:schemeClr val="bg1"/>
                </a:solidFill>
              </a:defRPr>
            </a:lvl1pPr>
          </a:lstStyle>
          <a:p>
            <a:r>
              <a:rPr lang="en-US" dirty="0">
                <a:solidFill>
                  <a:prstClr val="white"/>
                </a:solidFill>
              </a:rPr>
              <a:t>Agencies have released </a:t>
            </a:r>
            <a:r>
              <a:rPr lang="en-US" dirty="0" smtClean="0">
                <a:solidFill>
                  <a:prstClr val="white"/>
                </a:solidFill>
              </a:rPr>
              <a:t>an FAQ </a:t>
            </a:r>
            <a:r>
              <a:rPr lang="en-US" dirty="0">
                <a:solidFill>
                  <a:prstClr val="white"/>
                </a:solidFill>
              </a:rPr>
              <a:t>on </a:t>
            </a:r>
            <a:r>
              <a:rPr lang="en-US" dirty="0" smtClean="0">
                <a:solidFill>
                  <a:prstClr val="white"/>
                </a:solidFill>
              </a:rPr>
              <a:t>this requirement, </a:t>
            </a:r>
            <a:r>
              <a:rPr lang="en-US" dirty="0">
                <a:solidFill>
                  <a:prstClr val="white"/>
                </a:solidFill>
              </a:rPr>
              <a:t>but not proposed rules.</a:t>
            </a:r>
          </a:p>
        </p:txBody>
      </p:sp>
    </p:spTree>
    <p:extLst>
      <p:ext uri="{BB962C8B-B14F-4D97-AF65-F5344CB8AC3E}">
        <p14:creationId xmlns:p14="http://schemas.microsoft.com/office/powerpoint/2010/main" val="38546725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Other Group Health Plan Mandates Effective in 2014</a:t>
            </a:r>
            <a:br>
              <a:rPr lang="en-US" dirty="0" smtClean="0"/>
            </a:br>
            <a:r>
              <a:rPr lang="en-US" sz="2200" b="0" i="1" dirty="0" smtClean="0"/>
              <a:t>Non-Grandfathered Plans</a:t>
            </a:r>
          </a:p>
        </p:txBody>
      </p:sp>
      <p:sp>
        <p:nvSpPr>
          <p:cNvPr id="21508" name="Rectangle 3"/>
          <p:cNvSpPr>
            <a:spLocks noGrp="1" noChangeArrowheads="1"/>
          </p:cNvSpPr>
          <p:nvPr>
            <p:ph type="body" idx="1"/>
          </p:nvPr>
        </p:nvSpPr>
        <p:spPr>
          <a:xfrm>
            <a:off x="76200" y="990600"/>
            <a:ext cx="8915400" cy="4800600"/>
          </a:xfrm>
        </p:spPr>
        <p:txBody>
          <a:bodyPr/>
          <a:lstStyle/>
          <a:p>
            <a:pPr marL="233363" indent="0">
              <a:buNone/>
            </a:pPr>
            <a:r>
              <a:rPr lang="en-US" dirty="0" smtClean="0">
                <a:solidFill>
                  <a:schemeClr val="accent1">
                    <a:lumMod val="50000"/>
                  </a:schemeClr>
                </a:solidFill>
                <a:latin typeface="Arial Black" pitchFamily="34" charset="0"/>
              </a:rPr>
              <a:t>For </a:t>
            </a:r>
            <a:r>
              <a:rPr lang="en-US" dirty="0">
                <a:solidFill>
                  <a:schemeClr val="accent1">
                    <a:lumMod val="50000"/>
                  </a:schemeClr>
                </a:solidFill>
                <a:latin typeface="Arial Black" pitchFamily="34" charset="0"/>
              </a:rPr>
              <a:t>Non-Grandfathered Plans, beginning with plan year on/after January 1, 2014:</a:t>
            </a:r>
          </a:p>
          <a:p>
            <a:pPr marL="457200" indent="-457200">
              <a:buFont typeface="+mj-lt"/>
              <a:buAutoNum type="arabicPeriod"/>
            </a:pPr>
            <a:r>
              <a:rPr lang="en-US" dirty="0" smtClean="0"/>
              <a:t>Coverage relating to routine costs associated with approved clinical trials</a:t>
            </a:r>
          </a:p>
          <a:p>
            <a:pPr marL="457200" indent="-457200">
              <a:buFont typeface="+mj-lt"/>
              <a:buAutoNum type="arabicPeriod"/>
            </a:pPr>
            <a:r>
              <a:rPr lang="en-US" dirty="0" smtClean="0"/>
              <a:t>Provider nondiscrimination </a:t>
            </a:r>
          </a:p>
          <a:p>
            <a:pPr marL="457200" indent="-457200">
              <a:buFont typeface="+mj-lt"/>
              <a:buAutoNum type="arabicPeriod"/>
            </a:pPr>
            <a:r>
              <a:rPr lang="en-US" dirty="0" smtClean="0"/>
              <a:t>Reporting </a:t>
            </a:r>
            <a:r>
              <a:rPr lang="en-US" dirty="0"/>
              <a:t>relating to transparency in </a:t>
            </a:r>
            <a:r>
              <a:rPr lang="en-US" dirty="0" smtClean="0"/>
              <a:t>coverage – effective no sooner than when comparable standards apply to Qualified Health Plans in the Exchanges (</a:t>
            </a:r>
            <a:r>
              <a:rPr lang="en-US" i="1" dirty="0" smtClean="0"/>
              <a:t>i.e</a:t>
            </a:r>
            <a:r>
              <a:rPr lang="en-US" dirty="0" smtClean="0"/>
              <a:t>., not before 2015)</a:t>
            </a:r>
            <a:endParaRPr lang="en-US" dirty="0"/>
          </a:p>
          <a:p>
            <a:pPr marL="457200" indent="-457200">
              <a:buFont typeface="+mj-lt"/>
              <a:buAutoNum type="arabicPeriod"/>
            </a:pPr>
            <a:r>
              <a:rPr lang="en-US" dirty="0" smtClean="0"/>
              <a:t>Protection of employees</a:t>
            </a:r>
          </a:p>
          <a:p>
            <a:pPr marL="211138" lvl="1" indent="0">
              <a:buNone/>
            </a:pPr>
            <a:endParaRPr lang="en-US" dirty="0" smtClean="0"/>
          </a:p>
        </p:txBody>
      </p:sp>
      <p:sp>
        <p:nvSpPr>
          <p:cNvPr id="163845" name="Text Box 5"/>
          <p:cNvSpPr txBox="1">
            <a:spLocks noChangeArrowheads="1"/>
          </p:cNvSpPr>
          <p:nvPr/>
        </p:nvSpPr>
        <p:spPr bwMode="gray">
          <a:xfrm>
            <a:off x="1600200" y="4849052"/>
            <a:ext cx="6477000" cy="1375761"/>
          </a:xfrm>
          <a:prstGeom prst="rect">
            <a:avLst/>
          </a:prstGeom>
          <a:solidFill>
            <a:schemeClr val="accent5"/>
          </a:solidFill>
          <a:ln>
            <a:noFill/>
          </a:ln>
          <a:effectLst>
            <a:outerShdw blurRad="50800" dist="38100" dir="2700000" algn="tl" rotWithShape="0">
              <a:prstClr val="black">
                <a:alpha val="40000"/>
              </a:prstClr>
            </a:outerShdw>
          </a:effectLst>
        </p:spPr>
        <p:txBody>
          <a:bodyPr wrap="square" lIns="64008" tIns="64008" rIns="64008" bIns="64008" anchor="ctr" anchorCtr="1">
            <a:spAutoFit/>
          </a:bodyPr>
          <a:lstStyle>
            <a:defPPr>
              <a:defRPr lang="en-US"/>
            </a:defPPr>
            <a:lvl1pPr algn="ctr" eaLnBrk="0" hangingPunct="0">
              <a:spcBef>
                <a:spcPct val="10000"/>
              </a:spcBef>
              <a:defRPr sz="1800" b="1">
                <a:solidFill>
                  <a:schemeClr val="bg1"/>
                </a:solidFill>
              </a:defRPr>
            </a:lvl1pPr>
          </a:lstStyle>
          <a:p>
            <a:r>
              <a:rPr lang="en-US" dirty="0" smtClean="0">
                <a:solidFill>
                  <a:prstClr val="white"/>
                </a:solidFill>
              </a:rPr>
              <a:t>Regulations are unlikely before 2014, so the federal Departments have announced that plan sponsors are expected to implement clinical trial and provider nondiscrimination requirements using a good faith, reasonable interpretation of the law.</a:t>
            </a:r>
            <a:endParaRPr lang="en-US" dirty="0">
              <a:solidFill>
                <a:prstClr val="white"/>
              </a:solidFill>
            </a:endParaRPr>
          </a:p>
        </p:txBody>
      </p:sp>
    </p:spTree>
    <p:extLst>
      <p:ext uri="{BB962C8B-B14F-4D97-AF65-F5344CB8AC3E}">
        <p14:creationId xmlns:p14="http://schemas.microsoft.com/office/powerpoint/2010/main" val="20892730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dirty="0" smtClean="0"/>
              <a:t>New </a:t>
            </a:r>
            <a:r>
              <a:rPr lang="en-US" i="1" dirty="0" smtClean="0"/>
              <a:t>Employer</a:t>
            </a:r>
            <a:r>
              <a:rPr lang="en-US" dirty="0" smtClean="0"/>
              <a:t> Requirements for 2012-2013</a:t>
            </a:r>
            <a:endParaRPr lang="en-US" sz="2000" b="0" i="1" dirty="0" smtClean="0"/>
          </a:p>
        </p:txBody>
      </p:sp>
      <p:sp>
        <p:nvSpPr>
          <p:cNvPr id="13316" name="Rectangle 3"/>
          <p:cNvSpPr>
            <a:spLocks noGrp="1" noChangeArrowheads="1"/>
          </p:cNvSpPr>
          <p:nvPr>
            <p:ph sz="half" idx="1"/>
          </p:nvPr>
        </p:nvSpPr>
        <p:spPr/>
        <p:txBody>
          <a:bodyPr/>
          <a:lstStyle/>
          <a:p>
            <a:pPr marL="233363" indent="0">
              <a:buNone/>
            </a:pPr>
            <a:r>
              <a:rPr lang="en-US" sz="2200" dirty="0" smtClean="0">
                <a:solidFill>
                  <a:schemeClr val="accent1">
                    <a:lumMod val="50000"/>
                  </a:schemeClr>
                </a:solidFill>
                <a:latin typeface="Arial Black" pitchFamily="34" charset="0"/>
              </a:rPr>
              <a:t>Applicable </a:t>
            </a:r>
            <a:r>
              <a:rPr lang="en-US" sz="2200" dirty="0">
                <a:solidFill>
                  <a:schemeClr val="accent1">
                    <a:lumMod val="50000"/>
                  </a:schemeClr>
                </a:solidFill>
                <a:latin typeface="Arial Black" pitchFamily="34" charset="0"/>
              </a:rPr>
              <a:t>to Employers:</a:t>
            </a:r>
          </a:p>
          <a:p>
            <a:r>
              <a:rPr lang="en-US" sz="2200" dirty="0" smtClean="0"/>
              <a:t>W-2 Reporting (for now, contributing employers are exempt)</a:t>
            </a:r>
          </a:p>
          <a:p>
            <a:r>
              <a:rPr lang="en-US" sz="2200" dirty="0" smtClean="0"/>
              <a:t>Protection of Employees (interim final rule effective February 27, 2013)</a:t>
            </a:r>
          </a:p>
          <a:p>
            <a:r>
              <a:rPr lang="en-US" sz="2200" dirty="0" smtClean="0"/>
              <a:t>Employer Exchange-related Notices</a:t>
            </a:r>
            <a:endParaRPr lang="en-US" dirty="0" smtClean="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523" t="9788" r="21113" b="3814"/>
          <a:stretch/>
        </p:blipFill>
        <p:spPr>
          <a:xfrm>
            <a:off x="5105400" y="1680618"/>
            <a:ext cx="2374392" cy="5177382"/>
          </a:xfrm>
          <a:prstGeom prst="rect">
            <a:avLst/>
          </a:prstGeom>
        </p:spPr>
      </p:pic>
    </p:spTree>
    <p:extLst>
      <p:ext uri="{BB962C8B-B14F-4D97-AF65-F5344CB8AC3E}">
        <p14:creationId xmlns:p14="http://schemas.microsoft.com/office/powerpoint/2010/main" val="18398958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93220"/>
            <a:ext cx="9144000" cy="2564780"/>
          </a:xfrm>
          <a:prstGeom prst="rect">
            <a:avLst/>
          </a:prstGeom>
        </p:spPr>
      </p:pic>
      <p:sp>
        <p:nvSpPr>
          <p:cNvPr id="18436" name="Rectangle 3"/>
          <p:cNvSpPr>
            <a:spLocks noGrp="1" noChangeArrowheads="1"/>
          </p:cNvSpPr>
          <p:nvPr>
            <p:ph type="title"/>
          </p:nvPr>
        </p:nvSpPr>
        <p:spPr/>
        <p:txBody>
          <a:bodyPr/>
          <a:lstStyle/>
          <a:p>
            <a:pPr eaLnBrk="1" hangingPunct="1"/>
            <a:r>
              <a:rPr lang="en-US" dirty="0" smtClean="0"/>
              <a:t>Form W-2 Reporting</a:t>
            </a:r>
          </a:p>
        </p:txBody>
      </p:sp>
      <p:sp>
        <p:nvSpPr>
          <p:cNvPr id="18438" name="Rectangle 7"/>
          <p:cNvSpPr>
            <a:spLocks noGrp="1" noChangeArrowheads="1"/>
          </p:cNvSpPr>
          <p:nvPr>
            <p:ph type="body" idx="1"/>
          </p:nvPr>
        </p:nvSpPr>
        <p:spPr/>
        <p:txBody>
          <a:bodyPr/>
          <a:lstStyle/>
          <a:p>
            <a:r>
              <a:rPr lang="en-US" dirty="0" smtClean="0"/>
              <a:t>Informational reporting of aggregate cost of employer-sponsored health care coverage</a:t>
            </a:r>
          </a:p>
          <a:p>
            <a:pPr lvl="1"/>
            <a:r>
              <a:rPr lang="en-US" dirty="0" smtClean="0"/>
              <a:t>Does not cause employer-sponsored coverage to become taxable</a:t>
            </a:r>
          </a:p>
          <a:p>
            <a:r>
              <a:rPr lang="en-US" dirty="0" smtClean="0"/>
              <a:t>Generally applies to all employers that provide applicable employer-sponsored coverage</a:t>
            </a:r>
          </a:p>
          <a:p>
            <a:pPr lvl="1"/>
            <a:r>
              <a:rPr lang="en-US" dirty="0" smtClean="0"/>
              <a:t>Transition rule: IRS exempts employers contributing to multiemployer plans</a:t>
            </a:r>
          </a:p>
          <a:p>
            <a:r>
              <a:rPr lang="en-US" dirty="0" smtClean="0"/>
              <a:t>First applies to 2012 Form W-2s issued January 2013</a:t>
            </a:r>
          </a:p>
        </p:txBody>
      </p:sp>
      <p:pic>
        <p:nvPicPr>
          <p:cNvPr id="10"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35</a:t>
            </a:fld>
            <a:endParaRPr lang="en-US" sz="1200" dirty="0" smtClean="0">
              <a:solidFill>
                <a:srgbClr val="000000"/>
              </a:solidFill>
            </a:endParaRPr>
          </a:p>
        </p:txBody>
      </p:sp>
    </p:spTree>
    <p:extLst>
      <p:ext uri="{BB962C8B-B14F-4D97-AF65-F5344CB8AC3E}">
        <p14:creationId xmlns:p14="http://schemas.microsoft.com/office/powerpoint/2010/main" val="2738559720"/>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Protection of Employees</a:t>
            </a:r>
            <a:endParaRPr lang="en-US" dirty="0"/>
          </a:p>
        </p:txBody>
      </p:sp>
      <p:sp>
        <p:nvSpPr>
          <p:cNvPr id="7" name="Content Placeholder 6"/>
          <p:cNvSpPr>
            <a:spLocks noGrp="1"/>
          </p:cNvSpPr>
          <p:nvPr>
            <p:ph idx="1"/>
          </p:nvPr>
        </p:nvSpPr>
        <p:spPr/>
        <p:txBody>
          <a:bodyPr/>
          <a:lstStyle/>
          <a:p>
            <a:r>
              <a:rPr lang="en-US" dirty="0"/>
              <a:t>Employer cannot discharge or otherwise retaliate against </a:t>
            </a:r>
            <a:r>
              <a:rPr lang="en-US" dirty="0" smtClean="0"/>
              <a:t>employee with respect to compensation, terms, conditions or privileges of employment because the employee:</a:t>
            </a:r>
          </a:p>
          <a:p>
            <a:pPr lvl="1"/>
            <a:r>
              <a:rPr lang="en-US" dirty="0" smtClean="0"/>
              <a:t>Received a tax credit or a cost-sharing subsidy in a health insurance Exchange;</a:t>
            </a:r>
          </a:p>
          <a:p>
            <a:pPr lvl="1"/>
            <a:r>
              <a:rPr lang="en-US" dirty="0" smtClean="0"/>
              <a:t>Provided information to the employer or to a government official about something the employee reasonably believes is a violation of the ACA;</a:t>
            </a:r>
          </a:p>
          <a:p>
            <a:pPr lvl="1"/>
            <a:r>
              <a:rPr lang="en-US" dirty="0" smtClean="0"/>
              <a:t>Testified, assisted or participated in a proceeding concerning such violation; or</a:t>
            </a:r>
          </a:p>
          <a:p>
            <a:pPr lvl="1"/>
            <a:r>
              <a:rPr lang="en-US" dirty="0" smtClean="0"/>
              <a:t>Objected to or refused to participate in any activity or assigned task that the employee reasonably believes violates the ACA</a:t>
            </a:r>
          </a:p>
          <a:p>
            <a:r>
              <a:rPr lang="en-US" dirty="0" smtClean="0"/>
              <a:t>Statutory provision effective when ACA enacted; interim final rule published by OSHA on February 27, 2013 effective on publication</a:t>
            </a:r>
          </a:p>
          <a:p>
            <a:r>
              <a:rPr lang="en-US" dirty="0" smtClean="0"/>
              <a:t>Complaints to be filed with OSHA and investigations handled by OSHA</a:t>
            </a:r>
          </a:p>
          <a:p>
            <a:r>
              <a:rPr lang="en-US" dirty="0" smtClean="0"/>
              <a:t>Can result in reinstatement, back pay, compensatory damages (including attorneys’ fees)</a:t>
            </a:r>
            <a:endParaRPr lang="en-US" dirty="0"/>
          </a:p>
          <a:p>
            <a:endParaRPr lang="en-US" dirty="0"/>
          </a:p>
        </p:txBody>
      </p:sp>
    </p:spTree>
    <p:extLst>
      <p:ext uri="{BB962C8B-B14F-4D97-AF65-F5344CB8AC3E}">
        <p14:creationId xmlns:p14="http://schemas.microsoft.com/office/powerpoint/2010/main" val="18091258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dirty="0" smtClean="0"/>
              <a:t>Notice/Reporting Requirements</a:t>
            </a:r>
          </a:p>
        </p:txBody>
      </p:sp>
      <p:sp>
        <p:nvSpPr>
          <p:cNvPr id="19460" name="Rectangle 3"/>
          <p:cNvSpPr>
            <a:spLocks noGrp="1" noChangeArrowheads="1"/>
          </p:cNvSpPr>
          <p:nvPr>
            <p:ph idx="1"/>
          </p:nvPr>
        </p:nvSpPr>
        <p:spPr>
          <a:xfrm>
            <a:off x="76200" y="1143000"/>
            <a:ext cx="8915400" cy="5105400"/>
          </a:xfrm>
        </p:spPr>
        <p:txBody>
          <a:bodyPr/>
          <a:lstStyle/>
          <a:p>
            <a:r>
              <a:rPr lang="en-US" sz="2200" dirty="0" smtClean="0"/>
              <a:t>Employers must provide notice to employees of the following:</a:t>
            </a:r>
          </a:p>
          <a:p>
            <a:pPr lvl="1"/>
            <a:r>
              <a:rPr lang="en-US" sz="1800" dirty="0" smtClean="0"/>
              <a:t>The existence of the Exchanges and the services they offer</a:t>
            </a:r>
          </a:p>
          <a:p>
            <a:pPr lvl="1"/>
            <a:r>
              <a:rPr lang="en-US" sz="1800" dirty="0" smtClean="0"/>
              <a:t>How to enroll/request information</a:t>
            </a:r>
          </a:p>
          <a:p>
            <a:pPr lvl="1"/>
            <a:r>
              <a:rPr lang="en-US" sz="1800" dirty="0" smtClean="0"/>
              <a:t>If the employer’s group health plan </a:t>
            </a:r>
            <a:r>
              <a:rPr lang="en-US" dirty="0" smtClean="0"/>
              <a:t>does not meet certain standards</a:t>
            </a:r>
            <a:r>
              <a:rPr lang="en-US" sz="1800" dirty="0" smtClean="0"/>
              <a:t>, a tax credit may be available to purchase Exchange coverage</a:t>
            </a:r>
          </a:p>
          <a:p>
            <a:pPr lvl="1"/>
            <a:r>
              <a:rPr lang="en-US" dirty="0" smtClean="0"/>
              <a:t>If the employee purchases an Exchange plan, the employee may lose the employer contribution (if any) to health coverage offered by the employer</a:t>
            </a:r>
            <a:endParaRPr lang="en-US" sz="1800" dirty="0" smtClean="0"/>
          </a:p>
          <a:p>
            <a:r>
              <a:rPr lang="en-US" sz="2200" dirty="0" smtClean="0"/>
              <a:t>Employers must provide notice to current employees and start providing to new hires by October 1, 2013 (model notice provided)</a:t>
            </a:r>
          </a:p>
          <a:p>
            <a:r>
              <a:rPr lang="en-US" dirty="0" smtClean="0"/>
              <a:t>Contributing employers will need information from the multiemployer plan in order to complete the model notice (eligibility rules, minimum value and affordability)</a:t>
            </a:r>
          </a:p>
          <a:p>
            <a:r>
              <a:rPr lang="en-US" dirty="0" smtClean="0"/>
              <a:t>FAQ issued September 4, 2013 allows multiemployer plans to send these notices to plan participants if plan advises employer of obligation to send to other employees</a:t>
            </a:r>
          </a:p>
        </p:txBody>
      </p:sp>
    </p:spTree>
    <p:extLst>
      <p:ext uri="{BB962C8B-B14F-4D97-AF65-F5344CB8AC3E}">
        <p14:creationId xmlns:p14="http://schemas.microsoft.com/office/powerpoint/2010/main" val="9170591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661763">
            <a:off x="4731865" y="1712872"/>
            <a:ext cx="3358629" cy="4349350"/>
          </a:xfrm>
          <a:prstGeom prst="rect">
            <a:avLst/>
          </a:prstGeom>
          <a:ln>
            <a:solidFill>
              <a:schemeClr val="tx1"/>
            </a:solidFill>
          </a:ln>
        </p:spPr>
      </p:pic>
      <p:sp>
        <p:nvSpPr>
          <p:cNvPr id="2" name="Title 1"/>
          <p:cNvSpPr>
            <a:spLocks noGrp="1"/>
          </p:cNvSpPr>
          <p:nvPr>
            <p:ph type="title"/>
          </p:nvPr>
        </p:nvSpPr>
        <p:spPr/>
        <p:txBody>
          <a:bodyPr/>
          <a:lstStyle/>
          <a:p>
            <a:r>
              <a:rPr lang="en-US" dirty="0" smtClean="0"/>
              <a:t>Model Employer Notice</a:t>
            </a:r>
            <a:endParaRPr lang="en-US" dirty="0"/>
          </a:p>
        </p:txBody>
      </p:sp>
      <p:sp>
        <p:nvSpPr>
          <p:cNvPr id="4" name="Content Placeholder 3"/>
          <p:cNvSpPr>
            <a:spLocks noGrp="1"/>
          </p:cNvSpPr>
          <p:nvPr>
            <p:ph idx="1"/>
          </p:nvPr>
        </p:nvSpPr>
        <p:spPr>
          <a:xfrm>
            <a:off x="76200" y="6477000"/>
            <a:ext cx="8915400" cy="152400"/>
          </a:xfrm>
        </p:spPr>
        <p:txBody>
          <a:bodyPr/>
          <a:lstStyle/>
          <a:p>
            <a:pPr marL="231775" indent="0">
              <a:buNone/>
            </a:pPr>
            <a:r>
              <a:rPr lang="en-US" sz="1800" dirty="0">
                <a:solidFill>
                  <a:srgbClr val="00549F"/>
                </a:solidFill>
              </a:rPr>
              <a:t>http://www.dol.gov/ebsa/pdf/FLSAwithplans.pdf</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74074">
            <a:off x="3379679" y="1476867"/>
            <a:ext cx="3415146" cy="4419600"/>
          </a:xfrm>
          <a:prstGeom prst="rect">
            <a:avLst/>
          </a:prstGeom>
          <a:ln>
            <a:solidFill>
              <a:schemeClr val="tx1"/>
            </a:solidFill>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1600" y="1363133"/>
            <a:ext cx="3581400" cy="4419600"/>
          </a:xfrm>
          <a:prstGeom prst="rect">
            <a:avLst/>
          </a:prstGeom>
          <a:ln>
            <a:solidFill>
              <a:schemeClr val="tx1"/>
            </a:solidFill>
          </a:ln>
        </p:spPr>
      </p:pic>
    </p:spTree>
    <p:extLst>
      <p:ext uri="{BB962C8B-B14F-4D97-AF65-F5344CB8AC3E}">
        <p14:creationId xmlns:p14="http://schemas.microsoft.com/office/powerpoint/2010/main" val="39830409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2133600"/>
            <a:ext cx="4724400" cy="4724400"/>
          </a:xfrm>
          <a:prstGeom prst="rect">
            <a:avLst/>
          </a:prstGeom>
        </p:spPr>
      </p:pic>
      <p:sp>
        <p:nvSpPr>
          <p:cNvPr id="22532" name="Rectangle 3"/>
          <p:cNvSpPr>
            <a:spLocks noGrp="1" noChangeArrowheads="1"/>
          </p:cNvSpPr>
          <p:nvPr>
            <p:ph type="title"/>
          </p:nvPr>
        </p:nvSpPr>
        <p:spPr/>
        <p:txBody>
          <a:bodyPr/>
          <a:lstStyle/>
          <a:p>
            <a:pPr eaLnBrk="1" hangingPunct="1"/>
            <a:r>
              <a:rPr lang="en-US" dirty="0" smtClean="0"/>
              <a:t>What Lies Ahead?</a:t>
            </a:r>
          </a:p>
        </p:txBody>
      </p:sp>
      <p:sp>
        <p:nvSpPr>
          <p:cNvPr id="22533" name="Rectangle 4"/>
          <p:cNvSpPr>
            <a:spLocks noGrp="1" noChangeArrowheads="1"/>
          </p:cNvSpPr>
          <p:nvPr>
            <p:ph type="body" idx="1"/>
          </p:nvPr>
        </p:nvSpPr>
        <p:spPr>
          <a:xfrm>
            <a:off x="76200" y="1295400"/>
            <a:ext cx="4876800" cy="4953000"/>
          </a:xfrm>
        </p:spPr>
        <p:txBody>
          <a:bodyPr/>
          <a:lstStyle/>
          <a:p>
            <a:r>
              <a:rPr lang="en-US" dirty="0" smtClean="0"/>
              <a:t>Auto Enrollment</a:t>
            </a:r>
          </a:p>
          <a:p>
            <a:r>
              <a:rPr lang="en-US" dirty="0" smtClean="0"/>
              <a:t>Individual Mandate/Penalty</a:t>
            </a:r>
          </a:p>
          <a:p>
            <a:r>
              <a:rPr lang="en-US" dirty="0" smtClean="0"/>
              <a:t>Health Insurance Exchanges </a:t>
            </a:r>
          </a:p>
          <a:p>
            <a:r>
              <a:rPr lang="en-US" dirty="0" smtClean="0"/>
              <a:t>Individual Subsidies</a:t>
            </a:r>
          </a:p>
          <a:p>
            <a:r>
              <a:rPr lang="en-US" dirty="0" smtClean="0"/>
              <a:t>Medicaid Expansion</a:t>
            </a:r>
          </a:p>
          <a:p>
            <a:r>
              <a:rPr lang="en-US" dirty="0" smtClean="0"/>
              <a:t>Employer Shared Responsibility Penalty </a:t>
            </a:r>
            <a:r>
              <a:rPr lang="en-US" i="1" dirty="0" smtClean="0">
                <a:solidFill>
                  <a:schemeClr val="accent2"/>
                </a:solidFill>
              </a:rPr>
              <a:t>(Delayed)</a:t>
            </a:r>
          </a:p>
          <a:p>
            <a:r>
              <a:rPr lang="en-US" dirty="0" smtClean="0"/>
              <a:t>Excise Tax</a:t>
            </a:r>
          </a:p>
          <a:p>
            <a:pPr>
              <a:buFont typeface="Wingdings" pitchFamily="34" charset="2"/>
              <a:buNone/>
            </a:pPr>
            <a:endParaRPr lang="en-US" dirty="0" smtClean="0"/>
          </a:p>
        </p:txBody>
      </p:sp>
      <p:pic>
        <p:nvPicPr>
          <p:cNvPr id="7"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39</a:t>
            </a:fld>
            <a:endParaRPr lang="en-US" sz="1200" dirty="0" smtClean="0">
              <a:solidFill>
                <a:srgbClr val="000000"/>
              </a:solidFill>
            </a:endParaRPr>
          </a:p>
        </p:txBody>
      </p:sp>
    </p:spTree>
    <p:extLst>
      <p:ext uri="{BB962C8B-B14F-4D97-AF65-F5344CB8AC3E}">
        <p14:creationId xmlns:p14="http://schemas.microsoft.com/office/powerpoint/2010/main" val="6002295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dirty="0" smtClean="0"/>
              <a:t>Automatic Enrollment</a:t>
            </a:r>
          </a:p>
        </p:txBody>
      </p:sp>
      <p:sp>
        <p:nvSpPr>
          <p:cNvPr id="23556" name="Rectangle 3"/>
          <p:cNvSpPr>
            <a:spLocks noGrp="1" noChangeArrowheads="1"/>
          </p:cNvSpPr>
          <p:nvPr>
            <p:ph idx="1"/>
          </p:nvPr>
        </p:nvSpPr>
        <p:spPr/>
        <p:txBody>
          <a:bodyPr/>
          <a:lstStyle/>
          <a:p>
            <a:r>
              <a:rPr lang="en-US" sz="2200" dirty="0" smtClean="0"/>
              <a:t>Applies to employers with more than 200 full-time employees and that offer health coverage </a:t>
            </a:r>
          </a:p>
          <a:p>
            <a:r>
              <a:rPr lang="en-US" sz="2200" dirty="0" smtClean="0"/>
              <a:t>Must automatically enroll employees in the plan and provide notice to employees</a:t>
            </a:r>
          </a:p>
          <a:p>
            <a:r>
              <a:rPr lang="en-US" sz="2200" dirty="0" smtClean="0"/>
              <a:t>Employees may opt out</a:t>
            </a:r>
          </a:p>
          <a:p>
            <a:r>
              <a:rPr lang="en-US" sz="2200" dirty="0" smtClean="0"/>
              <a:t>Compliance will not be required before regulations are issued</a:t>
            </a:r>
          </a:p>
          <a:p>
            <a:pPr lvl="1"/>
            <a:r>
              <a:rPr lang="en-US" dirty="0" smtClean="0"/>
              <a:t>FAQ issued February 9, 2012 states that </a:t>
            </a:r>
            <a:br>
              <a:rPr lang="en-US" dirty="0" smtClean="0"/>
            </a:br>
            <a:r>
              <a:rPr lang="en-US" dirty="0" smtClean="0"/>
              <a:t>regulations will not be ready to take effect</a:t>
            </a:r>
            <a:br>
              <a:rPr lang="en-US" dirty="0" smtClean="0"/>
            </a:br>
            <a:r>
              <a:rPr lang="en-US" dirty="0" smtClean="0"/>
              <a:t>by 2014 as initially contemplated</a:t>
            </a:r>
          </a:p>
          <a:p>
            <a:r>
              <a:rPr lang="en-US" sz="2200" dirty="0" smtClean="0"/>
              <a:t>Not clear how this will affect contributing</a:t>
            </a:r>
            <a:br>
              <a:rPr lang="en-US" sz="2200" dirty="0" smtClean="0"/>
            </a:br>
            <a:r>
              <a:rPr lang="en-US" sz="2200" dirty="0" smtClean="0"/>
              <a:t>employers or multiemployer plans</a:t>
            </a:r>
          </a:p>
          <a:p>
            <a:endParaRPr lang="en-US" dirty="0" smtClean="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6500" t="6679" r="3985" b="3048"/>
          <a:stretch/>
        </p:blipFill>
        <p:spPr>
          <a:xfrm>
            <a:off x="5642852" y="3810000"/>
            <a:ext cx="3043947" cy="2667000"/>
          </a:xfrm>
          <a:prstGeom prst="rect">
            <a:avLst/>
          </a:prstGeom>
        </p:spPr>
      </p:pic>
    </p:spTree>
    <p:extLst>
      <p:ext uri="{BB962C8B-B14F-4D97-AF65-F5344CB8AC3E}">
        <p14:creationId xmlns:p14="http://schemas.microsoft.com/office/powerpoint/2010/main" val="919627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dirty="0" smtClean="0"/>
              <a:t>Individual Mandate</a:t>
            </a:r>
          </a:p>
        </p:txBody>
      </p:sp>
      <p:sp>
        <p:nvSpPr>
          <p:cNvPr id="24580" name="Rectangle 3"/>
          <p:cNvSpPr>
            <a:spLocks noGrp="1" noChangeArrowheads="1"/>
          </p:cNvSpPr>
          <p:nvPr>
            <p:ph type="body" idx="1"/>
          </p:nvPr>
        </p:nvSpPr>
        <p:spPr/>
        <p:txBody>
          <a:bodyPr/>
          <a:lstStyle/>
          <a:p>
            <a:r>
              <a:rPr lang="en-US" dirty="0" smtClean="0"/>
              <a:t>Individuals must have </a:t>
            </a:r>
            <a:r>
              <a:rPr lang="en-US" i="1" dirty="0" smtClean="0"/>
              <a:t>minimum essential coverage</a:t>
            </a:r>
            <a:r>
              <a:rPr lang="en-US" dirty="0" smtClean="0"/>
              <a:t> (including employer-sponsored coverage) or pay a monthly penalty</a:t>
            </a:r>
          </a:p>
          <a:p>
            <a:r>
              <a:rPr lang="en-US" dirty="0" smtClean="0"/>
              <a:t>Individual penalty accounted for as an additional amount of federal tax owed</a:t>
            </a:r>
          </a:p>
          <a:p>
            <a:r>
              <a:rPr lang="en-US" dirty="0" smtClean="0"/>
              <a:t>Phases </a:t>
            </a:r>
            <a:r>
              <a:rPr lang="en-US" dirty="0"/>
              <a:t>in—$95 or 1% of income in 2014 (whichever is higher) to $695 or 2.5% of income (whichever is higher) in 2016</a:t>
            </a:r>
          </a:p>
          <a:p>
            <a:r>
              <a:rPr lang="en-US" dirty="0"/>
              <a:t>No penalty if:</a:t>
            </a:r>
          </a:p>
          <a:p>
            <a:pPr lvl="1"/>
            <a:r>
              <a:rPr lang="en-US" dirty="0"/>
              <a:t>Cost of coverage </a:t>
            </a:r>
            <a:r>
              <a:rPr lang="en-US" dirty="0" smtClean="0"/>
              <a:t>exceeds 8</a:t>
            </a:r>
            <a:r>
              <a:rPr lang="en-US" dirty="0"/>
              <a:t>% of household income</a:t>
            </a:r>
          </a:p>
          <a:p>
            <a:pPr lvl="1"/>
            <a:r>
              <a:rPr lang="en-US" dirty="0"/>
              <a:t>Short coverage lapses </a:t>
            </a:r>
            <a:r>
              <a:rPr lang="en-US" dirty="0" smtClean="0"/>
              <a:t>(</a:t>
            </a:r>
            <a:r>
              <a:rPr lang="en-US" dirty="0"/>
              <a:t>3 months or less</a:t>
            </a:r>
            <a:r>
              <a:rPr lang="en-US" dirty="0" smtClean="0"/>
              <a:t>)</a:t>
            </a:r>
          </a:p>
          <a:p>
            <a:pPr lvl="1"/>
            <a:r>
              <a:rPr lang="en-US" dirty="0" smtClean="0"/>
              <a:t>Other exemptions apply</a:t>
            </a:r>
            <a:endParaRPr lang="en-US" dirty="0"/>
          </a:p>
          <a:p>
            <a:r>
              <a:rPr lang="en-US" dirty="0" smtClean="0"/>
              <a:t>Supreme </a:t>
            </a:r>
            <a:r>
              <a:rPr lang="en-US" dirty="0"/>
              <a:t>Court upheld the constitutionality of the individual mandate on June 28, 2012</a:t>
            </a:r>
            <a:endParaRPr lang="en-US" dirty="0" smtClean="0"/>
          </a:p>
          <a:p>
            <a:endParaRPr lang="en-US" sz="1800" dirty="0" smtClean="0"/>
          </a:p>
        </p:txBody>
      </p:sp>
    </p:spTree>
    <p:extLst>
      <p:ext uri="{BB962C8B-B14F-4D97-AF65-F5344CB8AC3E}">
        <p14:creationId xmlns:p14="http://schemas.microsoft.com/office/powerpoint/2010/main" val="58640065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idx="1"/>
          </p:nvPr>
        </p:nvSpPr>
        <p:spPr/>
        <p:txBody>
          <a:bodyPr/>
          <a:lstStyle/>
          <a:p>
            <a:pPr>
              <a:spcBef>
                <a:spcPct val="50000"/>
              </a:spcBef>
            </a:pPr>
            <a:r>
              <a:rPr lang="en-US" b="1" dirty="0" smtClean="0">
                <a:solidFill>
                  <a:schemeClr val="accent2"/>
                </a:solidFill>
              </a:rPr>
              <a:t>2014:</a:t>
            </a:r>
            <a:r>
              <a:rPr lang="en-US" dirty="0" smtClean="0"/>
              <a:t> State Health Insurance Exchanges will allow individuals and small employers to choose from a menu of insurance products</a:t>
            </a:r>
          </a:p>
          <a:p>
            <a:pPr lvl="1">
              <a:spcBef>
                <a:spcPct val="50000"/>
              </a:spcBef>
            </a:pPr>
            <a:r>
              <a:rPr lang="en-US" dirty="0" smtClean="0"/>
              <a:t>Exchange plans must offer “essential health benefits”</a:t>
            </a:r>
          </a:p>
          <a:p>
            <a:pPr lvl="1">
              <a:spcBef>
                <a:spcPct val="50000"/>
              </a:spcBef>
            </a:pPr>
            <a:r>
              <a:rPr lang="en-US" dirty="0" smtClean="0"/>
              <a:t>Rating restricted to geography, family size, age rated 3:1; tobacco use 1.5:1</a:t>
            </a:r>
          </a:p>
          <a:p>
            <a:pPr lvl="1">
              <a:spcBef>
                <a:spcPct val="50000"/>
              </a:spcBef>
            </a:pPr>
            <a:r>
              <a:rPr lang="en-US" dirty="0" smtClean="0"/>
              <a:t>Federal subsidies will be available to help people buy coverage</a:t>
            </a:r>
          </a:p>
          <a:p>
            <a:pPr>
              <a:spcBef>
                <a:spcPct val="50000"/>
              </a:spcBef>
            </a:pPr>
            <a:r>
              <a:rPr lang="en-US" b="1" dirty="0" smtClean="0">
                <a:solidFill>
                  <a:schemeClr val="accent2"/>
                </a:solidFill>
              </a:rPr>
              <a:t>2017:</a:t>
            </a:r>
            <a:r>
              <a:rPr lang="en-US" dirty="0" smtClean="0">
                <a:solidFill>
                  <a:schemeClr val="accent2"/>
                </a:solidFill>
              </a:rPr>
              <a:t> </a:t>
            </a:r>
            <a:r>
              <a:rPr lang="en-US" dirty="0" smtClean="0"/>
              <a:t>States may allow </a:t>
            </a:r>
            <a:br>
              <a:rPr lang="en-US" dirty="0" smtClean="0"/>
            </a:br>
            <a:r>
              <a:rPr lang="en-US" dirty="0" smtClean="0"/>
              <a:t>large employers to buy </a:t>
            </a:r>
            <a:br>
              <a:rPr lang="en-US" dirty="0" smtClean="0"/>
            </a:br>
            <a:r>
              <a:rPr lang="en-US" dirty="0" smtClean="0"/>
              <a:t>through Exchanges</a:t>
            </a:r>
          </a:p>
          <a:p>
            <a:pPr>
              <a:spcBef>
                <a:spcPct val="50000"/>
              </a:spcBef>
            </a:pPr>
            <a:endParaRPr lang="en-US" dirty="0" smtClean="0"/>
          </a:p>
        </p:txBody>
      </p:sp>
      <p:sp>
        <p:nvSpPr>
          <p:cNvPr id="26627" name="Rectangle 3"/>
          <p:cNvSpPr>
            <a:spLocks noGrp="1" noChangeArrowheads="1"/>
          </p:cNvSpPr>
          <p:nvPr>
            <p:ph type="title"/>
          </p:nvPr>
        </p:nvSpPr>
        <p:spPr/>
        <p:txBody>
          <a:bodyPr/>
          <a:lstStyle/>
          <a:p>
            <a:pPr eaLnBrk="1" hangingPunct="1"/>
            <a:r>
              <a:rPr lang="en-US" dirty="0" smtClean="0"/>
              <a:t>State Health Insurance Exchanges</a:t>
            </a:r>
            <a:endParaRPr lang="en-US" b="0" i="1" dirty="0" smtClean="0"/>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31957" y="3505200"/>
            <a:ext cx="2675098" cy="2667000"/>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4008"/>
          <a:stretch/>
        </p:blipFill>
        <p:spPr bwMode="auto">
          <a:xfrm>
            <a:off x="4800600" y="5334000"/>
            <a:ext cx="2267526" cy="984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4191000"/>
            <a:ext cx="301942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1923" r="-1923"/>
          <a:stretch/>
        </p:blipFill>
        <p:spPr bwMode="auto">
          <a:xfrm>
            <a:off x="228600" y="5638800"/>
            <a:ext cx="396240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3733800"/>
            <a:ext cx="1228725"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28790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en-US" dirty="0" smtClean="0"/>
              <a:t>Core Functions of the Exchange</a:t>
            </a:r>
          </a:p>
        </p:txBody>
      </p:sp>
      <p:sp>
        <p:nvSpPr>
          <p:cNvPr id="295939" name="Rectangle 3"/>
          <p:cNvSpPr>
            <a:spLocks noGrp="1" noChangeArrowheads="1"/>
          </p:cNvSpPr>
          <p:nvPr>
            <p:ph type="body" idx="1"/>
          </p:nvPr>
        </p:nvSpPr>
        <p:spPr/>
        <p:txBody>
          <a:bodyPr/>
          <a:lstStyle/>
          <a:p>
            <a:r>
              <a:rPr lang="en-US" b="1" dirty="0" smtClean="0"/>
              <a:t>Consumer Assistance: </a:t>
            </a:r>
            <a:r>
              <a:rPr lang="en-US" dirty="0" smtClean="0"/>
              <a:t>Toll-free information line; Internet comparison tool; Navigator program</a:t>
            </a:r>
          </a:p>
          <a:p>
            <a:r>
              <a:rPr lang="en-US" b="1" dirty="0" smtClean="0"/>
              <a:t>Plan Management: </a:t>
            </a:r>
            <a:r>
              <a:rPr lang="en-US" dirty="0" smtClean="0"/>
              <a:t>Certify and rate qualified health plans; conduct monitoring and oversight of plans</a:t>
            </a:r>
          </a:p>
          <a:p>
            <a:r>
              <a:rPr lang="en-US" b="1" dirty="0" smtClean="0"/>
              <a:t>Eligibility:</a:t>
            </a:r>
          </a:p>
          <a:p>
            <a:pPr lvl="1"/>
            <a:r>
              <a:rPr lang="en-US" dirty="0" smtClean="0"/>
              <a:t>Verify eligibility, including for premium assistance tax credits and cost-sharing subsidies; connect applicants to Medicaid and CHIP if eligible</a:t>
            </a:r>
          </a:p>
          <a:p>
            <a:pPr lvl="1"/>
            <a:r>
              <a:rPr lang="en-US" dirty="0" smtClean="0"/>
              <a:t>Use HHS-managed data services hub to connect to federal data sources (IRS, Social Security, Homeland Security)</a:t>
            </a:r>
          </a:p>
          <a:p>
            <a:r>
              <a:rPr lang="en-US" b="1" dirty="0" smtClean="0"/>
              <a:t>Enrollment: </a:t>
            </a:r>
            <a:r>
              <a:rPr lang="en-US" dirty="0" smtClean="0"/>
              <a:t>Facilitate enrollment in qualified health plans</a:t>
            </a:r>
          </a:p>
          <a:p>
            <a:r>
              <a:rPr lang="en-US" b="1" dirty="0" smtClean="0"/>
              <a:t>Financial Management: </a:t>
            </a:r>
            <a:r>
              <a:rPr lang="en-US" dirty="0" smtClean="0"/>
              <a:t>Process premiums; ensure stabilization of premiums through reinsurance and risk adjustment</a:t>
            </a:r>
          </a:p>
        </p:txBody>
      </p:sp>
    </p:spTree>
    <p:extLst>
      <p:ext uri="{BB962C8B-B14F-4D97-AF65-F5344CB8AC3E}">
        <p14:creationId xmlns:p14="http://schemas.microsoft.com/office/powerpoint/2010/main" val="7482755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362007"/>
            <a:ext cx="4921250" cy="2495993"/>
          </a:xfrm>
          <a:prstGeom prst="rect">
            <a:avLst/>
          </a:prstGeom>
        </p:spPr>
      </p:pic>
      <p:sp>
        <p:nvSpPr>
          <p:cNvPr id="28674" name="Title 1"/>
          <p:cNvSpPr>
            <a:spLocks noGrp="1"/>
          </p:cNvSpPr>
          <p:nvPr>
            <p:ph type="title"/>
          </p:nvPr>
        </p:nvSpPr>
        <p:spPr/>
        <p:txBody>
          <a:bodyPr/>
          <a:lstStyle/>
          <a:p>
            <a:pPr eaLnBrk="1" hangingPunct="1"/>
            <a:r>
              <a:rPr lang="en-US" dirty="0" smtClean="0"/>
              <a:t>Exchange Options</a:t>
            </a:r>
          </a:p>
        </p:txBody>
      </p:sp>
      <p:sp>
        <p:nvSpPr>
          <p:cNvPr id="28675" name="Content Placeholder 2"/>
          <p:cNvSpPr>
            <a:spLocks noGrp="1"/>
          </p:cNvSpPr>
          <p:nvPr>
            <p:ph idx="1"/>
          </p:nvPr>
        </p:nvSpPr>
        <p:spPr/>
        <p:txBody>
          <a:bodyPr/>
          <a:lstStyle/>
          <a:p>
            <a:r>
              <a:rPr lang="en-US" b="1" dirty="0" smtClean="0">
                <a:solidFill>
                  <a:srgbClr val="00549F"/>
                </a:solidFill>
              </a:rPr>
              <a:t>State Exchange: </a:t>
            </a:r>
            <a:r>
              <a:rPr lang="en-US" dirty="0" smtClean="0">
                <a:solidFill>
                  <a:schemeClr val="tx2"/>
                </a:solidFill>
              </a:rPr>
              <a:t>State establishes and runs the Exchange, </a:t>
            </a:r>
            <a:br>
              <a:rPr lang="en-US" dirty="0" smtClean="0">
                <a:solidFill>
                  <a:schemeClr val="tx2"/>
                </a:solidFill>
              </a:rPr>
            </a:br>
            <a:r>
              <a:rPr lang="en-US" dirty="0" smtClean="0">
                <a:solidFill>
                  <a:schemeClr val="tx2"/>
                </a:solidFill>
              </a:rPr>
              <a:t>but communicates with federal government on certain issues </a:t>
            </a:r>
            <a:br>
              <a:rPr lang="en-US" dirty="0" smtClean="0">
                <a:solidFill>
                  <a:schemeClr val="tx2"/>
                </a:solidFill>
              </a:rPr>
            </a:br>
            <a:r>
              <a:rPr lang="en-US" dirty="0" smtClean="0">
                <a:solidFill>
                  <a:schemeClr val="tx2"/>
                </a:solidFill>
              </a:rPr>
              <a:t>like eligibility</a:t>
            </a:r>
          </a:p>
          <a:p>
            <a:r>
              <a:rPr lang="en-US" b="1" dirty="0" smtClean="0">
                <a:solidFill>
                  <a:srgbClr val="00549F"/>
                </a:solidFill>
              </a:rPr>
              <a:t>Federally Facilitated Exchange (FFE): </a:t>
            </a:r>
            <a:r>
              <a:rPr lang="en-US" dirty="0" smtClean="0">
                <a:solidFill>
                  <a:schemeClr val="tx2"/>
                </a:solidFill>
              </a:rPr>
              <a:t>Federal government runs the state Exchange</a:t>
            </a:r>
          </a:p>
          <a:p>
            <a:r>
              <a:rPr lang="en-US" b="1" dirty="0" smtClean="0">
                <a:solidFill>
                  <a:srgbClr val="00549F"/>
                </a:solidFill>
              </a:rPr>
              <a:t>Partnership Exchange: </a:t>
            </a:r>
            <a:r>
              <a:rPr lang="en-US" dirty="0" smtClean="0">
                <a:solidFill>
                  <a:schemeClr val="tx2"/>
                </a:solidFill>
              </a:rPr>
              <a:t>A form of FFE, with division of eligibility, enrollment, plan management, consumer assistance, and financial management functions between State and Federal governments. Federal government is ultimately responsible</a:t>
            </a:r>
          </a:p>
        </p:txBody>
      </p:sp>
    </p:spTree>
    <p:extLst>
      <p:ext uri="{BB962C8B-B14F-4D97-AF65-F5344CB8AC3E}">
        <p14:creationId xmlns:p14="http://schemas.microsoft.com/office/powerpoint/2010/main" val="42272769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reeform 7"/>
          <p:cNvSpPr>
            <a:spLocks/>
          </p:cNvSpPr>
          <p:nvPr/>
        </p:nvSpPr>
        <p:spPr bwMode="auto">
          <a:xfrm>
            <a:off x="4550314" y="3621193"/>
            <a:ext cx="11148" cy="12387"/>
          </a:xfrm>
          <a:custGeom>
            <a:avLst/>
            <a:gdLst>
              <a:gd name="T0" fmla="*/ 2858 w 10"/>
              <a:gd name="T1" fmla="*/ 15875 h 10"/>
              <a:gd name="T2" fmla="*/ 0 w 10"/>
              <a:gd name="T3" fmla="*/ 9525 h 10"/>
              <a:gd name="T4" fmla="*/ 0 w 10"/>
              <a:gd name="T5" fmla="*/ 3175 h 10"/>
              <a:gd name="T6" fmla="*/ 2858 w 10"/>
              <a:gd name="T7" fmla="*/ 3175 h 10"/>
              <a:gd name="T8" fmla="*/ 5715 w 10"/>
              <a:gd name="T9" fmla="*/ 0 h 10"/>
              <a:gd name="T10" fmla="*/ 11430 w 10"/>
              <a:gd name="T11" fmla="*/ 3175 h 10"/>
              <a:gd name="T12" fmla="*/ 14288 w 10"/>
              <a:gd name="T13" fmla="*/ 9525 h 10"/>
              <a:gd name="T14" fmla="*/ 14288 w 10"/>
              <a:gd name="T15" fmla="*/ 15875 h 10"/>
              <a:gd name="T16" fmla="*/ 2858 w 10"/>
              <a:gd name="T17" fmla="*/ 1587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10">
                <a:moveTo>
                  <a:pt x="2" y="10"/>
                </a:moveTo>
                <a:lnTo>
                  <a:pt x="0" y="6"/>
                </a:lnTo>
                <a:lnTo>
                  <a:pt x="0" y="2"/>
                </a:lnTo>
                <a:lnTo>
                  <a:pt x="2" y="2"/>
                </a:lnTo>
                <a:lnTo>
                  <a:pt x="4" y="0"/>
                </a:lnTo>
                <a:lnTo>
                  <a:pt x="8" y="2"/>
                </a:lnTo>
                <a:lnTo>
                  <a:pt x="10" y="6"/>
                </a:lnTo>
                <a:lnTo>
                  <a:pt x="10" y="10"/>
                </a:lnTo>
                <a:lnTo>
                  <a:pt x="2" y="10"/>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51" name="Freeform 8"/>
          <p:cNvSpPr>
            <a:spLocks/>
          </p:cNvSpPr>
          <p:nvPr/>
        </p:nvSpPr>
        <p:spPr bwMode="auto">
          <a:xfrm>
            <a:off x="4571372" y="3156696"/>
            <a:ext cx="942617" cy="476883"/>
          </a:xfrm>
          <a:custGeom>
            <a:avLst/>
            <a:gdLst>
              <a:gd name="T0" fmla="*/ 627276 w 832"/>
              <a:gd name="T1" fmla="*/ 96044 h 420"/>
              <a:gd name="T2" fmla="*/ 618564 w 832"/>
              <a:gd name="T3" fmla="*/ 119327 h 420"/>
              <a:gd name="T4" fmla="*/ 595331 w 832"/>
              <a:gd name="T5" fmla="*/ 157163 h 420"/>
              <a:gd name="T6" fmla="*/ 566291 w 832"/>
              <a:gd name="T7" fmla="*/ 194998 h 420"/>
              <a:gd name="T8" fmla="*/ 551771 w 832"/>
              <a:gd name="T9" fmla="*/ 247386 h 420"/>
              <a:gd name="T10" fmla="*/ 519826 w 832"/>
              <a:gd name="T11" fmla="*/ 256117 h 420"/>
              <a:gd name="T12" fmla="*/ 479169 w 832"/>
              <a:gd name="T13" fmla="*/ 224102 h 420"/>
              <a:gd name="T14" fmla="*/ 482073 w 832"/>
              <a:gd name="T15" fmla="*/ 232834 h 420"/>
              <a:gd name="T16" fmla="*/ 467553 w 832"/>
              <a:gd name="T17" fmla="*/ 250296 h 420"/>
              <a:gd name="T18" fmla="*/ 455937 w 832"/>
              <a:gd name="T19" fmla="*/ 279400 h 420"/>
              <a:gd name="T20" fmla="*/ 435608 w 832"/>
              <a:gd name="T21" fmla="*/ 296863 h 420"/>
              <a:gd name="T22" fmla="*/ 418184 w 832"/>
              <a:gd name="T23" fmla="*/ 288131 h 420"/>
              <a:gd name="T24" fmla="*/ 392047 w 832"/>
              <a:gd name="T25" fmla="*/ 282311 h 420"/>
              <a:gd name="T26" fmla="*/ 365911 w 832"/>
              <a:gd name="T27" fmla="*/ 314325 h 420"/>
              <a:gd name="T28" fmla="*/ 310734 w 832"/>
              <a:gd name="T29" fmla="*/ 288131 h 420"/>
              <a:gd name="T30" fmla="*/ 281693 w 832"/>
              <a:gd name="T31" fmla="*/ 288131 h 420"/>
              <a:gd name="T32" fmla="*/ 281693 w 832"/>
              <a:gd name="T33" fmla="*/ 308504 h 420"/>
              <a:gd name="T34" fmla="*/ 270077 w 832"/>
              <a:gd name="T35" fmla="*/ 302684 h 420"/>
              <a:gd name="T36" fmla="*/ 232324 w 832"/>
              <a:gd name="T37" fmla="*/ 299773 h 420"/>
              <a:gd name="T38" fmla="*/ 223612 w 832"/>
              <a:gd name="T39" fmla="*/ 328877 h 420"/>
              <a:gd name="T40" fmla="*/ 209092 w 832"/>
              <a:gd name="T41" fmla="*/ 337609 h 420"/>
              <a:gd name="T42" fmla="*/ 206188 w 832"/>
              <a:gd name="T43" fmla="*/ 381265 h 420"/>
              <a:gd name="T44" fmla="*/ 168435 w 832"/>
              <a:gd name="T45" fmla="*/ 404548 h 420"/>
              <a:gd name="T46" fmla="*/ 139395 w 832"/>
              <a:gd name="T47" fmla="*/ 439473 h 420"/>
              <a:gd name="T48" fmla="*/ 148107 w 832"/>
              <a:gd name="T49" fmla="*/ 483130 h 420"/>
              <a:gd name="T50" fmla="*/ 87122 w 832"/>
              <a:gd name="T51" fmla="*/ 462757 h 420"/>
              <a:gd name="T52" fmla="*/ 46465 w 832"/>
              <a:gd name="T53" fmla="*/ 468577 h 420"/>
              <a:gd name="T54" fmla="*/ 43561 w 832"/>
              <a:gd name="T55" fmla="*/ 506413 h 420"/>
              <a:gd name="T56" fmla="*/ 40657 w 832"/>
              <a:gd name="T57" fmla="*/ 532607 h 420"/>
              <a:gd name="T58" fmla="*/ 43561 w 832"/>
              <a:gd name="T59" fmla="*/ 544248 h 420"/>
              <a:gd name="T60" fmla="*/ 37753 w 832"/>
              <a:gd name="T61" fmla="*/ 570442 h 420"/>
              <a:gd name="T62" fmla="*/ 23232 w 832"/>
              <a:gd name="T63" fmla="*/ 593725 h 420"/>
              <a:gd name="T64" fmla="*/ 229420 w 832"/>
              <a:gd name="T65" fmla="*/ 593725 h 420"/>
              <a:gd name="T66" fmla="*/ 261365 w 832"/>
              <a:gd name="T67" fmla="*/ 561711 h 420"/>
              <a:gd name="T68" fmla="*/ 479169 w 832"/>
              <a:gd name="T69" fmla="*/ 541338 h 420"/>
              <a:gd name="T70" fmla="*/ 882833 w 832"/>
              <a:gd name="T71" fmla="*/ 512234 h 420"/>
              <a:gd name="T72" fmla="*/ 964146 w 832"/>
              <a:gd name="T73" fmla="*/ 494771 h 420"/>
              <a:gd name="T74" fmla="*/ 1039652 w 832"/>
              <a:gd name="T75" fmla="*/ 462757 h 420"/>
              <a:gd name="T76" fmla="*/ 1071596 w 832"/>
              <a:gd name="T77" fmla="*/ 430742 h 420"/>
              <a:gd name="T78" fmla="*/ 1086117 w 832"/>
              <a:gd name="T79" fmla="*/ 401638 h 420"/>
              <a:gd name="T80" fmla="*/ 1097733 w 832"/>
              <a:gd name="T81" fmla="*/ 375444 h 420"/>
              <a:gd name="T82" fmla="*/ 1205183 w 832"/>
              <a:gd name="T83" fmla="*/ 270669 h 420"/>
              <a:gd name="T84" fmla="*/ 1167430 w 832"/>
              <a:gd name="T85" fmla="*/ 259027 h 420"/>
              <a:gd name="T86" fmla="*/ 1144198 w 832"/>
              <a:gd name="T87" fmla="*/ 232834 h 420"/>
              <a:gd name="T88" fmla="*/ 1112253 w 832"/>
              <a:gd name="T89" fmla="*/ 192088 h 420"/>
              <a:gd name="T90" fmla="*/ 1086117 w 832"/>
              <a:gd name="T91" fmla="*/ 151342 h 420"/>
              <a:gd name="T92" fmla="*/ 1080309 w 832"/>
              <a:gd name="T93" fmla="*/ 104775 h 420"/>
              <a:gd name="T94" fmla="*/ 1059980 w 832"/>
              <a:gd name="T95" fmla="*/ 81492 h 420"/>
              <a:gd name="T96" fmla="*/ 1022227 w 832"/>
              <a:gd name="T97" fmla="*/ 43656 h 420"/>
              <a:gd name="T98" fmla="*/ 990283 w 832"/>
              <a:gd name="T99" fmla="*/ 66940 h 420"/>
              <a:gd name="T100" fmla="*/ 964146 w 832"/>
              <a:gd name="T101" fmla="*/ 81492 h 420"/>
              <a:gd name="T102" fmla="*/ 932202 w 832"/>
              <a:gd name="T103" fmla="*/ 69850 h 420"/>
              <a:gd name="T104" fmla="*/ 906065 w 832"/>
              <a:gd name="T105" fmla="*/ 84402 h 420"/>
              <a:gd name="T106" fmla="*/ 865408 w 832"/>
              <a:gd name="T107" fmla="*/ 61119 h 420"/>
              <a:gd name="T108" fmla="*/ 810231 w 832"/>
              <a:gd name="T109" fmla="*/ 55298 h 420"/>
              <a:gd name="T110" fmla="*/ 786999 w 832"/>
              <a:gd name="T111" fmla="*/ 14552 h 420"/>
              <a:gd name="T112" fmla="*/ 740534 w 832"/>
              <a:gd name="T113" fmla="*/ 11642 h 420"/>
              <a:gd name="T114" fmla="*/ 711494 w 832"/>
              <a:gd name="T115" fmla="*/ 5821 h 420"/>
              <a:gd name="T116" fmla="*/ 702781 w 832"/>
              <a:gd name="T117" fmla="*/ 46567 h 420"/>
              <a:gd name="T118" fmla="*/ 717302 w 832"/>
              <a:gd name="T119" fmla="*/ 58208 h 420"/>
              <a:gd name="T120" fmla="*/ 662125 w 832"/>
              <a:gd name="T121" fmla="*/ 98954 h 4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32" h="420">
                <a:moveTo>
                  <a:pt x="452" y="68"/>
                </a:moveTo>
                <a:lnTo>
                  <a:pt x="450" y="68"/>
                </a:lnTo>
                <a:lnTo>
                  <a:pt x="444" y="64"/>
                </a:lnTo>
                <a:lnTo>
                  <a:pt x="440" y="62"/>
                </a:lnTo>
                <a:lnTo>
                  <a:pt x="432" y="66"/>
                </a:lnTo>
                <a:lnTo>
                  <a:pt x="426" y="66"/>
                </a:lnTo>
                <a:lnTo>
                  <a:pt x="424" y="68"/>
                </a:lnTo>
                <a:lnTo>
                  <a:pt x="422" y="72"/>
                </a:lnTo>
                <a:lnTo>
                  <a:pt x="426" y="78"/>
                </a:lnTo>
                <a:lnTo>
                  <a:pt x="426" y="82"/>
                </a:lnTo>
                <a:lnTo>
                  <a:pt x="430" y="90"/>
                </a:lnTo>
                <a:lnTo>
                  <a:pt x="428" y="94"/>
                </a:lnTo>
                <a:lnTo>
                  <a:pt x="422" y="98"/>
                </a:lnTo>
                <a:lnTo>
                  <a:pt x="418" y="104"/>
                </a:lnTo>
                <a:lnTo>
                  <a:pt x="410" y="108"/>
                </a:lnTo>
                <a:lnTo>
                  <a:pt x="408" y="112"/>
                </a:lnTo>
                <a:lnTo>
                  <a:pt x="406" y="126"/>
                </a:lnTo>
                <a:lnTo>
                  <a:pt x="404" y="130"/>
                </a:lnTo>
                <a:lnTo>
                  <a:pt x="396" y="136"/>
                </a:lnTo>
                <a:lnTo>
                  <a:pt x="390" y="134"/>
                </a:lnTo>
                <a:lnTo>
                  <a:pt x="386" y="136"/>
                </a:lnTo>
                <a:lnTo>
                  <a:pt x="384" y="142"/>
                </a:lnTo>
                <a:lnTo>
                  <a:pt x="380" y="150"/>
                </a:lnTo>
                <a:lnTo>
                  <a:pt x="380" y="164"/>
                </a:lnTo>
                <a:lnTo>
                  <a:pt x="380" y="170"/>
                </a:lnTo>
                <a:lnTo>
                  <a:pt x="376" y="174"/>
                </a:lnTo>
                <a:lnTo>
                  <a:pt x="370" y="178"/>
                </a:lnTo>
                <a:lnTo>
                  <a:pt x="366" y="182"/>
                </a:lnTo>
                <a:lnTo>
                  <a:pt x="358" y="176"/>
                </a:lnTo>
                <a:lnTo>
                  <a:pt x="350" y="176"/>
                </a:lnTo>
                <a:lnTo>
                  <a:pt x="340" y="170"/>
                </a:lnTo>
                <a:lnTo>
                  <a:pt x="338" y="168"/>
                </a:lnTo>
                <a:lnTo>
                  <a:pt x="338" y="160"/>
                </a:lnTo>
                <a:lnTo>
                  <a:pt x="330" y="154"/>
                </a:lnTo>
                <a:lnTo>
                  <a:pt x="328" y="152"/>
                </a:lnTo>
                <a:lnTo>
                  <a:pt x="326" y="154"/>
                </a:lnTo>
                <a:lnTo>
                  <a:pt x="326" y="156"/>
                </a:lnTo>
                <a:lnTo>
                  <a:pt x="332" y="158"/>
                </a:lnTo>
                <a:lnTo>
                  <a:pt x="332" y="160"/>
                </a:lnTo>
                <a:lnTo>
                  <a:pt x="328" y="162"/>
                </a:lnTo>
                <a:lnTo>
                  <a:pt x="326" y="166"/>
                </a:lnTo>
                <a:lnTo>
                  <a:pt x="320" y="162"/>
                </a:lnTo>
                <a:lnTo>
                  <a:pt x="318" y="162"/>
                </a:lnTo>
                <a:lnTo>
                  <a:pt x="322" y="172"/>
                </a:lnTo>
                <a:lnTo>
                  <a:pt x="320" y="174"/>
                </a:lnTo>
                <a:lnTo>
                  <a:pt x="314" y="174"/>
                </a:lnTo>
                <a:lnTo>
                  <a:pt x="312" y="176"/>
                </a:lnTo>
                <a:lnTo>
                  <a:pt x="314" y="190"/>
                </a:lnTo>
                <a:lnTo>
                  <a:pt x="314" y="192"/>
                </a:lnTo>
                <a:lnTo>
                  <a:pt x="306" y="194"/>
                </a:lnTo>
                <a:lnTo>
                  <a:pt x="306" y="196"/>
                </a:lnTo>
                <a:lnTo>
                  <a:pt x="306" y="202"/>
                </a:lnTo>
                <a:lnTo>
                  <a:pt x="302" y="204"/>
                </a:lnTo>
                <a:lnTo>
                  <a:pt x="300" y="204"/>
                </a:lnTo>
                <a:lnTo>
                  <a:pt x="300" y="196"/>
                </a:lnTo>
                <a:lnTo>
                  <a:pt x="298" y="196"/>
                </a:lnTo>
                <a:lnTo>
                  <a:pt x="292" y="200"/>
                </a:lnTo>
                <a:lnTo>
                  <a:pt x="288" y="198"/>
                </a:lnTo>
                <a:lnTo>
                  <a:pt x="286" y="196"/>
                </a:lnTo>
                <a:lnTo>
                  <a:pt x="282" y="188"/>
                </a:lnTo>
                <a:lnTo>
                  <a:pt x="278" y="186"/>
                </a:lnTo>
                <a:lnTo>
                  <a:pt x="276" y="188"/>
                </a:lnTo>
                <a:lnTo>
                  <a:pt x="270" y="194"/>
                </a:lnTo>
                <a:lnTo>
                  <a:pt x="262" y="196"/>
                </a:lnTo>
                <a:lnTo>
                  <a:pt x="258" y="198"/>
                </a:lnTo>
                <a:lnTo>
                  <a:pt x="256" y="204"/>
                </a:lnTo>
                <a:lnTo>
                  <a:pt x="254" y="212"/>
                </a:lnTo>
                <a:lnTo>
                  <a:pt x="252" y="216"/>
                </a:lnTo>
                <a:lnTo>
                  <a:pt x="248" y="218"/>
                </a:lnTo>
                <a:lnTo>
                  <a:pt x="246" y="216"/>
                </a:lnTo>
                <a:lnTo>
                  <a:pt x="242" y="210"/>
                </a:lnTo>
                <a:lnTo>
                  <a:pt x="238" y="210"/>
                </a:lnTo>
                <a:lnTo>
                  <a:pt x="214" y="198"/>
                </a:lnTo>
                <a:lnTo>
                  <a:pt x="210" y="198"/>
                </a:lnTo>
                <a:lnTo>
                  <a:pt x="202" y="204"/>
                </a:lnTo>
                <a:lnTo>
                  <a:pt x="198" y="204"/>
                </a:lnTo>
                <a:lnTo>
                  <a:pt x="194" y="202"/>
                </a:lnTo>
                <a:lnTo>
                  <a:pt x="194" y="198"/>
                </a:lnTo>
                <a:lnTo>
                  <a:pt x="194" y="196"/>
                </a:lnTo>
                <a:lnTo>
                  <a:pt x="192" y="196"/>
                </a:lnTo>
                <a:lnTo>
                  <a:pt x="190" y="200"/>
                </a:lnTo>
                <a:lnTo>
                  <a:pt x="194" y="208"/>
                </a:lnTo>
                <a:lnTo>
                  <a:pt x="194" y="212"/>
                </a:lnTo>
                <a:lnTo>
                  <a:pt x="192" y="216"/>
                </a:lnTo>
                <a:lnTo>
                  <a:pt x="188" y="218"/>
                </a:lnTo>
                <a:lnTo>
                  <a:pt x="186" y="218"/>
                </a:lnTo>
                <a:lnTo>
                  <a:pt x="184" y="216"/>
                </a:lnTo>
                <a:lnTo>
                  <a:pt x="186" y="208"/>
                </a:lnTo>
                <a:lnTo>
                  <a:pt x="184" y="206"/>
                </a:lnTo>
                <a:lnTo>
                  <a:pt x="174" y="212"/>
                </a:lnTo>
                <a:lnTo>
                  <a:pt x="170" y="212"/>
                </a:lnTo>
                <a:lnTo>
                  <a:pt x="166" y="210"/>
                </a:lnTo>
                <a:lnTo>
                  <a:pt x="160" y="206"/>
                </a:lnTo>
                <a:lnTo>
                  <a:pt x="158" y="206"/>
                </a:lnTo>
                <a:lnTo>
                  <a:pt x="156" y="208"/>
                </a:lnTo>
                <a:lnTo>
                  <a:pt x="160" y="220"/>
                </a:lnTo>
                <a:lnTo>
                  <a:pt x="158" y="222"/>
                </a:lnTo>
                <a:lnTo>
                  <a:pt x="154" y="226"/>
                </a:lnTo>
                <a:lnTo>
                  <a:pt x="152" y="224"/>
                </a:lnTo>
                <a:lnTo>
                  <a:pt x="148" y="226"/>
                </a:lnTo>
                <a:lnTo>
                  <a:pt x="146" y="222"/>
                </a:lnTo>
                <a:lnTo>
                  <a:pt x="144" y="222"/>
                </a:lnTo>
                <a:lnTo>
                  <a:pt x="144" y="232"/>
                </a:lnTo>
                <a:lnTo>
                  <a:pt x="136" y="240"/>
                </a:lnTo>
                <a:lnTo>
                  <a:pt x="134" y="244"/>
                </a:lnTo>
                <a:lnTo>
                  <a:pt x="132" y="248"/>
                </a:lnTo>
                <a:lnTo>
                  <a:pt x="134" y="252"/>
                </a:lnTo>
                <a:lnTo>
                  <a:pt x="142" y="262"/>
                </a:lnTo>
                <a:lnTo>
                  <a:pt x="144" y="266"/>
                </a:lnTo>
                <a:lnTo>
                  <a:pt x="144" y="270"/>
                </a:lnTo>
                <a:lnTo>
                  <a:pt x="140" y="272"/>
                </a:lnTo>
                <a:lnTo>
                  <a:pt x="122" y="274"/>
                </a:lnTo>
                <a:lnTo>
                  <a:pt x="116" y="278"/>
                </a:lnTo>
                <a:lnTo>
                  <a:pt x="112" y="282"/>
                </a:lnTo>
                <a:lnTo>
                  <a:pt x="104" y="282"/>
                </a:lnTo>
                <a:lnTo>
                  <a:pt x="100" y="286"/>
                </a:lnTo>
                <a:lnTo>
                  <a:pt x="96" y="294"/>
                </a:lnTo>
                <a:lnTo>
                  <a:pt x="96" y="302"/>
                </a:lnTo>
                <a:lnTo>
                  <a:pt x="100" y="308"/>
                </a:lnTo>
                <a:lnTo>
                  <a:pt x="106" y="316"/>
                </a:lnTo>
                <a:lnTo>
                  <a:pt x="108" y="320"/>
                </a:lnTo>
                <a:lnTo>
                  <a:pt x="106" y="326"/>
                </a:lnTo>
                <a:lnTo>
                  <a:pt x="102" y="332"/>
                </a:lnTo>
                <a:lnTo>
                  <a:pt x="100" y="332"/>
                </a:lnTo>
                <a:lnTo>
                  <a:pt x="96" y="332"/>
                </a:lnTo>
                <a:lnTo>
                  <a:pt x="92" y="330"/>
                </a:lnTo>
                <a:lnTo>
                  <a:pt x="84" y="326"/>
                </a:lnTo>
                <a:lnTo>
                  <a:pt x="60" y="318"/>
                </a:lnTo>
                <a:lnTo>
                  <a:pt x="54" y="314"/>
                </a:lnTo>
                <a:lnTo>
                  <a:pt x="48" y="314"/>
                </a:lnTo>
                <a:lnTo>
                  <a:pt x="44" y="314"/>
                </a:lnTo>
                <a:lnTo>
                  <a:pt x="38" y="316"/>
                </a:lnTo>
                <a:lnTo>
                  <a:pt x="32" y="322"/>
                </a:lnTo>
                <a:lnTo>
                  <a:pt x="30" y="324"/>
                </a:lnTo>
                <a:lnTo>
                  <a:pt x="30" y="330"/>
                </a:lnTo>
                <a:lnTo>
                  <a:pt x="24" y="336"/>
                </a:lnTo>
                <a:lnTo>
                  <a:pt x="24" y="342"/>
                </a:lnTo>
                <a:lnTo>
                  <a:pt x="30" y="348"/>
                </a:lnTo>
                <a:lnTo>
                  <a:pt x="28" y="348"/>
                </a:lnTo>
                <a:lnTo>
                  <a:pt x="30" y="350"/>
                </a:lnTo>
                <a:lnTo>
                  <a:pt x="32" y="352"/>
                </a:lnTo>
                <a:lnTo>
                  <a:pt x="32" y="364"/>
                </a:lnTo>
                <a:lnTo>
                  <a:pt x="28" y="366"/>
                </a:lnTo>
                <a:lnTo>
                  <a:pt x="26" y="368"/>
                </a:lnTo>
                <a:lnTo>
                  <a:pt x="24" y="372"/>
                </a:lnTo>
                <a:lnTo>
                  <a:pt x="26" y="374"/>
                </a:lnTo>
                <a:lnTo>
                  <a:pt x="30" y="374"/>
                </a:lnTo>
                <a:lnTo>
                  <a:pt x="32" y="378"/>
                </a:lnTo>
                <a:lnTo>
                  <a:pt x="30" y="380"/>
                </a:lnTo>
                <a:lnTo>
                  <a:pt x="24" y="380"/>
                </a:lnTo>
                <a:lnTo>
                  <a:pt x="22" y="386"/>
                </a:lnTo>
                <a:lnTo>
                  <a:pt x="26" y="392"/>
                </a:lnTo>
                <a:lnTo>
                  <a:pt x="26" y="394"/>
                </a:lnTo>
                <a:lnTo>
                  <a:pt x="24" y="406"/>
                </a:lnTo>
                <a:lnTo>
                  <a:pt x="20" y="408"/>
                </a:lnTo>
                <a:lnTo>
                  <a:pt x="16" y="408"/>
                </a:lnTo>
                <a:lnTo>
                  <a:pt x="8" y="400"/>
                </a:lnTo>
                <a:lnTo>
                  <a:pt x="4" y="400"/>
                </a:lnTo>
                <a:lnTo>
                  <a:pt x="0" y="420"/>
                </a:lnTo>
                <a:lnTo>
                  <a:pt x="0" y="418"/>
                </a:lnTo>
                <a:lnTo>
                  <a:pt x="158" y="408"/>
                </a:lnTo>
                <a:lnTo>
                  <a:pt x="158" y="398"/>
                </a:lnTo>
                <a:lnTo>
                  <a:pt x="152" y="382"/>
                </a:lnTo>
                <a:lnTo>
                  <a:pt x="178" y="382"/>
                </a:lnTo>
                <a:lnTo>
                  <a:pt x="180" y="388"/>
                </a:lnTo>
                <a:lnTo>
                  <a:pt x="180" y="386"/>
                </a:lnTo>
                <a:lnTo>
                  <a:pt x="254" y="378"/>
                </a:lnTo>
                <a:lnTo>
                  <a:pt x="268" y="378"/>
                </a:lnTo>
                <a:lnTo>
                  <a:pt x="324" y="374"/>
                </a:lnTo>
                <a:lnTo>
                  <a:pt x="324" y="376"/>
                </a:lnTo>
                <a:lnTo>
                  <a:pt x="330" y="372"/>
                </a:lnTo>
                <a:lnTo>
                  <a:pt x="388" y="370"/>
                </a:lnTo>
                <a:lnTo>
                  <a:pt x="446" y="366"/>
                </a:lnTo>
                <a:lnTo>
                  <a:pt x="486" y="360"/>
                </a:lnTo>
                <a:lnTo>
                  <a:pt x="530" y="360"/>
                </a:lnTo>
                <a:lnTo>
                  <a:pt x="608" y="352"/>
                </a:lnTo>
                <a:lnTo>
                  <a:pt x="652" y="350"/>
                </a:lnTo>
                <a:lnTo>
                  <a:pt x="654" y="346"/>
                </a:lnTo>
                <a:lnTo>
                  <a:pt x="656" y="346"/>
                </a:lnTo>
                <a:lnTo>
                  <a:pt x="662" y="340"/>
                </a:lnTo>
                <a:lnTo>
                  <a:pt x="664" y="340"/>
                </a:lnTo>
                <a:lnTo>
                  <a:pt x="674" y="334"/>
                </a:lnTo>
                <a:lnTo>
                  <a:pt x="684" y="332"/>
                </a:lnTo>
                <a:lnTo>
                  <a:pt x="692" y="326"/>
                </a:lnTo>
                <a:lnTo>
                  <a:pt x="704" y="320"/>
                </a:lnTo>
                <a:lnTo>
                  <a:pt x="716" y="318"/>
                </a:lnTo>
                <a:lnTo>
                  <a:pt x="716" y="316"/>
                </a:lnTo>
                <a:lnTo>
                  <a:pt x="716" y="314"/>
                </a:lnTo>
                <a:lnTo>
                  <a:pt x="720" y="302"/>
                </a:lnTo>
                <a:lnTo>
                  <a:pt x="732" y="298"/>
                </a:lnTo>
                <a:lnTo>
                  <a:pt x="738" y="296"/>
                </a:lnTo>
                <a:lnTo>
                  <a:pt x="742" y="292"/>
                </a:lnTo>
                <a:lnTo>
                  <a:pt x="744" y="288"/>
                </a:lnTo>
                <a:lnTo>
                  <a:pt x="742" y="282"/>
                </a:lnTo>
                <a:lnTo>
                  <a:pt x="742" y="280"/>
                </a:lnTo>
                <a:lnTo>
                  <a:pt x="748" y="276"/>
                </a:lnTo>
                <a:lnTo>
                  <a:pt x="752" y="276"/>
                </a:lnTo>
                <a:lnTo>
                  <a:pt x="756" y="270"/>
                </a:lnTo>
                <a:lnTo>
                  <a:pt x="758" y="266"/>
                </a:lnTo>
                <a:lnTo>
                  <a:pt x="756" y="260"/>
                </a:lnTo>
                <a:lnTo>
                  <a:pt x="756" y="258"/>
                </a:lnTo>
                <a:lnTo>
                  <a:pt x="780" y="240"/>
                </a:lnTo>
                <a:lnTo>
                  <a:pt x="792" y="232"/>
                </a:lnTo>
                <a:lnTo>
                  <a:pt x="832" y="188"/>
                </a:lnTo>
                <a:lnTo>
                  <a:pt x="830" y="186"/>
                </a:lnTo>
                <a:lnTo>
                  <a:pt x="824" y="188"/>
                </a:lnTo>
                <a:lnTo>
                  <a:pt x="812" y="186"/>
                </a:lnTo>
                <a:lnTo>
                  <a:pt x="812" y="182"/>
                </a:lnTo>
                <a:lnTo>
                  <a:pt x="806" y="178"/>
                </a:lnTo>
                <a:lnTo>
                  <a:pt x="804" y="178"/>
                </a:lnTo>
                <a:lnTo>
                  <a:pt x="804" y="180"/>
                </a:lnTo>
                <a:lnTo>
                  <a:pt x="800" y="174"/>
                </a:lnTo>
                <a:lnTo>
                  <a:pt x="792" y="172"/>
                </a:lnTo>
                <a:lnTo>
                  <a:pt x="788" y="164"/>
                </a:lnTo>
                <a:lnTo>
                  <a:pt x="788" y="160"/>
                </a:lnTo>
                <a:lnTo>
                  <a:pt x="778" y="154"/>
                </a:lnTo>
                <a:lnTo>
                  <a:pt x="774" y="144"/>
                </a:lnTo>
                <a:lnTo>
                  <a:pt x="766" y="140"/>
                </a:lnTo>
                <a:lnTo>
                  <a:pt x="768" y="136"/>
                </a:lnTo>
                <a:lnTo>
                  <a:pt x="766" y="132"/>
                </a:lnTo>
                <a:lnTo>
                  <a:pt x="758" y="126"/>
                </a:lnTo>
                <a:lnTo>
                  <a:pt x="754" y="122"/>
                </a:lnTo>
                <a:lnTo>
                  <a:pt x="744" y="110"/>
                </a:lnTo>
                <a:lnTo>
                  <a:pt x="744" y="108"/>
                </a:lnTo>
                <a:lnTo>
                  <a:pt x="748" y="104"/>
                </a:lnTo>
                <a:lnTo>
                  <a:pt x="748" y="98"/>
                </a:lnTo>
                <a:lnTo>
                  <a:pt x="750" y="96"/>
                </a:lnTo>
                <a:lnTo>
                  <a:pt x="750" y="86"/>
                </a:lnTo>
                <a:lnTo>
                  <a:pt x="746" y="80"/>
                </a:lnTo>
                <a:lnTo>
                  <a:pt x="744" y="72"/>
                </a:lnTo>
                <a:lnTo>
                  <a:pt x="746" y="74"/>
                </a:lnTo>
                <a:lnTo>
                  <a:pt x="744" y="72"/>
                </a:lnTo>
                <a:lnTo>
                  <a:pt x="742" y="66"/>
                </a:lnTo>
                <a:lnTo>
                  <a:pt x="736" y="62"/>
                </a:lnTo>
                <a:lnTo>
                  <a:pt x="730" y="56"/>
                </a:lnTo>
                <a:lnTo>
                  <a:pt x="718" y="54"/>
                </a:lnTo>
                <a:lnTo>
                  <a:pt x="714" y="54"/>
                </a:lnTo>
                <a:lnTo>
                  <a:pt x="708" y="38"/>
                </a:lnTo>
                <a:lnTo>
                  <a:pt x="706" y="32"/>
                </a:lnTo>
                <a:lnTo>
                  <a:pt x="704" y="30"/>
                </a:lnTo>
                <a:lnTo>
                  <a:pt x="700" y="32"/>
                </a:lnTo>
                <a:lnTo>
                  <a:pt x="696" y="36"/>
                </a:lnTo>
                <a:lnTo>
                  <a:pt x="690" y="36"/>
                </a:lnTo>
                <a:lnTo>
                  <a:pt x="688" y="42"/>
                </a:lnTo>
                <a:lnTo>
                  <a:pt x="682" y="46"/>
                </a:lnTo>
                <a:lnTo>
                  <a:pt x="682" y="50"/>
                </a:lnTo>
                <a:lnTo>
                  <a:pt x="680" y="52"/>
                </a:lnTo>
                <a:lnTo>
                  <a:pt x="674" y="54"/>
                </a:lnTo>
                <a:lnTo>
                  <a:pt x="668" y="52"/>
                </a:lnTo>
                <a:lnTo>
                  <a:pt x="664" y="56"/>
                </a:lnTo>
                <a:lnTo>
                  <a:pt x="662" y="58"/>
                </a:lnTo>
                <a:lnTo>
                  <a:pt x="660" y="58"/>
                </a:lnTo>
                <a:lnTo>
                  <a:pt x="658" y="54"/>
                </a:lnTo>
                <a:lnTo>
                  <a:pt x="654" y="50"/>
                </a:lnTo>
                <a:lnTo>
                  <a:pt x="642" y="48"/>
                </a:lnTo>
                <a:lnTo>
                  <a:pt x="638" y="46"/>
                </a:lnTo>
                <a:lnTo>
                  <a:pt x="628" y="50"/>
                </a:lnTo>
                <a:lnTo>
                  <a:pt x="626" y="52"/>
                </a:lnTo>
                <a:lnTo>
                  <a:pt x="624" y="56"/>
                </a:lnTo>
                <a:lnTo>
                  <a:pt x="624" y="58"/>
                </a:lnTo>
                <a:lnTo>
                  <a:pt x="616" y="58"/>
                </a:lnTo>
                <a:lnTo>
                  <a:pt x="610" y="56"/>
                </a:lnTo>
                <a:lnTo>
                  <a:pt x="606" y="52"/>
                </a:lnTo>
                <a:lnTo>
                  <a:pt x="602" y="48"/>
                </a:lnTo>
                <a:lnTo>
                  <a:pt x="596" y="42"/>
                </a:lnTo>
                <a:lnTo>
                  <a:pt x="594" y="42"/>
                </a:lnTo>
                <a:lnTo>
                  <a:pt x="588" y="40"/>
                </a:lnTo>
                <a:lnTo>
                  <a:pt x="578" y="42"/>
                </a:lnTo>
                <a:lnTo>
                  <a:pt x="572" y="44"/>
                </a:lnTo>
                <a:lnTo>
                  <a:pt x="558" y="38"/>
                </a:lnTo>
                <a:lnTo>
                  <a:pt x="556" y="36"/>
                </a:lnTo>
                <a:lnTo>
                  <a:pt x="554" y="28"/>
                </a:lnTo>
                <a:lnTo>
                  <a:pt x="548" y="20"/>
                </a:lnTo>
                <a:lnTo>
                  <a:pt x="546" y="12"/>
                </a:lnTo>
                <a:lnTo>
                  <a:pt x="542" y="10"/>
                </a:lnTo>
                <a:lnTo>
                  <a:pt x="532" y="8"/>
                </a:lnTo>
                <a:lnTo>
                  <a:pt x="528" y="2"/>
                </a:lnTo>
                <a:lnTo>
                  <a:pt x="524" y="0"/>
                </a:lnTo>
                <a:lnTo>
                  <a:pt x="520" y="4"/>
                </a:lnTo>
                <a:lnTo>
                  <a:pt x="510" y="8"/>
                </a:lnTo>
                <a:lnTo>
                  <a:pt x="502" y="6"/>
                </a:lnTo>
                <a:lnTo>
                  <a:pt x="498" y="0"/>
                </a:lnTo>
                <a:lnTo>
                  <a:pt x="496" y="0"/>
                </a:lnTo>
                <a:lnTo>
                  <a:pt x="492" y="0"/>
                </a:lnTo>
                <a:lnTo>
                  <a:pt x="490" y="4"/>
                </a:lnTo>
                <a:lnTo>
                  <a:pt x="486" y="8"/>
                </a:lnTo>
                <a:lnTo>
                  <a:pt x="480" y="14"/>
                </a:lnTo>
                <a:lnTo>
                  <a:pt x="488" y="24"/>
                </a:lnTo>
                <a:lnTo>
                  <a:pt x="488" y="28"/>
                </a:lnTo>
                <a:lnTo>
                  <a:pt x="484" y="32"/>
                </a:lnTo>
                <a:lnTo>
                  <a:pt x="484" y="34"/>
                </a:lnTo>
                <a:lnTo>
                  <a:pt x="486" y="36"/>
                </a:lnTo>
                <a:lnTo>
                  <a:pt x="492" y="36"/>
                </a:lnTo>
                <a:lnTo>
                  <a:pt x="494" y="38"/>
                </a:lnTo>
                <a:lnTo>
                  <a:pt x="494" y="40"/>
                </a:lnTo>
                <a:lnTo>
                  <a:pt x="490" y="44"/>
                </a:lnTo>
                <a:lnTo>
                  <a:pt x="492" y="52"/>
                </a:lnTo>
                <a:lnTo>
                  <a:pt x="486" y="50"/>
                </a:lnTo>
                <a:lnTo>
                  <a:pt x="474" y="54"/>
                </a:lnTo>
                <a:lnTo>
                  <a:pt x="456" y="68"/>
                </a:lnTo>
                <a:lnTo>
                  <a:pt x="452" y="70"/>
                </a:lnTo>
                <a:lnTo>
                  <a:pt x="452" y="68"/>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52" name="Freeform 9"/>
          <p:cNvSpPr>
            <a:spLocks/>
          </p:cNvSpPr>
          <p:nvPr/>
        </p:nvSpPr>
        <p:spPr bwMode="auto">
          <a:xfrm>
            <a:off x="3895066" y="3637295"/>
            <a:ext cx="650294" cy="574736"/>
          </a:xfrm>
          <a:custGeom>
            <a:avLst/>
            <a:gdLst>
              <a:gd name="T0" fmla="*/ 731798 w 574"/>
              <a:gd name="T1" fmla="*/ 75698 h 506"/>
              <a:gd name="T2" fmla="*/ 760838 w 574"/>
              <a:gd name="T3" fmla="*/ 40760 h 506"/>
              <a:gd name="T4" fmla="*/ 743414 w 574"/>
              <a:gd name="T5" fmla="*/ 0 h 506"/>
              <a:gd name="T6" fmla="*/ 0 w 574"/>
              <a:gd name="T7" fmla="*/ 20380 h 506"/>
              <a:gd name="T8" fmla="*/ 23232 w 574"/>
              <a:gd name="T9" fmla="*/ 605584 h 506"/>
              <a:gd name="T10" fmla="*/ 37752 w 574"/>
              <a:gd name="T11" fmla="*/ 620142 h 506"/>
              <a:gd name="T12" fmla="*/ 58079 w 574"/>
              <a:gd name="T13" fmla="*/ 617230 h 506"/>
              <a:gd name="T14" fmla="*/ 81311 w 574"/>
              <a:gd name="T15" fmla="*/ 623053 h 506"/>
              <a:gd name="T16" fmla="*/ 101639 w 574"/>
              <a:gd name="T17" fmla="*/ 736600 h 506"/>
              <a:gd name="T18" fmla="*/ 606928 w 574"/>
              <a:gd name="T19" fmla="*/ 716220 h 506"/>
              <a:gd name="T20" fmla="*/ 601120 w 574"/>
              <a:gd name="T21" fmla="*/ 695840 h 506"/>
              <a:gd name="T22" fmla="*/ 621448 w 574"/>
              <a:gd name="T23" fmla="*/ 669636 h 506"/>
              <a:gd name="T24" fmla="*/ 609832 w 574"/>
              <a:gd name="T25" fmla="*/ 672548 h 506"/>
              <a:gd name="T26" fmla="*/ 615640 w 574"/>
              <a:gd name="T27" fmla="*/ 631787 h 506"/>
              <a:gd name="T28" fmla="*/ 592408 w 574"/>
              <a:gd name="T29" fmla="*/ 643433 h 506"/>
              <a:gd name="T30" fmla="*/ 604024 w 574"/>
              <a:gd name="T31" fmla="*/ 625964 h 506"/>
              <a:gd name="T32" fmla="*/ 586600 w 574"/>
              <a:gd name="T33" fmla="*/ 631787 h 506"/>
              <a:gd name="T34" fmla="*/ 583696 w 574"/>
              <a:gd name="T35" fmla="*/ 608496 h 506"/>
              <a:gd name="T36" fmla="*/ 586600 w 574"/>
              <a:gd name="T37" fmla="*/ 582292 h 506"/>
              <a:gd name="T38" fmla="*/ 606928 w 574"/>
              <a:gd name="T39" fmla="*/ 588115 h 506"/>
              <a:gd name="T40" fmla="*/ 606928 w 574"/>
              <a:gd name="T41" fmla="*/ 579381 h 506"/>
              <a:gd name="T42" fmla="*/ 621448 w 574"/>
              <a:gd name="T43" fmla="*/ 564824 h 506"/>
              <a:gd name="T44" fmla="*/ 612736 w 574"/>
              <a:gd name="T45" fmla="*/ 547355 h 506"/>
              <a:gd name="T46" fmla="*/ 609832 w 574"/>
              <a:gd name="T47" fmla="*/ 518240 h 506"/>
              <a:gd name="T48" fmla="*/ 627256 w 574"/>
              <a:gd name="T49" fmla="*/ 515329 h 506"/>
              <a:gd name="T50" fmla="*/ 644679 w 574"/>
              <a:gd name="T51" fmla="*/ 497860 h 506"/>
              <a:gd name="T52" fmla="*/ 635968 w 574"/>
              <a:gd name="T53" fmla="*/ 483303 h 506"/>
              <a:gd name="T54" fmla="*/ 638872 w 574"/>
              <a:gd name="T55" fmla="*/ 480391 h 506"/>
              <a:gd name="T56" fmla="*/ 641776 w 574"/>
              <a:gd name="T57" fmla="*/ 474568 h 506"/>
              <a:gd name="T58" fmla="*/ 662103 w 574"/>
              <a:gd name="T59" fmla="*/ 457100 h 506"/>
              <a:gd name="T60" fmla="*/ 676623 w 574"/>
              <a:gd name="T61" fmla="*/ 451277 h 506"/>
              <a:gd name="T62" fmla="*/ 691143 w 574"/>
              <a:gd name="T63" fmla="*/ 413428 h 506"/>
              <a:gd name="T64" fmla="*/ 688239 w 574"/>
              <a:gd name="T65" fmla="*/ 387225 h 506"/>
              <a:gd name="T66" fmla="*/ 705663 w 574"/>
              <a:gd name="T67" fmla="*/ 381402 h 506"/>
              <a:gd name="T68" fmla="*/ 694047 w 574"/>
              <a:gd name="T69" fmla="*/ 352287 h 506"/>
              <a:gd name="T70" fmla="*/ 699855 w 574"/>
              <a:gd name="T71" fmla="*/ 366844 h 506"/>
              <a:gd name="T72" fmla="*/ 708567 w 574"/>
              <a:gd name="T73" fmla="*/ 343553 h 506"/>
              <a:gd name="T74" fmla="*/ 714375 w 574"/>
              <a:gd name="T75" fmla="*/ 340641 h 506"/>
              <a:gd name="T76" fmla="*/ 740510 w 574"/>
              <a:gd name="T77" fmla="*/ 328995 h 506"/>
              <a:gd name="T78" fmla="*/ 734702 w 574"/>
              <a:gd name="T79" fmla="*/ 305704 h 506"/>
              <a:gd name="T80" fmla="*/ 757934 w 574"/>
              <a:gd name="T81" fmla="*/ 282412 h 506"/>
              <a:gd name="T82" fmla="*/ 769550 w 574"/>
              <a:gd name="T83" fmla="*/ 259120 h 506"/>
              <a:gd name="T84" fmla="*/ 755030 w 574"/>
              <a:gd name="T85" fmla="*/ 244563 h 506"/>
              <a:gd name="T86" fmla="*/ 766646 w 574"/>
              <a:gd name="T87" fmla="*/ 227094 h 506"/>
              <a:gd name="T88" fmla="*/ 749222 w 574"/>
              <a:gd name="T89" fmla="*/ 227094 h 506"/>
              <a:gd name="T90" fmla="*/ 766646 w 574"/>
              <a:gd name="T91" fmla="*/ 209625 h 506"/>
              <a:gd name="T92" fmla="*/ 772454 w 574"/>
              <a:gd name="T93" fmla="*/ 195068 h 506"/>
              <a:gd name="T94" fmla="*/ 786974 w 574"/>
              <a:gd name="T95" fmla="*/ 186334 h 506"/>
              <a:gd name="T96" fmla="*/ 798589 w 574"/>
              <a:gd name="T97" fmla="*/ 165953 h 506"/>
              <a:gd name="T98" fmla="*/ 792782 w 574"/>
              <a:gd name="T99" fmla="*/ 154308 h 506"/>
              <a:gd name="T100" fmla="*/ 818917 w 574"/>
              <a:gd name="T101" fmla="*/ 136839 h 506"/>
              <a:gd name="T102" fmla="*/ 813109 w 574"/>
              <a:gd name="T103" fmla="*/ 125193 h 506"/>
              <a:gd name="T104" fmla="*/ 833437 w 574"/>
              <a:gd name="T105" fmla="*/ 116458 h 5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506">
                <a:moveTo>
                  <a:pt x="564" y="68"/>
                </a:moveTo>
                <a:lnTo>
                  <a:pt x="490" y="74"/>
                </a:lnTo>
                <a:lnTo>
                  <a:pt x="494" y="62"/>
                </a:lnTo>
                <a:lnTo>
                  <a:pt x="498" y="54"/>
                </a:lnTo>
                <a:lnTo>
                  <a:pt x="504" y="52"/>
                </a:lnTo>
                <a:lnTo>
                  <a:pt x="506" y="46"/>
                </a:lnTo>
                <a:lnTo>
                  <a:pt x="516" y="40"/>
                </a:lnTo>
                <a:lnTo>
                  <a:pt x="518" y="34"/>
                </a:lnTo>
                <a:lnTo>
                  <a:pt x="522" y="32"/>
                </a:lnTo>
                <a:lnTo>
                  <a:pt x="524" y="28"/>
                </a:lnTo>
                <a:lnTo>
                  <a:pt x="524" y="16"/>
                </a:lnTo>
                <a:lnTo>
                  <a:pt x="516" y="12"/>
                </a:lnTo>
                <a:lnTo>
                  <a:pt x="516" y="6"/>
                </a:lnTo>
                <a:lnTo>
                  <a:pt x="514" y="4"/>
                </a:lnTo>
                <a:lnTo>
                  <a:pt x="512" y="0"/>
                </a:lnTo>
                <a:lnTo>
                  <a:pt x="510" y="0"/>
                </a:lnTo>
                <a:lnTo>
                  <a:pt x="394" y="4"/>
                </a:lnTo>
                <a:lnTo>
                  <a:pt x="262" y="10"/>
                </a:lnTo>
                <a:lnTo>
                  <a:pt x="130" y="12"/>
                </a:lnTo>
                <a:lnTo>
                  <a:pt x="0" y="14"/>
                </a:lnTo>
                <a:lnTo>
                  <a:pt x="20" y="146"/>
                </a:lnTo>
                <a:lnTo>
                  <a:pt x="22" y="170"/>
                </a:lnTo>
                <a:lnTo>
                  <a:pt x="18" y="416"/>
                </a:lnTo>
                <a:lnTo>
                  <a:pt x="16" y="416"/>
                </a:lnTo>
                <a:lnTo>
                  <a:pt x="20" y="418"/>
                </a:lnTo>
                <a:lnTo>
                  <a:pt x="22" y="422"/>
                </a:lnTo>
                <a:lnTo>
                  <a:pt x="24" y="426"/>
                </a:lnTo>
                <a:lnTo>
                  <a:pt x="26" y="426"/>
                </a:lnTo>
                <a:lnTo>
                  <a:pt x="30" y="426"/>
                </a:lnTo>
                <a:lnTo>
                  <a:pt x="28" y="428"/>
                </a:lnTo>
                <a:lnTo>
                  <a:pt x="38" y="428"/>
                </a:lnTo>
                <a:lnTo>
                  <a:pt x="38" y="424"/>
                </a:lnTo>
                <a:lnTo>
                  <a:pt x="40" y="424"/>
                </a:lnTo>
                <a:lnTo>
                  <a:pt x="42" y="426"/>
                </a:lnTo>
                <a:lnTo>
                  <a:pt x="46" y="424"/>
                </a:lnTo>
                <a:lnTo>
                  <a:pt x="48" y="428"/>
                </a:lnTo>
                <a:lnTo>
                  <a:pt x="52" y="424"/>
                </a:lnTo>
                <a:lnTo>
                  <a:pt x="56" y="428"/>
                </a:lnTo>
                <a:lnTo>
                  <a:pt x="64" y="426"/>
                </a:lnTo>
                <a:lnTo>
                  <a:pt x="70" y="430"/>
                </a:lnTo>
                <a:lnTo>
                  <a:pt x="70" y="506"/>
                </a:lnTo>
                <a:lnTo>
                  <a:pt x="244" y="504"/>
                </a:lnTo>
                <a:lnTo>
                  <a:pt x="414" y="498"/>
                </a:lnTo>
                <a:lnTo>
                  <a:pt x="414" y="496"/>
                </a:lnTo>
                <a:lnTo>
                  <a:pt x="418" y="492"/>
                </a:lnTo>
                <a:lnTo>
                  <a:pt x="418" y="488"/>
                </a:lnTo>
                <a:lnTo>
                  <a:pt x="412" y="484"/>
                </a:lnTo>
                <a:lnTo>
                  <a:pt x="410" y="480"/>
                </a:lnTo>
                <a:lnTo>
                  <a:pt x="412" y="478"/>
                </a:lnTo>
                <a:lnTo>
                  <a:pt x="414" y="478"/>
                </a:lnTo>
                <a:lnTo>
                  <a:pt x="422" y="478"/>
                </a:lnTo>
                <a:lnTo>
                  <a:pt x="424" y="476"/>
                </a:lnTo>
                <a:lnTo>
                  <a:pt x="422" y="468"/>
                </a:lnTo>
                <a:lnTo>
                  <a:pt x="426" y="464"/>
                </a:lnTo>
                <a:lnTo>
                  <a:pt x="428" y="460"/>
                </a:lnTo>
                <a:lnTo>
                  <a:pt x="428" y="458"/>
                </a:lnTo>
                <a:lnTo>
                  <a:pt x="426" y="456"/>
                </a:lnTo>
                <a:lnTo>
                  <a:pt x="424" y="458"/>
                </a:lnTo>
                <a:lnTo>
                  <a:pt x="422" y="462"/>
                </a:lnTo>
                <a:lnTo>
                  <a:pt x="420" y="462"/>
                </a:lnTo>
                <a:lnTo>
                  <a:pt x="414" y="450"/>
                </a:lnTo>
                <a:lnTo>
                  <a:pt x="418" y="444"/>
                </a:lnTo>
                <a:lnTo>
                  <a:pt x="424" y="438"/>
                </a:lnTo>
                <a:lnTo>
                  <a:pt x="424" y="436"/>
                </a:lnTo>
                <a:lnTo>
                  <a:pt x="424" y="434"/>
                </a:lnTo>
                <a:lnTo>
                  <a:pt x="422" y="434"/>
                </a:lnTo>
                <a:lnTo>
                  <a:pt x="418" y="442"/>
                </a:lnTo>
                <a:lnTo>
                  <a:pt x="416" y="444"/>
                </a:lnTo>
                <a:lnTo>
                  <a:pt x="410" y="444"/>
                </a:lnTo>
                <a:lnTo>
                  <a:pt x="408" y="442"/>
                </a:lnTo>
                <a:lnTo>
                  <a:pt x="406" y="442"/>
                </a:lnTo>
                <a:lnTo>
                  <a:pt x="408" y="440"/>
                </a:lnTo>
                <a:lnTo>
                  <a:pt x="416" y="436"/>
                </a:lnTo>
                <a:lnTo>
                  <a:pt x="418" y="434"/>
                </a:lnTo>
                <a:lnTo>
                  <a:pt x="416" y="430"/>
                </a:lnTo>
                <a:lnTo>
                  <a:pt x="412" y="428"/>
                </a:lnTo>
                <a:lnTo>
                  <a:pt x="410" y="436"/>
                </a:lnTo>
                <a:lnTo>
                  <a:pt x="406" y="436"/>
                </a:lnTo>
                <a:lnTo>
                  <a:pt x="404" y="436"/>
                </a:lnTo>
                <a:lnTo>
                  <a:pt x="404" y="434"/>
                </a:lnTo>
                <a:lnTo>
                  <a:pt x="408" y="428"/>
                </a:lnTo>
                <a:lnTo>
                  <a:pt x="410" y="424"/>
                </a:lnTo>
                <a:lnTo>
                  <a:pt x="406" y="422"/>
                </a:lnTo>
                <a:lnTo>
                  <a:pt x="404" y="418"/>
                </a:lnTo>
                <a:lnTo>
                  <a:pt x="402" y="418"/>
                </a:lnTo>
                <a:lnTo>
                  <a:pt x="404" y="416"/>
                </a:lnTo>
                <a:lnTo>
                  <a:pt x="410" y="416"/>
                </a:lnTo>
                <a:lnTo>
                  <a:pt x="412" y="414"/>
                </a:lnTo>
                <a:lnTo>
                  <a:pt x="410" y="408"/>
                </a:lnTo>
                <a:lnTo>
                  <a:pt x="404" y="400"/>
                </a:lnTo>
                <a:lnTo>
                  <a:pt x="404" y="398"/>
                </a:lnTo>
                <a:lnTo>
                  <a:pt x="406" y="396"/>
                </a:lnTo>
                <a:lnTo>
                  <a:pt x="410" y="398"/>
                </a:lnTo>
                <a:lnTo>
                  <a:pt x="414" y="402"/>
                </a:lnTo>
                <a:lnTo>
                  <a:pt x="418" y="404"/>
                </a:lnTo>
                <a:lnTo>
                  <a:pt x="422" y="404"/>
                </a:lnTo>
                <a:lnTo>
                  <a:pt x="426" y="402"/>
                </a:lnTo>
                <a:lnTo>
                  <a:pt x="426" y="398"/>
                </a:lnTo>
                <a:lnTo>
                  <a:pt x="424" y="396"/>
                </a:lnTo>
                <a:lnTo>
                  <a:pt x="418" y="398"/>
                </a:lnTo>
                <a:lnTo>
                  <a:pt x="414" y="396"/>
                </a:lnTo>
                <a:lnTo>
                  <a:pt x="412" y="390"/>
                </a:lnTo>
                <a:lnTo>
                  <a:pt x="412" y="388"/>
                </a:lnTo>
                <a:lnTo>
                  <a:pt x="422" y="388"/>
                </a:lnTo>
                <a:lnTo>
                  <a:pt x="428" y="388"/>
                </a:lnTo>
                <a:lnTo>
                  <a:pt x="430" y="386"/>
                </a:lnTo>
                <a:lnTo>
                  <a:pt x="426" y="382"/>
                </a:lnTo>
                <a:lnTo>
                  <a:pt x="422" y="378"/>
                </a:lnTo>
                <a:lnTo>
                  <a:pt x="422" y="376"/>
                </a:lnTo>
                <a:lnTo>
                  <a:pt x="426" y="368"/>
                </a:lnTo>
                <a:lnTo>
                  <a:pt x="426" y="366"/>
                </a:lnTo>
                <a:lnTo>
                  <a:pt x="420" y="358"/>
                </a:lnTo>
                <a:lnTo>
                  <a:pt x="418" y="356"/>
                </a:lnTo>
                <a:lnTo>
                  <a:pt x="420" y="356"/>
                </a:lnTo>
                <a:lnTo>
                  <a:pt x="428" y="358"/>
                </a:lnTo>
                <a:lnTo>
                  <a:pt x="430" y="362"/>
                </a:lnTo>
                <a:lnTo>
                  <a:pt x="432" y="362"/>
                </a:lnTo>
                <a:lnTo>
                  <a:pt x="432" y="360"/>
                </a:lnTo>
                <a:lnTo>
                  <a:pt x="432" y="354"/>
                </a:lnTo>
                <a:lnTo>
                  <a:pt x="434" y="352"/>
                </a:lnTo>
                <a:lnTo>
                  <a:pt x="440" y="352"/>
                </a:lnTo>
                <a:lnTo>
                  <a:pt x="444" y="348"/>
                </a:lnTo>
                <a:lnTo>
                  <a:pt x="444" y="344"/>
                </a:lnTo>
                <a:lnTo>
                  <a:pt x="444" y="342"/>
                </a:lnTo>
                <a:lnTo>
                  <a:pt x="438" y="342"/>
                </a:lnTo>
                <a:lnTo>
                  <a:pt x="436" y="340"/>
                </a:lnTo>
                <a:lnTo>
                  <a:pt x="434" y="338"/>
                </a:lnTo>
                <a:lnTo>
                  <a:pt x="434" y="336"/>
                </a:lnTo>
                <a:lnTo>
                  <a:pt x="438" y="332"/>
                </a:lnTo>
                <a:lnTo>
                  <a:pt x="448" y="336"/>
                </a:lnTo>
                <a:lnTo>
                  <a:pt x="450" y="334"/>
                </a:lnTo>
                <a:lnTo>
                  <a:pt x="450" y="330"/>
                </a:lnTo>
                <a:lnTo>
                  <a:pt x="448" y="330"/>
                </a:lnTo>
                <a:lnTo>
                  <a:pt x="440" y="330"/>
                </a:lnTo>
                <a:lnTo>
                  <a:pt x="438" y="328"/>
                </a:lnTo>
                <a:lnTo>
                  <a:pt x="436" y="326"/>
                </a:lnTo>
                <a:lnTo>
                  <a:pt x="436" y="324"/>
                </a:lnTo>
                <a:lnTo>
                  <a:pt x="438" y="324"/>
                </a:lnTo>
                <a:lnTo>
                  <a:pt x="442" y="326"/>
                </a:lnTo>
                <a:lnTo>
                  <a:pt x="446" y="326"/>
                </a:lnTo>
                <a:lnTo>
                  <a:pt x="448" y="322"/>
                </a:lnTo>
                <a:lnTo>
                  <a:pt x="448" y="316"/>
                </a:lnTo>
                <a:lnTo>
                  <a:pt x="454" y="318"/>
                </a:lnTo>
                <a:lnTo>
                  <a:pt x="456" y="314"/>
                </a:lnTo>
                <a:lnTo>
                  <a:pt x="458" y="308"/>
                </a:lnTo>
                <a:lnTo>
                  <a:pt x="454" y="304"/>
                </a:lnTo>
                <a:lnTo>
                  <a:pt x="464" y="304"/>
                </a:lnTo>
                <a:lnTo>
                  <a:pt x="464" y="308"/>
                </a:lnTo>
                <a:lnTo>
                  <a:pt x="466" y="310"/>
                </a:lnTo>
                <a:lnTo>
                  <a:pt x="468" y="308"/>
                </a:lnTo>
                <a:lnTo>
                  <a:pt x="468" y="302"/>
                </a:lnTo>
                <a:lnTo>
                  <a:pt x="476" y="296"/>
                </a:lnTo>
                <a:lnTo>
                  <a:pt x="476" y="292"/>
                </a:lnTo>
                <a:lnTo>
                  <a:pt x="476" y="284"/>
                </a:lnTo>
                <a:lnTo>
                  <a:pt x="476" y="282"/>
                </a:lnTo>
                <a:lnTo>
                  <a:pt x="480" y="278"/>
                </a:lnTo>
                <a:lnTo>
                  <a:pt x="482" y="276"/>
                </a:lnTo>
                <a:lnTo>
                  <a:pt x="480" y="272"/>
                </a:lnTo>
                <a:lnTo>
                  <a:pt x="474" y="266"/>
                </a:lnTo>
                <a:lnTo>
                  <a:pt x="476" y="256"/>
                </a:lnTo>
                <a:lnTo>
                  <a:pt x="478" y="258"/>
                </a:lnTo>
                <a:lnTo>
                  <a:pt x="478" y="264"/>
                </a:lnTo>
                <a:lnTo>
                  <a:pt x="480" y="266"/>
                </a:lnTo>
                <a:lnTo>
                  <a:pt x="486" y="262"/>
                </a:lnTo>
                <a:lnTo>
                  <a:pt x="488" y="258"/>
                </a:lnTo>
                <a:lnTo>
                  <a:pt x="486" y="254"/>
                </a:lnTo>
                <a:lnTo>
                  <a:pt x="480" y="254"/>
                </a:lnTo>
                <a:lnTo>
                  <a:pt x="478" y="254"/>
                </a:lnTo>
                <a:lnTo>
                  <a:pt x="478" y="242"/>
                </a:lnTo>
                <a:lnTo>
                  <a:pt x="480" y="242"/>
                </a:lnTo>
                <a:lnTo>
                  <a:pt x="482" y="242"/>
                </a:lnTo>
                <a:lnTo>
                  <a:pt x="484" y="246"/>
                </a:lnTo>
                <a:lnTo>
                  <a:pt x="480" y="250"/>
                </a:lnTo>
                <a:lnTo>
                  <a:pt x="482" y="252"/>
                </a:lnTo>
                <a:lnTo>
                  <a:pt x="486" y="252"/>
                </a:lnTo>
                <a:lnTo>
                  <a:pt x="488" y="250"/>
                </a:lnTo>
                <a:lnTo>
                  <a:pt x="490" y="246"/>
                </a:lnTo>
                <a:lnTo>
                  <a:pt x="486" y="242"/>
                </a:lnTo>
                <a:lnTo>
                  <a:pt x="488" y="236"/>
                </a:lnTo>
                <a:lnTo>
                  <a:pt x="486" y="232"/>
                </a:lnTo>
                <a:lnTo>
                  <a:pt x="486" y="230"/>
                </a:lnTo>
                <a:lnTo>
                  <a:pt x="488" y="230"/>
                </a:lnTo>
                <a:lnTo>
                  <a:pt x="492" y="230"/>
                </a:lnTo>
                <a:lnTo>
                  <a:pt x="492" y="234"/>
                </a:lnTo>
                <a:lnTo>
                  <a:pt x="492" y="236"/>
                </a:lnTo>
                <a:lnTo>
                  <a:pt x="500" y="232"/>
                </a:lnTo>
                <a:lnTo>
                  <a:pt x="504" y="234"/>
                </a:lnTo>
                <a:lnTo>
                  <a:pt x="508" y="232"/>
                </a:lnTo>
                <a:lnTo>
                  <a:pt x="510" y="226"/>
                </a:lnTo>
                <a:lnTo>
                  <a:pt x="512" y="222"/>
                </a:lnTo>
                <a:lnTo>
                  <a:pt x="510" y="218"/>
                </a:lnTo>
                <a:lnTo>
                  <a:pt x="506" y="212"/>
                </a:lnTo>
                <a:lnTo>
                  <a:pt x="504" y="212"/>
                </a:lnTo>
                <a:lnTo>
                  <a:pt x="506" y="210"/>
                </a:lnTo>
                <a:lnTo>
                  <a:pt x="506" y="206"/>
                </a:lnTo>
                <a:lnTo>
                  <a:pt x="516" y="204"/>
                </a:lnTo>
                <a:lnTo>
                  <a:pt x="518" y="202"/>
                </a:lnTo>
                <a:lnTo>
                  <a:pt x="520" y="194"/>
                </a:lnTo>
                <a:lnTo>
                  <a:pt x="522" y="194"/>
                </a:lnTo>
                <a:lnTo>
                  <a:pt x="528" y="194"/>
                </a:lnTo>
                <a:lnTo>
                  <a:pt x="530" y="188"/>
                </a:lnTo>
                <a:lnTo>
                  <a:pt x="530" y="186"/>
                </a:lnTo>
                <a:lnTo>
                  <a:pt x="528" y="182"/>
                </a:lnTo>
                <a:lnTo>
                  <a:pt x="530" y="178"/>
                </a:lnTo>
                <a:lnTo>
                  <a:pt x="528" y="178"/>
                </a:lnTo>
                <a:lnTo>
                  <a:pt x="526" y="176"/>
                </a:lnTo>
                <a:lnTo>
                  <a:pt x="520" y="174"/>
                </a:lnTo>
                <a:lnTo>
                  <a:pt x="518" y="172"/>
                </a:lnTo>
                <a:lnTo>
                  <a:pt x="520" y="168"/>
                </a:lnTo>
                <a:lnTo>
                  <a:pt x="524" y="166"/>
                </a:lnTo>
                <a:lnTo>
                  <a:pt x="526" y="166"/>
                </a:lnTo>
                <a:lnTo>
                  <a:pt x="526" y="164"/>
                </a:lnTo>
                <a:lnTo>
                  <a:pt x="526" y="160"/>
                </a:lnTo>
                <a:lnTo>
                  <a:pt x="528" y="156"/>
                </a:lnTo>
                <a:lnTo>
                  <a:pt x="522" y="154"/>
                </a:lnTo>
                <a:lnTo>
                  <a:pt x="520" y="158"/>
                </a:lnTo>
                <a:lnTo>
                  <a:pt x="518" y="158"/>
                </a:lnTo>
                <a:lnTo>
                  <a:pt x="516" y="156"/>
                </a:lnTo>
                <a:lnTo>
                  <a:pt x="518" y="152"/>
                </a:lnTo>
                <a:lnTo>
                  <a:pt x="522" y="148"/>
                </a:lnTo>
                <a:lnTo>
                  <a:pt x="524" y="144"/>
                </a:lnTo>
                <a:lnTo>
                  <a:pt x="526" y="142"/>
                </a:lnTo>
                <a:lnTo>
                  <a:pt x="528" y="144"/>
                </a:lnTo>
                <a:lnTo>
                  <a:pt x="532" y="152"/>
                </a:lnTo>
                <a:lnTo>
                  <a:pt x="536" y="150"/>
                </a:lnTo>
                <a:lnTo>
                  <a:pt x="536" y="146"/>
                </a:lnTo>
                <a:lnTo>
                  <a:pt x="532" y="138"/>
                </a:lnTo>
                <a:lnTo>
                  <a:pt x="532" y="134"/>
                </a:lnTo>
                <a:lnTo>
                  <a:pt x="536" y="132"/>
                </a:lnTo>
                <a:lnTo>
                  <a:pt x="542" y="134"/>
                </a:lnTo>
                <a:lnTo>
                  <a:pt x="544" y="134"/>
                </a:lnTo>
                <a:lnTo>
                  <a:pt x="544" y="130"/>
                </a:lnTo>
                <a:lnTo>
                  <a:pt x="542" y="128"/>
                </a:lnTo>
                <a:lnTo>
                  <a:pt x="542" y="124"/>
                </a:lnTo>
                <a:lnTo>
                  <a:pt x="548" y="120"/>
                </a:lnTo>
                <a:lnTo>
                  <a:pt x="552" y="120"/>
                </a:lnTo>
                <a:lnTo>
                  <a:pt x="552" y="118"/>
                </a:lnTo>
                <a:lnTo>
                  <a:pt x="550" y="114"/>
                </a:lnTo>
                <a:lnTo>
                  <a:pt x="546" y="116"/>
                </a:lnTo>
                <a:lnTo>
                  <a:pt x="540" y="110"/>
                </a:lnTo>
                <a:lnTo>
                  <a:pt x="540" y="106"/>
                </a:lnTo>
                <a:lnTo>
                  <a:pt x="542" y="104"/>
                </a:lnTo>
                <a:lnTo>
                  <a:pt x="546" y="106"/>
                </a:lnTo>
                <a:lnTo>
                  <a:pt x="554" y="102"/>
                </a:lnTo>
                <a:lnTo>
                  <a:pt x="558" y="100"/>
                </a:lnTo>
                <a:lnTo>
                  <a:pt x="558" y="96"/>
                </a:lnTo>
                <a:lnTo>
                  <a:pt x="558" y="94"/>
                </a:lnTo>
                <a:lnTo>
                  <a:pt x="564" y="94"/>
                </a:lnTo>
                <a:lnTo>
                  <a:pt x="566" y="92"/>
                </a:lnTo>
                <a:lnTo>
                  <a:pt x="568" y="90"/>
                </a:lnTo>
                <a:lnTo>
                  <a:pt x="566" y="88"/>
                </a:lnTo>
                <a:lnTo>
                  <a:pt x="560" y="86"/>
                </a:lnTo>
                <a:lnTo>
                  <a:pt x="560" y="84"/>
                </a:lnTo>
                <a:lnTo>
                  <a:pt x="562" y="80"/>
                </a:lnTo>
                <a:lnTo>
                  <a:pt x="566" y="80"/>
                </a:lnTo>
                <a:lnTo>
                  <a:pt x="572" y="82"/>
                </a:lnTo>
                <a:lnTo>
                  <a:pt x="574" y="80"/>
                </a:lnTo>
                <a:lnTo>
                  <a:pt x="570" y="76"/>
                </a:lnTo>
                <a:lnTo>
                  <a:pt x="566" y="70"/>
                </a:lnTo>
                <a:lnTo>
                  <a:pt x="564" y="68"/>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053" name="Freeform 10"/>
          <p:cNvSpPr>
            <a:spLocks/>
          </p:cNvSpPr>
          <p:nvPr/>
        </p:nvSpPr>
        <p:spPr bwMode="auto">
          <a:xfrm>
            <a:off x="2745593" y="2550994"/>
            <a:ext cx="1059050" cy="540054"/>
          </a:xfrm>
          <a:custGeom>
            <a:avLst/>
            <a:gdLst>
              <a:gd name="T0" fmla="*/ 988193 w 934"/>
              <a:gd name="T1" fmla="*/ 686334 h 476"/>
              <a:gd name="T2" fmla="*/ 616167 w 934"/>
              <a:gd name="T3" fmla="*/ 671793 h 476"/>
              <a:gd name="T4" fmla="*/ 293551 w 934"/>
              <a:gd name="T5" fmla="*/ 648527 h 476"/>
              <a:gd name="T6" fmla="*/ 0 w 934"/>
              <a:gd name="T7" fmla="*/ 415872 h 476"/>
              <a:gd name="T8" fmla="*/ 43597 w 934"/>
              <a:gd name="T9" fmla="*/ 2908 h 476"/>
              <a:gd name="T10" fmla="*/ 552225 w 934"/>
              <a:gd name="T11" fmla="*/ 46531 h 476"/>
              <a:gd name="T12" fmla="*/ 880654 w 934"/>
              <a:gd name="T13" fmla="*/ 63980 h 476"/>
              <a:gd name="T14" fmla="*/ 932970 w 934"/>
              <a:gd name="T15" fmla="*/ 101787 h 476"/>
              <a:gd name="T16" fmla="*/ 959128 w 934"/>
              <a:gd name="T17" fmla="*/ 113420 h 476"/>
              <a:gd name="T18" fmla="*/ 970754 w 934"/>
              <a:gd name="T19" fmla="*/ 98879 h 476"/>
              <a:gd name="T20" fmla="*/ 988193 w 934"/>
              <a:gd name="T21" fmla="*/ 98879 h 476"/>
              <a:gd name="T22" fmla="*/ 1002725 w 934"/>
              <a:gd name="T23" fmla="*/ 101787 h 476"/>
              <a:gd name="T24" fmla="*/ 1040509 w 934"/>
              <a:gd name="T25" fmla="*/ 98879 h 476"/>
              <a:gd name="T26" fmla="*/ 1075386 w 934"/>
              <a:gd name="T27" fmla="*/ 107603 h 476"/>
              <a:gd name="T28" fmla="*/ 1107357 w 934"/>
              <a:gd name="T29" fmla="*/ 119236 h 476"/>
              <a:gd name="T30" fmla="*/ 1121890 w 934"/>
              <a:gd name="T31" fmla="*/ 125052 h 476"/>
              <a:gd name="T32" fmla="*/ 1150954 w 934"/>
              <a:gd name="T33" fmla="*/ 139593 h 476"/>
              <a:gd name="T34" fmla="*/ 1150954 w 934"/>
              <a:gd name="T35" fmla="*/ 151226 h 476"/>
              <a:gd name="T36" fmla="*/ 1174206 w 934"/>
              <a:gd name="T37" fmla="*/ 171583 h 476"/>
              <a:gd name="T38" fmla="*/ 1188738 w 934"/>
              <a:gd name="T39" fmla="*/ 174492 h 476"/>
              <a:gd name="T40" fmla="*/ 1194551 w 934"/>
              <a:gd name="T41" fmla="*/ 203574 h 476"/>
              <a:gd name="T42" fmla="*/ 1206177 w 934"/>
              <a:gd name="T43" fmla="*/ 223931 h 476"/>
              <a:gd name="T44" fmla="*/ 1206177 w 934"/>
              <a:gd name="T45" fmla="*/ 247196 h 476"/>
              <a:gd name="T46" fmla="*/ 1214896 w 934"/>
              <a:gd name="T47" fmla="*/ 267554 h 476"/>
              <a:gd name="T48" fmla="*/ 1232335 w 934"/>
              <a:gd name="T49" fmla="*/ 285003 h 476"/>
              <a:gd name="T50" fmla="*/ 1246867 w 934"/>
              <a:gd name="T51" fmla="*/ 322809 h 476"/>
              <a:gd name="T52" fmla="*/ 1238148 w 934"/>
              <a:gd name="T53" fmla="*/ 346075 h 476"/>
              <a:gd name="T54" fmla="*/ 1243960 w 934"/>
              <a:gd name="T55" fmla="*/ 366432 h 476"/>
              <a:gd name="T56" fmla="*/ 1246867 w 934"/>
              <a:gd name="T57" fmla="*/ 378065 h 476"/>
              <a:gd name="T58" fmla="*/ 1255586 w 934"/>
              <a:gd name="T59" fmla="*/ 383882 h 476"/>
              <a:gd name="T60" fmla="*/ 1264306 w 934"/>
              <a:gd name="T61" fmla="*/ 404239 h 476"/>
              <a:gd name="T62" fmla="*/ 1273025 w 934"/>
              <a:gd name="T63" fmla="*/ 421688 h 476"/>
              <a:gd name="T64" fmla="*/ 1267212 w 934"/>
              <a:gd name="T65" fmla="*/ 433321 h 476"/>
              <a:gd name="T66" fmla="*/ 1273025 w 934"/>
              <a:gd name="T67" fmla="*/ 447862 h 476"/>
              <a:gd name="T68" fmla="*/ 1275931 w 934"/>
              <a:gd name="T69" fmla="*/ 465311 h 476"/>
              <a:gd name="T70" fmla="*/ 1275931 w 934"/>
              <a:gd name="T71" fmla="*/ 476944 h 476"/>
              <a:gd name="T72" fmla="*/ 1278838 w 934"/>
              <a:gd name="T73" fmla="*/ 500209 h 476"/>
              <a:gd name="T74" fmla="*/ 1278838 w 934"/>
              <a:gd name="T75" fmla="*/ 529291 h 476"/>
              <a:gd name="T76" fmla="*/ 1278838 w 934"/>
              <a:gd name="T77" fmla="*/ 552557 h 476"/>
              <a:gd name="T78" fmla="*/ 1287557 w 934"/>
              <a:gd name="T79" fmla="*/ 575822 h 476"/>
              <a:gd name="T80" fmla="*/ 1299183 w 934"/>
              <a:gd name="T81" fmla="*/ 593271 h 476"/>
              <a:gd name="T82" fmla="*/ 1310809 w 934"/>
              <a:gd name="T83" fmla="*/ 622353 h 476"/>
              <a:gd name="T84" fmla="*/ 1307902 w 934"/>
              <a:gd name="T85" fmla="*/ 628170 h 476"/>
              <a:gd name="T86" fmla="*/ 1334060 w 934"/>
              <a:gd name="T87" fmla="*/ 642711 h 476"/>
              <a:gd name="T88" fmla="*/ 1339873 w 934"/>
              <a:gd name="T89" fmla="*/ 663068 h 476"/>
              <a:gd name="T90" fmla="*/ 1342780 w 934"/>
              <a:gd name="T91" fmla="*/ 683425 h 476"/>
              <a:gd name="T92" fmla="*/ 1357312 w 934"/>
              <a:gd name="T93" fmla="*/ 692150 h 4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34" h="476">
                <a:moveTo>
                  <a:pt x="934" y="476"/>
                </a:moveTo>
                <a:lnTo>
                  <a:pt x="808" y="476"/>
                </a:lnTo>
                <a:lnTo>
                  <a:pt x="680" y="472"/>
                </a:lnTo>
                <a:lnTo>
                  <a:pt x="552" y="468"/>
                </a:lnTo>
                <a:lnTo>
                  <a:pt x="424" y="462"/>
                </a:lnTo>
                <a:lnTo>
                  <a:pt x="308" y="454"/>
                </a:lnTo>
                <a:lnTo>
                  <a:pt x="202" y="446"/>
                </a:lnTo>
                <a:lnTo>
                  <a:pt x="214" y="304"/>
                </a:lnTo>
                <a:lnTo>
                  <a:pt x="18" y="288"/>
                </a:lnTo>
                <a:lnTo>
                  <a:pt x="0" y="286"/>
                </a:lnTo>
                <a:lnTo>
                  <a:pt x="0" y="284"/>
                </a:lnTo>
                <a:lnTo>
                  <a:pt x="30" y="0"/>
                </a:lnTo>
                <a:lnTo>
                  <a:pt x="30" y="2"/>
                </a:lnTo>
                <a:lnTo>
                  <a:pt x="136" y="12"/>
                </a:lnTo>
                <a:lnTo>
                  <a:pt x="252" y="24"/>
                </a:lnTo>
                <a:lnTo>
                  <a:pt x="380" y="32"/>
                </a:lnTo>
                <a:lnTo>
                  <a:pt x="504" y="40"/>
                </a:lnTo>
                <a:lnTo>
                  <a:pt x="606" y="44"/>
                </a:lnTo>
                <a:lnTo>
                  <a:pt x="608" y="50"/>
                </a:lnTo>
                <a:lnTo>
                  <a:pt x="618" y="56"/>
                </a:lnTo>
                <a:lnTo>
                  <a:pt x="642" y="70"/>
                </a:lnTo>
                <a:lnTo>
                  <a:pt x="648" y="74"/>
                </a:lnTo>
                <a:lnTo>
                  <a:pt x="656" y="78"/>
                </a:lnTo>
                <a:lnTo>
                  <a:pt x="660" y="78"/>
                </a:lnTo>
                <a:lnTo>
                  <a:pt x="664" y="78"/>
                </a:lnTo>
                <a:lnTo>
                  <a:pt x="666" y="74"/>
                </a:lnTo>
                <a:lnTo>
                  <a:pt x="668" y="68"/>
                </a:lnTo>
                <a:lnTo>
                  <a:pt x="672" y="66"/>
                </a:lnTo>
                <a:lnTo>
                  <a:pt x="676" y="66"/>
                </a:lnTo>
                <a:lnTo>
                  <a:pt x="680" y="68"/>
                </a:lnTo>
                <a:lnTo>
                  <a:pt x="682" y="66"/>
                </a:lnTo>
                <a:lnTo>
                  <a:pt x="686" y="66"/>
                </a:lnTo>
                <a:lnTo>
                  <a:pt x="690" y="70"/>
                </a:lnTo>
                <a:lnTo>
                  <a:pt x="698" y="66"/>
                </a:lnTo>
                <a:lnTo>
                  <a:pt x="708" y="68"/>
                </a:lnTo>
                <a:lnTo>
                  <a:pt x="716" y="68"/>
                </a:lnTo>
                <a:lnTo>
                  <a:pt x="728" y="66"/>
                </a:lnTo>
                <a:lnTo>
                  <a:pt x="734" y="68"/>
                </a:lnTo>
                <a:lnTo>
                  <a:pt x="740" y="74"/>
                </a:lnTo>
                <a:lnTo>
                  <a:pt x="748" y="80"/>
                </a:lnTo>
                <a:lnTo>
                  <a:pt x="754" y="80"/>
                </a:lnTo>
                <a:lnTo>
                  <a:pt x="762" y="82"/>
                </a:lnTo>
                <a:lnTo>
                  <a:pt x="764" y="84"/>
                </a:lnTo>
                <a:lnTo>
                  <a:pt x="766" y="88"/>
                </a:lnTo>
                <a:lnTo>
                  <a:pt x="772" y="86"/>
                </a:lnTo>
                <a:lnTo>
                  <a:pt x="780" y="90"/>
                </a:lnTo>
                <a:lnTo>
                  <a:pt x="782" y="96"/>
                </a:lnTo>
                <a:lnTo>
                  <a:pt x="792" y="96"/>
                </a:lnTo>
                <a:lnTo>
                  <a:pt x="792" y="98"/>
                </a:lnTo>
                <a:lnTo>
                  <a:pt x="792" y="102"/>
                </a:lnTo>
                <a:lnTo>
                  <a:pt x="792" y="104"/>
                </a:lnTo>
                <a:lnTo>
                  <a:pt x="796" y="110"/>
                </a:lnTo>
                <a:lnTo>
                  <a:pt x="800" y="118"/>
                </a:lnTo>
                <a:lnTo>
                  <a:pt x="808" y="118"/>
                </a:lnTo>
                <a:lnTo>
                  <a:pt x="812" y="120"/>
                </a:lnTo>
                <a:lnTo>
                  <a:pt x="814" y="120"/>
                </a:lnTo>
                <a:lnTo>
                  <a:pt x="818" y="120"/>
                </a:lnTo>
                <a:lnTo>
                  <a:pt x="822" y="122"/>
                </a:lnTo>
                <a:lnTo>
                  <a:pt x="824" y="128"/>
                </a:lnTo>
                <a:lnTo>
                  <a:pt x="822" y="140"/>
                </a:lnTo>
                <a:lnTo>
                  <a:pt x="822" y="144"/>
                </a:lnTo>
                <a:lnTo>
                  <a:pt x="826" y="146"/>
                </a:lnTo>
                <a:lnTo>
                  <a:pt x="830" y="154"/>
                </a:lnTo>
                <a:lnTo>
                  <a:pt x="828" y="162"/>
                </a:lnTo>
                <a:lnTo>
                  <a:pt x="828" y="168"/>
                </a:lnTo>
                <a:lnTo>
                  <a:pt x="830" y="170"/>
                </a:lnTo>
                <a:lnTo>
                  <a:pt x="834" y="174"/>
                </a:lnTo>
                <a:lnTo>
                  <a:pt x="836" y="176"/>
                </a:lnTo>
                <a:lnTo>
                  <a:pt x="836" y="184"/>
                </a:lnTo>
                <a:lnTo>
                  <a:pt x="838" y="186"/>
                </a:lnTo>
                <a:lnTo>
                  <a:pt x="842" y="192"/>
                </a:lnTo>
                <a:lnTo>
                  <a:pt x="848" y="196"/>
                </a:lnTo>
                <a:lnTo>
                  <a:pt x="848" y="208"/>
                </a:lnTo>
                <a:lnTo>
                  <a:pt x="850" y="214"/>
                </a:lnTo>
                <a:lnTo>
                  <a:pt x="858" y="222"/>
                </a:lnTo>
                <a:lnTo>
                  <a:pt x="854" y="228"/>
                </a:lnTo>
                <a:lnTo>
                  <a:pt x="856" y="234"/>
                </a:lnTo>
                <a:lnTo>
                  <a:pt x="852" y="238"/>
                </a:lnTo>
                <a:lnTo>
                  <a:pt x="854" y="244"/>
                </a:lnTo>
                <a:lnTo>
                  <a:pt x="852" y="248"/>
                </a:lnTo>
                <a:lnTo>
                  <a:pt x="856" y="252"/>
                </a:lnTo>
                <a:lnTo>
                  <a:pt x="854" y="256"/>
                </a:lnTo>
                <a:lnTo>
                  <a:pt x="854" y="258"/>
                </a:lnTo>
                <a:lnTo>
                  <a:pt x="858" y="260"/>
                </a:lnTo>
                <a:lnTo>
                  <a:pt x="862" y="256"/>
                </a:lnTo>
                <a:lnTo>
                  <a:pt x="864" y="260"/>
                </a:lnTo>
                <a:lnTo>
                  <a:pt x="864" y="264"/>
                </a:lnTo>
                <a:lnTo>
                  <a:pt x="864" y="268"/>
                </a:lnTo>
                <a:lnTo>
                  <a:pt x="872" y="270"/>
                </a:lnTo>
                <a:lnTo>
                  <a:pt x="870" y="278"/>
                </a:lnTo>
                <a:lnTo>
                  <a:pt x="870" y="282"/>
                </a:lnTo>
                <a:lnTo>
                  <a:pt x="868" y="286"/>
                </a:lnTo>
                <a:lnTo>
                  <a:pt x="876" y="290"/>
                </a:lnTo>
                <a:lnTo>
                  <a:pt x="876" y="292"/>
                </a:lnTo>
                <a:lnTo>
                  <a:pt x="876" y="294"/>
                </a:lnTo>
                <a:lnTo>
                  <a:pt x="872" y="298"/>
                </a:lnTo>
                <a:lnTo>
                  <a:pt x="870" y="306"/>
                </a:lnTo>
                <a:lnTo>
                  <a:pt x="872" y="308"/>
                </a:lnTo>
                <a:lnTo>
                  <a:pt x="876" y="308"/>
                </a:lnTo>
                <a:lnTo>
                  <a:pt x="878" y="310"/>
                </a:lnTo>
                <a:lnTo>
                  <a:pt x="876" y="312"/>
                </a:lnTo>
                <a:lnTo>
                  <a:pt x="878" y="320"/>
                </a:lnTo>
                <a:lnTo>
                  <a:pt x="876" y="326"/>
                </a:lnTo>
                <a:lnTo>
                  <a:pt x="876" y="328"/>
                </a:lnTo>
                <a:lnTo>
                  <a:pt x="878" y="328"/>
                </a:lnTo>
                <a:lnTo>
                  <a:pt x="876" y="332"/>
                </a:lnTo>
                <a:lnTo>
                  <a:pt x="880" y="338"/>
                </a:lnTo>
                <a:lnTo>
                  <a:pt x="880" y="344"/>
                </a:lnTo>
                <a:lnTo>
                  <a:pt x="882" y="352"/>
                </a:lnTo>
                <a:lnTo>
                  <a:pt x="880" y="358"/>
                </a:lnTo>
                <a:lnTo>
                  <a:pt x="880" y="364"/>
                </a:lnTo>
                <a:lnTo>
                  <a:pt x="878" y="370"/>
                </a:lnTo>
                <a:lnTo>
                  <a:pt x="876" y="372"/>
                </a:lnTo>
                <a:lnTo>
                  <a:pt x="880" y="380"/>
                </a:lnTo>
                <a:lnTo>
                  <a:pt x="886" y="384"/>
                </a:lnTo>
                <a:lnTo>
                  <a:pt x="888" y="390"/>
                </a:lnTo>
                <a:lnTo>
                  <a:pt x="886" y="396"/>
                </a:lnTo>
                <a:lnTo>
                  <a:pt x="888" y="400"/>
                </a:lnTo>
                <a:lnTo>
                  <a:pt x="896" y="404"/>
                </a:lnTo>
                <a:lnTo>
                  <a:pt x="894" y="408"/>
                </a:lnTo>
                <a:lnTo>
                  <a:pt x="898" y="412"/>
                </a:lnTo>
                <a:lnTo>
                  <a:pt x="898" y="418"/>
                </a:lnTo>
                <a:lnTo>
                  <a:pt x="902" y="428"/>
                </a:lnTo>
                <a:lnTo>
                  <a:pt x="902" y="430"/>
                </a:lnTo>
                <a:lnTo>
                  <a:pt x="900" y="430"/>
                </a:lnTo>
                <a:lnTo>
                  <a:pt x="900" y="432"/>
                </a:lnTo>
                <a:lnTo>
                  <a:pt x="906" y="434"/>
                </a:lnTo>
                <a:lnTo>
                  <a:pt x="912" y="440"/>
                </a:lnTo>
                <a:lnTo>
                  <a:pt x="918" y="442"/>
                </a:lnTo>
                <a:lnTo>
                  <a:pt x="920" y="446"/>
                </a:lnTo>
                <a:lnTo>
                  <a:pt x="918" y="450"/>
                </a:lnTo>
                <a:lnTo>
                  <a:pt x="922" y="456"/>
                </a:lnTo>
                <a:lnTo>
                  <a:pt x="926" y="460"/>
                </a:lnTo>
                <a:lnTo>
                  <a:pt x="924" y="464"/>
                </a:lnTo>
                <a:lnTo>
                  <a:pt x="924" y="470"/>
                </a:lnTo>
                <a:lnTo>
                  <a:pt x="926" y="472"/>
                </a:lnTo>
                <a:lnTo>
                  <a:pt x="932" y="472"/>
                </a:lnTo>
                <a:lnTo>
                  <a:pt x="934" y="476"/>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54" name="Freeform 11"/>
          <p:cNvSpPr>
            <a:spLocks/>
          </p:cNvSpPr>
          <p:nvPr/>
        </p:nvSpPr>
        <p:spPr bwMode="auto">
          <a:xfrm>
            <a:off x="1400413" y="2512595"/>
            <a:ext cx="734522" cy="925276"/>
          </a:xfrm>
          <a:custGeom>
            <a:avLst/>
            <a:gdLst>
              <a:gd name="T0" fmla="*/ 220819 w 648"/>
              <a:gd name="T1" fmla="*/ 0 h 816"/>
              <a:gd name="T2" fmla="*/ 153992 w 648"/>
              <a:gd name="T3" fmla="*/ 308092 h 816"/>
              <a:gd name="T4" fmla="*/ 78449 w 648"/>
              <a:gd name="T5" fmla="*/ 648156 h 816"/>
              <a:gd name="T6" fmla="*/ 0 w 648"/>
              <a:gd name="T7" fmla="*/ 1037630 h 816"/>
              <a:gd name="T8" fmla="*/ 0 w 648"/>
              <a:gd name="T9" fmla="*/ 1037630 h 816"/>
              <a:gd name="T10" fmla="*/ 290552 w 648"/>
              <a:gd name="T11" fmla="*/ 1095761 h 816"/>
              <a:gd name="T12" fmla="*/ 575292 w 648"/>
              <a:gd name="T13" fmla="*/ 1148078 h 816"/>
              <a:gd name="T14" fmla="*/ 813544 w 648"/>
              <a:gd name="T15" fmla="*/ 1185863 h 816"/>
              <a:gd name="T16" fmla="*/ 813544 w 648"/>
              <a:gd name="T17" fmla="*/ 1185863 h 816"/>
              <a:gd name="T18" fmla="*/ 854222 w 648"/>
              <a:gd name="T19" fmla="*/ 921369 h 816"/>
              <a:gd name="T20" fmla="*/ 941387 w 648"/>
              <a:gd name="T21" fmla="*/ 360409 h 816"/>
              <a:gd name="T22" fmla="*/ 793206 w 648"/>
              <a:gd name="T23" fmla="*/ 334251 h 816"/>
              <a:gd name="T24" fmla="*/ 633402 w 648"/>
              <a:gd name="T25" fmla="*/ 305185 h 816"/>
              <a:gd name="T26" fmla="*/ 674080 w 648"/>
              <a:gd name="T27" fmla="*/ 98822 h 816"/>
              <a:gd name="T28" fmla="*/ 671174 w 648"/>
              <a:gd name="T29" fmla="*/ 98822 h 816"/>
              <a:gd name="T30" fmla="*/ 435827 w 648"/>
              <a:gd name="T31" fmla="*/ 49411 h 816"/>
              <a:gd name="T32" fmla="*/ 220819 w 648"/>
              <a:gd name="T33" fmla="*/ 0 h 816"/>
              <a:gd name="T34" fmla="*/ 220819 w 648"/>
              <a:gd name="T35" fmla="*/ 0 h 8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48" h="816">
                <a:moveTo>
                  <a:pt x="152" y="0"/>
                </a:moveTo>
                <a:lnTo>
                  <a:pt x="106" y="212"/>
                </a:lnTo>
                <a:lnTo>
                  <a:pt x="54" y="446"/>
                </a:lnTo>
                <a:lnTo>
                  <a:pt x="0" y="714"/>
                </a:lnTo>
                <a:lnTo>
                  <a:pt x="200" y="754"/>
                </a:lnTo>
                <a:lnTo>
                  <a:pt x="396" y="790"/>
                </a:lnTo>
                <a:lnTo>
                  <a:pt x="560" y="816"/>
                </a:lnTo>
                <a:lnTo>
                  <a:pt x="588" y="634"/>
                </a:lnTo>
                <a:lnTo>
                  <a:pt x="648" y="248"/>
                </a:lnTo>
                <a:lnTo>
                  <a:pt x="546" y="230"/>
                </a:lnTo>
                <a:lnTo>
                  <a:pt x="436" y="210"/>
                </a:lnTo>
                <a:lnTo>
                  <a:pt x="464" y="68"/>
                </a:lnTo>
                <a:lnTo>
                  <a:pt x="462" y="68"/>
                </a:lnTo>
                <a:lnTo>
                  <a:pt x="300" y="34"/>
                </a:lnTo>
                <a:lnTo>
                  <a:pt x="152" y="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55" name="Freeform 12"/>
          <p:cNvSpPr>
            <a:spLocks/>
          </p:cNvSpPr>
          <p:nvPr/>
        </p:nvSpPr>
        <p:spPr bwMode="auto">
          <a:xfrm>
            <a:off x="6291864" y="1888313"/>
            <a:ext cx="220481" cy="424859"/>
          </a:xfrm>
          <a:custGeom>
            <a:avLst/>
            <a:gdLst>
              <a:gd name="T0" fmla="*/ 0 w 194"/>
              <a:gd name="T1" fmla="*/ 84443 h 374"/>
              <a:gd name="T2" fmla="*/ 8739 w 194"/>
              <a:gd name="T3" fmla="*/ 99002 h 374"/>
              <a:gd name="T4" fmla="*/ 8739 w 194"/>
              <a:gd name="T5" fmla="*/ 116473 h 374"/>
              <a:gd name="T6" fmla="*/ 17479 w 194"/>
              <a:gd name="T7" fmla="*/ 128121 h 374"/>
              <a:gd name="T8" fmla="*/ 20392 w 194"/>
              <a:gd name="T9" fmla="*/ 165975 h 374"/>
              <a:gd name="T10" fmla="*/ 37871 w 194"/>
              <a:gd name="T11" fmla="*/ 189269 h 374"/>
              <a:gd name="T12" fmla="*/ 43697 w 194"/>
              <a:gd name="T13" fmla="*/ 203828 h 374"/>
              <a:gd name="T14" fmla="*/ 46610 w 194"/>
              <a:gd name="T15" fmla="*/ 227123 h 374"/>
              <a:gd name="T16" fmla="*/ 49523 w 194"/>
              <a:gd name="T17" fmla="*/ 241682 h 374"/>
              <a:gd name="T18" fmla="*/ 43697 w 194"/>
              <a:gd name="T19" fmla="*/ 259153 h 374"/>
              <a:gd name="T20" fmla="*/ 49523 w 194"/>
              <a:gd name="T21" fmla="*/ 291183 h 374"/>
              <a:gd name="T22" fmla="*/ 61176 w 194"/>
              <a:gd name="T23" fmla="*/ 320302 h 374"/>
              <a:gd name="T24" fmla="*/ 69915 w 194"/>
              <a:gd name="T25" fmla="*/ 334861 h 374"/>
              <a:gd name="T26" fmla="*/ 67002 w 194"/>
              <a:gd name="T27" fmla="*/ 366891 h 374"/>
              <a:gd name="T28" fmla="*/ 72829 w 194"/>
              <a:gd name="T29" fmla="*/ 381450 h 374"/>
              <a:gd name="T30" fmla="*/ 78655 w 194"/>
              <a:gd name="T31" fmla="*/ 366891 h 374"/>
              <a:gd name="T32" fmla="*/ 87394 w 194"/>
              <a:gd name="T33" fmla="*/ 366891 h 374"/>
              <a:gd name="T34" fmla="*/ 96134 w 194"/>
              <a:gd name="T35" fmla="*/ 375627 h 374"/>
              <a:gd name="T36" fmla="*/ 134005 w 194"/>
              <a:gd name="T37" fmla="*/ 524130 h 374"/>
              <a:gd name="T38" fmla="*/ 139831 w 194"/>
              <a:gd name="T39" fmla="*/ 544513 h 374"/>
              <a:gd name="T40" fmla="*/ 259270 w 194"/>
              <a:gd name="T41" fmla="*/ 515395 h 374"/>
              <a:gd name="T42" fmla="*/ 253444 w 194"/>
              <a:gd name="T43" fmla="*/ 509571 h 374"/>
              <a:gd name="T44" fmla="*/ 247617 w 194"/>
              <a:gd name="T45" fmla="*/ 503747 h 374"/>
              <a:gd name="T46" fmla="*/ 235965 w 194"/>
              <a:gd name="T47" fmla="*/ 492100 h 374"/>
              <a:gd name="T48" fmla="*/ 235965 w 194"/>
              <a:gd name="T49" fmla="*/ 468805 h 374"/>
              <a:gd name="T50" fmla="*/ 241791 w 194"/>
              <a:gd name="T51" fmla="*/ 457158 h 374"/>
              <a:gd name="T52" fmla="*/ 238878 w 194"/>
              <a:gd name="T53" fmla="*/ 436775 h 374"/>
              <a:gd name="T54" fmla="*/ 235965 w 194"/>
              <a:gd name="T55" fmla="*/ 413480 h 374"/>
              <a:gd name="T56" fmla="*/ 235965 w 194"/>
              <a:gd name="T57" fmla="*/ 393098 h 374"/>
              <a:gd name="T58" fmla="*/ 230138 w 194"/>
              <a:gd name="T59" fmla="*/ 381450 h 374"/>
              <a:gd name="T60" fmla="*/ 221399 w 194"/>
              <a:gd name="T61" fmla="*/ 343596 h 374"/>
              <a:gd name="T62" fmla="*/ 227225 w 194"/>
              <a:gd name="T63" fmla="*/ 329037 h 374"/>
              <a:gd name="T64" fmla="*/ 235965 w 194"/>
              <a:gd name="T65" fmla="*/ 288272 h 374"/>
              <a:gd name="T66" fmla="*/ 241791 w 194"/>
              <a:gd name="T67" fmla="*/ 244594 h 374"/>
              <a:gd name="T68" fmla="*/ 235965 w 194"/>
              <a:gd name="T69" fmla="*/ 241682 h 374"/>
              <a:gd name="T70" fmla="*/ 241791 w 194"/>
              <a:gd name="T71" fmla="*/ 215476 h 374"/>
              <a:gd name="T72" fmla="*/ 230138 w 194"/>
              <a:gd name="T73" fmla="*/ 171798 h 374"/>
              <a:gd name="T74" fmla="*/ 238878 w 194"/>
              <a:gd name="T75" fmla="*/ 163063 h 374"/>
              <a:gd name="T76" fmla="*/ 259270 w 194"/>
              <a:gd name="T77" fmla="*/ 142680 h 374"/>
              <a:gd name="T78" fmla="*/ 273836 w 194"/>
              <a:gd name="T79" fmla="*/ 122297 h 374"/>
              <a:gd name="T80" fmla="*/ 279662 w 194"/>
              <a:gd name="T81" fmla="*/ 107738 h 374"/>
              <a:gd name="T82" fmla="*/ 282575 w 194"/>
              <a:gd name="T83" fmla="*/ 96091 h 374"/>
              <a:gd name="T84" fmla="*/ 259270 w 194"/>
              <a:gd name="T85" fmla="*/ 64060 h 374"/>
              <a:gd name="T86" fmla="*/ 268009 w 194"/>
              <a:gd name="T87" fmla="*/ 23295 h 374"/>
              <a:gd name="T88" fmla="*/ 259270 w 194"/>
              <a:gd name="T89" fmla="*/ 11647 h 374"/>
              <a:gd name="T90" fmla="*/ 265096 w 194"/>
              <a:gd name="T91" fmla="*/ 2912 h 374"/>
              <a:gd name="T92" fmla="*/ 265096 w 194"/>
              <a:gd name="T93" fmla="*/ 2912 h 37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4" h="374">
                <a:moveTo>
                  <a:pt x="180" y="2"/>
                </a:moveTo>
                <a:lnTo>
                  <a:pt x="0" y="58"/>
                </a:lnTo>
                <a:lnTo>
                  <a:pt x="2" y="58"/>
                </a:lnTo>
                <a:lnTo>
                  <a:pt x="6" y="68"/>
                </a:lnTo>
                <a:lnTo>
                  <a:pt x="4" y="74"/>
                </a:lnTo>
                <a:lnTo>
                  <a:pt x="6" y="80"/>
                </a:lnTo>
                <a:lnTo>
                  <a:pt x="10" y="84"/>
                </a:lnTo>
                <a:lnTo>
                  <a:pt x="12" y="88"/>
                </a:lnTo>
                <a:lnTo>
                  <a:pt x="12" y="110"/>
                </a:lnTo>
                <a:lnTo>
                  <a:pt x="14" y="114"/>
                </a:lnTo>
                <a:lnTo>
                  <a:pt x="18" y="120"/>
                </a:lnTo>
                <a:lnTo>
                  <a:pt x="26" y="130"/>
                </a:lnTo>
                <a:lnTo>
                  <a:pt x="28" y="134"/>
                </a:lnTo>
                <a:lnTo>
                  <a:pt x="30" y="140"/>
                </a:lnTo>
                <a:lnTo>
                  <a:pt x="28" y="148"/>
                </a:lnTo>
                <a:lnTo>
                  <a:pt x="32" y="156"/>
                </a:lnTo>
                <a:lnTo>
                  <a:pt x="34" y="164"/>
                </a:lnTo>
                <a:lnTo>
                  <a:pt x="34" y="166"/>
                </a:lnTo>
                <a:lnTo>
                  <a:pt x="30" y="172"/>
                </a:lnTo>
                <a:lnTo>
                  <a:pt x="30" y="178"/>
                </a:lnTo>
                <a:lnTo>
                  <a:pt x="30" y="194"/>
                </a:lnTo>
                <a:lnTo>
                  <a:pt x="34" y="200"/>
                </a:lnTo>
                <a:lnTo>
                  <a:pt x="38" y="212"/>
                </a:lnTo>
                <a:lnTo>
                  <a:pt x="42" y="220"/>
                </a:lnTo>
                <a:lnTo>
                  <a:pt x="42" y="226"/>
                </a:lnTo>
                <a:lnTo>
                  <a:pt x="48" y="230"/>
                </a:lnTo>
                <a:lnTo>
                  <a:pt x="48" y="236"/>
                </a:lnTo>
                <a:lnTo>
                  <a:pt x="46" y="252"/>
                </a:lnTo>
                <a:lnTo>
                  <a:pt x="48" y="260"/>
                </a:lnTo>
                <a:lnTo>
                  <a:pt x="50" y="262"/>
                </a:lnTo>
                <a:lnTo>
                  <a:pt x="54" y="258"/>
                </a:lnTo>
                <a:lnTo>
                  <a:pt x="54" y="252"/>
                </a:lnTo>
                <a:lnTo>
                  <a:pt x="58" y="252"/>
                </a:lnTo>
                <a:lnTo>
                  <a:pt x="60" y="252"/>
                </a:lnTo>
                <a:lnTo>
                  <a:pt x="62" y="258"/>
                </a:lnTo>
                <a:lnTo>
                  <a:pt x="66" y="258"/>
                </a:lnTo>
                <a:lnTo>
                  <a:pt x="68" y="262"/>
                </a:lnTo>
                <a:lnTo>
                  <a:pt x="92" y="360"/>
                </a:lnTo>
                <a:lnTo>
                  <a:pt x="90" y="364"/>
                </a:lnTo>
                <a:lnTo>
                  <a:pt x="96" y="374"/>
                </a:lnTo>
                <a:lnTo>
                  <a:pt x="178" y="354"/>
                </a:lnTo>
                <a:lnTo>
                  <a:pt x="174" y="350"/>
                </a:lnTo>
                <a:lnTo>
                  <a:pt x="170" y="348"/>
                </a:lnTo>
                <a:lnTo>
                  <a:pt x="170" y="346"/>
                </a:lnTo>
                <a:lnTo>
                  <a:pt x="166" y="342"/>
                </a:lnTo>
                <a:lnTo>
                  <a:pt x="162" y="338"/>
                </a:lnTo>
                <a:lnTo>
                  <a:pt x="164" y="330"/>
                </a:lnTo>
                <a:lnTo>
                  <a:pt x="162" y="322"/>
                </a:lnTo>
                <a:lnTo>
                  <a:pt x="166" y="318"/>
                </a:lnTo>
                <a:lnTo>
                  <a:pt x="166" y="314"/>
                </a:lnTo>
                <a:lnTo>
                  <a:pt x="164" y="308"/>
                </a:lnTo>
                <a:lnTo>
                  <a:pt x="164" y="300"/>
                </a:lnTo>
                <a:lnTo>
                  <a:pt x="162" y="294"/>
                </a:lnTo>
                <a:lnTo>
                  <a:pt x="162" y="284"/>
                </a:lnTo>
                <a:lnTo>
                  <a:pt x="160" y="280"/>
                </a:lnTo>
                <a:lnTo>
                  <a:pt x="162" y="270"/>
                </a:lnTo>
                <a:lnTo>
                  <a:pt x="160" y="264"/>
                </a:lnTo>
                <a:lnTo>
                  <a:pt x="158" y="262"/>
                </a:lnTo>
                <a:lnTo>
                  <a:pt x="156" y="250"/>
                </a:lnTo>
                <a:lnTo>
                  <a:pt x="152" y="236"/>
                </a:lnTo>
                <a:lnTo>
                  <a:pt x="154" y="232"/>
                </a:lnTo>
                <a:lnTo>
                  <a:pt x="156" y="226"/>
                </a:lnTo>
                <a:lnTo>
                  <a:pt x="154" y="210"/>
                </a:lnTo>
                <a:lnTo>
                  <a:pt x="162" y="198"/>
                </a:lnTo>
                <a:lnTo>
                  <a:pt x="160" y="182"/>
                </a:lnTo>
                <a:lnTo>
                  <a:pt x="166" y="168"/>
                </a:lnTo>
                <a:lnTo>
                  <a:pt x="164" y="166"/>
                </a:lnTo>
                <a:lnTo>
                  <a:pt x="162" y="166"/>
                </a:lnTo>
                <a:lnTo>
                  <a:pt x="162" y="164"/>
                </a:lnTo>
                <a:lnTo>
                  <a:pt x="166" y="148"/>
                </a:lnTo>
                <a:lnTo>
                  <a:pt x="158" y="126"/>
                </a:lnTo>
                <a:lnTo>
                  <a:pt x="158" y="118"/>
                </a:lnTo>
                <a:lnTo>
                  <a:pt x="160" y="114"/>
                </a:lnTo>
                <a:lnTo>
                  <a:pt x="164" y="112"/>
                </a:lnTo>
                <a:lnTo>
                  <a:pt x="174" y="106"/>
                </a:lnTo>
                <a:lnTo>
                  <a:pt x="178" y="98"/>
                </a:lnTo>
                <a:lnTo>
                  <a:pt x="186" y="90"/>
                </a:lnTo>
                <a:lnTo>
                  <a:pt x="188" y="84"/>
                </a:lnTo>
                <a:lnTo>
                  <a:pt x="192" y="78"/>
                </a:lnTo>
                <a:lnTo>
                  <a:pt x="192" y="74"/>
                </a:lnTo>
                <a:lnTo>
                  <a:pt x="190" y="70"/>
                </a:lnTo>
                <a:lnTo>
                  <a:pt x="194" y="66"/>
                </a:lnTo>
                <a:lnTo>
                  <a:pt x="194" y="64"/>
                </a:lnTo>
                <a:lnTo>
                  <a:pt x="178" y="44"/>
                </a:lnTo>
                <a:lnTo>
                  <a:pt x="184" y="20"/>
                </a:lnTo>
                <a:lnTo>
                  <a:pt x="184" y="16"/>
                </a:lnTo>
                <a:lnTo>
                  <a:pt x="180" y="10"/>
                </a:lnTo>
                <a:lnTo>
                  <a:pt x="178" y="8"/>
                </a:lnTo>
                <a:lnTo>
                  <a:pt x="178" y="4"/>
                </a:lnTo>
                <a:lnTo>
                  <a:pt x="182" y="2"/>
                </a:lnTo>
                <a:lnTo>
                  <a:pt x="182" y="0"/>
                </a:lnTo>
                <a:lnTo>
                  <a:pt x="182" y="2"/>
                </a:lnTo>
                <a:lnTo>
                  <a:pt x="180" y="2"/>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56" name="Freeform 13"/>
          <p:cNvSpPr>
            <a:spLocks/>
          </p:cNvSpPr>
          <p:nvPr/>
        </p:nvSpPr>
        <p:spPr bwMode="auto">
          <a:xfrm>
            <a:off x="1908262" y="3437872"/>
            <a:ext cx="902980" cy="932707"/>
          </a:xfrm>
          <a:custGeom>
            <a:avLst/>
            <a:gdLst>
              <a:gd name="T0" fmla="*/ 0 w 796"/>
              <a:gd name="T1" fmla="*/ 1177936 h 822"/>
              <a:gd name="T2" fmla="*/ 145388 w 796"/>
              <a:gd name="T3" fmla="*/ 1195387 h 822"/>
              <a:gd name="T4" fmla="*/ 157019 w 796"/>
              <a:gd name="T5" fmla="*/ 1102316 h 822"/>
              <a:gd name="T6" fmla="*/ 453610 w 796"/>
              <a:gd name="T7" fmla="*/ 1137217 h 822"/>
              <a:gd name="T8" fmla="*/ 453610 w 796"/>
              <a:gd name="T9" fmla="*/ 1137217 h 822"/>
              <a:gd name="T10" fmla="*/ 441979 w 796"/>
              <a:gd name="T11" fmla="*/ 1125583 h 822"/>
              <a:gd name="T12" fmla="*/ 441979 w 796"/>
              <a:gd name="T13" fmla="*/ 1119766 h 822"/>
              <a:gd name="T14" fmla="*/ 436163 w 796"/>
              <a:gd name="T15" fmla="*/ 1113949 h 822"/>
              <a:gd name="T16" fmla="*/ 436163 w 796"/>
              <a:gd name="T17" fmla="*/ 1102316 h 822"/>
              <a:gd name="T18" fmla="*/ 433256 w 796"/>
              <a:gd name="T19" fmla="*/ 1096499 h 822"/>
              <a:gd name="T20" fmla="*/ 433256 w 796"/>
              <a:gd name="T21" fmla="*/ 1087773 h 822"/>
              <a:gd name="T22" fmla="*/ 433256 w 796"/>
              <a:gd name="T23" fmla="*/ 1087773 h 822"/>
              <a:gd name="T24" fmla="*/ 735662 w 796"/>
              <a:gd name="T25" fmla="*/ 1119766 h 822"/>
              <a:gd name="T26" fmla="*/ 1064239 w 796"/>
              <a:gd name="T27" fmla="*/ 1148851 h 822"/>
              <a:gd name="T28" fmla="*/ 1081685 w 796"/>
              <a:gd name="T29" fmla="*/ 942349 h 822"/>
              <a:gd name="T30" fmla="*/ 1078778 w 796"/>
              <a:gd name="T31" fmla="*/ 939440 h 822"/>
              <a:gd name="T32" fmla="*/ 1102040 w 796"/>
              <a:gd name="T33" fmla="*/ 735846 h 822"/>
              <a:gd name="T34" fmla="*/ 1142748 w 796"/>
              <a:gd name="T35" fmla="*/ 218136 h 822"/>
              <a:gd name="T36" fmla="*/ 1148564 w 796"/>
              <a:gd name="T37" fmla="*/ 221045 h 822"/>
              <a:gd name="T38" fmla="*/ 1148564 w 796"/>
              <a:gd name="T39" fmla="*/ 221045 h 822"/>
              <a:gd name="T40" fmla="*/ 1157287 w 796"/>
              <a:gd name="T41" fmla="*/ 116339 h 822"/>
              <a:gd name="T42" fmla="*/ 1157287 w 796"/>
              <a:gd name="T43" fmla="*/ 116339 h 822"/>
              <a:gd name="T44" fmla="*/ 1061331 w 796"/>
              <a:gd name="T45" fmla="*/ 107614 h 822"/>
              <a:gd name="T46" fmla="*/ 756017 w 796"/>
              <a:gd name="T47" fmla="*/ 78529 h 822"/>
              <a:gd name="T48" fmla="*/ 485595 w 796"/>
              <a:gd name="T49" fmla="*/ 46536 h 822"/>
              <a:gd name="T50" fmla="*/ 189004 w 796"/>
              <a:gd name="T51" fmla="*/ 2908 h 822"/>
              <a:gd name="T52" fmla="*/ 162834 w 796"/>
              <a:gd name="T53" fmla="*/ 0 h 822"/>
              <a:gd name="T54" fmla="*/ 162834 w 796"/>
              <a:gd name="T55" fmla="*/ 0 h 822"/>
              <a:gd name="T56" fmla="*/ 127941 w 796"/>
              <a:gd name="T57" fmla="*/ 244313 h 822"/>
              <a:gd name="T58" fmla="*/ 61063 w 796"/>
              <a:gd name="T59" fmla="*/ 718396 h 822"/>
              <a:gd name="T60" fmla="*/ 0 w 796"/>
              <a:gd name="T61" fmla="*/ 1177936 h 82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6" h="822">
                <a:moveTo>
                  <a:pt x="0" y="810"/>
                </a:moveTo>
                <a:lnTo>
                  <a:pt x="100" y="822"/>
                </a:lnTo>
                <a:lnTo>
                  <a:pt x="108" y="758"/>
                </a:lnTo>
                <a:lnTo>
                  <a:pt x="312" y="782"/>
                </a:lnTo>
                <a:lnTo>
                  <a:pt x="304" y="774"/>
                </a:lnTo>
                <a:lnTo>
                  <a:pt x="304" y="770"/>
                </a:lnTo>
                <a:lnTo>
                  <a:pt x="300" y="766"/>
                </a:lnTo>
                <a:lnTo>
                  <a:pt x="300" y="758"/>
                </a:lnTo>
                <a:lnTo>
                  <a:pt x="298" y="754"/>
                </a:lnTo>
                <a:lnTo>
                  <a:pt x="298" y="748"/>
                </a:lnTo>
                <a:lnTo>
                  <a:pt x="506" y="770"/>
                </a:lnTo>
                <a:lnTo>
                  <a:pt x="732" y="790"/>
                </a:lnTo>
                <a:lnTo>
                  <a:pt x="744" y="648"/>
                </a:lnTo>
                <a:lnTo>
                  <a:pt x="742" y="646"/>
                </a:lnTo>
                <a:lnTo>
                  <a:pt x="758" y="506"/>
                </a:lnTo>
                <a:lnTo>
                  <a:pt x="786" y="150"/>
                </a:lnTo>
                <a:lnTo>
                  <a:pt x="790" y="152"/>
                </a:lnTo>
                <a:lnTo>
                  <a:pt x="796" y="80"/>
                </a:lnTo>
                <a:lnTo>
                  <a:pt x="730" y="74"/>
                </a:lnTo>
                <a:lnTo>
                  <a:pt x="520" y="54"/>
                </a:lnTo>
                <a:lnTo>
                  <a:pt x="334" y="32"/>
                </a:lnTo>
                <a:lnTo>
                  <a:pt x="130" y="2"/>
                </a:lnTo>
                <a:lnTo>
                  <a:pt x="112" y="0"/>
                </a:lnTo>
                <a:lnTo>
                  <a:pt x="88" y="168"/>
                </a:lnTo>
                <a:lnTo>
                  <a:pt x="42" y="494"/>
                </a:lnTo>
                <a:lnTo>
                  <a:pt x="0" y="810"/>
                </a:lnTo>
                <a:close/>
              </a:path>
            </a:pathLst>
          </a:custGeom>
          <a:solidFill>
            <a:schemeClr val="accent1"/>
          </a:solidFill>
          <a:ln>
            <a:noFill/>
          </a:ln>
        </p:spPr>
        <p:txBody>
          <a:bodyPr/>
          <a:lstStyle/>
          <a:p>
            <a:endParaRPr lang="en-US" sz="1600" dirty="0">
              <a:solidFill>
                <a:prstClr val="black"/>
              </a:solidFill>
            </a:endParaRPr>
          </a:p>
        </p:txBody>
      </p:sp>
      <p:sp>
        <p:nvSpPr>
          <p:cNvPr id="2057" name="Freeform 14"/>
          <p:cNvSpPr>
            <a:spLocks/>
          </p:cNvSpPr>
          <p:nvPr/>
        </p:nvSpPr>
        <p:spPr bwMode="auto">
          <a:xfrm>
            <a:off x="1908262" y="3437872"/>
            <a:ext cx="902980" cy="932707"/>
          </a:xfrm>
          <a:custGeom>
            <a:avLst/>
            <a:gdLst>
              <a:gd name="T0" fmla="*/ 0 w 796"/>
              <a:gd name="T1" fmla="*/ 1177936 h 822"/>
              <a:gd name="T2" fmla="*/ 145388 w 796"/>
              <a:gd name="T3" fmla="*/ 1195387 h 822"/>
              <a:gd name="T4" fmla="*/ 157019 w 796"/>
              <a:gd name="T5" fmla="*/ 1102316 h 822"/>
              <a:gd name="T6" fmla="*/ 453610 w 796"/>
              <a:gd name="T7" fmla="*/ 1137217 h 822"/>
              <a:gd name="T8" fmla="*/ 453610 w 796"/>
              <a:gd name="T9" fmla="*/ 1137217 h 822"/>
              <a:gd name="T10" fmla="*/ 441979 w 796"/>
              <a:gd name="T11" fmla="*/ 1125583 h 822"/>
              <a:gd name="T12" fmla="*/ 441979 w 796"/>
              <a:gd name="T13" fmla="*/ 1119766 h 822"/>
              <a:gd name="T14" fmla="*/ 436163 w 796"/>
              <a:gd name="T15" fmla="*/ 1113949 h 822"/>
              <a:gd name="T16" fmla="*/ 436163 w 796"/>
              <a:gd name="T17" fmla="*/ 1102316 h 822"/>
              <a:gd name="T18" fmla="*/ 433256 w 796"/>
              <a:gd name="T19" fmla="*/ 1096499 h 822"/>
              <a:gd name="T20" fmla="*/ 433256 w 796"/>
              <a:gd name="T21" fmla="*/ 1087773 h 822"/>
              <a:gd name="T22" fmla="*/ 433256 w 796"/>
              <a:gd name="T23" fmla="*/ 1087773 h 822"/>
              <a:gd name="T24" fmla="*/ 735662 w 796"/>
              <a:gd name="T25" fmla="*/ 1119766 h 822"/>
              <a:gd name="T26" fmla="*/ 1064239 w 796"/>
              <a:gd name="T27" fmla="*/ 1148851 h 822"/>
              <a:gd name="T28" fmla="*/ 1081685 w 796"/>
              <a:gd name="T29" fmla="*/ 942349 h 822"/>
              <a:gd name="T30" fmla="*/ 1078778 w 796"/>
              <a:gd name="T31" fmla="*/ 939440 h 822"/>
              <a:gd name="T32" fmla="*/ 1102040 w 796"/>
              <a:gd name="T33" fmla="*/ 735846 h 822"/>
              <a:gd name="T34" fmla="*/ 1142748 w 796"/>
              <a:gd name="T35" fmla="*/ 218136 h 822"/>
              <a:gd name="T36" fmla="*/ 1148564 w 796"/>
              <a:gd name="T37" fmla="*/ 221045 h 822"/>
              <a:gd name="T38" fmla="*/ 1148564 w 796"/>
              <a:gd name="T39" fmla="*/ 221045 h 822"/>
              <a:gd name="T40" fmla="*/ 1157287 w 796"/>
              <a:gd name="T41" fmla="*/ 116339 h 822"/>
              <a:gd name="T42" fmla="*/ 1157287 w 796"/>
              <a:gd name="T43" fmla="*/ 116339 h 822"/>
              <a:gd name="T44" fmla="*/ 1061331 w 796"/>
              <a:gd name="T45" fmla="*/ 107614 h 822"/>
              <a:gd name="T46" fmla="*/ 756017 w 796"/>
              <a:gd name="T47" fmla="*/ 78529 h 822"/>
              <a:gd name="T48" fmla="*/ 485595 w 796"/>
              <a:gd name="T49" fmla="*/ 46536 h 822"/>
              <a:gd name="T50" fmla="*/ 189004 w 796"/>
              <a:gd name="T51" fmla="*/ 2908 h 822"/>
              <a:gd name="T52" fmla="*/ 162834 w 796"/>
              <a:gd name="T53" fmla="*/ 0 h 822"/>
              <a:gd name="T54" fmla="*/ 162834 w 796"/>
              <a:gd name="T55" fmla="*/ 0 h 822"/>
              <a:gd name="T56" fmla="*/ 127941 w 796"/>
              <a:gd name="T57" fmla="*/ 244313 h 822"/>
              <a:gd name="T58" fmla="*/ 61063 w 796"/>
              <a:gd name="T59" fmla="*/ 718396 h 822"/>
              <a:gd name="T60" fmla="*/ 0 w 796"/>
              <a:gd name="T61" fmla="*/ 1177936 h 82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6" h="822">
                <a:moveTo>
                  <a:pt x="0" y="810"/>
                </a:moveTo>
                <a:lnTo>
                  <a:pt x="100" y="822"/>
                </a:lnTo>
                <a:lnTo>
                  <a:pt x="108" y="758"/>
                </a:lnTo>
                <a:lnTo>
                  <a:pt x="312" y="782"/>
                </a:lnTo>
                <a:lnTo>
                  <a:pt x="304" y="774"/>
                </a:lnTo>
                <a:lnTo>
                  <a:pt x="304" y="770"/>
                </a:lnTo>
                <a:lnTo>
                  <a:pt x="300" y="766"/>
                </a:lnTo>
                <a:lnTo>
                  <a:pt x="300" y="758"/>
                </a:lnTo>
                <a:lnTo>
                  <a:pt x="298" y="754"/>
                </a:lnTo>
                <a:lnTo>
                  <a:pt x="298" y="748"/>
                </a:lnTo>
                <a:lnTo>
                  <a:pt x="506" y="770"/>
                </a:lnTo>
                <a:lnTo>
                  <a:pt x="732" y="790"/>
                </a:lnTo>
                <a:lnTo>
                  <a:pt x="744" y="648"/>
                </a:lnTo>
                <a:lnTo>
                  <a:pt x="742" y="646"/>
                </a:lnTo>
                <a:lnTo>
                  <a:pt x="758" y="506"/>
                </a:lnTo>
                <a:lnTo>
                  <a:pt x="786" y="150"/>
                </a:lnTo>
                <a:lnTo>
                  <a:pt x="790" y="152"/>
                </a:lnTo>
                <a:lnTo>
                  <a:pt x="796" y="80"/>
                </a:lnTo>
                <a:lnTo>
                  <a:pt x="730" y="74"/>
                </a:lnTo>
                <a:lnTo>
                  <a:pt x="520" y="54"/>
                </a:lnTo>
                <a:lnTo>
                  <a:pt x="334" y="32"/>
                </a:lnTo>
                <a:lnTo>
                  <a:pt x="130" y="2"/>
                </a:lnTo>
                <a:lnTo>
                  <a:pt x="112" y="0"/>
                </a:lnTo>
                <a:lnTo>
                  <a:pt x="88" y="168"/>
                </a:lnTo>
                <a:lnTo>
                  <a:pt x="42" y="494"/>
                </a:lnTo>
                <a:lnTo>
                  <a:pt x="0" y="810"/>
                </a:lnTo>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58" name="Freeform 15"/>
          <p:cNvSpPr>
            <a:spLocks/>
          </p:cNvSpPr>
          <p:nvPr/>
        </p:nvSpPr>
        <p:spPr bwMode="auto">
          <a:xfrm>
            <a:off x="6405821" y="2381298"/>
            <a:ext cx="222958" cy="224197"/>
          </a:xfrm>
          <a:custGeom>
            <a:avLst/>
            <a:gdLst>
              <a:gd name="T0" fmla="*/ 250760 w 196"/>
              <a:gd name="T1" fmla="*/ 0 h 198"/>
              <a:gd name="T2" fmla="*/ 134128 w 196"/>
              <a:gd name="T3" fmla="*/ 34829 h 198"/>
              <a:gd name="T4" fmla="*/ 128296 w 196"/>
              <a:gd name="T5" fmla="*/ 31926 h 198"/>
              <a:gd name="T6" fmla="*/ 107885 w 196"/>
              <a:gd name="T7" fmla="*/ 46438 h 198"/>
              <a:gd name="T8" fmla="*/ 102054 w 196"/>
              <a:gd name="T9" fmla="*/ 46438 h 198"/>
              <a:gd name="T10" fmla="*/ 0 w 196"/>
              <a:gd name="T11" fmla="*/ 63853 h 198"/>
              <a:gd name="T12" fmla="*/ 29158 w 196"/>
              <a:gd name="T13" fmla="*/ 220583 h 198"/>
              <a:gd name="T14" fmla="*/ 11663 w 196"/>
              <a:gd name="T15" fmla="*/ 269924 h 198"/>
              <a:gd name="T16" fmla="*/ 29158 w 196"/>
              <a:gd name="T17" fmla="*/ 287338 h 198"/>
              <a:gd name="T18" fmla="*/ 40821 w 196"/>
              <a:gd name="T19" fmla="*/ 281533 h 198"/>
              <a:gd name="T20" fmla="*/ 46653 w 196"/>
              <a:gd name="T21" fmla="*/ 278631 h 198"/>
              <a:gd name="T22" fmla="*/ 52485 w 196"/>
              <a:gd name="T23" fmla="*/ 272826 h 198"/>
              <a:gd name="T24" fmla="*/ 67064 w 196"/>
              <a:gd name="T25" fmla="*/ 252509 h 198"/>
              <a:gd name="T26" fmla="*/ 78727 w 196"/>
              <a:gd name="T27" fmla="*/ 246704 h 198"/>
              <a:gd name="T28" fmla="*/ 84559 w 196"/>
              <a:gd name="T29" fmla="*/ 237997 h 198"/>
              <a:gd name="T30" fmla="*/ 90390 w 196"/>
              <a:gd name="T31" fmla="*/ 232192 h 198"/>
              <a:gd name="T32" fmla="*/ 96222 w 196"/>
              <a:gd name="T33" fmla="*/ 237997 h 198"/>
              <a:gd name="T34" fmla="*/ 102054 w 196"/>
              <a:gd name="T35" fmla="*/ 229290 h 198"/>
              <a:gd name="T36" fmla="*/ 107885 w 196"/>
              <a:gd name="T37" fmla="*/ 220583 h 198"/>
              <a:gd name="T38" fmla="*/ 116633 w 196"/>
              <a:gd name="T39" fmla="*/ 211875 h 198"/>
              <a:gd name="T40" fmla="*/ 125380 w 196"/>
              <a:gd name="T41" fmla="*/ 197363 h 198"/>
              <a:gd name="T42" fmla="*/ 128296 w 196"/>
              <a:gd name="T43" fmla="*/ 206071 h 198"/>
              <a:gd name="T44" fmla="*/ 139959 w 196"/>
              <a:gd name="T45" fmla="*/ 200266 h 198"/>
              <a:gd name="T46" fmla="*/ 148707 w 196"/>
              <a:gd name="T47" fmla="*/ 197363 h 198"/>
              <a:gd name="T48" fmla="*/ 166202 w 196"/>
              <a:gd name="T49" fmla="*/ 191559 h 198"/>
              <a:gd name="T50" fmla="*/ 177865 w 196"/>
              <a:gd name="T51" fmla="*/ 188656 h 198"/>
              <a:gd name="T52" fmla="*/ 183696 w 196"/>
              <a:gd name="T53" fmla="*/ 188656 h 198"/>
              <a:gd name="T54" fmla="*/ 192444 w 196"/>
              <a:gd name="T55" fmla="*/ 185754 h 198"/>
              <a:gd name="T56" fmla="*/ 201191 w 196"/>
              <a:gd name="T57" fmla="*/ 179949 h 198"/>
              <a:gd name="T58" fmla="*/ 209939 w 196"/>
              <a:gd name="T59" fmla="*/ 177047 h 198"/>
              <a:gd name="T60" fmla="*/ 207023 w 196"/>
              <a:gd name="T61" fmla="*/ 168339 h 198"/>
              <a:gd name="T62" fmla="*/ 201191 w 196"/>
              <a:gd name="T63" fmla="*/ 162535 h 198"/>
              <a:gd name="T64" fmla="*/ 209939 w 196"/>
              <a:gd name="T65" fmla="*/ 171242 h 198"/>
              <a:gd name="T66" fmla="*/ 224518 w 196"/>
              <a:gd name="T67" fmla="*/ 171242 h 198"/>
              <a:gd name="T68" fmla="*/ 233265 w 196"/>
              <a:gd name="T69" fmla="*/ 168339 h 198"/>
              <a:gd name="T70" fmla="*/ 233265 w 196"/>
              <a:gd name="T71" fmla="*/ 162535 h 198"/>
              <a:gd name="T72" fmla="*/ 239097 w 196"/>
              <a:gd name="T73" fmla="*/ 162535 h 198"/>
              <a:gd name="T74" fmla="*/ 244929 w 196"/>
              <a:gd name="T75" fmla="*/ 162535 h 198"/>
              <a:gd name="T76" fmla="*/ 244929 w 196"/>
              <a:gd name="T77" fmla="*/ 153827 h 198"/>
              <a:gd name="T78" fmla="*/ 250760 w 196"/>
              <a:gd name="T79" fmla="*/ 153827 h 198"/>
              <a:gd name="T80" fmla="*/ 256592 w 196"/>
              <a:gd name="T81" fmla="*/ 156730 h 198"/>
              <a:gd name="T82" fmla="*/ 265339 w 196"/>
              <a:gd name="T83" fmla="*/ 148023 h 198"/>
              <a:gd name="T84" fmla="*/ 279918 w 196"/>
              <a:gd name="T85" fmla="*/ 145120 h 198"/>
              <a:gd name="T86" fmla="*/ 279918 w 196"/>
              <a:gd name="T87" fmla="*/ 148023 h 198"/>
              <a:gd name="T88" fmla="*/ 285750 w 196"/>
              <a:gd name="T89" fmla="*/ 148023 h 198"/>
              <a:gd name="T90" fmla="*/ 282834 w 196"/>
              <a:gd name="T91" fmla="*/ 130608 h 198"/>
              <a:gd name="T92" fmla="*/ 250760 w 196"/>
              <a:gd name="T93" fmla="*/ 2902 h 19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6" h="198">
                <a:moveTo>
                  <a:pt x="172" y="2"/>
                </a:moveTo>
                <a:lnTo>
                  <a:pt x="172" y="0"/>
                </a:lnTo>
                <a:lnTo>
                  <a:pt x="94" y="22"/>
                </a:lnTo>
                <a:lnTo>
                  <a:pt x="92" y="24"/>
                </a:lnTo>
                <a:lnTo>
                  <a:pt x="90" y="24"/>
                </a:lnTo>
                <a:lnTo>
                  <a:pt x="88" y="22"/>
                </a:lnTo>
                <a:lnTo>
                  <a:pt x="76" y="26"/>
                </a:lnTo>
                <a:lnTo>
                  <a:pt x="74" y="32"/>
                </a:lnTo>
                <a:lnTo>
                  <a:pt x="72" y="32"/>
                </a:lnTo>
                <a:lnTo>
                  <a:pt x="70" y="32"/>
                </a:lnTo>
                <a:lnTo>
                  <a:pt x="68" y="28"/>
                </a:lnTo>
                <a:lnTo>
                  <a:pt x="0" y="44"/>
                </a:lnTo>
                <a:lnTo>
                  <a:pt x="20" y="152"/>
                </a:lnTo>
                <a:lnTo>
                  <a:pt x="30" y="164"/>
                </a:lnTo>
                <a:lnTo>
                  <a:pt x="8" y="186"/>
                </a:lnTo>
                <a:lnTo>
                  <a:pt x="20" y="198"/>
                </a:lnTo>
                <a:lnTo>
                  <a:pt x="24" y="194"/>
                </a:lnTo>
                <a:lnTo>
                  <a:pt x="28" y="194"/>
                </a:lnTo>
                <a:lnTo>
                  <a:pt x="32" y="190"/>
                </a:lnTo>
                <a:lnTo>
                  <a:pt x="32" y="192"/>
                </a:lnTo>
                <a:lnTo>
                  <a:pt x="34" y="188"/>
                </a:lnTo>
                <a:lnTo>
                  <a:pt x="36" y="188"/>
                </a:lnTo>
                <a:lnTo>
                  <a:pt x="44" y="178"/>
                </a:lnTo>
                <a:lnTo>
                  <a:pt x="46" y="174"/>
                </a:lnTo>
                <a:lnTo>
                  <a:pt x="50" y="174"/>
                </a:lnTo>
                <a:lnTo>
                  <a:pt x="54" y="170"/>
                </a:lnTo>
                <a:lnTo>
                  <a:pt x="58" y="170"/>
                </a:lnTo>
                <a:lnTo>
                  <a:pt x="58" y="164"/>
                </a:lnTo>
                <a:lnTo>
                  <a:pt x="62" y="162"/>
                </a:lnTo>
                <a:lnTo>
                  <a:pt x="62" y="160"/>
                </a:lnTo>
                <a:lnTo>
                  <a:pt x="64" y="160"/>
                </a:lnTo>
                <a:lnTo>
                  <a:pt x="66" y="164"/>
                </a:lnTo>
                <a:lnTo>
                  <a:pt x="70" y="160"/>
                </a:lnTo>
                <a:lnTo>
                  <a:pt x="70" y="158"/>
                </a:lnTo>
                <a:lnTo>
                  <a:pt x="74" y="154"/>
                </a:lnTo>
                <a:lnTo>
                  <a:pt x="74" y="152"/>
                </a:lnTo>
                <a:lnTo>
                  <a:pt x="80" y="150"/>
                </a:lnTo>
                <a:lnTo>
                  <a:pt x="80" y="146"/>
                </a:lnTo>
                <a:lnTo>
                  <a:pt x="84" y="142"/>
                </a:lnTo>
                <a:lnTo>
                  <a:pt x="86" y="136"/>
                </a:lnTo>
                <a:lnTo>
                  <a:pt x="88" y="142"/>
                </a:lnTo>
                <a:lnTo>
                  <a:pt x="90" y="142"/>
                </a:lnTo>
                <a:lnTo>
                  <a:pt x="96" y="138"/>
                </a:lnTo>
                <a:lnTo>
                  <a:pt x="98" y="140"/>
                </a:lnTo>
                <a:lnTo>
                  <a:pt x="102" y="136"/>
                </a:lnTo>
                <a:lnTo>
                  <a:pt x="110" y="136"/>
                </a:lnTo>
                <a:lnTo>
                  <a:pt x="114" y="132"/>
                </a:lnTo>
                <a:lnTo>
                  <a:pt x="118" y="130"/>
                </a:lnTo>
                <a:lnTo>
                  <a:pt x="122" y="130"/>
                </a:lnTo>
                <a:lnTo>
                  <a:pt x="126" y="132"/>
                </a:lnTo>
                <a:lnTo>
                  <a:pt x="126" y="130"/>
                </a:lnTo>
                <a:lnTo>
                  <a:pt x="130" y="130"/>
                </a:lnTo>
                <a:lnTo>
                  <a:pt x="132" y="128"/>
                </a:lnTo>
                <a:lnTo>
                  <a:pt x="134" y="124"/>
                </a:lnTo>
                <a:lnTo>
                  <a:pt x="138" y="124"/>
                </a:lnTo>
                <a:lnTo>
                  <a:pt x="140" y="124"/>
                </a:lnTo>
                <a:lnTo>
                  <a:pt x="144" y="122"/>
                </a:lnTo>
                <a:lnTo>
                  <a:pt x="142" y="120"/>
                </a:lnTo>
                <a:lnTo>
                  <a:pt x="142" y="116"/>
                </a:lnTo>
                <a:lnTo>
                  <a:pt x="138" y="114"/>
                </a:lnTo>
                <a:lnTo>
                  <a:pt x="138" y="112"/>
                </a:lnTo>
                <a:lnTo>
                  <a:pt x="144" y="112"/>
                </a:lnTo>
                <a:lnTo>
                  <a:pt x="144" y="118"/>
                </a:lnTo>
                <a:lnTo>
                  <a:pt x="150" y="120"/>
                </a:lnTo>
                <a:lnTo>
                  <a:pt x="154" y="118"/>
                </a:lnTo>
                <a:lnTo>
                  <a:pt x="156" y="114"/>
                </a:lnTo>
                <a:lnTo>
                  <a:pt x="160" y="116"/>
                </a:lnTo>
                <a:lnTo>
                  <a:pt x="160" y="112"/>
                </a:lnTo>
                <a:lnTo>
                  <a:pt x="162" y="112"/>
                </a:lnTo>
                <a:lnTo>
                  <a:pt x="164" y="112"/>
                </a:lnTo>
                <a:lnTo>
                  <a:pt x="166" y="112"/>
                </a:lnTo>
                <a:lnTo>
                  <a:pt x="168" y="112"/>
                </a:lnTo>
                <a:lnTo>
                  <a:pt x="170" y="110"/>
                </a:lnTo>
                <a:lnTo>
                  <a:pt x="168" y="106"/>
                </a:lnTo>
                <a:lnTo>
                  <a:pt x="170" y="104"/>
                </a:lnTo>
                <a:lnTo>
                  <a:pt x="172" y="106"/>
                </a:lnTo>
                <a:lnTo>
                  <a:pt x="174" y="106"/>
                </a:lnTo>
                <a:lnTo>
                  <a:pt x="176" y="108"/>
                </a:lnTo>
                <a:lnTo>
                  <a:pt x="178" y="106"/>
                </a:lnTo>
                <a:lnTo>
                  <a:pt x="182" y="102"/>
                </a:lnTo>
                <a:lnTo>
                  <a:pt x="186" y="102"/>
                </a:lnTo>
                <a:lnTo>
                  <a:pt x="192" y="100"/>
                </a:lnTo>
                <a:lnTo>
                  <a:pt x="194" y="102"/>
                </a:lnTo>
                <a:lnTo>
                  <a:pt x="192" y="102"/>
                </a:lnTo>
                <a:lnTo>
                  <a:pt x="192" y="104"/>
                </a:lnTo>
                <a:lnTo>
                  <a:pt x="196" y="102"/>
                </a:lnTo>
                <a:lnTo>
                  <a:pt x="194" y="90"/>
                </a:lnTo>
                <a:lnTo>
                  <a:pt x="196" y="86"/>
                </a:lnTo>
                <a:lnTo>
                  <a:pt x="172" y="2"/>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59" name="Freeform 16"/>
          <p:cNvSpPr>
            <a:spLocks/>
          </p:cNvSpPr>
          <p:nvPr/>
        </p:nvSpPr>
        <p:spPr bwMode="auto">
          <a:xfrm>
            <a:off x="6274523" y="3138117"/>
            <a:ext cx="56978" cy="161025"/>
          </a:xfrm>
          <a:custGeom>
            <a:avLst/>
            <a:gdLst>
              <a:gd name="T0" fmla="*/ 32131 w 50"/>
              <a:gd name="T1" fmla="*/ 26160 h 142"/>
              <a:gd name="T2" fmla="*/ 20447 w 50"/>
              <a:gd name="T3" fmla="*/ 34880 h 142"/>
              <a:gd name="T4" fmla="*/ 20447 w 50"/>
              <a:gd name="T5" fmla="*/ 37787 h 142"/>
              <a:gd name="T6" fmla="*/ 26289 w 50"/>
              <a:gd name="T7" fmla="*/ 37787 h 142"/>
              <a:gd name="T8" fmla="*/ 35052 w 50"/>
              <a:gd name="T9" fmla="*/ 49414 h 142"/>
              <a:gd name="T10" fmla="*/ 26289 w 50"/>
              <a:gd name="T11" fmla="*/ 55227 h 142"/>
              <a:gd name="T12" fmla="*/ 23368 w 50"/>
              <a:gd name="T13" fmla="*/ 63947 h 142"/>
              <a:gd name="T14" fmla="*/ 14605 w 50"/>
              <a:gd name="T15" fmla="*/ 63947 h 142"/>
              <a:gd name="T16" fmla="*/ 20447 w 50"/>
              <a:gd name="T17" fmla="*/ 69761 h 142"/>
              <a:gd name="T18" fmla="*/ 20447 w 50"/>
              <a:gd name="T19" fmla="*/ 78481 h 142"/>
              <a:gd name="T20" fmla="*/ 14605 w 50"/>
              <a:gd name="T21" fmla="*/ 84294 h 142"/>
              <a:gd name="T22" fmla="*/ 11684 w 50"/>
              <a:gd name="T23" fmla="*/ 93014 h 142"/>
              <a:gd name="T24" fmla="*/ 5842 w 50"/>
              <a:gd name="T25" fmla="*/ 98827 h 142"/>
              <a:gd name="T26" fmla="*/ 5842 w 50"/>
              <a:gd name="T27" fmla="*/ 104641 h 142"/>
              <a:gd name="T28" fmla="*/ 5842 w 50"/>
              <a:gd name="T29" fmla="*/ 110454 h 142"/>
              <a:gd name="T30" fmla="*/ 2921 w 50"/>
              <a:gd name="T31" fmla="*/ 116268 h 142"/>
              <a:gd name="T32" fmla="*/ 8763 w 50"/>
              <a:gd name="T33" fmla="*/ 116268 h 142"/>
              <a:gd name="T34" fmla="*/ 0 w 50"/>
              <a:gd name="T35" fmla="*/ 130801 h 142"/>
              <a:gd name="T36" fmla="*/ 5842 w 50"/>
              <a:gd name="T37" fmla="*/ 130801 h 142"/>
              <a:gd name="T38" fmla="*/ 5842 w 50"/>
              <a:gd name="T39" fmla="*/ 136614 h 142"/>
              <a:gd name="T40" fmla="*/ 0 w 50"/>
              <a:gd name="T41" fmla="*/ 148241 h 142"/>
              <a:gd name="T42" fmla="*/ 2921 w 50"/>
              <a:gd name="T43" fmla="*/ 148241 h 142"/>
              <a:gd name="T44" fmla="*/ 5842 w 50"/>
              <a:gd name="T45" fmla="*/ 154055 h 142"/>
              <a:gd name="T46" fmla="*/ 2921 w 50"/>
              <a:gd name="T47" fmla="*/ 159868 h 142"/>
              <a:gd name="T48" fmla="*/ 5842 w 50"/>
              <a:gd name="T49" fmla="*/ 171495 h 142"/>
              <a:gd name="T50" fmla="*/ 0 w 50"/>
              <a:gd name="T51" fmla="*/ 180215 h 142"/>
              <a:gd name="T52" fmla="*/ 5842 w 50"/>
              <a:gd name="T53" fmla="*/ 191842 h 142"/>
              <a:gd name="T54" fmla="*/ 17526 w 50"/>
              <a:gd name="T55" fmla="*/ 206375 h 142"/>
              <a:gd name="T56" fmla="*/ 20447 w 50"/>
              <a:gd name="T57" fmla="*/ 191842 h 142"/>
              <a:gd name="T58" fmla="*/ 23368 w 50"/>
              <a:gd name="T59" fmla="*/ 186028 h 142"/>
              <a:gd name="T60" fmla="*/ 29210 w 50"/>
              <a:gd name="T61" fmla="*/ 197655 h 142"/>
              <a:gd name="T62" fmla="*/ 26289 w 50"/>
              <a:gd name="T63" fmla="*/ 183121 h 142"/>
              <a:gd name="T64" fmla="*/ 26289 w 50"/>
              <a:gd name="T65" fmla="*/ 154055 h 142"/>
              <a:gd name="T66" fmla="*/ 29210 w 50"/>
              <a:gd name="T67" fmla="*/ 136614 h 142"/>
              <a:gd name="T68" fmla="*/ 32131 w 50"/>
              <a:gd name="T69" fmla="*/ 127894 h 142"/>
              <a:gd name="T70" fmla="*/ 40894 w 50"/>
              <a:gd name="T71" fmla="*/ 119174 h 142"/>
              <a:gd name="T72" fmla="*/ 35052 w 50"/>
              <a:gd name="T73" fmla="*/ 119174 h 142"/>
              <a:gd name="T74" fmla="*/ 40894 w 50"/>
              <a:gd name="T75" fmla="*/ 113361 h 142"/>
              <a:gd name="T76" fmla="*/ 49657 w 50"/>
              <a:gd name="T77" fmla="*/ 122081 h 142"/>
              <a:gd name="T78" fmla="*/ 52578 w 50"/>
              <a:gd name="T79" fmla="*/ 101734 h 142"/>
              <a:gd name="T80" fmla="*/ 55499 w 50"/>
              <a:gd name="T81" fmla="*/ 78481 h 142"/>
              <a:gd name="T82" fmla="*/ 61341 w 50"/>
              <a:gd name="T83" fmla="*/ 52320 h 142"/>
              <a:gd name="T84" fmla="*/ 67183 w 50"/>
              <a:gd name="T85" fmla="*/ 29067 h 142"/>
              <a:gd name="T86" fmla="*/ 67183 w 50"/>
              <a:gd name="T87" fmla="*/ 23254 h 142"/>
              <a:gd name="T88" fmla="*/ 67183 w 50"/>
              <a:gd name="T89" fmla="*/ 14533 h 142"/>
              <a:gd name="T90" fmla="*/ 73025 w 50"/>
              <a:gd name="T91" fmla="*/ 0 h 142"/>
              <a:gd name="T92" fmla="*/ 32131 w 50"/>
              <a:gd name="T93" fmla="*/ 23254 h 1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0" h="142">
                <a:moveTo>
                  <a:pt x="22" y="16"/>
                </a:moveTo>
                <a:lnTo>
                  <a:pt x="22" y="18"/>
                </a:lnTo>
                <a:lnTo>
                  <a:pt x="14" y="24"/>
                </a:lnTo>
                <a:lnTo>
                  <a:pt x="12" y="26"/>
                </a:lnTo>
                <a:lnTo>
                  <a:pt x="14" y="26"/>
                </a:lnTo>
                <a:lnTo>
                  <a:pt x="16" y="26"/>
                </a:lnTo>
                <a:lnTo>
                  <a:pt x="18" y="26"/>
                </a:lnTo>
                <a:lnTo>
                  <a:pt x="20" y="28"/>
                </a:lnTo>
                <a:lnTo>
                  <a:pt x="24" y="34"/>
                </a:lnTo>
                <a:lnTo>
                  <a:pt x="20" y="36"/>
                </a:lnTo>
                <a:lnTo>
                  <a:pt x="18" y="38"/>
                </a:lnTo>
                <a:lnTo>
                  <a:pt x="20" y="42"/>
                </a:lnTo>
                <a:lnTo>
                  <a:pt x="16" y="44"/>
                </a:lnTo>
                <a:lnTo>
                  <a:pt x="12" y="42"/>
                </a:lnTo>
                <a:lnTo>
                  <a:pt x="10" y="44"/>
                </a:lnTo>
                <a:lnTo>
                  <a:pt x="14" y="48"/>
                </a:lnTo>
                <a:lnTo>
                  <a:pt x="10" y="54"/>
                </a:lnTo>
                <a:lnTo>
                  <a:pt x="14" y="54"/>
                </a:lnTo>
                <a:lnTo>
                  <a:pt x="10" y="58"/>
                </a:lnTo>
                <a:lnTo>
                  <a:pt x="10" y="62"/>
                </a:lnTo>
                <a:lnTo>
                  <a:pt x="8" y="64"/>
                </a:lnTo>
                <a:lnTo>
                  <a:pt x="4" y="66"/>
                </a:lnTo>
                <a:lnTo>
                  <a:pt x="4" y="68"/>
                </a:lnTo>
                <a:lnTo>
                  <a:pt x="6" y="72"/>
                </a:lnTo>
                <a:lnTo>
                  <a:pt x="4" y="72"/>
                </a:lnTo>
                <a:lnTo>
                  <a:pt x="2" y="74"/>
                </a:lnTo>
                <a:lnTo>
                  <a:pt x="4" y="76"/>
                </a:lnTo>
                <a:lnTo>
                  <a:pt x="2" y="78"/>
                </a:lnTo>
                <a:lnTo>
                  <a:pt x="2" y="80"/>
                </a:lnTo>
                <a:lnTo>
                  <a:pt x="4" y="80"/>
                </a:lnTo>
                <a:lnTo>
                  <a:pt x="6" y="80"/>
                </a:lnTo>
                <a:lnTo>
                  <a:pt x="4" y="82"/>
                </a:lnTo>
                <a:lnTo>
                  <a:pt x="0" y="90"/>
                </a:lnTo>
                <a:lnTo>
                  <a:pt x="2" y="92"/>
                </a:lnTo>
                <a:lnTo>
                  <a:pt x="4" y="90"/>
                </a:lnTo>
                <a:lnTo>
                  <a:pt x="6" y="92"/>
                </a:lnTo>
                <a:lnTo>
                  <a:pt x="4" y="94"/>
                </a:lnTo>
                <a:lnTo>
                  <a:pt x="2" y="94"/>
                </a:lnTo>
                <a:lnTo>
                  <a:pt x="0" y="102"/>
                </a:lnTo>
                <a:lnTo>
                  <a:pt x="2" y="102"/>
                </a:lnTo>
                <a:lnTo>
                  <a:pt x="4" y="102"/>
                </a:lnTo>
                <a:lnTo>
                  <a:pt x="4" y="106"/>
                </a:lnTo>
                <a:lnTo>
                  <a:pt x="0" y="108"/>
                </a:lnTo>
                <a:lnTo>
                  <a:pt x="2" y="110"/>
                </a:lnTo>
                <a:lnTo>
                  <a:pt x="0" y="118"/>
                </a:lnTo>
                <a:lnTo>
                  <a:pt x="4" y="118"/>
                </a:lnTo>
                <a:lnTo>
                  <a:pt x="2" y="122"/>
                </a:lnTo>
                <a:lnTo>
                  <a:pt x="0" y="124"/>
                </a:lnTo>
                <a:lnTo>
                  <a:pt x="4" y="130"/>
                </a:lnTo>
                <a:lnTo>
                  <a:pt x="4" y="132"/>
                </a:lnTo>
                <a:lnTo>
                  <a:pt x="8" y="134"/>
                </a:lnTo>
                <a:lnTo>
                  <a:pt x="12" y="142"/>
                </a:lnTo>
                <a:lnTo>
                  <a:pt x="14" y="140"/>
                </a:lnTo>
                <a:lnTo>
                  <a:pt x="14" y="132"/>
                </a:lnTo>
                <a:lnTo>
                  <a:pt x="16" y="128"/>
                </a:lnTo>
                <a:lnTo>
                  <a:pt x="18" y="136"/>
                </a:lnTo>
                <a:lnTo>
                  <a:pt x="20" y="136"/>
                </a:lnTo>
                <a:lnTo>
                  <a:pt x="20" y="134"/>
                </a:lnTo>
                <a:lnTo>
                  <a:pt x="18" y="126"/>
                </a:lnTo>
                <a:lnTo>
                  <a:pt x="20" y="120"/>
                </a:lnTo>
                <a:lnTo>
                  <a:pt x="18" y="106"/>
                </a:lnTo>
                <a:lnTo>
                  <a:pt x="20" y="100"/>
                </a:lnTo>
                <a:lnTo>
                  <a:pt x="20" y="94"/>
                </a:lnTo>
                <a:lnTo>
                  <a:pt x="20" y="90"/>
                </a:lnTo>
                <a:lnTo>
                  <a:pt x="22" y="88"/>
                </a:lnTo>
                <a:lnTo>
                  <a:pt x="30" y="84"/>
                </a:lnTo>
                <a:lnTo>
                  <a:pt x="28" y="82"/>
                </a:lnTo>
                <a:lnTo>
                  <a:pt x="24" y="82"/>
                </a:lnTo>
                <a:lnTo>
                  <a:pt x="26" y="76"/>
                </a:lnTo>
                <a:lnTo>
                  <a:pt x="28" y="78"/>
                </a:lnTo>
                <a:lnTo>
                  <a:pt x="30" y="82"/>
                </a:lnTo>
                <a:lnTo>
                  <a:pt x="34" y="84"/>
                </a:lnTo>
                <a:lnTo>
                  <a:pt x="40" y="72"/>
                </a:lnTo>
                <a:lnTo>
                  <a:pt x="36" y="70"/>
                </a:lnTo>
                <a:lnTo>
                  <a:pt x="38" y="66"/>
                </a:lnTo>
                <a:lnTo>
                  <a:pt x="38" y="54"/>
                </a:lnTo>
                <a:lnTo>
                  <a:pt x="42" y="40"/>
                </a:lnTo>
                <a:lnTo>
                  <a:pt x="42" y="36"/>
                </a:lnTo>
                <a:lnTo>
                  <a:pt x="48" y="24"/>
                </a:lnTo>
                <a:lnTo>
                  <a:pt x="46" y="20"/>
                </a:lnTo>
                <a:lnTo>
                  <a:pt x="48" y="18"/>
                </a:lnTo>
                <a:lnTo>
                  <a:pt x="46" y="16"/>
                </a:lnTo>
                <a:lnTo>
                  <a:pt x="46" y="14"/>
                </a:lnTo>
                <a:lnTo>
                  <a:pt x="46" y="10"/>
                </a:lnTo>
                <a:lnTo>
                  <a:pt x="50" y="2"/>
                </a:lnTo>
                <a:lnTo>
                  <a:pt x="50" y="0"/>
                </a:lnTo>
                <a:lnTo>
                  <a:pt x="22" y="10"/>
                </a:lnTo>
                <a:lnTo>
                  <a:pt x="22" y="16"/>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60" name="Freeform 17"/>
          <p:cNvSpPr>
            <a:spLocks/>
          </p:cNvSpPr>
          <p:nvPr/>
        </p:nvSpPr>
        <p:spPr bwMode="auto">
          <a:xfrm>
            <a:off x="6081293" y="3027876"/>
            <a:ext cx="29728" cy="28489"/>
          </a:xfrm>
          <a:custGeom>
            <a:avLst/>
            <a:gdLst>
              <a:gd name="T0" fmla="*/ 2931 w 26"/>
              <a:gd name="T1" fmla="*/ 11235 h 26"/>
              <a:gd name="T2" fmla="*/ 11723 w 26"/>
              <a:gd name="T3" fmla="*/ 0 h 26"/>
              <a:gd name="T4" fmla="*/ 38100 w 26"/>
              <a:gd name="T5" fmla="*/ 16852 h 26"/>
              <a:gd name="T6" fmla="*/ 23446 w 26"/>
              <a:gd name="T7" fmla="*/ 36513 h 26"/>
              <a:gd name="T8" fmla="*/ 20515 w 26"/>
              <a:gd name="T9" fmla="*/ 25278 h 26"/>
              <a:gd name="T10" fmla="*/ 11723 w 26"/>
              <a:gd name="T11" fmla="*/ 19661 h 26"/>
              <a:gd name="T12" fmla="*/ 11723 w 26"/>
              <a:gd name="T13" fmla="*/ 19661 h 26"/>
              <a:gd name="T14" fmla="*/ 5862 w 26"/>
              <a:gd name="T15" fmla="*/ 16852 h 26"/>
              <a:gd name="T16" fmla="*/ 0 w 26"/>
              <a:gd name="T17" fmla="*/ 11235 h 26"/>
              <a:gd name="T18" fmla="*/ 2931 w 26"/>
              <a:gd name="T19" fmla="*/ 11235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6">
                <a:moveTo>
                  <a:pt x="2" y="8"/>
                </a:moveTo>
                <a:lnTo>
                  <a:pt x="8" y="0"/>
                </a:lnTo>
                <a:lnTo>
                  <a:pt x="26" y="12"/>
                </a:lnTo>
                <a:lnTo>
                  <a:pt x="16" y="26"/>
                </a:lnTo>
                <a:lnTo>
                  <a:pt x="14" y="18"/>
                </a:lnTo>
                <a:lnTo>
                  <a:pt x="8" y="14"/>
                </a:lnTo>
                <a:lnTo>
                  <a:pt x="4" y="12"/>
                </a:lnTo>
                <a:lnTo>
                  <a:pt x="0" y="8"/>
                </a:lnTo>
                <a:lnTo>
                  <a:pt x="2" y="8"/>
                </a:lnTo>
                <a:close/>
              </a:path>
            </a:pathLst>
          </a:custGeom>
          <a:solidFill>
            <a:schemeClr val="accent1"/>
          </a:solidFill>
          <a:ln>
            <a:noFill/>
          </a:ln>
        </p:spPr>
        <p:txBody>
          <a:bodyPr/>
          <a:lstStyle/>
          <a:p>
            <a:endParaRPr lang="en-US" sz="1600" dirty="0">
              <a:solidFill>
                <a:prstClr val="black"/>
              </a:solidFill>
            </a:endParaRPr>
          </a:p>
        </p:txBody>
      </p:sp>
      <p:sp>
        <p:nvSpPr>
          <p:cNvPr id="2061" name="Freeform 18"/>
          <p:cNvSpPr>
            <a:spLocks/>
          </p:cNvSpPr>
          <p:nvPr/>
        </p:nvSpPr>
        <p:spPr bwMode="auto">
          <a:xfrm>
            <a:off x="6081293" y="3027876"/>
            <a:ext cx="29728" cy="28489"/>
          </a:xfrm>
          <a:custGeom>
            <a:avLst/>
            <a:gdLst>
              <a:gd name="T0" fmla="*/ 2931 w 26"/>
              <a:gd name="T1" fmla="*/ 11235 h 26"/>
              <a:gd name="T2" fmla="*/ 11723 w 26"/>
              <a:gd name="T3" fmla="*/ 0 h 26"/>
              <a:gd name="T4" fmla="*/ 38100 w 26"/>
              <a:gd name="T5" fmla="*/ 16852 h 26"/>
              <a:gd name="T6" fmla="*/ 23446 w 26"/>
              <a:gd name="T7" fmla="*/ 36513 h 26"/>
              <a:gd name="T8" fmla="*/ 20515 w 26"/>
              <a:gd name="T9" fmla="*/ 25278 h 26"/>
              <a:gd name="T10" fmla="*/ 11723 w 26"/>
              <a:gd name="T11" fmla="*/ 19661 h 26"/>
              <a:gd name="T12" fmla="*/ 11723 w 26"/>
              <a:gd name="T13" fmla="*/ 19661 h 26"/>
              <a:gd name="T14" fmla="*/ 5862 w 26"/>
              <a:gd name="T15" fmla="*/ 16852 h 26"/>
              <a:gd name="T16" fmla="*/ 0 w 26"/>
              <a:gd name="T17" fmla="*/ 11235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 h="26">
                <a:moveTo>
                  <a:pt x="2" y="8"/>
                </a:moveTo>
                <a:lnTo>
                  <a:pt x="8" y="0"/>
                </a:lnTo>
                <a:lnTo>
                  <a:pt x="26" y="12"/>
                </a:lnTo>
                <a:lnTo>
                  <a:pt x="16" y="26"/>
                </a:lnTo>
                <a:lnTo>
                  <a:pt x="14" y="18"/>
                </a:lnTo>
                <a:lnTo>
                  <a:pt x="8" y="14"/>
                </a:lnTo>
                <a:lnTo>
                  <a:pt x="4" y="12"/>
                </a:lnTo>
                <a:lnTo>
                  <a:pt x="0" y="8"/>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62" name="Freeform 19"/>
          <p:cNvSpPr>
            <a:spLocks/>
          </p:cNvSpPr>
          <p:nvPr/>
        </p:nvSpPr>
        <p:spPr bwMode="auto">
          <a:xfrm>
            <a:off x="4741067" y="3835480"/>
            <a:ext cx="491747" cy="792740"/>
          </a:xfrm>
          <a:custGeom>
            <a:avLst/>
            <a:gdLst>
              <a:gd name="T0" fmla="*/ 23235 w 434"/>
              <a:gd name="T1" fmla="*/ 52251 h 700"/>
              <a:gd name="T2" fmla="*/ 31948 w 434"/>
              <a:gd name="T3" fmla="*/ 986971 h 700"/>
              <a:gd name="T4" fmla="*/ 46469 w 434"/>
              <a:gd name="T5" fmla="*/ 984069 h 700"/>
              <a:gd name="T6" fmla="*/ 49373 w 434"/>
              <a:gd name="T7" fmla="*/ 984069 h 700"/>
              <a:gd name="T8" fmla="*/ 69704 w 434"/>
              <a:gd name="T9" fmla="*/ 989874 h 700"/>
              <a:gd name="T10" fmla="*/ 72608 w 434"/>
              <a:gd name="T11" fmla="*/ 998583 h 700"/>
              <a:gd name="T12" fmla="*/ 81321 w 434"/>
              <a:gd name="T13" fmla="*/ 998583 h 700"/>
              <a:gd name="T14" fmla="*/ 87130 w 434"/>
              <a:gd name="T15" fmla="*/ 952137 h 700"/>
              <a:gd name="T16" fmla="*/ 90034 w 434"/>
              <a:gd name="T17" fmla="*/ 928914 h 700"/>
              <a:gd name="T18" fmla="*/ 95843 w 434"/>
              <a:gd name="T19" fmla="*/ 917303 h 700"/>
              <a:gd name="T20" fmla="*/ 101651 w 434"/>
              <a:gd name="T21" fmla="*/ 920206 h 700"/>
              <a:gd name="T22" fmla="*/ 119077 w 434"/>
              <a:gd name="T23" fmla="*/ 949234 h 700"/>
              <a:gd name="T24" fmla="*/ 119077 w 434"/>
              <a:gd name="T25" fmla="*/ 975360 h 700"/>
              <a:gd name="T26" fmla="*/ 133599 w 434"/>
              <a:gd name="T27" fmla="*/ 981166 h 700"/>
              <a:gd name="T28" fmla="*/ 136503 w 434"/>
              <a:gd name="T29" fmla="*/ 975360 h 700"/>
              <a:gd name="T30" fmla="*/ 136503 w 434"/>
              <a:gd name="T31" fmla="*/ 986971 h 700"/>
              <a:gd name="T32" fmla="*/ 148120 w 434"/>
              <a:gd name="T33" fmla="*/ 1004389 h 700"/>
              <a:gd name="T34" fmla="*/ 116173 w 434"/>
              <a:gd name="T35" fmla="*/ 1007291 h 700"/>
              <a:gd name="T36" fmla="*/ 104556 w 434"/>
              <a:gd name="T37" fmla="*/ 1016000 h 700"/>
              <a:gd name="T38" fmla="*/ 182972 w 434"/>
              <a:gd name="T39" fmla="*/ 998583 h 700"/>
              <a:gd name="T40" fmla="*/ 177164 w 434"/>
              <a:gd name="T41" fmla="*/ 992777 h 700"/>
              <a:gd name="T42" fmla="*/ 180068 w 434"/>
              <a:gd name="T43" fmla="*/ 986971 h 700"/>
              <a:gd name="T44" fmla="*/ 191685 w 434"/>
              <a:gd name="T45" fmla="*/ 989874 h 700"/>
              <a:gd name="T46" fmla="*/ 203303 w 434"/>
              <a:gd name="T47" fmla="*/ 972457 h 700"/>
              <a:gd name="T48" fmla="*/ 209111 w 434"/>
              <a:gd name="T49" fmla="*/ 960846 h 700"/>
              <a:gd name="T50" fmla="*/ 203303 w 434"/>
              <a:gd name="T51" fmla="*/ 946331 h 700"/>
              <a:gd name="T52" fmla="*/ 209111 w 434"/>
              <a:gd name="T53" fmla="*/ 920206 h 700"/>
              <a:gd name="T54" fmla="*/ 180068 w 434"/>
              <a:gd name="T55" fmla="*/ 894080 h 700"/>
              <a:gd name="T56" fmla="*/ 168451 w 434"/>
              <a:gd name="T57" fmla="*/ 859246 h 700"/>
              <a:gd name="T58" fmla="*/ 627334 w 434"/>
              <a:gd name="T59" fmla="*/ 815703 h 700"/>
              <a:gd name="T60" fmla="*/ 627334 w 434"/>
              <a:gd name="T61" fmla="*/ 806994 h 700"/>
              <a:gd name="T62" fmla="*/ 607003 w 434"/>
              <a:gd name="T63" fmla="*/ 780869 h 700"/>
              <a:gd name="T64" fmla="*/ 604099 w 434"/>
              <a:gd name="T65" fmla="*/ 760549 h 700"/>
              <a:gd name="T66" fmla="*/ 607003 w 434"/>
              <a:gd name="T67" fmla="*/ 734423 h 700"/>
              <a:gd name="T68" fmla="*/ 607003 w 434"/>
              <a:gd name="T69" fmla="*/ 714103 h 700"/>
              <a:gd name="T70" fmla="*/ 604099 w 434"/>
              <a:gd name="T71" fmla="*/ 685074 h 700"/>
              <a:gd name="T72" fmla="*/ 589577 w 434"/>
              <a:gd name="T73" fmla="*/ 629920 h 700"/>
              <a:gd name="T74" fmla="*/ 598290 w 434"/>
              <a:gd name="T75" fmla="*/ 597989 h 700"/>
              <a:gd name="T76" fmla="*/ 598290 w 434"/>
              <a:gd name="T77" fmla="*/ 583474 h 700"/>
              <a:gd name="T78" fmla="*/ 612812 w 434"/>
              <a:gd name="T79" fmla="*/ 568960 h 700"/>
              <a:gd name="T80" fmla="*/ 618621 w 434"/>
              <a:gd name="T81" fmla="*/ 560251 h 700"/>
              <a:gd name="T82" fmla="*/ 615716 w 434"/>
              <a:gd name="T83" fmla="*/ 545737 h 700"/>
              <a:gd name="T84" fmla="*/ 604099 w 434"/>
              <a:gd name="T85" fmla="*/ 537029 h 700"/>
              <a:gd name="T86" fmla="*/ 607003 w 434"/>
              <a:gd name="T87" fmla="*/ 525417 h 700"/>
              <a:gd name="T88" fmla="*/ 601195 w 434"/>
              <a:gd name="T89" fmla="*/ 502194 h 700"/>
              <a:gd name="T90" fmla="*/ 583769 w 434"/>
              <a:gd name="T91" fmla="*/ 478971 h 700"/>
              <a:gd name="T92" fmla="*/ 575056 w 434"/>
              <a:gd name="T93" fmla="*/ 458651 h 700"/>
              <a:gd name="T94" fmla="*/ 563439 w 434"/>
              <a:gd name="T95" fmla="*/ 441234 h 700"/>
              <a:gd name="T96" fmla="*/ 557630 w 434"/>
              <a:gd name="T97" fmla="*/ 423817 h 700"/>
              <a:gd name="T98" fmla="*/ 444361 w 434"/>
              <a:gd name="T99" fmla="*/ 0 h 700"/>
              <a:gd name="T100" fmla="*/ 238154 w 434"/>
              <a:gd name="T101" fmla="*/ 17417 h 700"/>
              <a:gd name="T102" fmla="*/ 8713 w 434"/>
              <a:gd name="T103" fmla="*/ 34834 h 7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34" h="700">
                <a:moveTo>
                  <a:pt x="6" y="24"/>
                </a:moveTo>
                <a:lnTo>
                  <a:pt x="12" y="34"/>
                </a:lnTo>
                <a:lnTo>
                  <a:pt x="16" y="36"/>
                </a:lnTo>
                <a:lnTo>
                  <a:pt x="20" y="36"/>
                </a:lnTo>
                <a:lnTo>
                  <a:pt x="0" y="466"/>
                </a:lnTo>
                <a:lnTo>
                  <a:pt x="22" y="680"/>
                </a:lnTo>
                <a:lnTo>
                  <a:pt x="28" y="676"/>
                </a:lnTo>
                <a:lnTo>
                  <a:pt x="32" y="678"/>
                </a:lnTo>
                <a:lnTo>
                  <a:pt x="34" y="680"/>
                </a:lnTo>
                <a:lnTo>
                  <a:pt x="34" y="678"/>
                </a:lnTo>
                <a:lnTo>
                  <a:pt x="36" y="678"/>
                </a:lnTo>
                <a:lnTo>
                  <a:pt x="38" y="680"/>
                </a:lnTo>
                <a:lnTo>
                  <a:pt x="48" y="682"/>
                </a:lnTo>
                <a:lnTo>
                  <a:pt x="50" y="682"/>
                </a:lnTo>
                <a:lnTo>
                  <a:pt x="48" y="686"/>
                </a:lnTo>
                <a:lnTo>
                  <a:pt x="50" y="688"/>
                </a:lnTo>
                <a:lnTo>
                  <a:pt x="54" y="684"/>
                </a:lnTo>
                <a:lnTo>
                  <a:pt x="56" y="688"/>
                </a:lnTo>
                <a:lnTo>
                  <a:pt x="58" y="680"/>
                </a:lnTo>
                <a:lnTo>
                  <a:pt x="58" y="660"/>
                </a:lnTo>
                <a:lnTo>
                  <a:pt x="60" y="656"/>
                </a:lnTo>
                <a:lnTo>
                  <a:pt x="60" y="650"/>
                </a:lnTo>
                <a:lnTo>
                  <a:pt x="64" y="646"/>
                </a:lnTo>
                <a:lnTo>
                  <a:pt x="62" y="640"/>
                </a:lnTo>
                <a:lnTo>
                  <a:pt x="66" y="638"/>
                </a:lnTo>
                <a:lnTo>
                  <a:pt x="64" y="634"/>
                </a:lnTo>
                <a:lnTo>
                  <a:pt x="66" y="632"/>
                </a:lnTo>
                <a:lnTo>
                  <a:pt x="66" y="628"/>
                </a:lnTo>
                <a:lnTo>
                  <a:pt x="68" y="630"/>
                </a:lnTo>
                <a:lnTo>
                  <a:pt x="70" y="634"/>
                </a:lnTo>
                <a:lnTo>
                  <a:pt x="76" y="636"/>
                </a:lnTo>
                <a:lnTo>
                  <a:pt x="80" y="646"/>
                </a:lnTo>
                <a:lnTo>
                  <a:pt x="82" y="654"/>
                </a:lnTo>
                <a:lnTo>
                  <a:pt x="78" y="662"/>
                </a:lnTo>
                <a:lnTo>
                  <a:pt x="80" y="664"/>
                </a:lnTo>
                <a:lnTo>
                  <a:pt x="82" y="672"/>
                </a:lnTo>
                <a:lnTo>
                  <a:pt x="88" y="676"/>
                </a:lnTo>
                <a:lnTo>
                  <a:pt x="90" y="678"/>
                </a:lnTo>
                <a:lnTo>
                  <a:pt x="92" y="676"/>
                </a:lnTo>
                <a:lnTo>
                  <a:pt x="92" y="674"/>
                </a:lnTo>
                <a:lnTo>
                  <a:pt x="92" y="672"/>
                </a:lnTo>
                <a:lnTo>
                  <a:pt x="94" y="672"/>
                </a:lnTo>
                <a:lnTo>
                  <a:pt x="94" y="674"/>
                </a:lnTo>
                <a:lnTo>
                  <a:pt x="94" y="676"/>
                </a:lnTo>
                <a:lnTo>
                  <a:pt x="94" y="680"/>
                </a:lnTo>
                <a:lnTo>
                  <a:pt x="102" y="686"/>
                </a:lnTo>
                <a:lnTo>
                  <a:pt x="104" y="690"/>
                </a:lnTo>
                <a:lnTo>
                  <a:pt x="102" y="692"/>
                </a:lnTo>
                <a:lnTo>
                  <a:pt x="88" y="698"/>
                </a:lnTo>
                <a:lnTo>
                  <a:pt x="84" y="696"/>
                </a:lnTo>
                <a:lnTo>
                  <a:pt x="80" y="694"/>
                </a:lnTo>
                <a:lnTo>
                  <a:pt x="78" y="698"/>
                </a:lnTo>
                <a:lnTo>
                  <a:pt x="70" y="698"/>
                </a:lnTo>
                <a:lnTo>
                  <a:pt x="72" y="700"/>
                </a:lnTo>
                <a:lnTo>
                  <a:pt x="80" y="698"/>
                </a:lnTo>
                <a:lnTo>
                  <a:pt x="106" y="696"/>
                </a:lnTo>
                <a:lnTo>
                  <a:pt x="126" y="688"/>
                </a:lnTo>
                <a:lnTo>
                  <a:pt x="126" y="686"/>
                </a:lnTo>
                <a:lnTo>
                  <a:pt x="122" y="686"/>
                </a:lnTo>
                <a:lnTo>
                  <a:pt x="122" y="684"/>
                </a:lnTo>
                <a:lnTo>
                  <a:pt x="120" y="680"/>
                </a:lnTo>
                <a:lnTo>
                  <a:pt x="120" y="678"/>
                </a:lnTo>
                <a:lnTo>
                  <a:pt x="124" y="680"/>
                </a:lnTo>
                <a:lnTo>
                  <a:pt x="124" y="684"/>
                </a:lnTo>
                <a:lnTo>
                  <a:pt x="130" y="684"/>
                </a:lnTo>
                <a:lnTo>
                  <a:pt x="132" y="682"/>
                </a:lnTo>
                <a:lnTo>
                  <a:pt x="132" y="678"/>
                </a:lnTo>
                <a:lnTo>
                  <a:pt x="138" y="676"/>
                </a:lnTo>
                <a:lnTo>
                  <a:pt x="140" y="670"/>
                </a:lnTo>
                <a:lnTo>
                  <a:pt x="146" y="666"/>
                </a:lnTo>
                <a:lnTo>
                  <a:pt x="146" y="664"/>
                </a:lnTo>
                <a:lnTo>
                  <a:pt x="144" y="662"/>
                </a:lnTo>
                <a:lnTo>
                  <a:pt x="142" y="658"/>
                </a:lnTo>
                <a:lnTo>
                  <a:pt x="144" y="662"/>
                </a:lnTo>
                <a:lnTo>
                  <a:pt x="140" y="652"/>
                </a:lnTo>
                <a:lnTo>
                  <a:pt x="140" y="648"/>
                </a:lnTo>
                <a:lnTo>
                  <a:pt x="144" y="640"/>
                </a:lnTo>
                <a:lnTo>
                  <a:pt x="144" y="634"/>
                </a:lnTo>
                <a:lnTo>
                  <a:pt x="140" y="630"/>
                </a:lnTo>
                <a:lnTo>
                  <a:pt x="128" y="622"/>
                </a:lnTo>
                <a:lnTo>
                  <a:pt x="124" y="616"/>
                </a:lnTo>
                <a:lnTo>
                  <a:pt x="114" y="608"/>
                </a:lnTo>
                <a:lnTo>
                  <a:pt x="114" y="604"/>
                </a:lnTo>
                <a:lnTo>
                  <a:pt x="116" y="592"/>
                </a:lnTo>
                <a:lnTo>
                  <a:pt x="114" y="586"/>
                </a:lnTo>
                <a:lnTo>
                  <a:pt x="242" y="578"/>
                </a:lnTo>
                <a:lnTo>
                  <a:pt x="432" y="562"/>
                </a:lnTo>
                <a:lnTo>
                  <a:pt x="434" y="560"/>
                </a:lnTo>
                <a:lnTo>
                  <a:pt x="432" y="556"/>
                </a:lnTo>
                <a:lnTo>
                  <a:pt x="432" y="552"/>
                </a:lnTo>
                <a:lnTo>
                  <a:pt x="424" y="540"/>
                </a:lnTo>
                <a:lnTo>
                  <a:pt x="418" y="538"/>
                </a:lnTo>
                <a:lnTo>
                  <a:pt x="418" y="534"/>
                </a:lnTo>
                <a:lnTo>
                  <a:pt x="418" y="530"/>
                </a:lnTo>
                <a:lnTo>
                  <a:pt x="416" y="524"/>
                </a:lnTo>
                <a:lnTo>
                  <a:pt x="418" y="518"/>
                </a:lnTo>
                <a:lnTo>
                  <a:pt x="418" y="510"/>
                </a:lnTo>
                <a:lnTo>
                  <a:pt x="418" y="506"/>
                </a:lnTo>
                <a:lnTo>
                  <a:pt x="418" y="502"/>
                </a:lnTo>
                <a:lnTo>
                  <a:pt x="420" y="500"/>
                </a:lnTo>
                <a:lnTo>
                  <a:pt x="418" y="492"/>
                </a:lnTo>
                <a:lnTo>
                  <a:pt x="422" y="486"/>
                </a:lnTo>
                <a:lnTo>
                  <a:pt x="418" y="474"/>
                </a:lnTo>
                <a:lnTo>
                  <a:pt x="416" y="472"/>
                </a:lnTo>
                <a:lnTo>
                  <a:pt x="410" y="464"/>
                </a:lnTo>
                <a:lnTo>
                  <a:pt x="404" y="446"/>
                </a:lnTo>
                <a:lnTo>
                  <a:pt x="406" y="434"/>
                </a:lnTo>
                <a:lnTo>
                  <a:pt x="412" y="420"/>
                </a:lnTo>
                <a:lnTo>
                  <a:pt x="412" y="412"/>
                </a:lnTo>
                <a:lnTo>
                  <a:pt x="412" y="410"/>
                </a:lnTo>
                <a:lnTo>
                  <a:pt x="412" y="406"/>
                </a:lnTo>
                <a:lnTo>
                  <a:pt x="412" y="402"/>
                </a:lnTo>
                <a:lnTo>
                  <a:pt x="414" y="396"/>
                </a:lnTo>
                <a:lnTo>
                  <a:pt x="416" y="394"/>
                </a:lnTo>
                <a:lnTo>
                  <a:pt x="422" y="392"/>
                </a:lnTo>
                <a:lnTo>
                  <a:pt x="420" y="388"/>
                </a:lnTo>
                <a:lnTo>
                  <a:pt x="424" y="388"/>
                </a:lnTo>
                <a:lnTo>
                  <a:pt x="426" y="386"/>
                </a:lnTo>
                <a:lnTo>
                  <a:pt x="426" y="384"/>
                </a:lnTo>
                <a:lnTo>
                  <a:pt x="428" y="380"/>
                </a:lnTo>
                <a:lnTo>
                  <a:pt x="424" y="376"/>
                </a:lnTo>
                <a:lnTo>
                  <a:pt x="418" y="374"/>
                </a:lnTo>
                <a:lnTo>
                  <a:pt x="416" y="372"/>
                </a:lnTo>
                <a:lnTo>
                  <a:pt x="416" y="370"/>
                </a:lnTo>
                <a:lnTo>
                  <a:pt x="418" y="366"/>
                </a:lnTo>
                <a:lnTo>
                  <a:pt x="416" y="364"/>
                </a:lnTo>
                <a:lnTo>
                  <a:pt x="418" y="362"/>
                </a:lnTo>
                <a:lnTo>
                  <a:pt x="418" y="358"/>
                </a:lnTo>
                <a:lnTo>
                  <a:pt x="414" y="354"/>
                </a:lnTo>
                <a:lnTo>
                  <a:pt x="414" y="346"/>
                </a:lnTo>
                <a:lnTo>
                  <a:pt x="404" y="338"/>
                </a:lnTo>
                <a:lnTo>
                  <a:pt x="402" y="334"/>
                </a:lnTo>
                <a:lnTo>
                  <a:pt x="402" y="330"/>
                </a:lnTo>
                <a:lnTo>
                  <a:pt x="398" y="328"/>
                </a:lnTo>
                <a:lnTo>
                  <a:pt x="400" y="328"/>
                </a:lnTo>
                <a:lnTo>
                  <a:pt x="396" y="316"/>
                </a:lnTo>
                <a:lnTo>
                  <a:pt x="392" y="314"/>
                </a:lnTo>
                <a:lnTo>
                  <a:pt x="394" y="310"/>
                </a:lnTo>
                <a:lnTo>
                  <a:pt x="388" y="304"/>
                </a:lnTo>
                <a:lnTo>
                  <a:pt x="388" y="300"/>
                </a:lnTo>
                <a:lnTo>
                  <a:pt x="384" y="292"/>
                </a:lnTo>
                <a:lnTo>
                  <a:pt x="346" y="140"/>
                </a:lnTo>
                <a:lnTo>
                  <a:pt x="306" y="0"/>
                </a:lnTo>
                <a:lnTo>
                  <a:pt x="288" y="2"/>
                </a:lnTo>
                <a:lnTo>
                  <a:pt x="164" y="12"/>
                </a:lnTo>
                <a:lnTo>
                  <a:pt x="6" y="20"/>
                </a:lnTo>
                <a:lnTo>
                  <a:pt x="6" y="22"/>
                </a:lnTo>
                <a:lnTo>
                  <a:pt x="6" y="24"/>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63" name="Freeform 20"/>
          <p:cNvSpPr>
            <a:spLocks/>
          </p:cNvSpPr>
          <p:nvPr/>
        </p:nvSpPr>
        <p:spPr bwMode="auto">
          <a:xfrm>
            <a:off x="5392600" y="3737626"/>
            <a:ext cx="652772" cy="505372"/>
          </a:xfrm>
          <a:custGeom>
            <a:avLst/>
            <a:gdLst>
              <a:gd name="T0" fmla="*/ 101672 w 576"/>
              <a:gd name="T1" fmla="*/ 49376 h 446"/>
              <a:gd name="T2" fmla="*/ 136531 w 576"/>
              <a:gd name="T3" fmla="*/ 29045 h 446"/>
              <a:gd name="T4" fmla="*/ 168485 w 576"/>
              <a:gd name="T5" fmla="*/ 17427 h 446"/>
              <a:gd name="T6" fmla="*/ 397972 w 576"/>
              <a:gd name="T7" fmla="*/ 5809 h 446"/>
              <a:gd name="T8" fmla="*/ 830803 w 576"/>
              <a:gd name="T9" fmla="*/ 203314 h 446"/>
              <a:gd name="T10" fmla="*/ 755276 w 576"/>
              <a:gd name="T11" fmla="*/ 310780 h 446"/>
              <a:gd name="T12" fmla="*/ 746561 w 576"/>
              <a:gd name="T13" fmla="*/ 339825 h 446"/>
              <a:gd name="T14" fmla="*/ 740751 w 576"/>
              <a:gd name="T15" fmla="*/ 316589 h 446"/>
              <a:gd name="T16" fmla="*/ 746561 w 576"/>
              <a:gd name="T17" fmla="*/ 351443 h 446"/>
              <a:gd name="T18" fmla="*/ 740751 w 576"/>
              <a:gd name="T19" fmla="*/ 371774 h 446"/>
              <a:gd name="T20" fmla="*/ 729131 w 576"/>
              <a:gd name="T21" fmla="*/ 374678 h 446"/>
              <a:gd name="T22" fmla="*/ 726227 w 576"/>
              <a:gd name="T23" fmla="*/ 395010 h 446"/>
              <a:gd name="T24" fmla="*/ 702987 w 576"/>
              <a:gd name="T25" fmla="*/ 403723 h 446"/>
              <a:gd name="T26" fmla="*/ 694273 w 576"/>
              <a:gd name="T27" fmla="*/ 424055 h 446"/>
              <a:gd name="T28" fmla="*/ 659414 w 576"/>
              <a:gd name="T29" fmla="*/ 464717 h 446"/>
              <a:gd name="T30" fmla="*/ 644889 w 576"/>
              <a:gd name="T31" fmla="*/ 450195 h 446"/>
              <a:gd name="T32" fmla="*/ 639079 w 576"/>
              <a:gd name="T33" fmla="*/ 464717 h 446"/>
              <a:gd name="T34" fmla="*/ 647794 w 576"/>
              <a:gd name="T35" fmla="*/ 476335 h 446"/>
              <a:gd name="T36" fmla="*/ 627460 w 576"/>
              <a:gd name="T37" fmla="*/ 493762 h 446"/>
              <a:gd name="T38" fmla="*/ 604221 w 576"/>
              <a:gd name="T39" fmla="*/ 516998 h 446"/>
              <a:gd name="T40" fmla="*/ 578076 w 576"/>
              <a:gd name="T41" fmla="*/ 537330 h 446"/>
              <a:gd name="T42" fmla="*/ 566457 w 576"/>
              <a:gd name="T43" fmla="*/ 540234 h 446"/>
              <a:gd name="T44" fmla="*/ 543217 w 576"/>
              <a:gd name="T45" fmla="*/ 534425 h 446"/>
              <a:gd name="T46" fmla="*/ 517073 w 576"/>
              <a:gd name="T47" fmla="*/ 543139 h 446"/>
              <a:gd name="T48" fmla="*/ 546122 w 576"/>
              <a:gd name="T49" fmla="*/ 546043 h 446"/>
              <a:gd name="T50" fmla="*/ 549027 w 576"/>
              <a:gd name="T51" fmla="*/ 560565 h 446"/>
              <a:gd name="T52" fmla="*/ 563552 w 576"/>
              <a:gd name="T53" fmla="*/ 557661 h 446"/>
              <a:gd name="T54" fmla="*/ 540313 w 576"/>
              <a:gd name="T55" fmla="*/ 589610 h 446"/>
              <a:gd name="T56" fmla="*/ 528693 w 576"/>
              <a:gd name="T57" fmla="*/ 566374 h 446"/>
              <a:gd name="T58" fmla="*/ 517073 w 576"/>
              <a:gd name="T59" fmla="*/ 551852 h 446"/>
              <a:gd name="T60" fmla="*/ 522883 w 576"/>
              <a:gd name="T61" fmla="*/ 583801 h 446"/>
              <a:gd name="T62" fmla="*/ 490929 w 576"/>
              <a:gd name="T63" fmla="*/ 537330 h 446"/>
              <a:gd name="T64" fmla="*/ 502549 w 576"/>
              <a:gd name="T65" fmla="*/ 575088 h 446"/>
              <a:gd name="T66" fmla="*/ 519978 w 576"/>
              <a:gd name="T67" fmla="*/ 595419 h 446"/>
              <a:gd name="T68" fmla="*/ 502549 w 576"/>
              <a:gd name="T69" fmla="*/ 627369 h 446"/>
              <a:gd name="T70" fmla="*/ 499644 w 576"/>
              <a:gd name="T71" fmla="*/ 618655 h 446"/>
              <a:gd name="T72" fmla="*/ 485119 w 576"/>
              <a:gd name="T73" fmla="*/ 644796 h 446"/>
              <a:gd name="T74" fmla="*/ 447356 w 576"/>
              <a:gd name="T75" fmla="*/ 630273 h 446"/>
              <a:gd name="T76" fmla="*/ 444451 w 576"/>
              <a:gd name="T77" fmla="*/ 589610 h 446"/>
              <a:gd name="T78" fmla="*/ 418307 w 576"/>
              <a:gd name="T79" fmla="*/ 548948 h 446"/>
              <a:gd name="T80" fmla="*/ 389257 w 576"/>
              <a:gd name="T81" fmla="*/ 525712 h 446"/>
              <a:gd name="T82" fmla="*/ 371828 w 576"/>
              <a:gd name="T83" fmla="*/ 485049 h 446"/>
              <a:gd name="T84" fmla="*/ 360208 w 576"/>
              <a:gd name="T85" fmla="*/ 456004 h 446"/>
              <a:gd name="T86" fmla="*/ 322445 w 576"/>
              <a:gd name="T87" fmla="*/ 438577 h 446"/>
              <a:gd name="T88" fmla="*/ 296300 w 576"/>
              <a:gd name="T89" fmla="*/ 415341 h 446"/>
              <a:gd name="T90" fmla="*/ 281776 w 576"/>
              <a:gd name="T91" fmla="*/ 395010 h 446"/>
              <a:gd name="T92" fmla="*/ 275966 w 576"/>
              <a:gd name="T93" fmla="*/ 377583 h 446"/>
              <a:gd name="T94" fmla="*/ 235297 w 576"/>
              <a:gd name="T95" fmla="*/ 348538 h 446"/>
              <a:gd name="T96" fmla="*/ 174294 w 576"/>
              <a:gd name="T97" fmla="*/ 293353 h 446"/>
              <a:gd name="T98" fmla="*/ 139436 w 576"/>
              <a:gd name="T99" fmla="*/ 261404 h 446"/>
              <a:gd name="T100" fmla="*/ 87147 w 576"/>
              <a:gd name="T101" fmla="*/ 182983 h 446"/>
              <a:gd name="T102" fmla="*/ 43574 w 576"/>
              <a:gd name="T103" fmla="*/ 168460 h 446"/>
              <a:gd name="T104" fmla="*/ 20334 w 576"/>
              <a:gd name="T105" fmla="*/ 156842 h 446"/>
              <a:gd name="T106" fmla="*/ 17429 w 576"/>
              <a:gd name="T107" fmla="*/ 113275 h 44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6" h="446">
                <a:moveTo>
                  <a:pt x="26" y="54"/>
                </a:moveTo>
                <a:lnTo>
                  <a:pt x="60" y="36"/>
                </a:lnTo>
                <a:lnTo>
                  <a:pt x="62" y="38"/>
                </a:lnTo>
                <a:lnTo>
                  <a:pt x="64" y="40"/>
                </a:lnTo>
                <a:lnTo>
                  <a:pt x="66" y="36"/>
                </a:lnTo>
                <a:lnTo>
                  <a:pt x="70" y="34"/>
                </a:lnTo>
                <a:lnTo>
                  <a:pt x="72" y="30"/>
                </a:lnTo>
                <a:lnTo>
                  <a:pt x="74" y="30"/>
                </a:lnTo>
                <a:lnTo>
                  <a:pt x="80" y="26"/>
                </a:lnTo>
                <a:lnTo>
                  <a:pt x="86" y="24"/>
                </a:lnTo>
                <a:lnTo>
                  <a:pt x="92" y="22"/>
                </a:lnTo>
                <a:lnTo>
                  <a:pt x="94" y="20"/>
                </a:lnTo>
                <a:lnTo>
                  <a:pt x="100" y="20"/>
                </a:lnTo>
                <a:lnTo>
                  <a:pt x="100" y="16"/>
                </a:lnTo>
                <a:lnTo>
                  <a:pt x="104" y="12"/>
                </a:lnTo>
                <a:lnTo>
                  <a:pt x="106" y="14"/>
                </a:lnTo>
                <a:lnTo>
                  <a:pt x="112" y="14"/>
                </a:lnTo>
                <a:lnTo>
                  <a:pt x="116" y="12"/>
                </a:lnTo>
                <a:lnTo>
                  <a:pt x="226" y="2"/>
                </a:lnTo>
                <a:lnTo>
                  <a:pt x="260" y="0"/>
                </a:lnTo>
                <a:lnTo>
                  <a:pt x="262" y="4"/>
                </a:lnTo>
                <a:lnTo>
                  <a:pt x="260" y="10"/>
                </a:lnTo>
                <a:lnTo>
                  <a:pt x="264" y="14"/>
                </a:lnTo>
                <a:lnTo>
                  <a:pt x="274" y="4"/>
                </a:lnTo>
                <a:lnTo>
                  <a:pt x="294" y="24"/>
                </a:lnTo>
                <a:lnTo>
                  <a:pt x="296" y="44"/>
                </a:lnTo>
                <a:lnTo>
                  <a:pt x="428" y="26"/>
                </a:lnTo>
                <a:lnTo>
                  <a:pt x="576" y="138"/>
                </a:lnTo>
                <a:lnTo>
                  <a:pt x="572" y="140"/>
                </a:lnTo>
                <a:lnTo>
                  <a:pt x="576" y="142"/>
                </a:lnTo>
                <a:lnTo>
                  <a:pt x="566" y="148"/>
                </a:lnTo>
                <a:lnTo>
                  <a:pt x="544" y="170"/>
                </a:lnTo>
                <a:lnTo>
                  <a:pt x="520" y="214"/>
                </a:lnTo>
                <a:lnTo>
                  <a:pt x="518" y="218"/>
                </a:lnTo>
                <a:lnTo>
                  <a:pt x="520" y="230"/>
                </a:lnTo>
                <a:lnTo>
                  <a:pt x="518" y="238"/>
                </a:lnTo>
                <a:lnTo>
                  <a:pt x="518" y="246"/>
                </a:lnTo>
                <a:lnTo>
                  <a:pt x="516" y="244"/>
                </a:lnTo>
                <a:lnTo>
                  <a:pt x="514" y="234"/>
                </a:lnTo>
                <a:lnTo>
                  <a:pt x="512" y="232"/>
                </a:lnTo>
                <a:lnTo>
                  <a:pt x="508" y="234"/>
                </a:lnTo>
                <a:lnTo>
                  <a:pt x="506" y="232"/>
                </a:lnTo>
                <a:lnTo>
                  <a:pt x="508" y="224"/>
                </a:lnTo>
                <a:lnTo>
                  <a:pt x="514" y="214"/>
                </a:lnTo>
                <a:lnTo>
                  <a:pt x="510" y="218"/>
                </a:lnTo>
                <a:lnTo>
                  <a:pt x="506" y="222"/>
                </a:lnTo>
                <a:lnTo>
                  <a:pt x="504" y="224"/>
                </a:lnTo>
                <a:lnTo>
                  <a:pt x="504" y="234"/>
                </a:lnTo>
                <a:lnTo>
                  <a:pt x="504" y="238"/>
                </a:lnTo>
                <a:lnTo>
                  <a:pt x="508" y="240"/>
                </a:lnTo>
                <a:lnTo>
                  <a:pt x="514" y="242"/>
                </a:lnTo>
                <a:lnTo>
                  <a:pt x="516" y="248"/>
                </a:lnTo>
                <a:lnTo>
                  <a:pt x="520" y="250"/>
                </a:lnTo>
                <a:lnTo>
                  <a:pt x="514" y="256"/>
                </a:lnTo>
                <a:lnTo>
                  <a:pt x="512" y="254"/>
                </a:lnTo>
                <a:lnTo>
                  <a:pt x="510" y="254"/>
                </a:lnTo>
                <a:lnTo>
                  <a:pt x="510" y="256"/>
                </a:lnTo>
                <a:lnTo>
                  <a:pt x="512" y="258"/>
                </a:lnTo>
                <a:lnTo>
                  <a:pt x="512" y="260"/>
                </a:lnTo>
                <a:lnTo>
                  <a:pt x="510" y="258"/>
                </a:lnTo>
                <a:lnTo>
                  <a:pt x="504" y="256"/>
                </a:lnTo>
                <a:lnTo>
                  <a:pt x="502" y="256"/>
                </a:lnTo>
                <a:lnTo>
                  <a:pt x="502" y="258"/>
                </a:lnTo>
                <a:lnTo>
                  <a:pt x="508" y="260"/>
                </a:lnTo>
                <a:lnTo>
                  <a:pt x="508" y="262"/>
                </a:lnTo>
                <a:lnTo>
                  <a:pt x="508" y="264"/>
                </a:lnTo>
                <a:lnTo>
                  <a:pt x="502" y="268"/>
                </a:lnTo>
                <a:lnTo>
                  <a:pt x="500" y="272"/>
                </a:lnTo>
                <a:lnTo>
                  <a:pt x="500" y="274"/>
                </a:lnTo>
                <a:lnTo>
                  <a:pt x="500" y="278"/>
                </a:lnTo>
                <a:lnTo>
                  <a:pt x="492" y="280"/>
                </a:lnTo>
                <a:lnTo>
                  <a:pt x="486" y="282"/>
                </a:lnTo>
                <a:lnTo>
                  <a:pt x="486" y="280"/>
                </a:lnTo>
                <a:lnTo>
                  <a:pt x="484" y="278"/>
                </a:lnTo>
                <a:lnTo>
                  <a:pt x="480" y="278"/>
                </a:lnTo>
                <a:lnTo>
                  <a:pt x="478" y="280"/>
                </a:lnTo>
                <a:lnTo>
                  <a:pt x="474" y="284"/>
                </a:lnTo>
                <a:lnTo>
                  <a:pt x="472" y="292"/>
                </a:lnTo>
                <a:lnTo>
                  <a:pt x="474" y="296"/>
                </a:lnTo>
                <a:lnTo>
                  <a:pt x="478" y="292"/>
                </a:lnTo>
                <a:lnTo>
                  <a:pt x="478" y="296"/>
                </a:lnTo>
                <a:lnTo>
                  <a:pt x="470" y="300"/>
                </a:lnTo>
                <a:lnTo>
                  <a:pt x="470" y="304"/>
                </a:lnTo>
                <a:lnTo>
                  <a:pt x="466" y="306"/>
                </a:lnTo>
                <a:lnTo>
                  <a:pt x="462" y="314"/>
                </a:lnTo>
                <a:lnTo>
                  <a:pt x="454" y="320"/>
                </a:lnTo>
                <a:lnTo>
                  <a:pt x="448" y="322"/>
                </a:lnTo>
                <a:lnTo>
                  <a:pt x="446" y="318"/>
                </a:lnTo>
                <a:lnTo>
                  <a:pt x="442" y="318"/>
                </a:lnTo>
                <a:lnTo>
                  <a:pt x="442" y="316"/>
                </a:lnTo>
                <a:lnTo>
                  <a:pt x="444" y="312"/>
                </a:lnTo>
                <a:lnTo>
                  <a:pt x="444" y="310"/>
                </a:lnTo>
                <a:lnTo>
                  <a:pt x="442" y="310"/>
                </a:lnTo>
                <a:lnTo>
                  <a:pt x="442" y="312"/>
                </a:lnTo>
                <a:lnTo>
                  <a:pt x="442" y="314"/>
                </a:lnTo>
                <a:lnTo>
                  <a:pt x="438" y="310"/>
                </a:lnTo>
                <a:lnTo>
                  <a:pt x="436" y="310"/>
                </a:lnTo>
                <a:lnTo>
                  <a:pt x="440" y="320"/>
                </a:lnTo>
                <a:lnTo>
                  <a:pt x="438" y="322"/>
                </a:lnTo>
                <a:lnTo>
                  <a:pt x="434" y="320"/>
                </a:lnTo>
                <a:lnTo>
                  <a:pt x="438" y="324"/>
                </a:lnTo>
                <a:lnTo>
                  <a:pt x="444" y="324"/>
                </a:lnTo>
                <a:lnTo>
                  <a:pt x="446" y="328"/>
                </a:lnTo>
                <a:lnTo>
                  <a:pt x="448" y="326"/>
                </a:lnTo>
                <a:lnTo>
                  <a:pt x="448" y="328"/>
                </a:lnTo>
                <a:lnTo>
                  <a:pt x="446" y="334"/>
                </a:lnTo>
                <a:lnTo>
                  <a:pt x="440" y="340"/>
                </a:lnTo>
                <a:lnTo>
                  <a:pt x="434" y="342"/>
                </a:lnTo>
                <a:lnTo>
                  <a:pt x="432" y="340"/>
                </a:lnTo>
                <a:lnTo>
                  <a:pt x="432" y="342"/>
                </a:lnTo>
                <a:lnTo>
                  <a:pt x="436" y="344"/>
                </a:lnTo>
                <a:lnTo>
                  <a:pt x="436" y="346"/>
                </a:lnTo>
                <a:lnTo>
                  <a:pt x="426" y="350"/>
                </a:lnTo>
                <a:lnTo>
                  <a:pt x="420" y="352"/>
                </a:lnTo>
                <a:lnTo>
                  <a:pt x="416" y="356"/>
                </a:lnTo>
                <a:lnTo>
                  <a:pt x="410" y="354"/>
                </a:lnTo>
                <a:lnTo>
                  <a:pt x="406" y="350"/>
                </a:lnTo>
                <a:lnTo>
                  <a:pt x="404" y="350"/>
                </a:lnTo>
                <a:lnTo>
                  <a:pt x="404" y="352"/>
                </a:lnTo>
                <a:lnTo>
                  <a:pt x="412" y="356"/>
                </a:lnTo>
                <a:lnTo>
                  <a:pt x="398" y="370"/>
                </a:lnTo>
                <a:lnTo>
                  <a:pt x="396" y="370"/>
                </a:lnTo>
                <a:lnTo>
                  <a:pt x="394" y="366"/>
                </a:lnTo>
                <a:lnTo>
                  <a:pt x="394" y="364"/>
                </a:lnTo>
                <a:lnTo>
                  <a:pt x="392" y="366"/>
                </a:lnTo>
                <a:lnTo>
                  <a:pt x="394" y="370"/>
                </a:lnTo>
                <a:lnTo>
                  <a:pt x="390" y="372"/>
                </a:lnTo>
                <a:lnTo>
                  <a:pt x="388" y="374"/>
                </a:lnTo>
                <a:lnTo>
                  <a:pt x="386" y="370"/>
                </a:lnTo>
                <a:lnTo>
                  <a:pt x="378" y="370"/>
                </a:lnTo>
                <a:lnTo>
                  <a:pt x="370" y="364"/>
                </a:lnTo>
                <a:lnTo>
                  <a:pt x="370" y="366"/>
                </a:lnTo>
                <a:lnTo>
                  <a:pt x="374" y="368"/>
                </a:lnTo>
                <a:lnTo>
                  <a:pt x="372" y="370"/>
                </a:lnTo>
                <a:lnTo>
                  <a:pt x="370" y="370"/>
                </a:lnTo>
                <a:lnTo>
                  <a:pt x="362" y="370"/>
                </a:lnTo>
                <a:lnTo>
                  <a:pt x="360" y="372"/>
                </a:lnTo>
                <a:lnTo>
                  <a:pt x="356" y="370"/>
                </a:lnTo>
                <a:lnTo>
                  <a:pt x="356" y="374"/>
                </a:lnTo>
                <a:lnTo>
                  <a:pt x="362" y="374"/>
                </a:lnTo>
                <a:lnTo>
                  <a:pt x="370" y="374"/>
                </a:lnTo>
                <a:lnTo>
                  <a:pt x="374" y="372"/>
                </a:lnTo>
                <a:lnTo>
                  <a:pt x="380" y="374"/>
                </a:lnTo>
                <a:lnTo>
                  <a:pt x="380" y="376"/>
                </a:lnTo>
                <a:lnTo>
                  <a:pt x="376" y="376"/>
                </a:lnTo>
                <a:lnTo>
                  <a:pt x="372" y="376"/>
                </a:lnTo>
                <a:lnTo>
                  <a:pt x="368" y="378"/>
                </a:lnTo>
                <a:lnTo>
                  <a:pt x="380" y="378"/>
                </a:lnTo>
                <a:lnTo>
                  <a:pt x="384" y="382"/>
                </a:lnTo>
                <a:lnTo>
                  <a:pt x="384" y="384"/>
                </a:lnTo>
                <a:lnTo>
                  <a:pt x="378" y="386"/>
                </a:lnTo>
                <a:lnTo>
                  <a:pt x="378" y="388"/>
                </a:lnTo>
                <a:lnTo>
                  <a:pt x="374" y="392"/>
                </a:lnTo>
                <a:lnTo>
                  <a:pt x="374" y="394"/>
                </a:lnTo>
                <a:lnTo>
                  <a:pt x="384" y="390"/>
                </a:lnTo>
                <a:lnTo>
                  <a:pt x="384" y="388"/>
                </a:lnTo>
                <a:lnTo>
                  <a:pt x="388" y="384"/>
                </a:lnTo>
                <a:lnTo>
                  <a:pt x="388" y="390"/>
                </a:lnTo>
                <a:lnTo>
                  <a:pt x="384" y="392"/>
                </a:lnTo>
                <a:lnTo>
                  <a:pt x="386" y="394"/>
                </a:lnTo>
                <a:lnTo>
                  <a:pt x="386" y="396"/>
                </a:lnTo>
                <a:lnTo>
                  <a:pt x="374" y="404"/>
                </a:lnTo>
                <a:lnTo>
                  <a:pt x="372" y="406"/>
                </a:lnTo>
                <a:lnTo>
                  <a:pt x="372" y="404"/>
                </a:lnTo>
                <a:lnTo>
                  <a:pt x="366" y="408"/>
                </a:lnTo>
                <a:lnTo>
                  <a:pt x="364" y="408"/>
                </a:lnTo>
                <a:lnTo>
                  <a:pt x="364" y="396"/>
                </a:lnTo>
                <a:lnTo>
                  <a:pt x="364" y="392"/>
                </a:lnTo>
                <a:lnTo>
                  <a:pt x="364" y="390"/>
                </a:lnTo>
                <a:lnTo>
                  <a:pt x="362" y="394"/>
                </a:lnTo>
                <a:lnTo>
                  <a:pt x="360" y="394"/>
                </a:lnTo>
                <a:lnTo>
                  <a:pt x="360" y="386"/>
                </a:lnTo>
                <a:lnTo>
                  <a:pt x="362" y="382"/>
                </a:lnTo>
                <a:lnTo>
                  <a:pt x="360" y="380"/>
                </a:lnTo>
                <a:lnTo>
                  <a:pt x="356" y="380"/>
                </a:lnTo>
                <a:lnTo>
                  <a:pt x="358" y="382"/>
                </a:lnTo>
                <a:lnTo>
                  <a:pt x="358" y="386"/>
                </a:lnTo>
                <a:lnTo>
                  <a:pt x="358" y="392"/>
                </a:lnTo>
                <a:lnTo>
                  <a:pt x="360" y="396"/>
                </a:lnTo>
                <a:lnTo>
                  <a:pt x="362" y="402"/>
                </a:lnTo>
                <a:lnTo>
                  <a:pt x="360" y="402"/>
                </a:lnTo>
                <a:lnTo>
                  <a:pt x="348" y="394"/>
                </a:lnTo>
                <a:lnTo>
                  <a:pt x="342" y="380"/>
                </a:lnTo>
                <a:lnTo>
                  <a:pt x="344" y="378"/>
                </a:lnTo>
                <a:lnTo>
                  <a:pt x="344" y="376"/>
                </a:lnTo>
                <a:lnTo>
                  <a:pt x="340" y="376"/>
                </a:lnTo>
                <a:lnTo>
                  <a:pt x="338" y="370"/>
                </a:lnTo>
                <a:lnTo>
                  <a:pt x="334" y="372"/>
                </a:lnTo>
                <a:lnTo>
                  <a:pt x="338" y="378"/>
                </a:lnTo>
                <a:lnTo>
                  <a:pt x="338" y="382"/>
                </a:lnTo>
                <a:lnTo>
                  <a:pt x="342" y="390"/>
                </a:lnTo>
                <a:lnTo>
                  <a:pt x="346" y="394"/>
                </a:lnTo>
                <a:lnTo>
                  <a:pt x="346" y="396"/>
                </a:lnTo>
                <a:lnTo>
                  <a:pt x="344" y="398"/>
                </a:lnTo>
                <a:lnTo>
                  <a:pt x="346" y="402"/>
                </a:lnTo>
                <a:lnTo>
                  <a:pt x="348" y="404"/>
                </a:lnTo>
                <a:lnTo>
                  <a:pt x="352" y="410"/>
                </a:lnTo>
                <a:lnTo>
                  <a:pt x="356" y="408"/>
                </a:lnTo>
                <a:lnTo>
                  <a:pt x="358" y="410"/>
                </a:lnTo>
                <a:lnTo>
                  <a:pt x="362" y="412"/>
                </a:lnTo>
                <a:lnTo>
                  <a:pt x="362" y="414"/>
                </a:lnTo>
                <a:lnTo>
                  <a:pt x="358" y="424"/>
                </a:lnTo>
                <a:lnTo>
                  <a:pt x="350" y="430"/>
                </a:lnTo>
                <a:lnTo>
                  <a:pt x="346" y="434"/>
                </a:lnTo>
                <a:lnTo>
                  <a:pt x="346" y="432"/>
                </a:lnTo>
                <a:lnTo>
                  <a:pt x="350" y="420"/>
                </a:lnTo>
                <a:lnTo>
                  <a:pt x="350" y="416"/>
                </a:lnTo>
                <a:lnTo>
                  <a:pt x="348" y="412"/>
                </a:lnTo>
                <a:lnTo>
                  <a:pt x="348" y="414"/>
                </a:lnTo>
                <a:lnTo>
                  <a:pt x="348" y="420"/>
                </a:lnTo>
                <a:lnTo>
                  <a:pt x="344" y="426"/>
                </a:lnTo>
                <a:lnTo>
                  <a:pt x="344" y="432"/>
                </a:lnTo>
                <a:lnTo>
                  <a:pt x="340" y="438"/>
                </a:lnTo>
                <a:lnTo>
                  <a:pt x="338" y="442"/>
                </a:lnTo>
                <a:lnTo>
                  <a:pt x="340" y="446"/>
                </a:lnTo>
                <a:lnTo>
                  <a:pt x="340" y="444"/>
                </a:lnTo>
                <a:lnTo>
                  <a:pt x="334" y="444"/>
                </a:lnTo>
                <a:lnTo>
                  <a:pt x="330" y="440"/>
                </a:lnTo>
                <a:lnTo>
                  <a:pt x="326" y="440"/>
                </a:lnTo>
                <a:lnTo>
                  <a:pt x="324" y="438"/>
                </a:lnTo>
                <a:lnTo>
                  <a:pt x="318" y="440"/>
                </a:lnTo>
                <a:lnTo>
                  <a:pt x="316" y="440"/>
                </a:lnTo>
                <a:lnTo>
                  <a:pt x="308" y="434"/>
                </a:lnTo>
                <a:lnTo>
                  <a:pt x="306" y="428"/>
                </a:lnTo>
                <a:lnTo>
                  <a:pt x="304" y="424"/>
                </a:lnTo>
                <a:lnTo>
                  <a:pt x="306" y="420"/>
                </a:lnTo>
                <a:lnTo>
                  <a:pt x="304" y="416"/>
                </a:lnTo>
                <a:lnTo>
                  <a:pt x="306" y="412"/>
                </a:lnTo>
                <a:lnTo>
                  <a:pt x="306" y="406"/>
                </a:lnTo>
                <a:lnTo>
                  <a:pt x="304" y="404"/>
                </a:lnTo>
                <a:lnTo>
                  <a:pt x="300" y="404"/>
                </a:lnTo>
                <a:lnTo>
                  <a:pt x="296" y="392"/>
                </a:lnTo>
                <a:lnTo>
                  <a:pt x="296" y="386"/>
                </a:lnTo>
                <a:lnTo>
                  <a:pt x="290" y="382"/>
                </a:lnTo>
                <a:lnTo>
                  <a:pt x="288" y="378"/>
                </a:lnTo>
                <a:lnTo>
                  <a:pt x="284" y="378"/>
                </a:lnTo>
                <a:lnTo>
                  <a:pt x="282" y="374"/>
                </a:lnTo>
                <a:lnTo>
                  <a:pt x="274" y="374"/>
                </a:lnTo>
                <a:lnTo>
                  <a:pt x="268" y="368"/>
                </a:lnTo>
                <a:lnTo>
                  <a:pt x="266" y="366"/>
                </a:lnTo>
                <a:lnTo>
                  <a:pt x="268" y="362"/>
                </a:lnTo>
                <a:lnTo>
                  <a:pt x="264" y="358"/>
                </a:lnTo>
                <a:lnTo>
                  <a:pt x="266" y="350"/>
                </a:lnTo>
                <a:lnTo>
                  <a:pt x="262" y="344"/>
                </a:lnTo>
                <a:lnTo>
                  <a:pt x="260" y="338"/>
                </a:lnTo>
                <a:lnTo>
                  <a:pt x="258" y="336"/>
                </a:lnTo>
                <a:lnTo>
                  <a:pt x="256" y="334"/>
                </a:lnTo>
                <a:lnTo>
                  <a:pt x="254" y="332"/>
                </a:lnTo>
                <a:lnTo>
                  <a:pt x="254" y="330"/>
                </a:lnTo>
                <a:lnTo>
                  <a:pt x="250" y="322"/>
                </a:lnTo>
                <a:lnTo>
                  <a:pt x="250" y="320"/>
                </a:lnTo>
                <a:lnTo>
                  <a:pt x="250" y="314"/>
                </a:lnTo>
                <a:lnTo>
                  <a:pt x="248" y="314"/>
                </a:lnTo>
                <a:lnTo>
                  <a:pt x="244" y="310"/>
                </a:lnTo>
                <a:lnTo>
                  <a:pt x="242" y="310"/>
                </a:lnTo>
                <a:lnTo>
                  <a:pt x="238" y="308"/>
                </a:lnTo>
                <a:lnTo>
                  <a:pt x="232" y="304"/>
                </a:lnTo>
                <a:lnTo>
                  <a:pt x="226" y="302"/>
                </a:lnTo>
                <a:lnTo>
                  <a:pt x="222" y="302"/>
                </a:lnTo>
                <a:lnTo>
                  <a:pt x="216" y="298"/>
                </a:lnTo>
                <a:lnTo>
                  <a:pt x="214" y="294"/>
                </a:lnTo>
                <a:lnTo>
                  <a:pt x="214" y="290"/>
                </a:lnTo>
                <a:lnTo>
                  <a:pt x="212" y="290"/>
                </a:lnTo>
                <a:lnTo>
                  <a:pt x="208" y="290"/>
                </a:lnTo>
                <a:lnTo>
                  <a:pt x="204" y="286"/>
                </a:lnTo>
                <a:lnTo>
                  <a:pt x="204" y="282"/>
                </a:lnTo>
                <a:lnTo>
                  <a:pt x="202" y="280"/>
                </a:lnTo>
                <a:lnTo>
                  <a:pt x="202" y="276"/>
                </a:lnTo>
                <a:lnTo>
                  <a:pt x="200" y="276"/>
                </a:lnTo>
                <a:lnTo>
                  <a:pt x="198" y="278"/>
                </a:lnTo>
                <a:lnTo>
                  <a:pt x="194" y="272"/>
                </a:lnTo>
                <a:lnTo>
                  <a:pt x="190" y="270"/>
                </a:lnTo>
                <a:lnTo>
                  <a:pt x="190" y="268"/>
                </a:lnTo>
                <a:lnTo>
                  <a:pt x="192" y="268"/>
                </a:lnTo>
                <a:lnTo>
                  <a:pt x="190" y="264"/>
                </a:lnTo>
                <a:lnTo>
                  <a:pt x="192" y="264"/>
                </a:lnTo>
                <a:lnTo>
                  <a:pt x="190" y="260"/>
                </a:lnTo>
                <a:lnTo>
                  <a:pt x="190" y="256"/>
                </a:lnTo>
                <a:lnTo>
                  <a:pt x="182" y="252"/>
                </a:lnTo>
                <a:lnTo>
                  <a:pt x="172" y="242"/>
                </a:lnTo>
                <a:lnTo>
                  <a:pt x="166" y="240"/>
                </a:lnTo>
                <a:lnTo>
                  <a:pt x="162" y="240"/>
                </a:lnTo>
                <a:lnTo>
                  <a:pt x="156" y="238"/>
                </a:lnTo>
                <a:lnTo>
                  <a:pt x="154" y="232"/>
                </a:lnTo>
                <a:lnTo>
                  <a:pt x="146" y="220"/>
                </a:lnTo>
                <a:lnTo>
                  <a:pt x="140" y="212"/>
                </a:lnTo>
                <a:lnTo>
                  <a:pt x="120" y="202"/>
                </a:lnTo>
                <a:lnTo>
                  <a:pt x="112" y="196"/>
                </a:lnTo>
                <a:lnTo>
                  <a:pt x="106" y="196"/>
                </a:lnTo>
                <a:lnTo>
                  <a:pt x="102" y="186"/>
                </a:lnTo>
                <a:lnTo>
                  <a:pt x="100" y="182"/>
                </a:lnTo>
                <a:lnTo>
                  <a:pt x="96" y="180"/>
                </a:lnTo>
                <a:lnTo>
                  <a:pt x="92" y="174"/>
                </a:lnTo>
                <a:lnTo>
                  <a:pt x="82" y="168"/>
                </a:lnTo>
                <a:lnTo>
                  <a:pt x="78" y="154"/>
                </a:lnTo>
                <a:lnTo>
                  <a:pt x="70" y="142"/>
                </a:lnTo>
                <a:lnTo>
                  <a:pt x="60" y="126"/>
                </a:lnTo>
                <a:lnTo>
                  <a:pt x="56" y="124"/>
                </a:lnTo>
                <a:lnTo>
                  <a:pt x="42" y="126"/>
                </a:lnTo>
                <a:lnTo>
                  <a:pt x="38" y="124"/>
                </a:lnTo>
                <a:lnTo>
                  <a:pt x="34" y="120"/>
                </a:lnTo>
                <a:lnTo>
                  <a:pt x="32" y="120"/>
                </a:lnTo>
                <a:lnTo>
                  <a:pt x="30" y="116"/>
                </a:lnTo>
                <a:lnTo>
                  <a:pt x="24" y="114"/>
                </a:lnTo>
                <a:lnTo>
                  <a:pt x="24" y="112"/>
                </a:lnTo>
                <a:lnTo>
                  <a:pt x="24" y="110"/>
                </a:lnTo>
                <a:lnTo>
                  <a:pt x="22" y="112"/>
                </a:lnTo>
                <a:lnTo>
                  <a:pt x="14" y="108"/>
                </a:lnTo>
                <a:lnTo>
                  <a:pt x="2" y="100"/>
                </a:lnTo>
                <a:lnTo>
                  <a:pt x="0" y="98"/>
                </a:lnTo>
                <a:lnTo>
                  <a:pt x="4" y="86"/>
                </a:lnTo>
                <a:lnTo>
                  <a:pt x="8" y="84"/>
                </a:lnTo>
                <a:lnTo>
                  <a:pt x="8" y="80"/>
                </a:lnTo>
                <a:lnTo>
                  <a:pt x="12" y="78"/>
                </a:lnTo>
                <a:lnTo>
                  <a:pt x="12" y="74"/>
                </a:lnTo>
                <a:lnTo>
                  <a:pt x="20" y="66"/>
                </a:lnTo>
                <a:lnTo>
                  <a:pt x="22" y="64"/>
                </a:lnTo>
                <a:lnTo>
                  <a:pt x="26" y="54"/>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64" name="Freeform 21"/>
          <p:cNvSpPr>
            <a:spLocks/>
          </p:cNvSpPr>
          <p:nvPr/>
        </p:nvSpPr>
        <p:spPr bwMode="auto">
          <a:xfrm>
            <a:off x="6299296" y="3392041"/>
            <a:ext cx="16103" cy="12387"/>
          </a:xfrm>
          <a:custGeom>
            <a:avLst/>
            <a:gdLst>
              <a:gd name="T0" fmla="*/ 5897 w 14"/>
              <a:gd name="T1" fmla="*/ 3175 h 10"/>
              <a:gd name="T2" fmla="*/ 8845 w 14"/>
              <a:gd name="T3" fmla="*/ 6350 h 10"/>
              <a:gd name="T4" fmla="*/ 11793 w 14"/>
              <a:gd name="T5" fmla="*/ 6350 h 10"/>
              <a:gd name="T6" fmla="*/ 11793 w 14"/>
              <a:gd name="T7" fmla="*/ 3175 h 10"/>
              <a:gd name="T8" fmla="*/ 17690 w 14"/>
              <a:gd name="T9" fmla="*/ 0 h 10"/>
              <a:gd name="T10" fmla="*/ 20638 w 14"/>
              <a:gd name="T11" fmla="*/ 15875 h 10"/>
              <a:gd name="T12" fmla="*/ 17690 w 14"/>
              <a:gd name="T13" fmla="*/ 15875 h 10"/>
              <a:gd name="T14" fmla="*/ 8845 w 14"/>
              <a:gd name="T15" fmla="*/ 15875 h 10"/>
              <a:gd name="T16" fmla="*/ 8845 w 14"/>
              <a:gd name="T17" fmla="*/ 9525 h 10"/>
              <a:gd name="T18" fmla="*/ 2948 w 14"/>
              <a:gd name="T19" fmla="*/ 9525 h 10"/>
              <a:gd name="T20" fmla="*/ 0 w 14"/>
              <a:gd name="T21" fmla="*/ 6350 h 10"/>
              <a:gd name="T22" fmla="*/ 5897 w 14"/>
              <a:gd name="T23" fmla="*/ 3175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 h="10">
                <a:moveTo>
                  <a:pt x="4" y="2"/>
                </a:moveTo>
                <a:lnTo>
                  <a:pt x="6" y="4"/>
                </a:lnTo>
                <a:lnTo>
                  <a:pt x="8" y="4"/>
                </a:lnTo>
                <a:lnTo>
                  <a:pt x="8" y="2"/>
                </a:lnTo>
                <a:lnTo>
                  <a:pt x="12" y="0"/>
                </a:lnTo>
                <a:lnTo>
                  <a:pt x="14" y="10"/>
                </a:lnTo>
                <a:lnTo>
                  <a:pt x="12" y="10"/>
                </a:lnTo>
                <a:lnTo>
                  <a:pt x="6" y="10"/>
                </a:lnTo>
                <a:lnTo>
                  <a:pt x="6" y="6"/>
                </a:lnTo>
                <a:lnTo>
                  <a:pt x="2" y="6"/>
                </a:lnTo>
                <a:lnTo>
                  <a:pt x="0" y="4"/>
                </a:lnTo>
                <a:lnTo>
                  <a:pt x="4" y="2"/>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65" name="Freeform 22"/>
          <p:cNvSpPr>
            <a:spLocks/>
          </p:cNvSpPr>
          <p:nvPr/>
        </p:nvSpPr>
        <p:spPr bwMode="auto">
          <a:xfrm>
            <a:off x="6315399" y="3392041"/>
            <a:ext cx="71842" cy="113956"/>
          </a:xfrm>
          <a:custGeom>
            <a:avLst/>
            <a:gdLst>
              <a:gd name="T0" fmla="*/ 0 w 64"/>
              <a:gd name="T1" fmla="*/ 0 h 100"/>
              <a:gd name="T2" fmla="*/ 0 w 64"/>
              <a:gd name="T3" fmla="*/ 2921 h 100"/>
              <a:gd name="T4" fmla="*/ 5755 w 64"/>
              <a:gd name="T5" fmla="*/ 5842 h 100"/>
              <a:gd name="T6" fmla="*/ 5755 w 64"/>
              <a:gd name="T7" fmla="*/ 11684 h 100"/>
              <a:gd name="T8" fmla="*/ 17264 w 64"/>
              <a:gd name="T9" fmla="*/ 32131 h 100"/>
              <a:gd name="T10" fmla="*/ 23019 w 64"/>
              <a:gd name="T11" fmla="*/ 52578 h 100"/>
              <a:gd name="T12" fmla="*/ 25896 w 64"/>
              <a:gd name="T13" fmla="*/ 55499 h 100"/>
              <a:gd name="T14" fmla="*/ 25896 w 64"/>
              <a:gd name="T15" fmla="*/ 58420 h 100"/>
              <a:gd name="T16" fmla="*/ 34528 w 64"/>
              <a:gd name="T17" fmla="*/ 64262 h 100"/>
              <a:gd name="T18" fmla="*/ 37405 w 64"/>
              <a:gd name="T19" fmla="*/ 73025 h 100"/>
              <a:gd name="T20" fmla="*/ 46038 w 64"/>
              <a:gd name="T21" fmla="*/ 96393 h 100"/>
              <a:gd name="T22" fmla="*/ 48915 w 64"/>
              <a:gd name="T23" fmla="*/ 99314 h 100"/>
              <a:gd name="T24" fmla="*/ 54670 w 64"/>
              <a:gd name="T25" fmla="*/ 99314 h 100"/>
              <a:gd name="T26" fmla="*/ 54670 w 64"/>
              <a:gd name="T27" fmla="*/ 102235 h 100"/>
              <a:gd name="T28" fmla="*/ 57547 w 64"/>
              <a:gd name="T29" fmla="*/ 105156 h 100"/>
              <a:gd name="T30" fmla="*/ 51792 w 64"/>
              <a:gd name="T31" fmla="*/ 108077 h 100"/>
              <a:gd name="T32" fmla="*/ 51792 w 64"/>
              <a:gd name="T33" fmla="*/ 105156 h 100"/>
              <a:gd name="T34" fmla="*/ 48915 w 64"/>
              <a:gd name="T35" fmla="*/ 108077 h 100"/>
              <a:gd name="T36" fmla="*/ 54670 w 64"/>
              <a:gd name="T37" fmla="*/ 110998 h 100"/>
              <a:gd name="T38" fmla="*/ 57547 w 64"/>
              <a:gd name="T39" fmla="*/ 110998 h 100"/>
              <a:gd name="T40" fmla="*/ 74811 w 64"/>
              <a:gd name="T41" fmla="*/ 125603 h 100"/>
              <a:gd name="T42" fmla="*/ 77688 w 64"/>
              <a:gd name="T43" fmla="*/ 137287 h 100"/>
              <a:gd name="T44" fmla="*/ 83443 w 64"/>
              <a:gd name="T45" fmla="*/ 140208 h 100"/>
              <a:gd name="T46" fmla="*/ 86320 w 64"/>
              <a:gd name="T47" fmla="*/ 146050 h 100"/>
              <a:gd name="T48" fmla="*/ 92075 w 64"/>
              <a:gd name="T49" fmla="*/ 146050 h 100"/>
              <a:gd name="T50" fmla="*/ 77688 w 64"/>
              <a:gd name="T51" fmla="*/ 122682 h 100"/>
              <a:gd name="T52" fmla="*/ 69056 w 64"/>
              <a:gd name="T53" fmla="*/ 113919 h 100"/>
              <a:gd name="T54" fmla="*/ 60424 w 64"/>
              <a:gd name="T55" fmla="*/ 99314 h 100"/>
              <a:gd name="T56" fmla="*/ 46038 w 64"/>
              <a:gd name="T57" fmla="*/ 84709 h 100"/>
              <a:gd name="T58" fmla="*/ 28773 w 64"/>
              <a:gd name="T59" fmla="*/ 55499 h 100"/>
              <a:gd name="T60" fmla="*/ 23019 w 64"/>
              <a:gd name="T61" fmla="*/ 40894 h 100"/>
              <a:gd name="T62" fmla="*/ 17264 w 64"/>
              <a:gd name="T63" fmla="*/ 26289 h 100"/>
              <a:gd name="T64" fmla="*/ 5755 w 64"/>
              <a:gd name="T65" fmla="*/ 0 h 100"/>
              <a:gd name="T66" fmla="*/ 0 w 64"/>
              <a:gd name="T67" fmla="*/ 0 h 1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4" h="100">
                <a:moveTo>
                  <a:pt x="0" y="0"/>
                </a:moveTo>
                <a:lnTo>
                  <a:pt x="0" y="2"/>
                </a:lnTo>
                <a:lnTo>
                  <a:pt x="4" y="4"/>
                </a:lnTo>
                <a:lnTo>
                  <a:pt x="4" y="8"/>
                </a:lnTo>
                <a:lnTo>
                  <a:pt x="12" y="22"/>
                </a:lnTo>
                <a:lnTo>
                  <a:pt x="16" y="36"/>
                </a:lnTo>
                <a:lnTo>
                  <a:pt x="18" y="38"/>
                </a:lnTo>
                <a:lnTo>
                  <a:pt x="18" y="40"/>
                </a:lnTo>
                <a:lnTo>
                  <a:pt x="24" y="44"/>
                </a:lnTo>
                <a:lnTo>
                  <a:pt x="26" y="50"/>
                </a:lnTo>
                <a:lnTo>
                  <a:pt x="32" y="66"/>
                </a:lnTo>
                <a:lnTo>
                  <a:pt x="34" y="68"/>
                </a:lnTo>
                <a:lnTo>
                  <a:pt x="38" y="68"/>
                </a:lnTo>
                <a:lnTo>
                  <a:pt x="38" y="70"/>
                </a:lnTo>
                <a:lnTo>
                  <a:pt x="40" y="72"/>
                </a:lnTo>
                <a:lnTo>
                  <a:pt x="36" y="74"/>
                </a:lnTo>
                <a:lnTo>
                  <a:pt x="36" y="72"/>
                </a:lnTo>
                <a:lnTo>
                  <a:pt x="34" y="74"/>
                </a:lnTo>
                <a:lnTo>
                  <a:pt x="38" y="76"/>
                </a:lnTo>
                <a:lnTo>
                  <a:pt x="40" y="76"/>
                </a:lnTo>
                <a:lnTo>
                  <a:pt x="52" y="86"/>
                </a:lnTo>
                <a:lnTo>
                  <a:pt x="54" y="94"/>
                </a:lnTo>
                <a:lnTo>
                  <a:pt x="58" y="96"/>
                </a:lnTo>
                <a:lnTo>
                  <a:pt x="60" y="100"/>
                </a:lnTo>
                <a:lnTo>
                  <a:pt x="64" y="100"/>
                </a:lnTo>
                <a:lnTo>
                  <a:pt x="54" y="84"/>
                </a:lnTo>
                <a:lnTo>
                  <a:pt x="48" y="78"/>
                </a:lnTo>
                <a:lnTo>
                  <a:pt x="42" y="68"/>
                </a:lnTo>
                <a:lnTo>
                  <a:pt x="32" y="58"/>
                </a:lnTo>
                <a:lnTo>
                  <a:pt x="20" y="38"/>
                </a:lnTo>
                <a:lnTo>
                  <a:pt x="16" y="28"/>
                </a:lnTo>
                <a:lnTo>
                  <a:pt x="12" y="18"/>
                </a:lnTo>
                <a:lnTo>
                  <a:pt x="4" y="0"/>
                </a:lnTo>
                <a:lnTo>
                  <a:pt x="0" y="0"/>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66" name="Freeform 23"/>
          <p:cNvSpPr>
            <a:spLocks/>
          </p:cNvSpPr>
          <p:nvPr/>
        </p:nvSpPr>
        <p:spPr bwMode="auto">
          <a:xfrm>
            <a:off x="290577" y="2152147"/>
            <a:ext cx="1011981" cy="1853029"/>
          </a:xfrm>
          <a:custGeom>
            <a:avLst/>
            <a:gdLst>
              <a:gd name="T0" fmla="*/ 718287 w 892"/>
              <a:gd name="T1" fmla="*/ 2302229 h 1634"/>
              <a:gd name="T2" fmla="*/ 700838 w 892"/>
              <a:gd name="T3" fmla="*/ 2264440 h 1634"/>
              <a:gd name="T4" fmla="*/ 665942 w 892"/>
              <a:gd name="T5" fmla="*/ 2104563 h 1634"/>
              <a:gd name="T6" fmla="*/ 587425 w 892"/>
              <a:gd name="T7" fmla="*/ 2017357 h 1634"/>
              <a:gd name="T8" fmla="*/ 552528 w 892"/>
              <a:gd name="T9" fmla="*/ 2011543 h 1634"/>
              <a:gd name="T10" fmla="*/ 526356 w 892"/>
              <a:gd name="T11" fmla="*/ 1938872 h 1634"/>
              <a:gd name="T12" fmla="*/ 453655 w 892"/>
              <a:gd name="T13" fmla="*/ 1906896 h 1634"/>
              <a:gd name="T14" fmla="*/ 433298 w 892"/>
              <a:gd name="T15" fmla="*/ 1863294 h 1634"/>
              <a:gd name="T16" fmla="*/ 375137 w 892"/>
              <a:gd name="T17" fmla="*/ 1813877 h 1634"/>
              <a:gd name="T18" fmla="*/ 273356 w 892"/>
              <a:gd name="T19" fmla="*/ 1773181 h 1634"/>
              <a:gd name="T20" fmla="*/ 235551 w 892"/>
              <a:gd name="T21" fmla="*/ 1697603 h 1634"/>
              <a:gd name="T22" fmla="*/ 247184 w 892"/>
              <a:gd name="T23" fmla="*/ 1604584 h 1634"/>
              <a:gd name="T24" fmla="*/ 235551 w 892"/>
              <a:gd name="T25" fmla="*/ 1569701 h 1634"/>
              <a:gd name="T26" fmla="*/ 200655 w 892"/>
              <a:gd name="T27" fmla="*/ 1485403 h 1634"/>
              <a:gd name="T28" fmla="*/ 168666 w 892"/>
              <a:gd name="T29" fmla="*/ 1412731 h 1634"/>
              <a:gd name="T30" fmla="*/ 122138 w 892"/>
              <a:gd name="T31" fmla="*/ 1310991 h 1634"/>
              <a:gd name="T32" fmla="*/ 125046 w 892"/>
              <a:gd name="T33" fmla="*/ 1249947 h 1634"/>
              <a:gd name="T34" fmla="*/ 168666 w 892"/>
              <a:gd name="T35" fmla="*/ 1226693 h 1634"/>
              <a:gd name="T36" fmla="*/ 154126 w 892"/>
              <a:gd name="T37" fmla="*/ 1165649 h 1634"/>
              <a:gd name="T38" fmla="*/ 95965 w 892"/>
              <a:gd name="T39" fmla="*/ 1098791 h 1634"/>
              <a:gd name="T40" fmla="*/ 104690 w 892"/>
              <a:gd name="T41" fmla="*/ 1005772 h 1634"/>
              <a:gd name="T42" fmla="*/ 130862 w 892"/>
              <a:gd name="T43" fmla="*/ 988330 h 1634"/>
              <a:gd name="T44" fmla="*/ 142494 w 892"/>
              <a:gd name="T45" fmla="*/ 1023213 h 1634"/>
              <a:gd name="T46" fmla="*/ 168666 w 892"/>
              <a:gd name="T47" fmla="*/ 1061002 h 1634"/>
              <a:gd name="T48" fmla="*/ 159942 w 892"/>
              <a:gd name="T49" fmla="*/ 999958 h 1634"/>
              <a:gd name="T50" fmla="*/ 145402 w 892"/>
              <a:gd name="T51" fmla="*/ 970889 h 1634"/>
              <a:gd name="T52" fmla="*/ 151218 w 892"/>
              <a:gd name="T53" fmla="*/ 927287 h 1634"/>
              <a:gd name="T54" fmla="*/ 226827 w 892"/>
              <a:gd name="T55" fmla="*/ 944728 h 1634"/>
              <a:gd name="T56" fmla="*/ 267540 w 892"/>
              <a:gd name="T57" fmla="*/ 947635 h 1634"/>
              <a:gd name="T58" fmla="*/ 296620 w 892"/>
              <a:gd name="T59" fmla="*/ 976703 h 1634"/>
              <a:gd name="T60" fmla="*/ 261724 w 892"/>
              <a:gd name="T61" fmla="*/ 947635 h 1634"/>
              <a:gd name="T62" fmla="*/ 247184 w 892"/>
              <a:gd name="T63" fmla="*/ 944728 h 1634"/>
              <a:gd name="T64" fmla="*/ 218103 w 892"/>
              <a:gd name="T65" fmla="*/ 924380 h 1634"/>
              <a:gd name="T66" fmla="*/ 180299 w 892"/>
              <a:gd name="T67" fmla="*/ 924380 h 1634"/>
              <a:gd name="T68" fmla="*/ 130862 w 892"/>
              <a:gd name="T69" fmla="*/ 918566 h 1634"/>
              <a:gd name="T70" fmla="*/ 127954 w 892"/>
              <a:gd name="T71" fmla="*/ 953448 h 1634"/>
              <a:gd name="T72" fmla="*/ 98873 w 892"/>
              <a:gd name="T73" fmla="*/ 927287 h 1634"/>
              <a:gd name="T74" fmla="*/ 63977 w 892"/>
              <a:gd name="T75" fmla="*/ 886591 h 1634"/>
              <a:gd name="T76" fmla="*/ 69793 w 892"/>
              <a:gd name="T77" fmla="*/ 848801 h 1634"/>
              <a:gd name="T78" fmla="*/ 63977 w 892"/>
              <a:gd name="T79" fmla="*/ 831360 h 1634"/>
              <a:gd name="T80" fmla="*/ 26172 w 892"/>
              <a:gd name="T81" fmla="*/ 717993 h 1634"/>
              <a:gd name="T82" fmla="*/ 17448 w 892"/>
              <a:gd name="T83" fmla="*/ 592998 h 1634"/>
              <a:gd name="T84" fmla="*/ 43621 w 892"/>
              <a:gd name="T85" fmla="*/ 499979 h 1634"/>
              <a:gd name="T86" fmla="*/ 29080 w 892"/>
              <a:gd name="T87" fmla="*/ 418587 h 1634"/>
              <a:gd name="T88" fmla="*/ 5816 w 892"/>
              <a:gd name="T89" fmla="*/ 319754 h 1634"/>
              <a:gd name="T90" fmla="*/ 49437 w 892"/>
              <a:gd name="T91" fmla="*/ 267431 h 1634"/>
              <a:gd name="T92" fmla="*/ 58161 w 892"/>
              <a:gd name="T93" fmla="*/ 249989 h 1634"/>
              <a:gd name="T94" fmla="*/ 125046 w 892"/>
              <a:gd name="T95" fmla="*/ 124995 h 1634"/>
              <a:gd name="T96" fmla="*/ 133770 w 892"/>
              <a:gd name="T97" fmla="*/ 55230 h 1634"/>
              <a:gd name="T98" fmla="*/ 145402 w 892"/>
              <a:gd name="T99" fmla="*/ 0 h 1634"/>
              <a:gd name="T100" fmla="*/ 1078884 w 892"/>
              <a:gd name="T101" fmla="*/ 1648186 h 1634"/>
              <a:gd name="T102" fmla="*/ 1250458 w 892"/>
              <a:gd name="T103" fmla="*/ 1947592 h 1634"/>
              <a:gd name="T104" fmla="*/ 1262090 w 892"/>
              <a:gd name="T105" fmla="*/ 2011543 h 1634"/>
              <a:gd name="T106" fmla="*/ 1273723 w 892"/>
              <a:gd name="T107" fmla="*/ 2078401 h 1634"/>
              <a:gd name="T108" fmla="*/ 1212654 w 892"/>
              <a:gd name="T109" fmla="*/ 2145259 h 1634"/>
              <a:gd name="T110" fmla="*/ 1174849 w 892"/>
              <a:gd name="T111" fmla="*/ 2226650 h 1634"/>
              <a:gd name="T112" fmla="*/ 1160309 w 892"/>
              <a:gd name="T113" fmla="*/ 2267346 h 1634"/>
              <a:gd name="T114" fmla="*/ 1180665 w 892"/>
              <a:gd name="T115" fmla="*/ 2313856 h 1634"/>
              <a:gd name="T116" fmla="*/ 1157401 w 892"/>
              <a:gd name="T117" fmla="*/ 2374900 h 16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92" h="1634">
                <a:moveTo>
                  <a:pt x="490" y="1596"/>
                </a:moveTo>
                <a:lnTo>
                  <a:pt x="488" y="1580"/>
                </a:lnTo>
                <a:lnTo>
                  <a:pt x="484" y="1572"/>
                </a:lnTo>
                <a:lnTo>
                  <a:pt x="486" y="1570"/>
                </a:lnTo>
                <a:lnTo>
                  <a:pt x="486" y="1572"/>
                </a:lnTo>
                <a:lnTo>
                  <a:pt x="488" y="1576"/>
                </a:lnTo>
                <a:lnTo>
                  <a:pt x="490" y="1584"/>
                </a:lnTo>
                <a:lnTo>
                  <a:pt x="494" y="1586"/>
                </a:lnTo>
                <a:lnTo>
                  <a:pt x="494" y="1584"/>
                </a:lnTo>
                <a:lnTo>
                  <a:pt x="494" y="1582"/>
                </a:lnTo>
                <a:lnTo>
                  <a:pt x="492" y="1576"/>
                </a:lnTo>
                <a:lnTo>
                  <a:pt x="488" y="1568"/>
                </a:lnTo>
                <a:lnTo>
                  <a:pt x="486" y="1566"/>
                </a:lnTo>
                <a:lnTo>
                  <a:pt x="482" y="1570"/>
                </a:lnTo>
                <a:lnTo>
                  <a:pt x="480" y="1576"/>
                </a:lnTo>
                <a:lnTo>
                  <a:pt x="478" y="1576"/>
                </a:lnTo>
                <a:lnTo>
                  <a:pt x="478" y="1570"/>
                </a:lnTo>
                <a:lnTo>
                  <a:pt x="482" y="1558"/>
                </a:lnTo>
                <a:lnTo>
                  <a:pt x="482" y="1550"/>
                </a:lnTo>
                <a:lnTo>
                  <a:pt x="486" y="1546"/>
                </a:lnTo>
                <a:lnTo>
                  <a:pt x="486" y="1544"/>
                </a:lnTo>
                <a:lnTo>
                  <a:pt x="486" y="1524"/>
                </a:lnTo>
                <a:lnTo>
                  <a:pt x="484" y="1506"/>
                </a:lnTo>
                <a:lnTo>
                  <a:pt x="478" y="1486"/>
                </a:lnTo>
                <a:lnTo>
                  <a:pt x="472" y="1470"/>
                </a:lnTo>
                <a:lnTo>
                  <a:pt x="462" y="1458"/>
                </a:lnTo>
                <a:lnTo>
                  <a:pt x="458" y="1448"/>
                </a:lnTo>
                <a:lnTo>
                  <a:pt x="456" y="1446"/>
                </a:lnTo>
                <a:lnTo>
                  <a:pt x="450" y="1444"/>
                </a:lnTo>
                <a:lnTo>
                  <a:pt x="444" y="1432"/>
                </a:lnTo>
                <a:lnTo>
                  <a:pt x="438" y="1422"/>
                </a:lnTo>
                <a:lnTo>
                  <a:pt x="432" y="1420"/>
                </a:lnTo>
                <a:lnTo>
                  <a:pt x="428" y="1414"/>
                </a:lnTo>
                <a:lnTo>
                  <a:pt x="414" y="1392"/>
                </a:lnTo>
                <a:lnTo>
                  <a:pt x="406" y="1388"/>
                </a:lnTo>
                <a:lnTo>
                  <a:pt x="404" y="1388"/>
                </a:lnTo>
                <a:lnTo>
                  <a:pt x="404" y="1386"/>
                </a:lnTo>
                <a:lnTo>
                  <a:pt x="402" y="1384"/>
                </a:lnTo>
                <a:lnTo>
                  <a:pt x="396" y="1386"/>
                </a:lnTo>
                <a:lnTo>
                  <a:pt x="396" y="1392"/>
                </a:lnTo>
                <a:lnTo>
                  <a:pt x="392" y="1392"/>
                </a:lnTo>
                <a:lnTo>
                  <a:pt x="388" y="1392"/>
                </a:lnTo>
                <a:lnTo>
                  <a:pt x="386" y="1386"/>
                </a:lnTo>
                <a:lnTo>
                  <a:pt x="382" y="1386"/>
                </a:lnTo>
                <a:lnTo>
                  <a:pt x="380" y="1384"/>
                </a:lnTo>
                <a:lnTo>
                  <a:pt x="380" y="1380"/>
                </a:lnTo>
                <a:lnTo>
                  <a:pt x="384" y="1374"/>
                </a:lnTo>
                <a:lnTo>
                  <a:pt x="386" y="1370"/>
                </a:lnTo>
                <a:lnTo>
                  <a:pt x="384" y="1356"/>
                </a:lnTo>
                <a:lnTo>
                  <a:pt x="378" y="1340"/>
                </a:lnTo>
                <a:lnTo>
                  <a:pt x="376" y="1336"/>
                </a:lnTo>
                <a:lnTo>
                  <a:pt x="372" y="1336"/>
                </a:lnTo>
                <a:lnTo>
                  <a:pt x="368" y="1336"/>
                </a:lnTo>
                <a:lnTo>
                  <a:pt x="362" y="1334"/>
                </a:lnTo>
                <a:lnTo>
                  <a:pt x="350" y="1332"/>
                </a:lnTo>
                <a:lnTo>
                  <a:pt x="346" y="1332"/>
                </a:lnTo>
                <a:lnTo>
                  <a:pt x="344" y="1334"/>
                </a:lnTo>
                <a:lnTo>
                  <a:pt x="340" y="1330"/>
                </a:lnTo>
                <a:lnTo>
                  <a:pt x="322" y="1318"/>
                </a:lnTo>
                <a:lnTo>
                  <a:pt x="312" y="1310"/>
                </a:lnTo>
                <a:lnTo>
                  <a:pt x="310" y="1308"/>
                </a:lnTo>
                <a:lnTo>
                  <a:pt x="308" y="1310"/>
                </a:lnTo>
                <a:lnTo>
                  <a:pt x="312" y="1312"/>
                </a:lnTo>
                <a:lnTo>
                  <a:pt x="308" y="1310"/>
                </a:lnTo>
                <a:lnTo>
                  <a:pt x="304" y="1306"/>
                </a:lnTo>
                <a:lnTo>
                  <a:pt x="302" y="1302"/>
                </a:lnTo>
                <a:lnTo>
                  <a:pt x="300" y="1300"/>
                </a:lnTo>
                <a:lnTo>
                  <a:pt x="298" y="1290"/>
                </a:lnTo>
                <a:lnTo>
                  <a:pt x="300" y="1288"/>
                </a:lnTo>
                <a:lnTo>
                  <a:pt x="298" y="1286"/>
                </a:lnTo>
                <a:lnTo>
                  <a:pt x="298" y="1282"/>
                </a:lnTo>
                <a:lnTo>
                  <a:pt x="294" y="1280"/>
                </a:lnTo>
                <a:lnTo>
                  <a:pt x="290" y="1274"/>
                </a:lnTo>
                <a:lnTo>
                  <a:pt x="286" y="1272"/>
                </a:lnTo>
                <a:lnTo>
                  <a:pt x="284" y="1266"/>
                </a:lnTo>
                <a:lnTo>
                  <a:pt x="278" y="1260"/>
                </a:lnTo>
                <a:lnTo>
                  <a:pt x="274" y="1258"/>
                </a:lnTo>
                <a:lnTo>
                  <a:pt x="272" y="1254"/>
                </a:lnTo>
                <a:lnTo>
                  <a:pt x="266" y="1250"/>
                </a:lnTo>
                <a:lnTo>
                  <a:pt x="258" y="1248"/>
                </a:lnTo>
                <a:lnTo>
                  <a:pt x="252" y="1252"/>
                </a:lnTo>
                <a:lnTo>
                  <a:pt x="246" y="1244"/>
                </a:lnTo>
                <a:lnTo>
                  <a:pt x="236" y="1244"/>
                </a:lnTo>
                <a:lnTo>
                  <a:pt x="232" y="1240"/>
                </a:lnTo>
                <a:lnTo>
                  <a:pt x="228" y="1238"/>
                </a:lnTo>
                <a:lnTo>
                  <a:pt x="222" y="1232"/>
                </a:lnTo>
                <a:lnTo>
                  <a:pt x="214" y="1230"/>
                </a:lnTo>
                <a:lnTo>
                  <a:pt x="208" y="1226"/>
                </a:lnTo>
                <a:lnTo>
                  <a:pt x="188" y="1220"/>
                </a:lnTo>
                <a:lnTo>
                  <a:pt x="170" y="1220"/>
                </a:lnTo>
                <a:lnTo>
                  <a:pt x="168" y="1206"/>
                </a:lnTo>
                <a:lnTo>
                  <a:pt x="162" y="1200"/>
                </a:lnTo>
                <a:lnTo>
                  <a:pt x="156" y="1198"/>
                </a:lnTo>
                <a:lnTo>
                  <a:pt x="156" y="1194"/>
                </a:lnTo>
                <a:lnTo>
                  <a:pt x="158" y="1186"/>
                </a:lnTo>
                <a:lnTo>
                  <a:pt x="164" y="1178"/>
                </a:lnTo>
                <a:lnTo>
                  <a:pt x="164" y="1176"/>
                </a:lnTo>
                <a:lnTo>
                  <a:pt x="162" y="1168"/>
                </a:lnTo>
                <a:lnTo>
                  <a:pt x="168" y="1156"/>
                </a:lnTo>
                <a:lnTo>
                  <a:pt x="166" y="1148"/>
                </a:lnTo>
                <a:lnTo>
                  <a:pt x="164" y="1146"/>
                </a:lnTo>
                <a:lnTo>
                  <a:pt x="164" y="1142"/>
                </a:lnTo>
                <a:lnTo>
                  <a:pt x="172" y="1132"/>
                </a:lnTo>
                <a:lnTo>
                  <a:pt x="176" y="1126"/>
                </a:lnTo>
                <a:lnTo>
                  <a:pt x="178" y="1120"/>
                </a:lnTo>
                <a:lnTo>
                  <a:pt x="178" y="1114"/>
                </a:lnTo>
                <a:lnTo>
                  <a:pt x="170" y="1104"/>
                </a:lnTo>
                <a:lnTo>
                  <a:pt x="166" y="1104"/>
                </a:lnTo>
                <a:lnTo>
                  <a:pt x="166" y="1106"/>
                </a:lnTo>
                <a:lnTo>
                  <a:pt x="164" y="1106"/>
                </a:lnTo>
                <a:lnTo>
                  <a:pt x="154" y="1094"/>
                </a:lnTo>
                <a:lnTo>
                  <a:pt x="154" y="1088"/>
                </a:lnTo>
                <a:lnTo>
                  <a:pt x="156" y="1082"/>
                </a:lnTo>
                <a:lnTo>
                  <a:pt x="160" y="1074"/>
                </a:lnTo>
                <a:lnTo>
                  <a:pt x="160" y="1080"/>
                </a:lnTo>
                <a:lnTo>
                  <a:pt x="162" y="1080"/>
                </a:lnTo>
                <a:lnTo>
                  <a:pt x="164" y="1078"/>
                </a:lnTo>
                <a:lnTo>
                  <a:pt x="162" y="1072"/>
                </a:lnTo>
                <a:lnTo>
                  <a:pt x="162" y="1064"/>
                </a:lnTo>
                <a:lnTo>
                  <a:pt x="158" y="1060"/>
                </a:lnTo>
                <a:lnTo>
                  <a:pt x="156" y="1058"/>
                </a:lnTo>
                <a:lnTo>
                  <a:pt x="148" y="1052"/>
                </a:lnTo>
                <a:lnTo>
                  <a:pt x="144" y="1042"/>
                </a:lnTo>
                <a:lnTo>
                  <a:pt x="140" y="1028"/>
                </a:lnTo>
                <a:lnTo>
                  <a:pt x="138" y="1022"/>
                </a:lnTo>
                <a:lnTo>
                  <a:pt x="136" y="1022"/>
                </a:lnTo>
                <a:lnTo>
                  <a:pt x="134" y="1022"/>
                </a:lnTo>
                <a:lnTo>
                  <a:pt x="130" y="1018"/>
                </a:lnTo>
                <a:lnTo>
                  <a:pt x="126" y="1016"/>
                </a:lnTo>
                <a:lnTo>
                  <a:pt x="126" y="1010"/>
                </a:lnTo>
                <a:lnTo>
                  <a:pt x="124" y="1004"/>
                </a:lnTo>
                <a:lnTo>
                  <a:pt x="126" y="1000"/>
                </a:lnTo>
                <a:lnTo>
                  <a:pt x="116" y="978"/>
                </a:lnTo>
                <a:lnTo>
                  <a:pt x="116" y="972"/>
                </a:lnTo>
                <a:lnTo>
                  <a:pt x="116" y="960"/>
                </a:lnTo>
                <a:lnTo>
                  <a:pt x="114" y="958"/>
                </a:lnTo>
                <a:lnTo>
                  <a:pt x="108" y="952"/>
                </a:lnTo>
                <a:lnTo>
                  <a:pt x="106" y="940"/>
                </a:lnTo>
                <a:lnTo>
                  <a:pt x="102" y="928"/>
                </a:lnTo>
                <a:lnTo>
                  <a:pt x="94" y="918"/>
                </a:lnTo>
                <a:lnTo>
                  <a:pt x="88" y="914"/>
                </a:lnTo>
                <a:lnTo>
                  <a:pt x="88" y="906"/>
                </a:lnTo>
                <a:lnTo>
                  <a:pt x="84" y="902"/>
                </a:lnTo>
                <a:lnTo>
                  <a:pt x="86" y="896"/>
                </a:lnTo>
                <a:lnTo>
                  <a:pt x="86" y="892"/>
                </a:lnTo>
                <a:lnTo>
                  <a:pt x="88" y="888"/>
                </a:lnTo>
                <a:lnTo>
                  <a:pt x="86" y="868"/>
                </a:lnTo>
                <a:lnTo>
                  <a:pt x="88" y="868"/>
                </a:lnTo>
                <a:lnTo>
                  <a:pt x="90" y="868"/>
                </a:lnTo>
                <a:lnTo>
                  <a:pt x="90" y="862"/>
                </a:lnTo>
                <a:lnTo>
                  <a:pt x="86" y="860"/>
                </a:lnTo>
                <a:lnTo>
                  <a:pt x="88" y="858"/>
                </a:lnTo>
                <a:lnTo>
                  <a:pt x="94" y="852"/>
                </a:lnTo>
                <a:lnTo>
                  <a:pt x="96" y="852"/>
                </a:lnTo>
                <a:lnTo>
                  <a:pt x="98" y="858"/>
                </a:lnTo>
                <a:lnTo>
                  <a:pt x="100" y="858"/>
                </a:lnTo>
                <a:lnTo>
                  <a:pt x="106" y="852"/>
                </a:lnTo>
                <a:lnTo>
                  <a:pt x="112" y="842"/>
                </a:lnTo>
                <a:lnTo>
                  <a:pt x="114" y="844"/>
                </a:lnTo>
                <a:lnTo>
                  <a:pt x="116" y="844"/>
                </a:lnTo>
                <a:lnTo>
                  <a:pt x="116" y="842"/>
                </a:lnTo>
                <a:lnTo>
                  <a:pt x="114" y="842"/>
                </a:lnTo>
                <a:lnTo>
                  <a:pt x="112" y="840"/>
                </a:lnTo>
                <a:lnTo>
                  <a:pt x="118" y="832"/>
                </a:lnTo>
                <a:lnTo>
                  <a:pt x="116" y="826"/>
                </a:lnTo>
                <a:lnTo>
                  <a:pt x="116" y="820"/>
                </a:lnTo>
                <a:lnTo>
                  <a:pt x="110" y="806"/>
                </a:lnTo>
                <a:lnTo>
                  <a:pt x="108" y="804"/>
                </a:lnTo>
                <a:lnTo>
                  <a:pt x="106" y="802"/>
                </a:lnTo>
                <a:lnTo>
                  <a:pt x="102" y="804"/>
                </a:lnTo>
                <a:lnTo>
                  <a:pt x="98" y="802"/>
                </a:lnTo>
                <a:lnTo>
                  <a:pt x="92" y="802"/>
                </a:lnTo>
                <a:lnTo>
                  <a:pt x="82" y="794"/>
                </a:lnTo>
                <a:lnTo>
                  <a:pt x="80" y="788"/>
                </a:lnTo>
                <a:lnTo>
                  <a:pt x="72" y="772"/>
                </a:lnTo>
                <a:lnTo>
                  <a:pt x="70" y="768"/>
                </a:lnTo>
                <a:lnTo>
                  <a:pt x="68" y="760"/>
                </a:lnTo>
                <a:lnTo>
                  <a:pt x="66" y="756"/>
                </a:lnTo>
                <a:lnTo>
                  <a:pt x="66" y="748"/>
                </a:lnTo>
                <a:lnTo>
                  <a:pt x="72" y="736"/>
                </a:lnTo>
                <a:lnTo>
                  <a:pt x="74" y="730"/>
                </a:lnTo>
                <a:lnTo>
                  <a:pt x="72" y="710"/>
                </a:lnTo>
                <a:lnTo>
                  <a:pt x="72" y="708"/>
                </a:lnTo>
                <a:lnTo>
                  <a:pt x="68" y="706"/>
                </a:lnTo>
                <a:lnTo>
                  <a:pt x="68" y="704"/>
                </a:lnTo>
                <a:lnTo>
                  <a:pt x="70" y="694"/>
                </a:lnTo>
                <a:lnTo>
                  <a:pt x="72" y="692"/>
                </a:lnTo>
                <a:lnTo>
                  <a:pt x="74" y="688"/>
                </a:lnTo>
                <a:lnTo>
                  <a:pt x="76" y="674"/>
                </a:lnTo>
                <a:lnTo>
                  <a:pt x="80" y="666"/>
                </a:lnTo>
                <a:lnTo>
                  <a:pt x="84" y="664"/>
                </a:lnTo>
                <a:lnTo>
                  <a:pt x="92" y="666"/>
                </a:lnTo>
                <a:lnTo>
                  <a:pt x="92" y="672"/>
                </a:lnTo>
                <a:lnTo>
                  <a:pt x="90" y="678"/>
                </a:lnTo>
                <a:lnTo>
                  <a:pt x="94" y="680"/>
                </a:lnTo>
                <a:lnTo>
                  <a:pt x="90" y="680"/>
                </a:lnTo>
                <a:lnTo>
                  <a:pt x="88" y="684"/>
                </a:lnTo>
                <a:lnTo>
                  <a:pt x="86" y="690"/>
                </a:lnTo>
                <a:lnTo>
                  <a:pt x="86" y="692"/>
                </a:lnTo>
                <a:lnTo>
                  <a:pt x="86" y="696"/>
                </a:lnTo>
                <a:lnTo>
                  <a:pt x="88" y="698"/>
                </a:lnTo>
                <a:lnTo>
                  <a:pt x="92" y="700"/>
                </a:lnTo>
                <a:lnTo>
                  <a:pt x="92" y="704"/>
                </a:lnTo>
                <a:lnTo>
                  <a:pt x="98" y="704"/>
                </a:lnTo>
                <a:lnTo>
                  <a:pt x="96" y="708"/>
                </a:lnTo>
                <a:lnTo>
                  <a:pt x="102" y="712"/>
                </a:lnTo>
                <a:lnTo>
                  <a:pt x="100" y="716"/>
                </a:lnTo>
                <a:lnTo>
                  <a:pt x="104" y="716"/>
                </a:lnTo>
                <a:lnTo>
                  <a:pt x="104" y="718"/>
                </a:lnTo>
                <a:lnTo>
                  <a:pt x="108" y="720"/>
                </a:lnTo>
                <a:lnTo>
                  <a:pt x="108" y="726"/>
                </a:lnTo>
                <a:lnTo>
                  <a:pt x="110" y="728"/>
                </a:lnTo>
                <a:lnTo>
                  <a:pt x="116" y="730"/>
                </a:lnTo>
                <a:lnTo>
                  <a:pt x="118" y="728"/>
                </a:lnTo>
                <a:lnTo>
                  <a:pt x="116" y="726"/>
                </a:lnTo>
                <a:lnTo>
                  <a:pt x="116" y="724"/>
                </a:lnTo>
                <a:lnTo>
                  <a:pt x="114" y="722"/>
                </a:lnTo>
                <a:lnTo>
                  <a:pt x="110" y="720"/>
                </a:lnTo>
                <a:lnTo>
                  <a:pt x="110" y="706"/>
                </a:lnTo>
                <a:lnTo>
                  <a:pt x="112" y="698"/>
                </a:lnTo>
                <a:lnTo>
                  <a:pt x="110" y="692"/>
                </a:lnTo>
                <a:lnTo>
                  <a:pt x="110" y="688"/>
                </a:lnTo>
                <a:lnTo>
                  <a:pt x="106" y="688"/>
                </a:lnTo>
                <a:lnTo>
                  <a:pt x="106" y="686"/>
                </a:lnTo>
                <a:lnTo>
                  <a:pt x="106" y="684"/>
                </a:lnTo>
                <a:lnTo>
                  <a:pt x="106" y="682"/>
                </a:lnTo>
                <a:lnTo>
                  <a:pt x="108" y="682"/>
                </a:lnTo>
                <a:lnTo>
                  <a:pt x="110" y="682"/>
                </a:lnTo>
                <a:lnTo>
                  <a:pt x="100" y="674"/>
                </a:lnTo>
                <a:lnTo>
                  <a:pt x="100" y="668"/>
                </a:lnTo>
                <a:lnTo>
                  <a:pt x="104" y="666"/>
                </a:lnTo>
                <a:lnTo>
                  <a:pt x="104" y="656"/>
                </a:lnTo>
                <a:lnTo>
                  <a:pt x="104" y="654"/>
                </a:lnTo>
                <a:lnTo>
                  <a:pt x="100" y="652"/>
                </a:lnTo>
                <a:lnTo>
                  <a:pt x="96" y="644"/>
                </a:lnTo>
                <a:lnTo>
                  <a:pt x="98" y="644"/>
                </a:lnTo>
                <a:lnTo>
                  <a:pt x="100" y="642"/>
                </a:lnTo>
                <a:lnTo>
                  <a:pt x="102" y="640"/>
                </a:lnTo>
                <a:lnTo>
                  <a:pt x="104" y="638"/>
                </a:lnTo>
                <a:lnTo>
                  <a:pt x="110" y="640"/>
                </a:lnTo>
                <a:lnTo>
                  <a:pt x="118" y="636"/>
                </a:lnTo>
                <a:lnTo>
                  <a:pt x="120" y="636"/>
                </a:lnTo>
                <a:lnTo>
                  <a:pt x="124" y="638"/>
                </a:lnTo>
                <a:lnTo>
                  <a:pt x="128" y="644"/>
                </a:lnTo>
                <a:lnTo>
                  <a:pt x="130" y="644"/>
                </a:lnTo>
                <a:lnTo>
                  <a:pt x="140" y="642"/>
                </a:lnTo>
                <a:lnTo>
                  <a:pt x="144" y="644"/>
                </a:lnTo>
                <a:lnTo>
                  <a:pt x="156" y="650"/>
                </a:lnTo>
                <a:lnTo>
                  <a:pt x="160" y="654"/>
                </a:lnTo>
                <a:lnTo>
                  <a:pt x="170" y="658"/>
                </a:lnTo>
                <a:lnTo>
                  <a:pt x="174" y="662"/>
                </a:lnTo>
                <a:lnTo>
                  <a:pt x="178" y="662"/>
                </a:lnTo>
                <a:lnTo>
                  <a:pt x="178" y="660"/>
                </a:lnTo>
                <a:lnTo>
                  <a:pt x="174" y="658"/>
                </a:lnTo>
                <a:lnTo>
                  <a:pt x="178" y="656"/>
                </a:lnTo>
                <a:lnTo>
                  <a:pt x="182" y="652"/>
                </a:lnTo>
                <a:lnTo>
                  <a:pt x="184" y="652"/>
                </a:lnTo>
                <a:lnTo>
                  <a:pt x="186" y="654"/>
                </a:lnTo>
                <a:lnTo>
                  <a:pt x="188" y="652"/>
                </a:lnTo>
                <a:lnTo>
                  <a:pt x="190" y="652"/>
                </a:lnTo>
                <a:lnTo>
                  <a:pt x="190" y="658"/>
                </a:lnTo>
                <a:lnTo>
                  <a:pt x="196" y="664"/>
                </a:lnTo>
                <a:lnTo>
                  <a:pt x="198" y="664"/>
                </a:lnTo>
                <a:lnTo>
                  <a:pt x="198" y="666"/>
                </a:lnTo>
                <a:lnTo>
                  <a:pt x="202" y="672"/>
                </a:lnTo>
                <a:lnTo>
                  <a:pt x="204" y="672"/>
                </a:lnTo>
                <a:lnTo>
                  <a:pt x="204" y="670"/>
                </a:lnTo>
                <a:lnTo>
                  <a:pt x="200" y="664"/>
                </a:lnTo>
                <a:lnTo>
                  <a:pt x="194" y="658"/>
                </a:lnTo>
                <a:lnTo>
                  <a:pt x="194" y="652"/>
                </a:lnTo>
                <a:lnTo>
                  <a:pt x="190" y="652"/>
                </a:lnTo>
                <a:lnTo>
                  <a:pt x="188" y="650"/>
                </a:lnTo>
                <a:lnTo>
                  <a:pt x="186" y="652"/>
                </a:lnTo>
                <a:lnTo>
                  <a:pt x="182" y="650"/>
                </a:lnTo>
                <a:lnTo>
                  <a:pt x="180" y="652"/>
                </a:lnTo>
                <a:lnTo>
                  <a:pt x="180" y="654"/>
                </a:lnTo>
                <a:lnTo>
                  <a:pt x="178" y="656"/>
                </a:lnTo>
                <a:lnTo>
                  <a:pt x="172" y="656"/>
                </a:lnTo>
                <a:lnTo>
                  <a:pt x="170" y="654"/>
                </a:lnTo>
                <a:lnTo>
                  <a:pt x="170" y="652"/>
                </a:lnTo>
                <a:lnTo>
                  <a:pt x="178" y="650"/>
                </a:lnTo>
                <a:lnTo>
                  <a:pt x="182" y="642"/>
                </a:lnTo>
                <a:lnTo>
                  <a:pt x="174" y="648"/>
                </a:lnTo>
                <a:lnTo>
                  <a:pt x="170" y="650"/>
                </a:lnTo>
                <a:lnTo>
                  <a:pt x="166" y="650"/>
                </a:lnTo>
                <a:lnTo>
                  <a:pt x="160" y="646"/>
                </a:lnTo>
                <a:lnTo>
                  <a:pt x="158" y="648"/>
                </a:lnTo>
                <a:lnTo>
                  <a:pt x="154" y="648"/>
                </a:lnTo>
                <a:lnTo>
                  <a:pt x="156" y="644"/>
                </a:lnTo>
                <a:lnTo>
                  <a:pt x="150" y="642"/>
                </a:lnTo>
                <a:lnTo>
                  <a:pt x="148" y="640"/>
                </a:lnTo>
                <a:lnTo>
                  <a:pt x="148" y="638"/>
                </a:lnTo>
                <a:lnTo>
                  <a:pt x="150" y="636"/>
                </a:lnTo>
                <a:lnTo>
                  <a:pt x="150" y="634"/>
                </a:lnTo>
                <a:lnTo>
                  <a:pt x="150" y="632"/>
                </a:lnTo>
                <a:lnTo>
                  <a:pt x="148" y="630"/>
                </a:lnTo>
                <a:lnTo>
                  <a:pt x="142" y="632"/>
                </a:lnTo>
                <a:lnTo>
                  <a:pt x="140" y="636"/>
                </a:lnTo>
                <a:lnTo>
                  <a:pt x="132" y="640"/>
                </a:lnTo>
                <a:lnTo>
                  <a:pt x="130" y="640"/>
                </a:lnTo>
                <a:lnTo>
                  <a:pt x="126" y="636"/>
                </a:lnTo>
                <a:lnTo>
                  <a:pt x="124" y="636"/>
                </a:lnTo>
                <a:lnTo>
                  <a:pt x="120" y="634"/>
                </a:lnTo>
                <a:lnTo>
                  <a:pt x="118" y="634"/>
                </a:lnTo>
                <a:lnTo>
                  <a:pt x="116" y="626"/>
                </a:lnTo>
                <a:lnTo>
                  <a:pt x="106" y="614"/>
                </a:lnTo>
                <a:lnTo>
                  <a:pt x="104" y="618"/>
                </a:lnTo>
                <a:lnTo>
                  <a:pt x="102" y="620"/>
                </a:lnTo>
                <a:lnTo>
                  <a:pt x="94" y="618"/>
                </a:lnTo>
                <a:lnTo>
                  <a:pt x="94" y="622"/>
                </a:lnTo>
                <a:lnTo>
                  <a:pt x="90" y="632"/>
                </a:lnTo>
                <a:lnTo>
                  <a:pt x="92" y="634"/>
                </a:lnTo>
                <a:lnTo>
                  <a:pt x="94" y="638"/>
                </a:lnTo>
                <a:lnTo>
                  <a:pt x="88" y="640"/>
                </a:lnTo>
                <a:lnTo>
                  <a:pt x="88" y="642"/>
                </a:lnTo>
                <a:lnTo>
                  <a:pt x="86" y="646"/>
                </a:lnTo>
                <a:lnTo>
                  <a:pt x="90" y="654"/>
                </a:lnTo>
                <a:lnTo>
                  <a:pt x="90" y="656"/>
                </a:lnTo>
                <a:lnTo>
                  <a:pt x="88" y="656"/>
                </a:lnTo>
                <a:lnTo>
                  <a:pt x="86" y="652"/>
                </a:lnTo>
                <a:lnTo>
                  <a:pt x="84" y="652"/>
                </a:lnTo>
                <a:lnTo>
                  <a:pt x="86" y="658"/>
                </a:lnTo>
                <a:lnTo>
                  <a:pt x="86" y="660"/>
                </a:lnTo>
                <a:lnTo>
                  <a:pt x="84" y="660"/>
                </a:lnTo>
                <a:lnTo>
                  <a:pt x="80" y="660"/>
                </a:lnTo>
                <a:lnTo>
                  <a:pt x="76" y="652"/>
                </a:lnTo>
                <a:lnTo>
                  <a:pt x="68" y="642"/>
                </a:lnTo>
                <a:lnTo>
                  <a:pt x="68" y="638"/>
                </a:lnTo>
                <a:lnTo>
                  <a:pt x="66" y="638"/>
                </a:lnTo>
                <a:lnTo>
                  <a:pt x="66" y="642"/>
                </a:lnTo>
                <a:lnTo>
                  <a:pt x="64" y="642"/>
                </a:lnTo>
                <a:lnTo>
                  <a:pt x="62" y="636"/>
                </a:lnTo>
                <a:lnTo>
                  <a:pt x="58" y="632"/>
                </a:lnTo>
                <a:lnTo>
                  <a:pt x="56" y="624"/>
                </a:lnTo>
                <a:lnTo>
                  <a:pt x="46" y="614"/>
                </a:lnTo>
                <a:lnTo>
                  <a:pt x="46" y="608"/>
                </a:lnTo>
                <a:lnTo>
                  <a:pt x="44" y="610"/>
                </a:lnTo>
                <a:lnTo>
                  <a:pt x="44" y="614"/>
                </a:lnTo>
                <a:lnTo>
                  <a:pt x="40" y="616"/>
                </a:lnTo>
                <a:lnTo>
                  <a:pt x="38" y="618"/>
                </a:lnTo>
                <a:lnTo>
                  <a:pt x="34" y="616"/>
                </a:lnTo>
                <a:lnTo>
                  <a:pt x="40" y="610"/>
                </a:lnTo>
                <a:lnTo>
                  <a:pt x="48" y="598"/>
                </a:lnTo>
                <a:lnTo>
                  <a:pt x="50" y="592"/>
                </a:lnTo>
                <a:lnTo>
                  <a:pt x="48" y="584"/>
                </a:lnTo>
                <a:lnTo>
                  <a:pt x="52" y="594"/>
                </a:lnTo>
                <a:lnTo>
                  <a:pt x="56" y="606"/>
                </a:lnTo>
                <a:lnTo>
                  <a:pt x="58" y="612"/>
                </a:lnTo>
                <a:lnTo>
                  <a:pt x="52" y="588"/>
                </a:lnTo>
                <a:lnTo>
                  <a:pt x="50" y="584"/>
                </a:lnTo>
                <a:lnTo>
                  <a:pt x="50" y="574"/>
                </a:lnTo>
                <a:lnTo>
                  <a:pt x="46" y="568"/>
                </a:lnTo>
                <a:lnTo>
                  <a:pt x="44" y="572"/>
                </a:lnTo>
                <a:lnTo>
                  <a:pt x="42" y="570"/>
                </a:lnTo>
                <a:lnTo>
                  <a:pt x="46" y="564"/>
                </a:lnTo>
                <a:lnTo>
                  <a:pt x="42" y="546"/>
                </a:lnTo>
                <a:lnTo>
                  <a:pt x="32" y="532"/>
                </a:lnTo>
                <a:lnTo>
                  <a:pt x="26" y="522"/>
                </a:lnTo>
                <a:lnTo>
                  <a:pt x="24" y="514"/>
                </a:lnTo>
                <a:lnTo>
                  <a:pt x="20" y="508"/>
                </a:lnTo>
                <a:lnTo>
                  <a:pt x="18" y="494"/>
                </a:lnTo>
                <a:lnTo>
                  <a:pt x="14" y="488"/>
                </a:lnTo>
                <a:lnTo>
                  <a:pt x="2" y="456"/>
                </a:lnTo>
                <a:lnTo>
                  <a:pt x="2" y="450"/>
                </a:lnTo>
                <a:lnTo>
                  <a:pt x="6" y="448"/>
                </a:lnTo>
                <a:lnTo>
                  <a:pt x="10" y="444"/>
                </a:lnTo>
                <a:lnTo>
                  <a:pt x="12" y="430"/>
                </a:lnTo>
                <a:lnTo>
                  <a:pt x="12" y="420"/>
                </a:lnTo>
                <a:lnTo>
                  <a:pt x="10" y="414"/>
                </a:lnTo>
                <a:lnTo>
                  <a:pt x="12" y="408"/>
                </a:lnTo>
                <a:lnTo>
                  <a:pt x="10" y="402"/>
                </a:lnTo>
                <a:lnTo>
                  <a:pt x="12" y="400"/>
                </a:lnTo>
                <a:lnTo>
                  <a:pt x="10" y="398"/>
                </a:lnTo>
                <a:lnTo>
                  <a:pt x="12" y="396"/>
                </a:lnTo>
                <a:lnTo>
                  <a:pt x="12" y="392"/>
                </a:lnTo>
                <a:lnTo>
                  <a:pt x="20" y="374"/>
                </a:lnTo>
                <a:lnTo>
                  <a:pt x="28" y="364"/>
                </a:lnTo>
                <a:lnTo>
                  <a:pt x="26" y="356"/>
                </a:lnTo>
                <a:lnTo>
                  <a:pt x="30" y="344"/>
                </a:lnTo>
                <a:lnTo>
                  <a:pt x="30" y="340"/>
                </a:lnTo>
                <a:lnTo>
                  <a:pt x="28" y="336"/>
                </a:lnTo>
                <a:lnTo>
                  <a:pt x="28" y="332"/>
                </a:lnTo>
                <a:lnTo>
                  <a:pt x="30" y="322"/>
                </a:lnTo>
                <a:lnTo>
                  <a:pt x="28" y="314"/>
                </a:lnTo>
                <a:lnTo>
                  <a:pt x="28" y="308"/>
                </a:lnTo>
                <a:lnTo>
                  <a:pt x="26" y="304"/>
                </a:lnTo>
                <a:lnTo>
                  <a:pt x="24" y="296"/>
                </a:lnTo>
                <a:lnTo>
                  <a:pt x="20" y="288"/>
                </a:lnTo>
                <a:lnTo>
                  <a:pt x="16" y="284"/>
                </a:lnTo>
                <a:lnTo>
                  <a:pt x="18" y="276"/>
                </a:lnTo>
                <a:lnTo>
                  <a:pt x="16" y="270"/>
                </a:lnTo>
                <a:lnTo>
                  <a:pt x="8" y="258"/>
                </a:lnTo>
                <a:lnTo>
                  <a:pt x="6" y="252"/>
                </a:lnTo>
                <a:lnTo>
                  <a:pt x="0" y="244"/>
                </a:lnTo>
                <a:lnTo>
                  <a:pt x="0" y="240"/>
                </a:lnTo>
                <a:lnTo>
                  <a:pt x="4" y="232"/>
                </a:lnTo>
                <a:lnTo>
                  <a:pt x="4" y="220"/>
                </a:lnTo>
                <a:lnTo>
                  <a:pt x="4" y="214"/>
                </a:lnTo>
                <a:lnTo>
                  <a:pt x="8" y="208"/>
                </a:lnTo>
                <a:lnTo>
                  <a:pt x="10" y="202"/>
                </a:lnTo>
                <a:lnTo>
                  <a:pt x="14" y="196"/>
                </a:lnTo>
                <a:lnTo>
                  <a:pt x="22" y="188"/>
                </a:lnTo>
                <a:lnTo>
                  <a:pt x="26" y="182"/>
                </a:lnTo>
                <a:lnTo>
                  <a:pt x="36" y="174"/>
                </a:lnTo>
                <a:lnTo>
                  <a:pt x="30" y="180"/>
                </a:lnTo>
                <a:lnTo>
                  <a:pt x="34" y="184"/>
                </a:lnTo>
                <a:lnTo>
                  <a:pt x="36" y="182"/>
                </a:lnTo>
                <a:lnTo>
                  <a:pt x="36" y="178"/>
                </a:lnTo>
                <a:lnTo>
                  <a:pt x="38" y="176"/>
                </a:lnTo>
                <a:lnTo>
                  <a:pt x="42" y="172"/>
                </a:lnTo>
                <a:lnTo>
                  <a:pt x="46" y="170"/>
                </a:lnTo>
                <a:lnTo>
                  <a:pt x="52" y="170"/>
                </a:lnTo>
                <a:lnTo>
                  <a:pt x="56" y="168"/>
                </a:lnTo>
                <a:lnTo>
                  <a:pt x="50" y="164"/>
                </a:lnTo>
                <a:lnTo>
                  <a:pt x="40" y="172"/>
                </a:lnTo>
                <a:lnTo>
                  <a:pt x="36" y="174"/>
                </a:lnTo>
                <a:lnTo>
                  <a:pt x="48" y="162"/>
                </a:lnTo>
                <a:lnTo>
                  <a:pt x="58" y="146"/>
                </a:lnTo>
                <a:lnTo>
                  <a:pt x="62" y="140"/>
                </a:lnTo>
                <a:lnTo>
                  <a:pt x="58" y="132"/>
                </a:lnTo>
                <a:lnTo>
                  <a:pt x="62" y="124"/>
                </a:lnTo>
                <a:lnTo>
                  <a:pt x="64" y="122"/>
                </a:lnTo>
                <a:lnTo>
                  <a:pt x="70" y="112"/>
                </a:lnTo>
                <a:lnTo>
                  <a:pt x="86" y="86"/>
                </a:lnTo>
                <a:lnTo>
                  <a:pt x="88" y="70"/>
                </a:lnTo>
                <a:lnTo>
                  <a:pt x="90" y="70"/>
                </a:lnTo>
                <a:lnTo>
                  <a:pt x="88" y="66"/>
                </a:lnTo>
                <a:lnTo>
                  <a:pt x="88" y="64"/>
                </a:lnTo>
                <a:lnTo>
                  <a:pt x="90" y="58"/>
                </a:lnTo>
                <a:lnTo>
                  <a:pt x="90" y="48"/>
                </a:lnTo>
                <a:lnTo>
                  <a:pt x="92" y="44"/>
                </a:lnTo>
                <a:lnTo>
                  <a:pt x="92" y="38"/>
                </a:lnTo>
                <a:lnTo>
                  <a:pt x="88" y="34"/>
                </a:lnTo>
                <a:lnTo>
                  <a:pt x="86" y="30"/>
                </a:lnTo>
                <a:lnTo>
                  <a:pt x="84" y="28"/>
                </a:lnTo>
                <a:lnTo>
                  <a:pt x="84" y="26"/>
                </a:lnTo>
                <a:lnTo>
                  <a:pt x="90" y="22"/>
                </a:lnTo>
                <a:lnTo>
                  <a:pt x="92" y="18"/>
                </a:lnTo>
                <a:lnTo>
                  <a:pt x="96" y="8"/>
                </a:lnTo>
                <a:lnTo>
                  <a:pt x="98" y="8"/>
                </a:lnTo>
                <a:lnTo>
                  <a:pt x="100" y="0"/>
                </a:lnTo>
                <a:lnTo>
                  <a:pt x="254" y="58"/>
                </a:lnTo>
                <a:lnTo>
                  <a:pt x="426" y="118"/>
                </a:lnTo>
                <a:lnTo>
                  <a:pt x="520" y="148"/>
                </a:lnTo>
                <a:lnTo>
                  <a:pt x="520" y="150"/>
                </a:lnTo>
                <a:lnTo>
                  <a:pt x="460" y="356"/>
                </a:lnTo>
                <a:lnTo>
                  <a:pt x="396" y="576"/>
                </a:lnTo>
                <a:lnTo>
                  <a:pt x="516" y="772"/>
                </a:lnTo>
                <a:lnTo>
                  <a:pt x="622" y="942"/>
                </a:lnTo>
                <a:lnTo>
                  <a:pt x="742" y="1134"/>
                </a:lnTo>
                <a:lnTo>
                  <a:pt x="854" y="1306"/>
                </a:lnTo>
                <a:lnTo>
                  <a:pt x="854" y="1312"/>
                </a:lnTo>
                <a:lnTo>
                  <a:pt x="850" y="1322"/>
                </a:lnTo>
                <a:lnTo>
                  <a:pt x="852" y="1326"/>
                </a:lnTo>
                <a:lnTo>
                  <a:pt x="856" y="1328"/>
                </a:lnTo>
                <a:lnTo>
                  <a:pt x="856" y="1334"/>
                </a:lnTo>
                <a:lnTo>
                  <a:pt x="860" y="1340"/>
                </a:lnTo>
                <a:lnTo>
                  <a:pt x="862" y="1346"/>
                </a:lnTo>
                <a:lnTo>
                  <a:pt x="866" y="1362"/>
                </a:lnTo>
                <a:lnTo>
                  <a:pt x="866" y="1368"/>
                </a:lnTo>
                <a:lnTo>
                  <a:pt x="868" y="1374"/>
                </a:lnTo>
                <a:lnTo>
                  <a:pt x="870" y="1378"/>
                </a:lnTo>
                <a:lnTo>
                  <a:pt x="870" y="1380"/>
                </a:lnTo>
                <a:lnTo>
                  <a:pt x="868" y="1384"/>
                </a:lnTo>
                <a:lnTo>
                  <a:pt x="868" y="1388"/>
                </a:lnTo>
                <a:lnTo>
                  <a:pt x="872" y="1388"/>
                </a:lnTo>
                <a:lnTo>
                  <a:pt x="878" y="1398"/>
                </a:lnTo>
                <a:lnTo>
                  <a:pt x="888" y="1408"/>
                </a:lnTo>
                <a:lnTo>
                  <a:pt x="892" y="1416"/>
                </a:lnTo>
                <a:lnTo>
                  <a:pt x="892" y="1420"/>
                </a:lnTo>
                <a:lnTo>
                  <a:pt x="886" y="1422"/>
                </a:lnTo>
                <a:lnTo>
                  <a:pt x="876" y="1430"/>
                </a:lnTo>
                <a:lnTo>
                  <a:pt x="856" y="1438"/>
                </a:lnTo>
                <a:lnTo>
                  <a:pt x="852" y="1442"/>
                </a:lnTo>
                <a:lnTo>
                  <a:pt x="850" y="1450"/>
                </a:lnTo>
                <a:lnTo>
                  <a:pt x="836" y="1458"/>
                </a:lnTo>
                <a:lnTo>
                  <a:pt x="836" y="1460"/>
                </a:lnTo>
                <a:lnTo>
                  <a:pt x="838" y="1468"/>
                </a:lnTo>
                <a:lnTo>
                  <a:pt x="838" y="1470"/>
                </a:lnTo>
                <a:lnTo>
                  <a:pt x="836" y="1470"/>
                </a:lnTo>
                <a:lnTo>
                  <a:pt x="834" y="1476"/>
                </a:lnTo>
                <a:lnTo>
                  <a:pt x="834" y="1484"/>
                </a:lnTo>
                <a:lnTo>
                  <a:pt x="832" y="1488"/>
                </a:lnTo>
                <a:lnTo>
                  <a:pt x="834" y="1492"/>
                </a:lnTo>
                <a:lnTo>
                  <a:pt x="828" y="1496"/>
                </a:lnTo>
                <a:lnTo>
                  <a:pt x="828" y="1504"/>
                </a:lnTo>
                <a:lnTo>
                  <a:pt x="824" y="1510"/>
                </a:lnTo>
                <a:lnTo>
                  <a:pt x="824" y="1514"/>
                </a:lnTo>
                <a:lnTo>
                  <a:pt x="818" y="1520"/>
                </a:lnTo>
                <a:lnTo>
                  <a:pt x="808" y="1532"/>
                </a:lnTo>
                <a:lnTo>
                  <a:pt x="800" y="1530"/>
                </a:lnTo>
                <a:lnTo>
                  <a:pt x="796" y="1532"/>
                </a:lnTo>
                <a:lnTo>
                  <a:pt x="800" y="1538"/>
                </a:lnTo>
                <a:lnTo>
                  <a:pt x="794" y="1546"/>
                </a:lnTo>
                <a:lnTo>
                  <a:pt x="794" y="1548"/>
                </a:lnTo>
                <a:lnTo>
                  <a:pt x="794" y="1550"/>
                </a:lnTo>
                <a:lnTo>
                  <a:pt x="798" y="1554"/>
                </a:lnTo>
                <a:lnTo>
                  <a:pt x="798" y="1558"/>
                </a:lnTo>
                <a:lnTo>
                  <a:pt x="798" y="1560"/>
                </a:lnTo>
                <a:lnTo>
                  <a:pt x="796" y="1570"/>
                </a:lnTo>
                <a:lnTo>
                  <a:pt x="792" y="1576"/>
                </a:lnTo>
                <a:lnTo>
                  <a:pt x="792" y="1578"/>
                </a:lnTo>
                <a:lnTo>
                  <a:pt x="794" y="1586"/>
                </a:lnTo>
                <a:lnTo>
                  <a:pt x="798" y="1586"/>
                </a:lnTo>
                <a:lnTo>
                  <a:pt x="800" y="1588"/>
                </a:lnTo>
                <a:lnTo>
                  <a:pt x="802" y="1590"/>
                </a:lnTo>
                <a:lnTo>
                  <a:pt x="808" y="1590"/>
                </a:lnTo>
                <a:lnTo>
                  <a:pt x="812" y="1592"/>
                </a:lnTo>
                <a:lnTo>
                  <a:pt x="812" y="1598"/>
                </a:lnTo>
                <a:lnTo>
                  <a:pt x="816" y="1602"/>
                </a:lnTo>
                <a:lnTo>
                  <a:pt x="814" y="1606"/>
                </a:lnTo>
                <a:lnTo>
                  <a:pt x="814" y="1616"/>
                </a:lnTo>
                <a:lnTo>
                  <a:pt x="812" y="1620"/>
                </a:lnTo>
                <a:lnTo>
                  <a:pt x="804" y="1624"/>
                </a:lnTo>
                <a:lnTo>
                  <a:pt x="802" y="1632"/>
                </a:lnTo>
                <a:lnTo>
                  <a:pt x="800" y="1634"/>
                </a:lnTo>
                <a:lnTo>
                  <a:pt x="796" y="1634"/>
                </a:lnTo>
                <a:lnTo>
                  <a:pt x="788" y="1630"/>
                </a:lnTo>
                <a:lnTo>
                  <a:pt x="782" y="1628"/>
                </a:lnTo>
                <a:lnTo>
                  <a:pt x="778" y="1632"/>
                </a:lnTo>
                <a:lnTo>
                  <a:pt x="780" y="1632"/>
                </a:lnTo>
                <a:lnTo>
                  <a:pt x="490" y="1596"/>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67" name="Freeform 24"/>
          <p:cNvSpPr>
            <a:spLocks/>
          </p:cNvSpPr>
          <p:nvPr/>
        </p:nvSpPr>
        <p:spPr bwMode="auto">
          <a:xfrm>
            <a:off x="6528448" y="1401521"/>
            <a:ext cx="469450" cy="772921"/>
          </a:xfrm>
          <a:custGeom>
            <a:avLst/>
            <a:gdLst>
              <a:gd name="T0" fmla="*/ 482492 w 414"/>
              <a:gd name="T1" fmla="*/ 569377 h 682"/>
              <a:gd name="T2" fmla="*/ 502838 w 414"/>
              <a:gd name="T3" fmla="*/ 578092 h 682"/>
              <a:gd name="T4" fmla="*/ 499932 w 414"/>
              <a:gd name="T5" fmla="*/ 537422 h 682"/>
              <a:gd name="T6" fmla="*/ 511558 w 414"/>
              <a:gd name="T7" fmla="*/ 528707 h 682"/>
              <a:gd name="T8" fmla="*/ 531904 w 414"/>
              <a:gd name="T9" fmla="*/ 537422 h 682"/>
              <a:gd name="T10" fmla="*/ 540624 w 414"/>
              <a:gd name="T11" fmla="*/ 511277 h 682"/>
              <a:gd name="T12" fmla="*/ 549344 w 414"/>
              <a:gd name="T13" fmla="*/ 499657 h 682"/>
              <a:gd name="T14" fmla="*/ 558063 w 414"/>
              <a:gd name="T15" fmla="*/ 493848 h 682"/>
              <a:gd name="T16" fmla="*/ 566783 w 414"/>
              <a:gd name="T17" fmla="*/ 493848 h 682"/>
              <a:gd name="T18" fmla="*/ 578409 w 414"/>
              <a:gd name="T19" fmla="*/ 493848 h 682"/>
              <a:gd name="T20" fmla="*/ 598755 w 414"/>
              <a:gd name="T21" fmla="*/ 458988 h 682"/>
              <a:gd name="T22" fmla="*/ 592942 w 414"/>
              <a:gd name="T23" fmla="*/ 441558 h 682"/>
              <a:gd name="T24" fmla="*/ 584223 w 414"/>
              <a:gd name="T25" fmla="*/ 444463 h 682"/>
              <a:gd name="T26" fmla="*/ 575503 w 414"/>
              <a:gd name="T27" fmla="*/ 438653 h 682"/>
              <a:gd name="T28" fmla="*/ 566783 w 414"/>
              <a:gd name="T29" fmla="*/ 406698 h 682"/>
              <a:gd name="T30" fmla="*/ 534811 w 414"/>
              <a:gd name="T31" fmla="*/ 395078 h 682"/>
              <a:gd name="T32" fmla="*/ 499932 w 414"/>
              <a:gd name="T33" fmla="*/ 351503 h 682"/>
              <a:gd name="T34" fmla="*/ 479586 w 414"/>
              <a:gd name="T35" fmla="*/ 310833 h 682"/>
              <a:gd name="T36" fmla="*/ 424361 w 414"/>
              <a:gd name="T37" fmla="*/ 302118 h 682"/>
              <a:gd name="T38" fmla="*/ 308097 w 414"/>
              <a:gd name="T39" fmla="*/ 23240 h 682"/>
              <a:gd name="T40" fmla="*/ 229620 w 414"/>
              <a:gd name="T41" fmla="*/ 11620 h 682"/>
              <a:gd name="T42" fmla="*/ 174395 w 414"/>
              <a:gd name="T43" fmla="*/ 63910 h 682"/>
              <a:gd name="T44" fmla="*/ 110450 w 414"/>
              <a:gd name="T45" fmla="*/ 23240 h 682"/>
              <a:gd name="T46" fmla="*/ 55225 w 414"/>
              <a:gd name="T47" fmla="*/ 322453 h 682"/>
              <a:gd name="T48" fmla="*/ 58132 w 414"/>
              <a:gd name="T49" fmla="*/ 357313 h 682"/>
              <a:gd name="T50" fmla="*/ 72664 w 414"/>
              <a:gd name="T51" fmla="*/ 400888 h 682"/>
              <a:gd name="T52" fmla="*/ 43599 w 414"/>
              <a:gd name="T53" fmla="*/ 464798 h 682"/>
              <a:gd name="T54" fmla="*/ 46505 w 414"/>
              <a:gd name="T55" fmla="*/ 514182 h 682"/>
              <a:gd name="T56" fmla="*/ 31972 w 414"/>
              <a:gd name="T57" fmla="*/ 554852 h 682"/>
              <a:gd name="T58" fmla="*/ 124983 w 414"/>
              <a:gd name="T59" fmla="*/ 894735 h 682"/>
              <a:gd name="T60" fmla="*/ 154049 w 414"/>
              <a:gd name="T61" fmla="*/ 955740 h 682"/>
              <a:gd name="T62" fmla="*/ 194741 w 414"/>
              <a:gd name="T63" fmla="*/ 987695 h 682"/>
              <a:gd name="T64" fmla="*/ 203461 w 414"/>
              <a:gd name="T65" fmla="*/ 923785 h 682"/>
              <a:gd name="T66" fmla="*/ 215087 w 414"/>
              <a:gd name="T67" fmla="*/ 883116 h 682"/>
              <a:gd name="T68" fmla="*/ 232526 w 414"/>
              <a:gd name="T69" fmla="*/ 859876 h 682"/>
              <a:gd name="T70" fmla="*/ 220900 w 414"/>
              <a:gd name="T71" fmla="*/ 836636 h 682"/>
              <a:gd name="T72" fmla="*/ 244153 w 414"/>
              <a:gd name="T73" fmla="*/ 801776 h 682"/>
              <a:gd name="T74" fmla="*/ 255779 w 414"/>
              <a:gd name="T75" fmla="*/ 790156 h 682"/>
              <a:gd name="T76" fmla="*/ 258686 w 414"/>
              <a:gd name="T77" fmla="*/ 787251 h 682"/>
              <a:gd name="T78" fmla="*/ 273218 w 414"/>
              <a:gd name="T79" fmla="*/ 810491 h 682"/>
              <a:gd name="T80" fmla="*/ 270312 w 414"/>
              <a:gd name="T81" fmla="*/ 781441 h 682"/>
              <a:gd name="T82" fmla="*/ 261592 w 414"/>
              <a:gd name="T83" fmla="*/ 740771 h 682"/>
              <a:gd name="T84" fmla="*/ 281938 w 414"/>
              <a:gd name="T85" fmla="*/ 790156 h 682"/>
              <a:gd name="T86" fmla="*/ 279032 w 414"/>
              <a:gd name="T87" fmla="*/ 778536 h 682"/>
              <a:gd name="T88" fmla="*/ 293565 w 414"/>
              <a:gd name="T89" fmla="*/ 761106 h 682"/>
              <a:gd name="T90" fmla="*/ 305191 w 414"/>
              <a:gd name="T91" fmla="*/ 775631 h 682"/>
              <a:gd name="T92" fmla="*/ 308097 w 414"/>
              <a:gd name="T93" fmla="*/ 766916 h 682"/>
              <a:gd name="T94" fmla="*/ 322630 w 414"/>
              <a:gd name="T95" fmla="*/ 726246 h 682"/>
              <a:gd name="T96" fmla="*/ 334257 w 414"/>
              <a:gd name="T97" fmla="*/ 734961 h 682"/>
              <a:gd name="T98" fmla="*/ 345883 w 414"/>
              <a:gd name="T99" fmla="*/ 726246 h 682"/>
              <a:gd name="T100" fmla="*/ 354603 w 414"/>
              <a:gd name="T101" fmla="*/ 723341 h 682"/>
              <a:gd name="T102" fmla="*/ 357509 w 414"/>
              <a:gd name="T103" fmla="*/ 697196 h 682"/>
              <a:gd name="T104" fmla="*/ 363322 w 414"/>
              <a:gd name="T105" fmla="*/ 644907 h 682"/>
              <a:gd name="T106" fmla="*/ 372042 w 414"/>
              <a:gd name="T107" fmla="*/ 612952 h 682"/>
              <a:gd name="T108" fmla="*/ 377855 w 414"/>
              <a:gd name="T109" fmla="*/ 624572 h 682"/>
              <a:gd name="T110" fmla="*/ 383669 w 414"/>
              <a:gd name="T111" fmla="*/ 618762 h 682"/>
              <a:gd name="T112" fmla="*/ 389482 w 414"/>
              <a:gd name="T113" fmla="*/ 633287 h 682"/>
              <a:gd name="T114" fmla="*/ 421454 w 414"/>
              <a:gd name="T115" fmla="*/ 636192 h 682"/>
              <a:gd name="T116" fmla="*/ 427267 w 414"/>
              <a:gd name="T117" fmla="*/ 610047 h 682"/>
              <a:gd name="T118" fmla="*/ 433080 w 414"/>
              <a:gd name="T119" fmla="*/ 598427 h 682"/>
              <a:gd name="T120" fmla="*/ 438894 w 414"/>
              <a:gd name="T121" fmla="*/ 572282 h 682"/>
              <a:gd name="T122" fmla="*/ 459240 w 414"/>
              <a:gd name="T123" fmla="*/ 580997 h 682"/>
              <a:gd name="T124" fmla="*/ 479586 w 414"/>
              <a:gd name="T125" fmla="*/ 595522 h 6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4" h="682">
                <a:moveTo>
                  <a:pt x="334" y="414"/>
                </a:moveTo>
                <a:lnTo>
                  <a:pt x="336" y="406"/>
                </a:lnTo>
                <a:lnTo>
                  <a:pt x="336" y="402"/>
                </a:lnTo>
                <a:lnTo>
                  <a:pt x="338" y="402"/>
                </a:lnTo>
                <a:lnTo>
                  <a:pt x="340" y="404"/>
                </a:lnTo>
                <a:lnTo>
                  <a:pt x="340" y="400"/>
                </a:lnTo>
                <a:lnTo>
                  <a:pt x="336" y="396"/>
                </a:lnTo>
                <a:lnTo>
                  <a:pt x="334" y="396"/>
                </a:lnTo>
                <a:lnTo>
                  <a:pt x="332" y="392"/>
                </a:lnTo>
                <a:lnTo>
                  <a:pt x="334" y="392"/>
                </a:lnTo>
                <a:lnTo>
                  <a:pt x="334" y="388"/>
                </a:lnTo>
                <a:lnTo>
                  <a:pt x="336" y="386"/>
                </a:lnTo>
                <a:lnTo>
                  <a:pt x="340" y="396"/>
                </a:lnTo>
                <a:lnTo>
                  <a:pt x="342" y="398"/>
                </a:lnTo>
                <a:lnTo>
                  <a:pt x="342" y="388"/>
                </a:lnTo>
                <a:lnTo>
                  <a:pt x="342" y="386"/>
                </a:lnTo>
                <a:lnTo>
                  <a:pt x="344" y="396"/>
                </a:lnTo>
                <a:lnTo>
                  <a:pt x="346" y="398"/>
                </a:lnTo>
                <a:lnTo>
                  <a:pt x="346" y="392"/>
                </a:lnTo>
                <a:lnTo>
                  <a:pt x="346" y="388"/>
                </a:lnTo>
                <a:lnTo>
                  <a:pt x="344" y="386"/>
                </a:lnTo>
                <a:lnTo>
                  <a:pt x="346" y="386"/>
                </a:lnTo>
                <a:lnTo>
                  <a:pt x="348" y="384"/>
                </a:lnTo>
                <a:lnTo>
                  <a:pt x="342" y="376"/>
                </a:lnTo>
                <a:lnTo>
                  <a:pt x="344" y="376"/>
                </a:lnTo>
                <a:lnTo>
                  <a:pt x="344" y="370"/>
                </a:lnTo>
                <a:lnTo>
                  <a:pt x="346" y="370"/>
                </a:lnTo>
                <a:lnTo>
                  <a:pt x="348" y="370"/>
                </a:lnTo>
                <a:lnTo>
                  <a:pt x="348" y="366"/>
                </a:lnTo>
                <a:lnTo>
                  <a:pt x="350" y="368"/>
                </a:lnTo>
                <a:lnTo>
                  <a:pt x="350" y="376"/>
                </a:lnTo>
                <a:lnTo>
                  <a:pt x="352" y="376"/>
                </a:lnTo>
                <a:lnTo>
                  <a:pt x="352" y="366"/>
                </a:lnTo>
                <a:lnTo>
                  <a:pt x="352" y="364"/>
                </a:lnTo>
                <a:lnTo>
                  <a:pt x="354" y="372"/>
                </a:lnTo>
                <a:lnTo>
                  <a:pt x="356" y="378"/>
                </a:lnTo>
                <a:lnTo>
                  <a:pt x="358" y="376"/>
                </a:lnTo>
                <a:lnTo>
                  <a:pt x="360" y="378"/>
                </a:lnTo>
                <a:lnTo>
                  <a:pt x="360" y="372"/>
                </a:lnTo>
                <a:lnTo>
                  <a:pt x="362" y="366"/>
                </a:lnTo>
                <a:lnTo>
                  <a:pt x="364" y="366"/>
                </a:lnTo>
                <a:lnTo>
                  <a:pt x="366" y="370"/>
                </a:lnTo>
                <a:lnTo>
                  <a:pt x="372" y="366"/>
                </a:lnTo>
                <a:lnTo>
                  <a:pt x="370" y="364"/>
                </a:lnTo>
                <a:lnTo>
                  <a:pt x="370" y="356"/>
                </a:lnTo>
                <a:lnTo>
                  <a:pt x="366" y="356"/>
                </a:lnTo>
                <a:lnTo>
                  <a:pt x="368" y="354"/>
                </a:lnTo>
                <a:lnTo>
                  <a:pt x="368" y="350"/>
                </a:lnTo>
                <a:lnTo>
                  <a:pt x="370" y="350"/>
                </a:lnTo>
                <a:lnTo>
                  <a:pt x="372" y="354"/>
                </a:lnTo>
                <a:lnTo>
                  <a:pt x="372" y="352"/>
                </a:lnTo>
                <a:lnTo>
                  <a:pt x="372" y="350"/>
                </a:lnTo>
                <a:lnTo>
                  <a:pt x="374" y="352"/>
                </a:lnTo>
                <a:lnTo>
                  <a:pt x="374" y="354"/>
                </a:lnTo>
                <a:lnTo>
                  <a:pt x="378" y="354"/>
                </a:lnTo>
                <a:lnTo>
                  <a:pt x="380" y="352"/>
                </a:lnTo>
                <a:lnTo>
                  <a:pt x="378" y="350"/>
                </a:lnTo>
                <a:lnTo>
                  <a:pt x="378" y="348"/>
                </a:lnTo>
                <a:lnTo>
                  <a:pt x="376" y="346"/>
                </a:lnTo>
                <a:lnTo>
                  <a:pt x="378" y="344"/>
                </a:lnTo>
                <a:lnTo>
                  <a:pt x="382" y="348"/>
                </a:lnTo>
                <a:lnTo>
                  <a:pt x="382" y="350"/>
                </a:lnTo>
                <a:lnTo>
                  <a:pt x="384" y="354"/>
                </a:lnTo>
                <a:lnTo>
                  <a:pt x="384" y="348"/>
                </a:lnTo>
                <a:lnTo>
                  <a:pt x="388" y="350"/>
                </a:lnTo>
                <a:lnTo>
                  <a:pt x="388" y="348"/>
                </a:lnTo>
                <a:lnTo>
                  <a:pt x="384" y="346"/>
                </a:lnTo>
                <a:lnTo>
                  <a:pt x="386" y="342"/>
                </a:lnTo>
                <a:lnTo>
                  <a:pt x="384" y="340"/>
                </a:lnTo>
                <a:lnTo>
                  <a:pt x="380" y="338"/>
                </a:lnTo>
                <a:lnTo>
                  <a:pt x="382" y="338"/>
                </a:lnTo>
                <a:lnTo>
                  <a:pt x="386" y="338"/>
                </a:lnTo>
                <a:lnTo>
                  <a:pt x="384" y="336"/>
                </a:lnTo>
                <a:lnTo>
                  <a:pt x="388" y="334"/>
                </a:lnTo>
                <a:lnTo>
                  <a:pt x="390" y="334"/>
                </a:lnTo>
                <a:lnTo>
                  <a:pt x="388" y="336"/>
                </a:lnTo>
                <a:lnTo>
                  <a:pt x="390" y="340"/>
                </a:lnTo>
                <a:lnTo>
                  <a:pt x="388" y="340"/>
                </a:lnTo>
                <a:lnTo>
                  <a:pt x="392" y="342"/>
                </a:lnTo>
                <a:lnTo>
                  <a:pt x="394" y="344"/>
                </a:lnTo>
                <a:lnTo>
                  <a:pt x="396" y="344"/>
                </a:lnTo>
                <a:lnTo>
                  <a:pt x="398" y="342"/>
                </a:lnTo>
                <a:lnTo>
                  <a:pt x="394" y="340"/>
                </a:lnTo>
                <a:lnTo>
                  <a:pt x="396" y="338"/>
                </a:lnTo>
                <a:lnTo>
                  <a:pt x="398" y="340"/>
                </a:lnTo>
                <a:lnTo>
                  <a:pt x="402" y="338"/>
                </a:lnTo>
                <a:lnTo>
                  <a:pt x="402" y="336"/>
                </a:lnTo>
                <a:lnTo>
                  <a:pt x="404" y="332"/>
                </a:lnTo>
                <a:lnTo>
                  <a:pt x="408" y="326"/>
                </a:lnTo>
                <a:lnTo>
                  <a:pt x="406" y="322"/>
                </a:lnTo>
                <a:lnTo>
                  <a:pt x="408" y="320"/>
                </a:lnTo>
                <a:lnTo>
                  <a:pt x="408" y="316"/>
                </a:lnTo>
                <a:lnTo>
                  <a:pt x="412" y="316"/>
                </a:lnTo>
                <a:lnTo>
                  <a:pt x="414" y="308"/>
                </a:lnTo>
                <a:lnTo>
                  <a:pt x="414" y="306"/>
                </a:lnTo>
                <a:lnTo>
                  <a:pt x="412" y="304"/>
                </a:lnTo>
                <a:lnTo>
                  <a:pt x="412" y="302"/>
                </a:lnTo>
                <a:lnTo>
                  <a:pt x="410" y="302"/>
                </a:lnTo>
                <a:lnTo>
                  <a:pt x="408" y="300"/>
                </a:lnTo>
                <a:lnTo>
                  <a:pt x="404" y="298"/>
                </a:lnTo>
                <a:lnTo>
                  <a:pt x="404" y="300"/>
                </a:lnTo>
                <a:lnTo>
                  <a:pt x="408" y="304"/>
                </a:lnTo>
                <a:lnTo>
                  <a:pt x="408" y="306"/>
                </a:lnTo>
                <a:lnTo>
                  <a:pt x="406" y="308"/>
                </a:lnTo>
                <a:lnTo>
                  <a:pt x="404" y="304"/>
                </a:lnTo>
                <a:lnTo>
                  <a:pt x="400" y="300"/>
                </a:lnTo>
                <a:lnTo>
                  <a:pt x="400" y="302"/>
                </a:lnTo>
                <a:lnTo>
                  <a:pt x="402" y="302"/>
                </a:lnTo>
                <a:lnTo>
                  <a:pt x="400" y="306"/>
                </a:lnTo>
                <a:lnTo>
                  <a:pt x="402" y="306"/>
                </a:lnTo>
                <a:lnTo>
                  <a:pt x="400" y="308"/>
                </a:lnTo>
                <a:lnTo>
                  <a:pt x="398" y="304"/>
                </a:lnTo>
                <a:lnTo>
                  <a:pt x="396" y="306"/>
                </a:lnTo>
                <a:lnTo>
                  <a:pt x="398" y="312"/>
                </a:lnTo>
                <a:lnTo>
                  <a:pt x="394" y="306"/>
                </a:lnTo>
                <a:lnTo>
                  <a:pt x="388" y="302"/>
                </a:lnTo>
                <a:lnTo>
                  <a:pt x="388" y="300"/>
                </a:lnTo>
                <a:lnTo>
                  <a:pt x="390" y="300"/>
                </a:lnTo>
                <a:lnTo>
                  <a:pt x="396" y="302"/>
                </a:lnTo>
                <a:lnTo>
                  <a:pt x="398" y="298"/>
                </a:lnTo>
                <a:lnTo>
                  <a:pt x="394" y="296"/>
                </a:lnTo>
                <a:lnTo>
                  <a:pt x="396" y="292"/>
                </a:lnTo>
                <a:lnTo>
                  <a:pt x="400" y="294"/>
                </a:lnTo>
                <a:lnTo>
                  <a:pt x="402" y="292"/>
                </a:lnTo>
                <a:lnTo>
                  <a:pt x="400" y="288"/>
                </a:lnTo>
                <a:lnTo>
                  <a:pt x="400" y="286"/>
                </a:lnTo>
                <a:lnTo>
                  <a:pt x="394" y="280"/>
                </a:lnTo>
                <a:lnTo>
                  <a:pt x="390" y="280"/>
                </a:lnTo>
                <a:lnTo>
                  <a:pt x="390" y="276"/>
                </a:lnTo>
                <a:lnTo>
                  <a:pt x="382" y="270"/>
                </a:lnTo>
                <a:lnTo>
                  <a:pt x="380" y="266"/>
                </a:lnTo>
                <a:lnTo>
                  <a:pt x="374" y="266"/>
                </a:lnTo>
                <a:lnTo>
                  <a:pt x="370" y="264"/>
                </a:lnTo>
                <a:lnTo>
                  <a:pt x="368" y="266"/>
                </a:lnTo>
                <a:lnTo>
                  <a:pt x="366" y="266"/>
                </a:lnTo>
                <a:lnTo>
                  <a:pt x="368" y="272"/>
                </a:lnTo>
                <a:lnTo>
                  <a:pt x="366" y="274"/>
                </a:lnTo>
                <a:lnTo>
                  <a:pt x="364" y="276"/>
                </a:lnTo>
                <a:lnTo>
                  <a:pt x="354" y="270"/>
                </a:lnTo>
                <a:lnTo>
                  <a:pt x="346" y="262"/>
                </a:lnTo>
                <a:lnTo>
                  <a:pt x="346" y="260"/>
                </a:lnTo>
                <a:lnTo>
                  <a:pt x="346" y="256"/>
                </a:lnTo>
                <a:lnTo>
                  <a:pt x="344" y="254"/>
                </a:lnTo>
                <a:lnTo>
                  <a:pt x="346" y="248"/>
                </a:lnTo>
                <a:lnTo>
                  <a:pt x="344" y="242"/>
                </a:lnTo>
                <a:lnTo>
                  <a:pt x="338" y="238"/>
                </a:lnTo>
                <a:lnTo>
                  <a:pt x="332" y="232"/>
                </a:lnTo>
                <a:lnTo>
                  <a:pt x="334" y="230"/>
                </a:lnTo>
                <a:lnTo>
                  <a:pt x="338" y="224"/>
                </a:lnTo>
                <a:lnTo>
                  <a:pt x="336" y="222"/>
                </a:lnTo>
                <a:lnTo>
                  <a:pt x="336" y="218"/>
                </a:lnTo>
                <a:lnTo>
                  <a:pt x="334" y="216"/>
                </a:lnTo>
                <a:lnTo>
                  <a:pt x="330" y="214"/>
                </a:lnTo>
                <a:lnTo>
                  <a:pt x="328" y="216"/>
                </a:lnTo>
                <a:lnTo>
                  <a:pt x="324" y="218"/>
                </a:lnTo>
                <a:lnTo>
                  <a:pt x="310" y="220"/>
                </a:lnTo>
                <a:lnTo>
                  <a:pt x="308" y="218"/>
                </a:lnTo>
                <a:lnTo>
                  <a:pt x="302" y="212"/>
                </a:lnTo>
                <a:lnTo>
                  <a:pt x="300" y="216"/>
                </a:lnTo>
                <a:lnTo>
                  <a:pt x="294" y="214"/>
                </a:lnTo>
                <a:lnTo>
                  <a:pt x="292" y="210"/>
                </a:lnTo>
                <a:lnTo>
                  <a:pt x="292" y="208"/>
                </a:lnTo>
                <a:lnTo>
                  <a:pt x="288" y="202"/>
                </a:lnTo>
                <a:lnTo>
                  <a:pt x="290" y="194"/>
                </a:lnTo>
                <a:lnTo>
                  <a:pt x="286" y="188"/>
                </a:lnTo>
                <a:lnTo>
                  <a:pt x="286" y="180"/>
                </a:lnTo>
                <a:lnTo>
                  <a:pt x="284" y="178"/>
                </a:lnTo>
                <a:lnTo>
                  <a:pt x="226" y="24"/>
                </a:lnTo>
                <a:lnTo>
                  <a:pt x="226" y="22"/>
                </a:lnTo>
                <a:lnTo>
                  <a:pt x="214" y="20"/>
                </a:lnTo>
                <a:lnTo>
                  <a:pt x="212" y="16"/>
                </a:lnTo>
                <a:lnTo>
                  <a:pt x="206" y="14"/>
                </a:lnTo>
                <a:lnTo>
                  <a:pt x="204" y="10"/>
                </a:lnTo>
                <a:lnTo>
                  <a:pt x="186" y="4"/>
                </a:lnTo>
                <a:lnTo>
                  <a:pt x="182" y="4"/>
                </a:lnTo>
                <a:lnTo>
                  <a:pt x="176" y="0"/>
                </a:lnTo>
                <a:lnTo>
                  <a:pt x="164" y="0"/>
                </a:lnTo>
                <a:lnTo>
                  <a:pt x="162" y="2"/>
                </a:lnTo>
                <a:lnTo>
                  <a:pt x="160" y="4"/>
                </a:lnTo>
                <a:lnTo>
                  <a:pt x="158" y="8"/>
                </a:lnTo>
                <a:lnTo>
                  <a:pt x="160" y="10"/>
                </a:lnTo>
                <a:lnTo>
                  <a:pt x="160" y="12"/>
                </a:lnTo>
                <a:lnTo>
                  <a:pt x="156" y="14"/>
                </a:lnTo>
                <a:lnTo>
                  <a:pt x="150" y="14"/>
                </a:lnTo>
                <a:lnTo>
                  <a:pt x="144" y="20"/>
                </a:lnTo>
                <a:lnTo>
                  <a:pt x="140" y="28"/>
                </a:lnTo>
                <a:lnTo>
                  <a:pt x="130" y="32"/>
                </a:lnTo>
                <a:lnTo>
                  <a:pt x="120" y="44"/>
                </a:lnTo>
                <a:lnTo>
                  <a:pt x="102" y="38"/>
                </a:lnTo>
                <a:lnTo>
                  <a:pt x="100" y="34"/>
                </a:lnTo>
                <a:lnTo>
                  <a:pt x="98" y="30"/>
                </a:lnTo>
                <a:lnTo>
                  <a:pt x="96" y="16"/>
                </a:lnTo>
                <a:lnTo>
                  <a:pt x="94" y="16"/>
                </a:lnTo>
                <a:lnTo>
                  <a:pt x="90" y="16"/>
                </a:lnTo>
                <a:lnTo>
                  <a:pt x="86" y="14"/>
                </a:lnTo>
                <a:lnTo>
                  <a:pt x="76" y="16"/>
                </a:lnTo>
                <a:lnTo>
                  <a:pt x="40" y="150"/>
                </a:lnTo>
                <a:lnTo>
                  <a:pt x="48" y="188"/>
                </a:lnTo>
                <a:lnTo>
                  <a:pt x="42" y="200"/>
                </a:lnTo>
                <a:lnTo>
                  <a:pt x="38" y="204"/>
                </a:lnTo>
                <a:lnTo>
                  <a:pt x="38" y="206"/>
                </a:lnTo>
                <a:lnTo>
                  <a:pt x="40" y="210"/>
                </a:lnTo>
                <a:lnTo>
                  <a:pt x="38" y="214"/>
                </a:lnTo>
                <a:lnTo>
                  <a:pt x="38" y="222"/>
                </a:lnTo>
                <a:lnTo>
                  <a:pt x="36" y="228"/>
                </a:lnTo>
                <a:lnTo>
                  <a:pt x="36" y="230"/>
                </a:lnTo>
                <a:lnTo>
                  <a:pt x="44" y="232"/>
                </a:lnTo>
                <a:lnTo>
                  <a:pt x="44" y="236"/>
                </a:lnTo>
                <a:lnTo>
                  <a:pt x="44" y="238"/>
                </a:lnTo>
                <a:lnTo>
                  <a:pt x="44" y="242"/>
                </a:lnTo>
                <a:lnTo>
                  <a:pt x="42" y="242"/>
                </a:lnTo>
                <a:lnTo>
                  <a:pt x="40" y="246"/>
                </a:lnTo>
                <a:lnTo>
                  <a:pt x="44" y="248"/>
                </a:lnTo>
                <a:lnTo>
                  <a:pt x="42" y="252"/>
                </a:lnTo>
                <a:lnTo>
                  <a:pt x="44" y="256"/>
                </a:lnTo>
                <a:lnTo>
                  <a:pt x="44" y="260"/>
                </a:lnTo>
                <a:lnTo>
                  <a:pt x="46" y="260"/>
                </a:lnTo>
                <a:lnTo>
                  <a:pt x="50" y="260"/>
                </a:lnTo>
                <a:lnTo>
                  <a:pt x="52" y="260"/>
                </a:lnTo>
                <a:lnTo>
                  <a:pt x="52" y="268"/>
                </a:lnTo>
                <a:lnTo>
                  <a:pt x="50" y="276"/>
                </a:lnTo>
                <a:lnTo>
                  <a:pt x="42" y="286"/>
                </a:lnTo>
                <a:lnTo>
                  <a:pt x="46" y="294"/>
                </a:lnTo>
                <a:lnTo>
                  <a:pt x="46" y="300"/>
                </a:lnTo>
                <a:lnTo>
                  <a:pt x="44" y="302"/>
                </a:lnTo>
                <a:lnTo>
                  <a:pt x="42" y="302"/>
                </a:lnTo>
                <a:lnTo>
                  <a:pt x="38" y="308"/>
                </a:lnTo>
                <a:lnTo>
                  <a:pt x="34" y="310"/>
                </a:lnTo>
                <a:lnTo>
                  <a:pt x="32" y="316"/>
                </a:lnTo>
                <a:lnTo>
                  <a:pt x="30" y="320"/>
                </a:lnTo>
                <a:lnTo>
                  <a:pt x="26" y="330"/>
                </a:lnTo>
                <a:lnTo>
                  <a:pt x="26" y="332"/>
                </a:lnTo>
                <a:lnTo>
                  <a:pt x="26" y="336"/>
                </a:lnTo>
                <a:lnTo>
                  <a:pt x="26" y="342"/>
                </a:lnTo>
                <a:lnTo>
                  <a:pt x="28" y="344"/>
                </a:lnTo>
                <a:lnTo>
                  <a:pt x="38" y="348"/>
                </a:lnTo>
                <a:lnTo>
                  <a:pt x="38" y="352"/>
                </a:lnTo>
                <a:lnTo>
                  <a:pt x="36" y="354"/>
                </a:lnTo>
                <a:lnTo>
                  <a:pt x="32" y="354"/>
                </a:lnTo>
                <a:lnTo>
                  <a:pt x="26" y="350"/>
                </a:lnTo>
                <a:lnTo>
                  <a:pt x="20" y="354"/>
                </a:lnTo>
                <a:lnTo>
                  <a:pt x="20" y="356"/>
                </a:lnTo>
                <a:lnTo>
                  <a:pt x="22" y="360"/>
                </a:lnTo>
                <a:lnTo>
                  <a:pt x="22" y="364"/>
                </a:lnTo>
                <a:lnTo>
                  <a:pt x="24" y="368"/>
                </a:lnTo>
                <a:lnTo>
                  <a:pt x="22" y="374"/>
                </a:lnTo>
                <a:lnTo>
                  <a:pt x="24" y="378"/>
                </a:lnTo>
                <a:lnTo>
                  <a:pt x="22" y="382"/>
                </a:lnTo>
                <a:lnTo>
                  <a:pt x="12" y="370"/>
                </a:lnTo>
                <a:lnTo>
                  <a:pt x="10" y="368"/>
                </a:lnTo>
                <a:lnTo>
                  <a:pt x="6" y="370"/>
                </a:lnTo>
                <a:lnTo>
                  <a:pt x="4" y="370"/>
                </a:lnTo>
                <a:lnTo>
                  <a:pt x="6" y="374"/>
                </a:lnTo>
                <a:lnTo>
                  <a:pt x="0" y="380"/>
                </a:lnTo>
                <a:lnTo>
                  <a:pt x="86" y="616"/>
                </a:lnTo>
                <a:lnTo>
                  <a:pt x="88" y="620"/>
                </a:lnTo>
                <a:lnTo>
                  <a:pt x="86" y="624"/>
                </a:lnTo>
                <a:lnTo>
                  <a:pt x="88" y="628"/>
                </a:lnTo>
                <a:lnTo>
                  <a:pt x="88" y="632"/>
                </a:lnTo>
                <a:lnTo>
                  <a:pt x="90" y="636"/>
                </a:lnTo>
                <a:lnTo>
                  <a:pt x="92" y="644"/>
                </a:lnTo>
                <a:lnTo>
                  <a:pt x="94" y="648"/>
                </a:lnTo>
                <a:lnTo>
                  <a:pt x="100" y="652"/>
                </a:lnTo>
                <a:lnTo>
                  <a:pt x="106" y="658"/>
                </a:lnTo>
                <a:lnTo>
                  <a:pt x="114" y="662"/>
                </a:lnTo>
                <a:lnTo>
                  <a:pt x="116" y="664"/>
                </a:lnTo>
                <a:lnTo>
                  <a:pt x="116" y="674"/>
                </a:lnTo>
                <a:lnTo>
                  <a:pt x="128" y="682"/>
                </a:lnTo>
                <a:lnTo>
                  <a:pt x="128" y="680"/>
                </a:lnTo>
                <a:lnTo>
                  <a:pt x="128" y="676"/>
                </a:lnTo>
                <a:lnTo>
                  <a:pt x="130" y="676"/>
                </a:lnTo>
                <a:lnTo>
                  <a:pt x="134" y="680"/>
                </a:lnTo>
                <a:lnTo>
                  <a:pt x="136" y="678"/>
                </a:lnTo>
                <a:lnTo>
                  <a:pt x="138" y="664"/>
                </a:lnTo>
                <a:lnTo>
                  <a:pt x="140" y="662"/>
                </a:lnTo>
                <a:lnTo>
                  <a:pt x="138" y="660"/>
                </a:lnTo>
                <a:lnTo>
                  <a:pt x="138" y="656"/>
                </a:lnTo>
                <a:lnTo>
                  <a:pt x="136" y="652"/>
                </a:lnTo>
                <a:lnTo>
                  <a:pt x="136" y="650"/>
                </a:lnTo>
                <a:lnTo>
                  <a:pt x="138" y="642"/>
                </a:lnTo>
                <a:lnTo>
                  <a:pt x="140" y="636"/>
                </a:lnTo>
                <a:lnTo>
                  <a:pt x="146" y="634"/>
                </a:lnTo>
                <a:lnTo>
                  <a:pt x="148" y="628"/>
                </a:lnTo>
                <a:lnTo>
                  <a:pt x="150" y="624"/>
                </a:lnTo>
                <a:lnTo>
                  <a:pt x="152" y="618"/>
                </a:lnTo>
                <a:lnTo>
                  <a:pt x="154" y="614"/>
                </a:lnTo>
                <a:lnTo>
                  <a:pt x="154" y="612"/>
                </a:lnTo>
                <a:lnTo>
                  <a:pt x="150" y="616"/>
                </a:lnTo>
                <a:lnTo>
                  <a:pt x="148" y="612"/>
                </a:lnTo>
                <a:lnTo>
                  <a:pt x="148" y="608"/>
                </a:lnTo>
                <a:lnTo>
                  <a:pt x="148" y="600"/>
                </a:lnTo>
                <a:lnTo>
                  <a:pt x="150" y="600"/>
                </a:lnTo>
                <a:lnTo>
                  <a:pt x="152" y="604"/>
                </a:lnTo>
                <a:lnTo>
                  <a:pt x="156" y="596"/>
                </a:lnTo>
                <a:lnTo>
                  <a:pt x="156" y="598"/>
                </a:lnTo>
                <a:lnTo>
                  <a:pt x="160" y="596"/>
                </a:lnTo>
                <a:lnTo>
                  <a:pt x="162" y="594"/>
                </a:lnTo>
                <a:lnTo>
                  <a:pt x="160" y="592"/>
                </a:lnTo>
                <a:lnTo>
                  <a:pt x="160" y="588"/>
                </a:lnTo>
                <a:lnTo>
                  <a:pt x="158" y="584"/>
                </a:lnTo>
                <a:lnTo>
                  <a:pt x="156" y="584"/>
                </a:lnTo>
                <a:lnTo>
                  <a:pt x="152" y="586"/>
                </a:lnTo>
                <a:lnTo>
                  <a:pt x="148" y="584"/>
                </a:lnTo>
                <a:lnTo>
                  <a:pt x="152" y="584"/>
                </a:lnTo>
                <a:lnTo>
                  <a:pt x="154" y="582"/>
                </a:lnTo>
                <a:lnTo>
                  <a:pt x="154" y="580"/>
                </a:lnTo>
                <a:lnTo>
                  <a:pt x="152" y="576"/>
                </a:lnTo>
                <a:lnTo>
                  <a:pt x="154" y="574"/>
                </a:lnTo>
                <a:lnTo>
                  <a:pt x="154" y="564"/>
                </a:lnTo>
                <a:lnTo>
                  <a:pt x="156" y="564"/>
                </a:lnTo>
                <a:lnTo>
                  <a:pt x="160" y="556"/>
                </a:lnTo>
                <a:lnTo>
                  <a:pt x="166" y="552"/>
                </a:lnTo>
                <a:lnTo>
                  <a:pt x="168" y="546"/>
                </a:lnTo>
                <a:lnTo>
                  <a:pt x="170" y="546"/>
                </a:lnTo>
                <a:lnTo>
                  <a:pt x="168" y="552"/>
                </a:lnTo>
                <a:lnTo>
                  <a:pt x="170" y="546"/>
                </a:lnTo>
                <a:lnTo>
                  <a:pt x="172" y="546"/>
                </a:lnTo>
                <a:lnTo>
                  <a:pt x="174" y="546"/>
                </a:lnTo>
                <a:lnTo>
                  <a:pt x="170" y="562"/>
                </a:lnTo>
                <a:lnTo>
                  <a:pt x="172" y="564"/>
                </a:lnTo>
                <a:lnTo>
                  <a:pt x="174" y="546"/>
                </a:lnTo>
                <a:lnTo>
                  <a:pt x="176" y="544"/>
                </a:lnTo>
                <a:lnTo>
                  <a:pt x="178" y="552"/>
                </a:lnTo>
                <a:lnTo>
                  <a:pt x="174" y="564"/>
                </a:lnTo>
                <a:lnTo>
                  <a:pt x="176" y="564"/>
                </a:lnTo>
                <a:lnTo>
                  <a:pt x="178" y="552"/>
                </a:lnTo>
                <a:lnTo>
                  <a:pt x="180" y="550"/>
                </a:lnTo>
                <a:lnTo>
                  <a:pt x="182" y="554"/>
                </a:lnTo>
                <a:lnTo>
                  <a:pt x="182" y="552"/>
                </a:lnTo>
                <a:lnTo>
                  <a:pt x="182" y="544"/>
                </a:lnTo>
                <a:lnTo>
                  <a:pt x="178" y="542"/>
                </a:lnTo>
                <a:lnTo>
                  <a:pt x="180" y="540"/>
                </a:lnTo>
                <a:lnTo>
                  <a:pt x="182" y="540"/>
                </a:lnTo>
                <a:lnTo>
                  <a:pt x="184" y="544"/>
                </a:lnTo>
                <a:lnTo>
                  <a:pt x="186" y="546"/>
                </a:lnTo>
                <a:lnTo>
                  <a:pt x="186" y="550"/>
                </a:lnTo>
                <a:lnTo>
                  <a:pt x="184" y="552"/>
                </a:lnTo>
                <a:lnTo>
                  <a:pt x="186" y="554"/>
                </a:lnTo>
                <a:lnTo>
                  <a:pt x="188" y="558"/>
                </a:lnTo>
                <a:lnTo>
                  <a:pt x="190" y="558"/>
                </a:lnTo>
                <a:lnTo>
                  <a:pt x="190" y="562"/>
                </a:lnTo>
                <a:lnTo>
                  <a:pt x="192" y="562"/>
                </a:lnTo>
                <a:lnTo>
                  <a:pt x="194" y="558"/>
                </a:lnTo>
                <a:lnTo>
                  <a:pt x="194" y="556"/>
                </a:lnTo>
                <a:lnTo>
                  <a:pt x="192" y="548"/>
                </a:lnTo>
                <a:lnTo>
                  <a:pt x="190" y="546"/>
                </a:lnTo>
                <a:lnTo>
                  <a:pt x="188" y="540"/>
                </a:lnTo>
                <a:lnTo>
                  <a:pt x="186" y="538"/>
                </a:lnTo>
                <a:lnTo>
                  <a:pt x="180" y="524"/>
                </a:lnTo>
                <a:lnTo>
                  <a:pt x="178" y="528"/>
                </a:lnTo>
                <a:lnTo>
                  <a:pt x="176" y="528"/>
                </a:lnTo>
                <a:lnTo>
                  <a:pt x="174" y="524"/>
                </a:lnTo>
                <a:lnTo>
                  <a:pt x="176" y="522"/>
                </a:lnTo>
                <a:lnTo>
                  <a:pt x="178" y="514"/>
                </a:lnTo>
                <a:lnTo>
                  <a:pt x="180" y="514"/>
                </a:lnTo>
                <a:lnTo>
                  <a:pt x="180" y="510"/>
                </a:lnTo>
                <a:lnTo>
                  <a:pt x="182" y="510"/>
                </a:lnTo>
                <a:lnTo>
                  <a:pt x="182" y="512"/>
                </a:lnTo>
                <a:lnTo>
                  <a:pt x="180" y="516"/>
                </a:lnTo>
                <a:lnTo>
                  <a:pt x="182" y="524"/>
                </a:lnTo>
                <a:lnTo>
                  <a:pt x="186" y="530"/>
                </a:lnTo>
                <a:lnTo>
                  <a:pt x="186" y="534"/>
                </a:lnTo>
                <a:lnTo>
                  <a:pt x="190" y="540"/>
                </a:lnTo>
                <a:lnTo>
                  <a:pt x="192" y="544"/>
                </a:lnTo>
                <a:lnTo>
                  <a:pt x="194" y="544"/>
                </a:lnTo>
                <a:lnTo>
                  <a:pt x="196" y="552"/>
                </a:lnTo>
                <a:lnTo>
                  <a:pt x="198" y="550"/>
                </a:lnTo>
                <a:lnTo>
                  <a:pt x="198" y="540"/>
                </a:lnTo>
                <a:lnTo>
                  <a:pt x="196" y="538"/>
                </a:lnTo>
                <a:lnTo>
                  <a:pt x="196" y="544"/>
                </a:lnTo>
                <a:lnTo>
                  <a:pt x="194" y="536"/>
                </a:lnTo>
                <a:lnTo>
                  <a:pt x="192" y="536"/>
                </a:lnTo>
                <a:lnTo>
                  <a:pt x="190" y="532"/>
                </a:lnTo>
                <a:lnTo>
                  <a:pt x="192" y="530"/>
                </a:lnTo>
                <a:lnTo>
                  <a:pt x="194" y="518"/>
                </a:lnTo>
                <a:lnTo>
                  <a:pt x="196" y="510"/>
                </a:lnTo>
                <a:lnTo>
                  <a:pt x="198" y="510"/>
                </a:lnTo>
                <a:lnTo>
                  <a:pt x="196" y="516"/>
                </a:lnTo>
                <a:lnTo>
                  <a:pt x="198" y="524"/>
                </a:lnTo>
                <a:lnTo>
                  <a:pt x="202" y="524"/>
                </a:lnTo>
                <a:lnTo>
                  <a:pt x="202" y="526"/>
                </a:lnTo>
                <a:lnTo>
                  <a:pt x="200" y="526"/>
                </a:lnTo>
                <a:lnTo>
                  <a:pt x="200" y="530"/>
                </a:lnTo>
                <a:lnTo>
                  <a:pt x="200" y="534"/>
                </a:lnTo>
                <a:lnTo>
                  <a:pt x="206" y="538"/>
                </a:lnTo>
                <a:lnTo>
                  <a:pt x="208" y="534"/>
                </a:lnTo>
                <a:lnTo>
                  <a:pt x="210" y="540"/>
                </a:lnTo>
                <a:lnTo>
                  <a:pt x="210" y="538"/>
                </a:lnTo>
                <a:lnTo>
                  <a:pt x="210" y="534"/>
                </a:lnTo>
                <a:lnTo>
                  <a:pt x="208" y="530"/>
                </a:lnTo>
                <a:lnTo>
                  <a:pt x="204" y="520"/>
                </a:lnTo>
                <a:lnTo>
                  <a:pt x="206" y="508"/>
                </a:lnTo>
                <a:lnTo>
                  <a:pt x="208" y="510"/>
                </a:lnTo>
                <a:lnTo>
                  <a:pt x="206" y="520"/>
                </a:lnTo>
                <a:lnTo>
                  <a:pt x="208" y="522"/>
                </a:lnTo>
                <a:lnTo>
                  <a:pt x="208" y="530"/>
                </a:lnTo>
                <a:lnTo>
                  <a:pt x="214" y="534"/>
                </a:lnTo>
                <a:lnTo>
                  <a:pt x="212" y="528"/>
                </a:lnTo>
                <a:lnTo>
                  <a:pt x="212" y="526"/>
                </a:lnTo>
                <a:lnTo>
                  <a:pt x="214" y="528"/>
                </a:lnTo>
                <a:lnTo>
                  <a:pt x="216" y="532"/>
                </a:lnTo>
                <a:lnTo>
                  <a:pt x="218" y="532"/>
                </a:lnTo>
                <a:lnTo>
                  <a:pt x="218" y="510"/>
                </a:lnTo>
                <a:lnTo>
                  <a:pt x="220" y="508"/>
                </a:lnTo>
                <a:lnTo>
                  <a:pt x="220" y="504"/>
                </a:lnTo>
                <a:lnTo>
                  <a:pt x="218" y="502"/>
                </a:lnTo>
                <a:lnTo>
                  <a:pt x="222" y="500"/>
                </a:lnTo>
                <a:lnTo>
                  <a:pt x="220" y="496"/>
                </a:lnTo>
                <a:lnTo>
                  <a:pt x="222" y="496"/>
                </a:lnTo>
                <a:lnTo>
                  <a:pt x="224" y="498"/>
                </a:lnTo>
                <a:lnTo>
                  <a:pt x="222" y="502"/>
                </a:lnTo>
                <a:lnTo>
                  <a:pt x="226" y="504"/>
                </a:lnTo>
                <a:lnTo>
                  <a:pt x="226" y="508"/>
                </a:lnTo>
                <a:lnTo>
                  <a:pt x="228" y="508"/>
                </a:lnTo>
                <a:lnTo>
                  <a:pt x="228" y="506"/>
                </a:lnTo>
                <a:lnTo>
                  <a:pt x="230" y="506"/>
                </a:lnTo>
                <a:lnTo>
                  <a:pt x="230" y="510"/>
                </a:lnTo>
                <a:lnTo>
                  <a:pt x="232" y="512"/>
                </a:lnTo>
                <a:lnTo>
                  <a:pt x="234" y="510"/>
                </a:lnTo>
                <a:lnTo>
                  <a:pt x="232" y="506"/>
                </a:lnTo>
                <a:lnTo>
                  <a:pt x="236" y="504"/>
                </a:lnTo>
                <a:lnTo>
                  <a:pt x="236" y="500"/>
                </a:lnTo>
                <a:lnTo>
                  <a:pt x="236" y="498"/>
                </a:lnTo>
                <a:lnTo>
                  <a:pt x="238" y="500"/>
                </a:lnTo>
                <a:lnTo>
                  <a:pt x="236" y="506"/>
                </a:lnTo>
                <a:lnTo>
                  <a:pt x="236" y="512"/>
                </a:lnTo>
                <a:lnTo>
                  <a:pt x="238" y="512"/>
                </a:lnTo>
                <a:lnTo>
                  <a:pt x="242" y="508"/>
                </a:lnTo>
                <a:lnTo>
                  <a:pt x="242" y="506"/>
                </a:lnTo>
                <a:lnTo>
                  <a:pt x="242" y="504"/>
                </a:lnTo>
                <a:lnTo>
                  <a:pt x="240" y="500"/>
                </a:lnTo>
                <a:lnTo>
                  <a:pt x="242" y="500"/>
                </a:lnTo>
                <a:lnTo>
                  <a:pt x="244" y="498"/>
                </a:lnTo>
                <a:lnTo>
                  <a:pt x="246" y="498"/>
                </a:lnTo>
                <a:lnTo>
                  <a:pt x="246" y="492"/>
                </a:lnTo>
                <a:lnTo>
                  <a:pt x="250" y="490"/>
                </a:lnTo>
                <a:lnTo>
                  <a:pt x="250" y="488"/>
                </a:lnTo>
                <a:lnTo>
                  <a:pt x="250" y="486"/>
                </a:lnTo>
                <a:lnTo>
                  <a:pt x="250" y="482"/>
                </a:lnTo>
                <a:lnTo>
                  <a:pt x="246" y="484"/>
                </a:lnTo>
                <a:lnTo>
                  <a:pt x="246" y="480"/>
                </a:lnTo>
                <a:lnTo>
                  <a:pt x="246" y="478"/>
                </a:lnTo>
                <a:lnTo>
                  <a:pt x="244" y="476"/>
                </a:lnTo>
                <a:lnTo>
                  <a:pt x="246" y="474"/>
                </a:lnTo>
                <a:lnTo>
                  <a:pt x="244" y="472"/>
                </a:lnTo>
                <a:lnTo>
                  <a:pt x="246" y="470"/>
                </a:lnTo>
                <a:lnTo>
                  <a:pt x="244" y="466"/>
                </a:lnTo>
                <a:lnTo>
                  <a:pt x="246" y="452"/>
                </a:lnTo>
                <a:lnTo>
                  <a:pt x="250" y="448"/>
                </a:lnTo>
                <a:lnTo>
                  <a:pt x="250" y="444"/>
                </a:lnTo>
                <a:lnTo>
                  <a:pt x="250" y="442"/>
                </a:lnTo>
                <a:lnTo>
                  <a:pt x="244" y="438"/>
                </a:lnTo>
                <a:lnTo>
                  <a:pt x="244" y="434"/>
                </a:lnTo>
                <a:lnTo>
                  <a:pt x="240" y="432"/>
                </a:lnTo>
                <a:lnTo>
                  <a:pt x="246" y="428"/>
                </a:lnTo>
                <a:lnTo>
                  <a:pt x="252" y="420"/>
                </a:lnTo>
                <a:lnTo>
                  <a:pt x="252" y="424"/>
                </a:lnTo>
                <a:lnTo>
                  <a:pt x="254" y="424"/>
                </a:lnTo>
                <a:lnTo>
                  <a:pt x="256" y="422"/>
                </a:lnTo>
                <a:lnTo>
                  <a:pt x="256" y="420"/>
                </a:lnTo>
                <a:lnTo>
                  <a:pt x="254" y="418"/>
                </a:lnTo>
                <a:lnTo>
                  <a:pt x="254" y="414"/>
                </a:lnTo>
                <a:lnTo>
                  <a:pt x="252" y="408"/>
                </a:lnTo>
                <a:lnTo>
                  <a:pt x="254" y="406"/>
                </a:lnTo>
                <a:lnTo>
                  <a:pt x="260" y="406"/>
                </a:lnTo>
                <a:lnTo>
                  <a:pt x="260" y="420"/>
                </a:lnTo>
                <a:lnTo>
                  <a:pt x="258" y="426"/>
                </a:lnTo>
                <a:lnTo>
                  <a:pt x="260" y="430"/>
                </a:lnTo>
                <a:lnTo>
                  <a:pt x="262" y="430"/>
                </a:lnTo>
                <a:lnTo>
                  <a:pt x="262" y="424"/>
                </a:lnTo>
                <a:lnTo>
                  <a:pt x="266" y="422"/>
                </a:lnTo>
                <a:lnTo>
                  <a:pt x="266" y="420"/>
                </a:lnTo>
                <a:lnTo>
                  <a:pt x="266" y="422"/>
                </a:lnTo>
                <a:lnTo>
                  <a:pt x="270" y="424"/>
                </a:lnTo>
                <a:lnTo>
                  <a:pt x="270" y="426"/>
                </a:lnTo>
                <a:lnTo>
                  <a:pt x="266" y="426"/>
                </a:lnTo>
                <a:lnTo>
                  <a:pt x="264" y="426"/>
                </a:lnTo>
                <a:lnTo>
                  <a:pt x="264" y="430"/>
                </a:lnTo>
                <a:lnTo>
                  <a:pt x="266" y="432"/>
                </a:lnTo>
                <a:lnTo>
                  <a:pt x="266" y="434"/>
                </a:lnTo>
                <a:lnTo>
                  <a:pt x="262" y="432"/>
                </a:lnTo>
                <a:lnTo>
                  <a:pt x="262" y="438"/>
                </a:lnTo>
                <a:lnTo>
                  <a:pt x="262" y="442"/>
                </a:lnTo>
                <a:lnTo>
                  <a:pt x="266" y="440"/>
                </a:lnTo>
                <a:lnTo>
                  <a:pt x="266" y="436"/>
                </a:lnTo>
                <a:lnTo>
                  <a:pt x="268" y="436"/>
                </a:lnTo>
                <a:lnTo>
                  <a:pt x="272" y="440"/>
                </a:lnTo>
                <a:lnTo>
                  <a:pt x="276" y="440"/>
                </a:lnTo>
                <a:lnTo>
                  <a:pt x="282" y="438"/>
                </a:lnTo>
                <a:lnTo>
                  <a:pt x="284" y="440"/>
                </a:lnTo>
                <a:lnTo>
                  <a:pt x="292" y="444"/>
                </a:lnTo>
                <a:lnTo>
                  <a:pt x="296" y="444"/>
                </a:lnTo>
                <a:lnTo>
                  <a:pt x="294" y="442"/>
                </a:lnTo>
                <a:lnTo>
                  <a:pt x="290" y="440"/>
                </a:lnTo>
                <a:lnTo>
                  <a:pt x="290" y="438"/>
                </a:lnTo>
                <a:lnTo>
                  <a:pt x="294" y="438"/>
                </a:lnTo>
                <a:lnTo>
                  <a:pt x="292" y="434"/>
                </a:lnTo>
                <a:lnTo>
                  <a:pt x="288" y="434"/>
                </a:lnTo>
                <a:lnTo>
                  <a:pt x="286" y="426"/>
                </a:lnTo>
                <a:lnTo>
                  <a:pt x="282" y="420"/>
                </a:lnTo>
                <a:lnTo>
                  <a:pt x="286" y="420"/>
                </a:lnTo>
                <a:lnTo>
                  <a:pt x="290" y="414"/>
                </a:lnTo>
                <a:lnTo>
                  <a:pt x="292" y="420"/>
                </a:lnTo>
                <a:lnTo>
                  <a:pt x="294" y="420"/>
                </a:lnTo>
                <a:lnTo>
                  <a:pt x="294" y="416"/>
                </a:lnTo>
                <a:lnTo>
                  <a:pt x="292" y="414"/>
                </a:lnTo>
                <a:lnTo>
                  <a:pt x="290" y="408"/>
                </a:lnTo>
                <a:lnTo>
                  <a:pt x="288" y="406"/>
                </a:lnTo>
                <a:lnTo>
                  <a:pt x="292" y="404"/>
                </a:lnTo>
                <a:lnTo>
                  <a:pt x="296" y="416"/>
                </a:lnTo>
                <a:lnTo>
                  <a:pt x="300" y="414"/>
                </a:lnTo>
                <a:lnTo>
                  <a:pt x="298" y="412"/>
                </a:lnTo>
                <a:lnTo>
                  <a:pt x="300" y="408"/>
                </a:lnTo>
                <a:lnTo>
                  <a:pt x="300" y="406"/>
                </a:lnTo>
                <a:lnTo>
                  <a:pt x="304" y="406"/>
                </a:lnTo>
                <a:lnTo>
                  <a:pt x="308" y="404"/>
                </a:lnTo>
                <a:lnTo>
                  <a:pt x="306" y="402"/>
                </a:lnTo>
                <a:lnTo>
                  <a:pt x="308" y="400"/>
                </a:lnTo>
                <a:lnTo>
                  <a:pt x="306" y="396"/>
                </a:lnTo>
                <a:lnTo>
                  <a:pt x="302" y="398"/>
                </a:lnTo>
                <a:lnTo>
                  <a:pt x="302" y="394"/>
                </a:lnTo>
                <a:lnTo>
                  <a:pt x="306" y="394"/>
                </a:lnTo>
                <a:lnTo>
                  <a:pt x="308" y="398"/>
                </a:lnTo>
                <a:lnTo>
                  <a:pt x="312" y="400"/>
                </a:lnTo>
                <a:lnTo>
                  <a:pt x="314" y="400"/>
                </a:lnTo>
                <a:lnTo>
                  <a:pt x="312" y="394"/>
                </a:lnTo>
                <a:lnTo>
                  <a:pt x="312" y="392"/>
                </a:lnTo>
                <a:lnTo>
                  <a:pt x="314" y="392"/>
                </a:lnTo>
                <a:lnTo>
                  <a:pt x="316" y="400"/>
                </a:lnTo>
                <a:lnTo>
                  <a:pt x="318" y="398"/>
                </a:lnTo>
                <a:lnTo>
                  <a:pt x="318" y="394"/>
                </a:lnTo>
                <a:lnTo>
                  <a:pt x="318" y="392"/>
                </a:lnTo>
                <a:lnTo>
                  <a:pt x="320" y="394"/>
                </a:lnTo>
                <a:lnTo>
                  <a:pt x="324" y="396"/>
                </a:lnTo>
                <a:lnTo>
                  <a:pt x="326" y="396"/>
                </a:lnTo>
                <a:lnTo>
                  <a:pt x="324" y="400"/>
                </a:lnTo>
                <a:lnTo>
                  <a:pt x="328" y="406"/>
                </a:lnTo>
                <a:lnTo>
                  <a:pt x="330" y="410"/>
                </a:lnTo>
                <a:lnTo>
                  <a:pt x="330" y="408"/>
                </a:lnTo>
                <a:lnTo>
                  <a:pt x="332" y="408"/>
                </a:lnTo>
                <a:lnTo>
                  <a:pt x="332" y="412"/>
                </a:lnTo>
                <a:lnTo>
                  <a:pt x="334" y="414"/>
                </a:lnTo>
                <a:close/>
              </a:path>
            </a:pathLst>
          </a:custGeom>
          <a:solidFill>
            <a:schemeClr val="accent1"/>
          </a:solidFill>
          <a:ln>
            <a:noFill/>
          </a:ln>
        </p:spPr>
        <p:txBody>
          <a:bodyPr/>
          <a:lstStyle/>
          <a:p>
            <a:endParaRPr lang="en-US" sz="1600" dirty="0">
              <a:solidFill>
                <a:prstClr val="black"/>
              </a:solidFill>
            </a:endParaRPr>
          </a:p>
        </p:txBody>
      </p:sp>
      <p:sp>
        <p:nvSpPr>
          <p:cNvPr id="2068" name="Freeform 25"/>
          <p:cNvSpPr>
            <a:spLocks/>
          </p:cNvSpPr>
          <p:nvPr/>
        </p:nvSpPr>
        <p:spPr bwMode="auto">
          <a:xfrm>
            <a:off x="6528448" y="1401521"/>
            <a:ext cx="469450" cy="772921"/>
          </a:xfrm>
          <a:custGeom>
            <a:avLst/>
            <a:gdLst>
              <a:gd name="T0" fmla="*/ 482492 w 414"/>
              <a:gd name="T1" fmla="*/ 569377 h 682"/>
              <a:gd name="T2" fmla="*/ 502838 w 414"/>
              <a:gd name="T3" fmla="*/ 578092 h 682"/>
              <a:gd name="T4" fmla="*/ 499932 w 414"/>
              <a:gd name="T5" fmla="*/ 537422 h 682"/>
              <a:gd name="T6" fmla="*/ 511558 w 414"/>
              <a:gd name="T7" fmla="*/ 528707 h 682"/>
              <a:gd name="T8" fmla="*/ 531904 w 414"/>
              <a:gd name="T9" fmla="*/ 537422 h 682"/>
              <a:gd name="T10" fmla="*/ 540624 w 414"/>
              <a:gd name="T11" fmla="*/ 511277 h 682"/>
              <a:gd name="T12" fmla="*/ 549344 w 414"/>
              <a:gd name="T13" fmla="*/ 499657 h 682"/>
              <a:gd name="T14" fmla="*/ 558063 w 414"/>
              <a:gd name="T15" fmla="*/ 493848 h 682"/>
              <a:gd name="T16" fmla="*/ 566783 w 414"/>
              <a:gd name="T17" fmla="*/ 493848 h 682"/>
              <a:gd name="T18" fmla="*/ 578409 w 414"/>
              <a:gd name="T19" fmla="*/ 493848 h 682"/>
              <a:gd name="T20" fmla="*/ 598755 w 414"/>
              <a:gd name="T21" fmla="*/ 458988 h 682"/>
              <a:gd name="T22" fmla="*/ 592942 w 414"/>
              <a:gd name="T23" fmla="*/ 441558 h 682"/>
              <a:gd name="T24" fmla="*/ 584223 w 414"/>
              <a:gd name="T25" fmla="*/ 444463 h 682"/>
              <a:gd name="T26" fmla="*/ 575503 w 414"/>
              <a:gd name="T27" fmla="*/ 438653 h 682"/>
              <a:gd name="T28" fmla="*/ 566783 w 414"/>
              <a:gd name="T29" fmla="*/ 406698 h 682"/>
              <a:gd name="T30" fmla="*/ 534811 w 414"/>
              <a:gd name="T31" fmla="*/ 395078 h 682"/>
              <a:gd name="T32" fmla="*/ 499932 w 414"/>
              <a:gd name="T33" fmla="*/ 351503 h 682"/>
              <a:gd name="T34" fmla="*/ 479586 w 414"/>
              <a:gd name="T35" fmla="*/ 310833 h 682"/>
              <a:gd name="T36" fmla="*/ 424361 w 414"/>
              <a:gd name="T37" fmla="*/ 302118 h 682"/>
              <a:gd name="T38" fmla="*/ 308097 w 414"/>
              <a:gd name="T39" fmla="*/ 23240 h 682"/>
              <a:gd name="T40" fmla="*/ 229620 w 414"/>
              <a:gd name="T41" fmla="*/ 11620 h 682"/>
              <a:gd name="T42" fmla="*/ 174395 w 414"/>
              <a:gd name="T43" fmla="*/ 63910 h 682"/>
              <a:gd name="T44" fmla="*/ 110450 w 414"/>
              <a:gd name="T45" fmla="*/ 23240 h 682"/>
              <a:gd name="T46" fmla="*/ 55225 w 414"/>
              <a:gd name="T47" fmla="*/ 322453 h 682"/>
              <a:gd name="T48" fmla="*/ 58132 w 414"/>
              <a:gd name="T49" fmla="*/ 357313 h 682"/>
              <a:gd name="T50" fmla="*/ 72664 w 414"/>
              <a:gd name="T51" fmla="*/ 400888 h 682"/>
              <a:gd name="T52" fmla="*/ 43599 w 414"/>
              <a:gd name="T53" fmla="*/ 464798 h 682"/>
              <a:gd name="T54" fmla="*/ 46505 w 414"/>
              <a:gd name="T55" fmla="*/ 514182 h 682"/>
              <a:gd name="T56" fmla="*/ 31972 w 414"/>
              <a:gd name="T57" fmla="*/ 554852 h 682"/>
              <a:gd name="T58" fmla="*/ 124983 w 414"/>
              <a:gd name="T59" fmla="*/ 894735 h 682"/>
              <a:gd name="T60" fmla="*/ 154049 w 414"/>
              <a:gd name="T61" fmla="*/ 955740 h 682"/>
              <a:gd name="T62" fmla="*/ 194741 w 414"/>
              <a:gd name="T63" fmla="*/ 987695 h 682"/>
              <a:gd name="T64" fmla="*/ 203461 w 414"/>
              <a:gd name="T65" fmla="*/ 923785 h 682"/>
              <a:gd name="T66" fmla="*/ 215087 w 414"/>
              <a:gd name="T67" fmla="*/ 883116 h 682"/>
              <a:gd name="T68" fmla="*/ 232526 w 414"/>
              <a:gd name="T69" fmla="*/ 859876 h 682"/>
              <a:gd name="T70" fmla="*/ 220900 w 414"/>
              <a:gd name="T71" fmla="*/ 836636 h 682"/>
              <a:gd name="T72" fmla="*/ 244153 w 414"/>
              <a:gd name="T73" fmla="*/ 801776 h 682"/>
              <a:gd name="T74" fmla="*/ 255779 w 414"/>
              <a:gd name="T75" fmla="*/ 790156 h 682"/>
              <a:gd name="T76" fmla="*/ 258686 w 414"/>
              <a:gd name="T77" fmla="*/ 787251 h 682"/>
              <a:gd name="T78" fmla="*/ 273218 w 414"/>
              <a:gd name="T79" fmla="*/ 810491 h 682"/>
              <a:gd name="T80" fmla="*/ 270312 w 414"/>
              <a:gd name="T81" fmla="*/ 781441 h 682"/>
              <a:gd name="T82" fmla="*/ 261592 w 414"/>
              <a:gd name="T83" fmla="*/ 740771 h 682"/>
              <a:gd name="T84" fmla="*/ 281938 w 414"/>
              <a:gd name="T85" fmla="*/ 790156 h 682"/>
              <a:gd name="T86" fmla="*/ 279032 w 414"/>
              <a:gd name="T87" fmla="*/ 778536 h 682"/>
              <a:gd name="T88" fmla="*/ 293565 w 414"/>
              <a:gd name="T89" fmla="*/ 761106 h 682"/>
              <a:gd name="T90" fmla="*/ 305191 w 414"/>
              <a:gd name="T91" fmla="*/ 775631 h 682"/>
              <a:gd name="T92" fmla="*/ 308097 w 414"/>
              <a:gd name="T93" fmla="*/ 766916 h 682"/>
              <a:gd name="T94" fmla="*/ 322630 w 414"/>
              <a:gd name="T95" fmla="*/ 726246 h 682"/>
              <a:gd name="T96" fmla="*/ 334257 w 414"/>
              <a:gd name="T97" fmla="*/ 734961 h 682"/>
              <a:gd name="T98" fmla="*/ 345883 w 414"/>
              <a:gd name="T99" fmla="*/ 726246 h 682"/>
              <a:gd name="T100" fmla="*/ 354603 w 414"/>
              <a:gd name="T101" fmla="*/ 723341 h 682"/>
              <a:gd name="T102" fmla="*/ 357509 w 414"/>
              <a:gd name="T103" fmla="*/ 697196 h 682"/>
              <a:gd name="T104" fmla="*/ 363322 w 414"/>
              <a:gd name="T105" fmla="*/ 644907 h 682"/>
              <a:gd name="T106" fmla="*/ 372042 w 414"/>
              <a:gd name="T107" fmla="*/ 612952 h 682"/>
              <a:gd name="T108" fmla="*/ 377855 w 414"/>
              <a:gd name="T109" fmla="*/ 624572 h 682"/>
              <a:gd name="T110" fmla="*/ 383669 w 414"/>
              <a:gd name="T111" fmla="*/ 618762 h 682"/>
              <a:gd name="T112" fmla="*/ 389482 w 414"/>
              <a:gd name="T113" fmla="*/ 633287 h 682"/>
              <a:gd name="T114" fmla="*/ 421454 w 414"/>
              <a:gd name="T115" fmla="*/ 636192 h 682"/>
              <a:gd name="T116" fmla="*/ 427267 w 414"/>
              <a:gd name="T117" fmla="*/ 610047 h 682"/>
              <a:gd name="T118" fmla="*/ 433080 w 414"/>
              <a:gd name="T119" fmla="*/ 598427 h 682"/>
              <a:gd name="T120" fmla="*/ 438894 w 414"/>
              <a:gd name="T121" fmla="*/ 572282 h 682"/>
              <a:gd name="T122" fmla="*/ 459240 w 414"/>
              <a:gd name="T123" fmla="*/ 580997 h 682"/>
              <a:gd name="T124" fmla="*/ 479586 w 414"/>
              <a:gd name="T125" fmla="*/ 595522 h 6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4" h="682">
                <a:moveTo>
                  <a:pt x="334" y="414"/>
                </a:moveTo>
                <a:lnTo>
                  <a:pt x="336" y="406"/>
                </a:lnTo>
                <a:lnTo>
                  <a:pt x="336" y="402"/>
                </a:lnTo>
                <a:lnTo>
                  <a:pt x="338" y="402"/>
                </a:lnTo>
                <a:lnTo>
                  <a:pt x="340" y="404"/>
                </a:lnTo>
                <a:lnTo>
                  <a:pt x="340" y="400"/>
                </a:lnTo>
                <a:lnTo>
                  <a:pt x="336" y="396"/>
                </a:lnTo>
                <a:lnTo>
                  <a:pt x="334" y="396"/>
                </a:lnTo>
                <a:lnTo>
                  <a:pt x="332" y="392"/>
                </a:lnTo>
                <a:lnTo>
                  <a:pt x="334" y="392"/>
                </a:lnTo>
                <a:lnTo>
                  <a:pt x="334" y="388"/>
                </a:lnTo>
                <a:lnTo>
                  <a:pt x="336" y="386"/>
                </a:lnTo>
                <a:lnTo>
                  <a:pt x="340" y="396"/>
                </a:lnTo>
                <a:lnTo>
                  <a:pt x="342" y="398"/>
                </a:lnTo>
                <a:lnTo>
                  <a:pt x="342" y="388"/>
                </a:lnTo>
                <a:lnTo>
                  <a:pt x="342" y="386"/>
                </a:lnTo>
                <a:lnTo>
                  <a:pt x="344" y="396"/>
                </a:lnTo>
                <a:lnTo>
                  <a:pt x="346" y="398"/>
                </a:lnTo>
                <a:lnTo>
                  <a:pt x="346" y="392"/>
                </a:lnTo>
                <a:lnTo>
                  <a:pt x="346" y="388"/>
                </a:lnTo>
                <a:lnTo>
                  <a:pt x="344" y="386"/>
                </a:lnTo>
                <a:lnTo>
                  <a:pt x="346" y="386"/>
                </a:lnTo>
                <a:lnTo>
                  <a:pt x="348" y="384"/>
                </a:lnTo>
                <a:lnTo>
                  <a:pt x="342" y="376"/>
                </a:lnTo>
                <a:lnTo>
                  <a:pt x="344" y="376"/>
                </a:lnTo>
                <a:lnTo>
                  <a:pt x="344" y="370"/>
                </a:lnTo>
                <a:lnTo>
                  <a:pt x="346" y="370"/>
                </a:lnTo>
                <a:lnTo>
                  <a:pt x="348" y="370"/>
                </a:lnTo>
                <a:lnTo>
                  <a:pt x="348" y="366"/>
                </a:lnTo>
                <a:lnTo>
                  <a:pt x="350" y="368"/>
                </a:lnTo>
                <a:lnTo>
                  <a:pt x="350" y="376"/>
                </a:lnTo>
                <a:lnTo>
                  <a:pt x="352" y="376"/>
                </a:lnTo>
                <a:lnTo>
                  <a:pt x="352" y="366"/>
                </a:lnTo>
                <a:lnTo>
                  <a:pt x="352" y="364"/>
                </a:lnTo>
                <a:lnTo>
                  <a:pt x="354" y="372"/>
                </a:lnTo>
                <a:lnTo>
                  <a:pt x="356" y="378"/>
                </a:lnTo>
                <a:lnTo>
                  <a:pt x="358" y="376"/>
                </a:lnTo>
                <a:lnTo>
                  <a:pt x="360" y="378"/>
                </a:lnTo>
                <a:lnTo>
                  <a:pt x="360" y="372"/>
                </a:lnTo>
                <a:lnTo>
                  <a:pt x="362" y="366"/>
                </a:lnTo>
                <a:lnTo>
                  <a:pt x="364" y="366"/>
                </a:lnTo>
                <a:lnTo>
                  <a:pt x="366" y="370"/>
                </a:lnTo>
                <a:lnTo>
                  <a:pt x="372" y="366"/>
                </a:lnTo>
                <a:lnTo>
                  <a:pt x="370" y="364"/>
                </a:lnTo>
                <a:lnTo>
                  <a:pt x="370" y="356"/>
                </a:lnTo>
                <a:lnTo>
                  <a:pt x="366" y="356"/>
                </a:lnTo>
                <a:lnTo>
                  <a:pt x="368" y="354"/>
                </a:lnTo>
                <a:lnTo>
                  <a:pt x="368" y="350"/>
                </a:lnTo>
                <a:lnTo>
                  <a:pt x="370" y="350"/>
                </a:lnTo>
                <a:lnTo>
                  <a:pt x="372" y="354"/>
                </a:lnTo>
                <a:lnTo>
                  <a:pt x="372" y="352"/>
                </a:lnTo>
                <a:lnTo>
                  <a:pt x="372" y="350"/>
                </a:lnTo>
                <a:lnTo>
                  <a:pt x="374" y="352"/>
                </a:lnTo>
                <a:lnTo>
                  <a:pt x="374" y="354"/>
                </a:lnTo>
                <a:lnTo>
                  <a:pt x="378" y="354"/>
                </a:lnTo>
                <a:lnTo>
                  <a:pt x="380" y="352"/>
                </a:lnTo>
                <a:lnTo>
                  <a:pt x="378" y="350"/>
                </a:lnTo>
                <a:lnTo>
                  <a:pt x="378" y="348"/>
                </a:lnTo>
                <a:lnTo>
                  <a:pt x="376" y="346"/>
                </a:lnTo>
                <a:lnTo>
                  <a:pt x="378" y="344"/>
                </a:lnTo>
                <a:lnTo>
                  <a:pt x="382" y="348"/>
                </a:lnTo>
                <a:lnTo>
                  <a:pt x="382" y="350"/>
                </a:lnTo>
                <a:lnTo>
                  <a:pt x="384" y="354"/>
                </a:lnTo>
                <a:lnTo>
                  <a:pt x="384" y="348"/>
                </a:lnTo>
                <a:lnTo>
                  <a:pt x="388" y="350"/>
                </a:lnTo>
                <a:lnTo>
                  <a:pt x="388" y="348"/>
                </a:lnTo>
                <a:lnTo>
                  <a:pt x="384" y="346"/>
                </a:lnTo>
                <a:lnTo>
                  <a:pt x="386" y="342"/>
                </a:lnTo>
                <a:lnTo>
                  <a:pt x="384" y="340"/>
                </a:lnTo>
                <a:lnTo>
                  <a:pt x="380" y="338"/>
                </a:lnTo>
                <a:lnTo>
                  <a:pt x="382" y="338"/>
                </a:lnTo>
                <a:lnTo>
                  <a:pt x="386" y="338"/>
                </a:lnTo>
                <a:lnTo>
                  <a:pt x="384" y="336"/>
                </a:lnTo>
                <a:lnTo>
                  <a:pt x="388" y="334"/>
                </a:lnTo>
                <a:lnTo>
                  <a:pt x="390" y="334"/>
                </a:lnTo>
                <a:lnTo>
                  <a:pt x="388" y="336"/>
                </a:lnTo>
                <a:lnTo>
                  <a:pt x="390" y="340"/>
                </a:lnTo>
                <a:lnTo>
                  <a:pt x="388" y="340"/>
                </a:lnTo>
                <a:lnTo>
                  <a:pt x="392" y="342"/>
                </a:lnTo>
                <a:lnTo>
                  <a:pt x="394" y="344"/>
                </a:lnTo>
                <a:lnTo>
                  <a:pt x="396" y="344"/>
                </a:lnTo>
                <a:lnTo>
                  <a:pt x="398" y="342"/>
                </a:lnTo>
                <a:lnTo>
                  <a:pt x="394" y="340"/>
                </a:lnTo>
                <a:lnTo>
                  <a:pt x="396" y="338"/>
                </a:lnTo>
                <a:lnTo>
                  <a:pt x="398" y="340"/>
                </a:lnTo>
                <a:lnTo>
                  <a:pt x="402" y="338"/>
                </a:lnTo>
                <a:lnTo>
                  <a:pt x="402" y="336"/>
                </a:lnTo>
                <a:lnTo>
                  <a:pt x="404" y="332"/>
                </a:lnTo>
                <a:lnTo>
                  <a:pt x="408" y="326"/>
                </a:lnTo>
                <a:lnTo>
                  <a:pt x="406" y="322"/>
                </a:lnTo>
                <a:lnTo>
                  <a:pt x="408" y="320"/>
                </a:lnTo>
                <a:lnTo>
                  <a:pt x="408" y="316"/>
                </a:lnTo>
                <a:lnTo>
                  <a:pt x="412" y="316"/>
                </a:lnTo>
                <a:lnTo>
                  <a:pt x="414" y="308"/>
                </a:lnTo>
                <a:lnTo>
                  <a:pt x="414" y="306"/>
                </a:lnTo>
                <a:lnTo>
                  <a:pt x="412" y="304"/>
                </a:lnTo>
                <a:lnTo>
                  <a:pt x="412" y="302"/>
                </a:lnTo>
                <a:lnTo>
                  <a:pt x="410" y="302"/>
                </a:lnTo>
                <a:lnTo>
                  <a:pt x="408" y="300"/>
                </a:lnTo>
                <a:lnTo>
                  <a:pt x="404" y="298"/>
                </a:lnTo>
                <a:lnTo>
                  <a:pt x="404" y="300"/>
                </a:lnTo>
                <a:lnTo>
                  <a:pt x="408" y="304"/>
                </a:lnTo>
                <a:lnTo>
                  <a:pt x="408" y="306"/>
                </a:lnTo>
                <a:lnTo>
                  <a:pt x="406" y="308"/>
                </a:lnTo>
                <a:lnTo>
                  <a:pt x="404" y="304"/>
                </a:lnTo>
                <a:lnTo>
                  <a:pt x="400" y="300"/>
                </a:lnTo>
                <a:lnTo>
                  <a:pt x="400" y="302"/>
                </a:lnTo>
                <a:lnTo>
                  <a:pt x="402" y="302"/>
                </a:lnTo>
                <a:lnTo>
                  <a:pt x="400" y="306"/>
                </a:lnTo>
                <a:lnTo>
                  <a:pt x="402" y="306"/>
                </a:lnTo>
                <a:lnTo>
                  <a:pt x="400" y="308"/>
                </a:lnTo>
                <a:lnTo>
                  <a:pt x="398" y="304"/>
                </a:lnTo>
                <a:lnTo>
                  <a:pt x="396" y="306"/>
                </a:lnTo>
                <a:lnTo>
                  <a:pt x="398" y="312"/>
                </a:lnTo>
                <a:lnTo>
                  <a:pt x="394" y="306"/>
                </a:lnTo>
                <a:lnTo>
                  <a:pt x="388" y="302"/>
                </a:lnTo>
                <a:lnTo>
                  <a:pt x="388" y="300"/>
                </a:lnTo>
                <a:lnTo>
                  <a:pt x="390" y="300"/>
                </a:lnTo>
                <a:lnTo>
                  <a:pt x="396" y="302"/>
                </a:lnTo>
                <a:lnTo>
                  <a:pt x="398" y="298"/>
                </a:lnTo>
                <a:lnTo>
                  <a:pt x="394" y="296"/>
                </a:lnTo>
                <a:lnTo>
                  <a:pt x="396" y="292"/>
                </a:lnTo>
                <a:lnTo>
                  <a:pt x="400" y="294"/>
                </a:lnTo>
                <a:lnTo>
                  <a:pt x="402" y="292"/>
                </a:lnTo>
                <a:lnTo>
                  <a:pt x="400" y="288"/>
                </a:lnTo>
                <a:lnTo>
                  <a:pt x="400" y="286"/>
                </a:lnTo>
                <a:lnTo>
                  <a:pt x="394" y="280"/>
                </a:lnTo>
                <a:lnTo>
                  <a:pt x="390" y="280"/>
                </a:lnTo>
                <a:lnTo>
                  <a:pt x="390" y="276"/>
                </a:lnTo>
                <a:lnTo>
                  <a:pt x="382" y="270"/>
                </a:lnTo>
                <a:lnTo>
                  <a:pt x="380" y="266"/>
                </a:lnTo>
                <a:lnTo>
                  <a:pt x="374" y="266"/>
                </a:lnTo>
                <a:lnTo>
                  <a:pt x="370" y="264"/>
                </a:lnTo>
                <a:lnTo>
                  <a:pt x="368" y="266"/>
                </a:lnTo>
                <a:lnTo>
                  <a:pt x="366" y="266"/>
                </a:lnTo>
                <a:lnTo>
                  <a:pt x="368" y="272"/>
                </a:lnTo>
                <a:lnTo>
                  <a:pt x="366" y="274"/>
                </a:lnTo>
                <a:lnTo>
                  <a:pt x="364" y="276"/>
                </a:lnTo>
                <a:lnTo>
                  <a:pt x="354" y="270"/>
                </a:lnTo>
                <a:lnTo>
                  <a:pt x="346" y="262"/>
                </a:lnTo>
                <a:lnTo>
                  <a:pt x="346" y="260"/>
                </a:lnTo>
                <a:lnTo>
                  <a:pt x="346" y="256"/>
                </a:lnTo>
                <a:lnTo>
                  <a:pt x="344" y="254"/>
                </a:lnTo>
                <a:lnTo>
                  <a:pt x="346" y="248"/>
                </a:lnTo>
                <a:lnTo>
                  <a:pt x="344" y="242"/>
                </a:lnTo>
                <a:lnTo>
                  <a:pt x="338" y="238"/>
                </a:lnTo>
                <a:lnTo>
                  <a:pt x="332" y="232"/>
                </a:lnTo>
                <a:lnTo>
                  <a:pt x="334" y="230"/>
                </a:lnTo>
                <a:lnTo>
                  <a:pt x="338" y="224"/>
                </a:lnTo>
                <a:lnTo>
                  <a:pt x="336" y="222"/>
                </a:lnTo>
                <a:lnTo>
                  <a:pt x="336" y="218"/>
                </a:lnTo>
                <a:lnTo>
                  <a:pt x="334" y="216"/>
                </a:lnTo>
                <a:lnTo>
                  <a:pt x="330" y="214"/>
                </a:lnTo>
                <a:lnTo>
                  <a:pt x="328" y="216"/>
                </a:lnTo>
                <a:lnTo>
                  <a:pt x="324" y="218"/>
                </a:lnTo>
                <a:lnTo>
                  <a:pt x="310" y="220"/>
                </a:lnTo>
                <a:lnTo>
                  <a:pt x="308" y="218"/>
                </a:lnTo>
                <a:lnTo>
                  <a:pt x="302" y="212"/>
                </a:lnTo>
                <a:lnTo>
                  <a:pt x="300" y="216"/>
                </a:lnTo>
                <a:lnTo>
                  <a:pt x="294" y="214"/>
                </a:lnTo>
                <a:lnTo>
                  <a:pt x="292" y="210"/>
                </a:lnTo>
                <a:lnTo>
                  <a:pt x="292" y="208"/>
                </a:lnTo>
                <a:lnTo>
                  <a:pt x="288" y="202"/>
                </a:lnTo>
                <a:lnTo>
                  <a:pt x="290" y="194"/>
                </a:lnTo>
                <a:lnTo>
                  <a:pt x="286" y="188"/>
                </a:lnTo>
                <a:lnTo>
                  <a:pt x="286" y="180"/>
                </a:lnTo>
                <a:lnTo>
                  <a:pt x="284" y="178"/>
                </a:lnTo>
                <a:lnTo>
                  <a:pt x="226" y="24"/>
                </a:lnTo>
                <a:lnTo>
                  <a:pt x="226" y="22"/>
                </a:lnTo>
                <a:lnTo>
                  <a:pt x="214" y="20"/>
                </a:lnTo>
                <a:lnTo>
                  <a:pt x="212" y="16"/>
                </a:lnTo>
                <a:lnTo>
                  <a:pt x="206" y="14"/>
                </a:lnTo>
                <a:lnTo>
                  <a:pt x="204" y="10"/>
                </a:lnTo>
                <a:lnTo>
                  <a:pt x="186" y="4"/>
                </a:lnTo>
                <a:lnTo>
                  <a:pt x="182" y="4"/>
                </a:lnTo>
                <a:lnTo>
                  <a:pt x="176" y="0"/>
                </a:lnTo>
                <a:lnTo>
                  <a:pt x="164" y="0"/>
                </a:lnTo>
                <a:lnTo>
                  <a:pt x="162" y="2"/>
                </a:lnTo>
                <a:lnTo>
                  <a:pt x="160" y="4"/>
                </a:lnTo>
                <a:lnTo>
                  <a:pt x="158" y="8"/>
                </a:lnTo>
                <a:lnTo>
                  <a:pt x="160" y="10"/>
                </a:lnTo>
                <a:lnTo>
                  <a:pt x="160" y="12"/>
                </a:lnTo>
                <a:lnTo>
                  <a:pt x="156" y="14"/>
                </a:lnTo>
                <a:lnTo>
                  <a:pt x="150" y="14"/>
                </a:lnTo>
                <a:lnTo>
                  <a:pt x="144" y="20"/>
                </a:lnTo>
                <a:lnTo>
                  <a:pt x="140" y="28"/>
                </a:lnTo>
                <a:lnTo>
                  <a:pt x="130" y="32"/>
                </a:lnTo>
                <a:lnTo>
                  <a:pt x="120" y="44"/>
                </a:lnTo>
                <a:lnTo>
                  <a:pt x="102" y="38"/>
                </a:lnTo>
                <a:lnTo>
                  <a:pt x="100" y="34"/>
                </a:lnTo>
                <a:lnTo>
                  <a:pt x="98" y="30"/>
                </a:lnTo>
                <a:lnTo>
                  <a:pt x="96" y="16"/>
                </a:lnTo>
                <a:lnTo>
                  <a:pt x="94" y="16"/>
                </a:lnTo>
                <a:lnTo>
                  <a:pt x="90" y="16"/>
                </a:lnTo>
                <a:lnTo>
                  <a:pt x="86" y="14"/>
                </a:lnTo>
                <a:lnTo>
                  <a:pt x="76" y="16"/>
                </a:lnTo>
                <a:lnTo>
                  <a:pt x="40" y="150"/>
                </a:lnTo>
                <a:lnTo>
                  <a:pt x="48" y="188"/>
                </a:lnTo>
                <a:lnTo>
                  <a:pt x="42" y="200"/>
                </a:lnTo>
                <a:lnTo>
                  <a:pt x="38" y="204"/>
                </a:lnTo>
                <a:lnTo>
                  <a:pt x="38" y="206"/>
                </a:lnTo>
                <a:lnTo>
                  <a:pt x="40" y="210"/>
                </a:lnTo>
                <a:lnTo>
                  <a:pt x="38" y="214"/>
                </a:lnTo>
                <a:lnTo>
                  <a:pt x="38" y="222"/>
                </a:lnTo>
                <a:lnTo>
                  <a:pt x="36" y="228"/>
                </a:lnTo>
                <a:lnTo>
                  <a:pt x="36" y="230"/>
                </a:lnTo>
                <a:lnTo>
                  <a:pt x="44" y="232"/>
                </a:lnTo>
                <a:lnTo>
                  <a:pt x="44" y="236"/>
                </a:lnTo>
                <a:lnTo>
                  <a:pt x="44" y="238"/>
                </a:lnTo>
                <a:lnTo>
                  <a:pt x="44" y="242"/>
                </a:lnTo>
                <a:lnTo>
                  <a:pt x="42" y="242"/>
                </a:lnTo>
                <a:lnTo>
                  <a:pt x="40" y="246"/>
                </a:lnTo>
                <a:lnTo>
                  <a:pt x="44" y="248"/>
                </a:lnTo>
                <a:lnTo>
                  <a:pt x="42" y="252"/>
                </a:lnTo>
                <a:lnTo>
                  <a:pt x="44" y="256"/>
                </a:lnTo>
                <a:lnTo>
                  <a:pt x="44" y="260"/>
                </a:lnTo>
                <a:lnTo>
                  <a:pt x="46" y="260"/>
                </a:lnTo>
                <a:lnTo>
                  <a:pt x="50" y="260"/>
                </a:lnTo>
                <a:lnTo>
                  <a:pt x="52" y="260"/>
                </a:lnTo>
                <a:lnTo>
                  <a:pt x="52" y="268"/>
                </a:lnTo>
                <a:lnTo>
                  <a:pt x="50" y="276"/>
                </a:lnTo>
                <a:lnTo>
                  <a:pt x="42" y="286"/>
                </a:lnTo>
                <a:lnTo>
                  <a:pt x="46" y="294"/>
                </a:lnTo>
                <a:lnTo>
                  <a:pt x="46" y="300"/>
                </a:lnTo>
                <a:lnTo>
                  <a:pt x="44" y="302"/>
                </a:lnTo>
                <a:lnTo>
                  <a:pt x="42" y="302"/>
                </a:lnTo>
                <a:lnTo>
                  <a:pt x="38" y="308"/>
                </a:lnTo>
                <a:lnTo>
                  <a:pt x="34" y="310"/>
                </a:lnTo>
                <a:lnTo>
                  <a:pt x="32" y="316"/>
                </a:lnTo>
                <a:lnTo>
                  <a:pt x="30" y="320"/>
                </a:lnTo>
                <a:lnTo>
                  <a:pt x="26" y="330"/>
                </a:lnTo>
                <a:lnTo>
                  <a:pt x="26" y="332"/>
                </a:lnTo>
                <a:lnTo>
                  <a:pt x="26" y="336"/>
                </a:lnTo>
                <a:lnTo>
                  <a:pt x="26" y="342"/>
                </a:lnTo>
                <a:lnTo>
                  <a:pt x="28" y="344"/>
                </a:lnTo>
                <a:lnTo>
                  <a:pt x="38" y="348"/>
                </a:lnTo>
                <a:lnTo>
                  <a:pt x="38" y="352"/>
                </a:lnTo>
                <a:lnTo>
                  <a:pt x="36" y="354"/>
                </a:lnTo>
                <a:lnTo>
                  <a:pt x="32" y="354"/>
                </a:lnTo>
                <a:lnTo>
                  <a:pt x="26" y="350"/>
                </a:lnTo>
                <a:lnTo>
                  <a:pt x="20" y="354"/>
                </a:lnTo>
                <a:lnTo>
                  <a:pt x="20" y="356"/>
                </a:lnTo>
                <a:lnTo>
                  <a:pt x="22" y="360"/>
                </a:lnTo>
                <a:lnTo>
                  <a:pt x="22" y="364"/>
                </a:lnTo>
                <a:lnTo>
                  <a:pt x="24" y="368"/>
                </a:lnTo>
                <a:lnTo>
                  <a:pt x="22" y="374"/>
                </a:lnTo>
                <a:lnTo>
                  <a:pt x="24" y="378"/>
                </a:lnTo>
                <a:lnTo>
                  <a:pt x="22" y="382"/>
                </a:lnTo>
                <a:lnTo>
                  <a:pt x="12" y="370"/>
                </a:lnTo>
                <a:lnTo>
                  <a:pt x="10" y="368"/>
                </a:lnTo>
                <a:lnTo>
                  <a:pt x="6" y="370"/>
                </a:lnTo>
                <a:lnTo>
                  <a:pt x="4" y="370"/>
                </a:lnTo>
                <a:lnTo>
                  <a:pt x="6" y="374"/>
                </a:lnTo>
                <a:lnTo>
                  <a:pt x="0" y="380"/>
                </a:lnTo>
                <a:lnTo>
                  <a:pt x="86" y="616"/>
                </a:lnTo>
                <a:lnTo>
                  <a:pt x="88" y="620"/>
                </a:lnTo>
                <a:lnTo>
                  <a:pt x="86" y="624"/>
                </a:lnTo>
                <a:lnTo>
                  <a:pt x="88" y="628"/>
                </a:lnTo>
                <a:lnTo>
                  <a:pt x="88" y="632"/>
                </a:lnTo>
                <a:lnTo>
                  <a:pt x="90" y="636"/>
                </a:lnTo>
                <a:lnTo>
                  <a:pt x="92" y="644"/>
                </a:lnTo>
                <a:lnTo>
                  <a:pt x="94" y="648"/>
                </a:lnTo>
                <a:lnTo>
                  <a:pt x="100" y="652"/>
                </a:lnTo>
                <a:lnTo>
                  <a:pt x="106" y="658"/>
                </a:lnTo>
                <a:lnTo>
                  <a:pt x="114" y="662"/>
                </a:lnTo>
                <a:lnTo>
                  <a:pt x="116" y="664"/>
                </a:lnTo>
                <a:lnTo>
                  <a:pt x="116" y="674"/>
                </a:lnTo>
                <a:lnTo>
                  <a:pt x="128" y="682"/>
                </a:lnTo>
                <a:lnTo>
                  <a:pt x="128" y="680"/>
                </a:lnTo>
                <a:lnTo>
                  <a:pt x="128" y="676"/>
                </a:lnTo>
                <a:lnTo>
                  <a:pt x="130" y="676"/>
                </a:lnTo>
                <a:lnTo>
                  <a:pt x="134" y="680"/>
                </a:lnTo>
                <a:lnTo>
                  <a:pt x="136" y="678"/>
                </a:lnTo>
                <a:lnTo>
                  <a:pt x="138" y="664"/>
                </a:lnTo>
                <a:lnTo>
                  <a:pt x="140" y="662"/>
                </a:lnTo>
                <a:lnTo>
                  <a:pt x="138" y="660"/>
                </a:lnTo>
                <a:lnTo>
                  <a:pt x="138" y="656"/>
                </a:lnTo>
                <a:lnTo>
                  <a:pt x="136" y="652"/>
                </a:lnTo>
                <a:lnTo>
                  <a:pt x="136" y="650"/>
                </a:lnTo>
                <a:lnTo>
                  <a:pt x="138" y="642"/>
                </a:lnTo>
                <a:lnTo>
                  <a:pt x="140" y="636"/>
                </a:lnTo>
                <a:lnTo>
                  <a:pt x="146" y="634"/>
                </a:lnTo>
                <a:lnTo>
                  <a:pt x="148" y="628"/>
                </a:lnTo>
                <a:lnTo>
                  <a:pt x="150" y="624"/>
                </a:lnTo>
                <a:lnTo>
                  <a:pt x="152" y="618"/>
                </a:lnTo>
                <a:lnTo>
                  <a:pt x="154" y="614"/>
                </a:lnTo>
                <a:lnTo>
                  <a:pt x="154" y="612"/>
                </a:lnTo>
                <a:lnTo>
                  <a:pt x="150" y="616"/>
                </a:lnTo>
                <a:lnTo>
                  <a:pt x="148" y="612"/>
                </a:lnTo>
                <a:lnTo>
                  <a:pt x="148" y="608"/>
                </a:lnTo>
                <a:lnTo>
                  <a:pt x="148" y="600"/>
                </a:lnTo>
                <a:lnTo>
                  <a:pt x="150" y="600"/>
                </a:lnTo>
                <a:lnTo>
                  <a:pt x="152" y="604"/>
                </a:lnTo>
                <a:lnTo>
                  <a:pt x="156" y="596"/>
                </a:lnTo>
                <a:lnTo>
                  <a:pt x="156" y="598"/>
                </a:lnTo>
                <a:lnTo>
                  <a:pt x="160" y="596"/>
                </a:lnTo>
                <a:lnTo>
                  <a:pt x="162" y="594"/>
                </a:lnTo>
                <a:lnTo>
                  <a:pt x="160" y="592"/>
                </a:lnTo>
                <a:lnTo>
                  <a:pt x="160" y="588"/>
                </a:lnTo>
                <a:lnTo>
                  <a:pt x="158" y="584"/>
                </a:lnTo>
                <a:lnTo>
                  <a:pt x="156" y="584"/>
                </a:lnTo>
                <a:lnTo>
                  <a:pt x="152" y="586"/>
                </a:lnTo>
                <a:lnTo>
                  <a:pt x="148" y="584"/>
                </a:lnTo>
                <a:lnTo>
                  <a:pt x="152" y="584"/>
                </a:lnTo>
                <a:lnTo>
                  <a:pt x="154" y="582"/>
                </a:lnTo>
                <a:lnTo>
                  <a:pt x="154" y="580"/>
                </a:lnTo>
                <a:lnTo>
                  <a:pt x="152" y="576"/>
                </a:lnTo>
                <a:lnTo>
                  <a:pt x="154" y="574"/>
                </a:lnTo>
                <a:lnTo>
                  <a:pt x="154" y="564"/>
                </a:lnTo>
                <a:lnTo>
                  <a:pt x="156" y="564"/>
                </a:lnTo>
                <a:lnTo>
                  <a:pt x="160" y="556"/>
                </a:lnTo>
                <a:lnTo>
                  <a:pt x="166" y="552"/>
                </a:lnTo>
                <a:lnTo>
                  <a:pt x="168" y="546"/>
                </a:lnTo>
                <a:lnTo>
                  <a:pt x="170" y="546"/>
                </a:lnTo>
                <a:lnTo>
                  <a:pt x="168" y="552"/>
                </a:lnTo>
                <a:lnTo>
                  <a:pt x="170" y="546"/>
                </a:lnTo>
                <a:lnTo>
                  <a:pt x="172" y="546"/>
                </a:lnTo>
                <a:lnTo>
                  <a:pt x="174" y="546"/>
                </a:lnTo>
                <a:lnTo>
                  <a:pt x="170" y="562"/>
                </a:lnTo>
                <a:lnTo>
                  <a:pt x="172" y="564"/>
                </a:lnTo>
                <a:lnTo>
                  <a:pt x="174" y="546"/>
                </a:lnTo>
                <a:lnTo>
                  <a:pt x="176" y="544"/>
                </a:lnTo>
                <a:lnTo>
                  <a:pt x="178" y="552"/>
                </a:lnTo>
                <a:lnTo>
                  <a:pt x="174" y="564"/>
                </a:lnTo>
                <a:lnTo>
                  <a:pt x="176" y="564"/>
                </a:lnTo>
                <a:lnTo>
                  <a:pt x="178" y="552"/>
                </a:lnTo>
                <a:lnTo>
                  <a:pt x="180" y="550"/>
                </a:lnTo>
                <a:lnTo>
                  <a:pt x="182" y="554"/>
                </a:lnTo>
                <a:lnTo>
                  <a:pt x="182" y="552"/>
                </a:lnTo>
                <a:lnTo>
                  <a:pt x="182" y="544"/>
                </a:lnTo>
                <a:lnTo>
                  <a:pt x="178" y="542"/>
                </a:lnTo>
                <a:lnTo>
                  <a:pt x="180" y="540"/>
                </a:lnTo>
                <a:lnTo>
                  <a:pt x="182" y="540"/>
                </a:lnTo>
                <a:lnTo>
                  <a:pt x="184" y="544"/>
                </a:lnTo>
                <a:lnTo>
                  <a:pt x="186" y="546"/>
                </a:lnTo>
                <a:lnTo>
                  <a:pt x="186" y="550"/>
                </a:lnTo>
                <a:lnTo>
                  <a:pt x="184" y="552"/>
                </a:lnTo>
                <a:lnTo>
                  <a:pt x="186" y="554"/>
                </a:lnTo>
                <a:lnTo>
                  <a:pt x="188" y="558"/>
                </a:lnTo>
                <a:lnTo>
                  <a:pt x="190" y="558"/>
                </a:lnTo>
                <a:lnTo>
                  <a:pt x="190" y="562"/>
                </a:lnTo>
                <a:lnTo>
                  <a:pt x="192" y="562"/>
                </a:lnTo>
                <a:lnTo>
                  <a:pt x="194" y="558"/>
                </a:lnTo>
                <a:lnTo>
                  <a:pt x="194" y="556"/>
                </a:lnTo>
                <a:lnTo>
                  <a:pt x="192" y="548"/>
                </a:lnTo>
                <a:lnTo>
                  <a:pt x="190" y="546"/>
                </a:lnTo>
                <a:lnTo>
                  <a:pt x="188" y="540"/>
                </a:lnTo>
                <a:lnTo>
                  <a:pt x="186" y="538"/>
                </a:lnTo>
                <a:lnTo>
                  <a:pt x="180" y="524"/>
                </a:lnTo>
                <a:lnTo>
                  <a:pt x="178" y="528"/>
                </a:lnTo>
                <a:lnTo>
                  <a:pt x="176" y="528"/>
                </a:lnTo>
                <a:lnTo>
                  <a:pt x="174" y="524"/>
                </a:lnTo>
                <a:lnTo>
                  <a:pt x="176" y="522"/>
                </a:lnTo>
                <a:lnTo>
                  <a:pt x="178" y="514"/>
                </a:lnTo>
                <a:lnTo>
                  <a:pt x="180" y="514"/>
                </a:lnTo>
                <a:lnTo>
                  <a:pt x="180" y="510"/>
                </a:lnTo>
                <a:lnTo>
                  <a:pt x="182" y="510"/>
                </a:lnTo>
                <a:lnTo>
                  <a:pt x="182" y="512"/>
                </a:lnTo>
                <a:lnTo>
                  <a:pt x="180" y="516"/>
                </a:lnTo>
                <a:lnTo>
                  <a:pt x="182" y="524"/>
                </a:lnTo>
                <a:lnTo>
                  <a:pt x="186" y="530"/>
                </a:lnTo>
                <a:lnTo>
                  <a:pt x="186" y="534"/>
                </a:lnTo>
                <a:lnTo>
                  <a:pt x="190" y="540"/>
                </a:lnTo>
                <a:lnTo>
                  <a:pt x="192" y="544"/>
                </a:lnTo>
                <a:lnTo>
                  <a:pt x="194" y="544"/>
                </a:lnTo>
                <a:lnTo>
                  <a:pt x="196" y="552"/>
                </a:lnTo>
                <a:lnTo>
                  <a:pt x="198" y="550"/>
                </a:lnTo>
                <a:lnTo>
                  <a:pt x="198" y="540"/>
                </a:lnTo>
                <a:lnTo>
                  <a:pt x="196" y="538"/>
                </a:lnTo>
                <a:lnTo>
                  <a:pt x="196" y="544"/>
                </a:lnTo>
                <a:lnTo>
                  <a:pt x="194" y="536"/>
                </a:lnTo>
                <a:lnTo>
                  <a:pt x="192" y="536"/>
                </a:lnTo>
                <a:lnTo>
                  <a:pt x="190" y="532"/>
                </a:lnTo>
                <a:lnTo>
                  <a:pt x="192" y="530"/>
                </a:lnTo>
                <a:lnTo>
                  <a:pt x="194" y="518"/>
                </a:lnTo>
                <a:lnTo>
                  <a:pt x="196" y="510"/>
                </a:lnTo>
                <a:lnTo>
                  <a:pt x="198" y="510"/>
                </a:lnTo>
                <a:lnTo>
                  <a:pt x="196" y="516"/>
                </a:lnTo>
                <a:lnTo>
                  <a:pt x="198" y="524"/>
                </a:lnTo>
                <a:lnTo>
                  <a:pt x="202" y="524"/>
                </a:lnTo>
                <a:lnTo>
                  <a:pt x="202" y="526"/>
                </a:lnTo>
                <a:lnTo>
                  <a:pt x="200" y="526"/>
                </a:lnTo>
                <a:lnTo>
                  <a:pt x="200" y="530"/>
                </a:lnTo>
                <a:lnTo>
                  <a:pt x="200" y="534"/>
                </a:lnTo>
                <a:lnTo>
                  <a:pt x="206" y="538"/>
                </a:lnTo>
                <a:lnTo>
                  <a:pt x="208" y="534"/>
                </a:lnTo>
                <a:lnTo>
                  <a:pt x="210" y="540"/>
                </a:lnTo>
                <a:lnTo>
                  <a:pt x="210" y="538"/>
                </a:lnTo>
                <a:lnTo>
                  <a:pt x="210" y="534"/>
                </a:lnTo>
                <a:lnTo>
                  <a:pt x="208" y="530"/>
                </a:lnTo>
                <a:lnTo>
                  <a:pt x="204" y="520"/>
                </a:lnTo>
                <a:lnTo>
                  <a:pt x="206" y="508"/>
                </a:lnTo>
                <a:lnTo>
                  <a:pt x="208" y="510"/>
                </a:lnTo>
                <a:lnTo>
                  <a:pt x="206" y="520"/>
                </a:lnTo>
                <a:lnTo>
                  <a:pt x="208" y="522"/>
                </a:lnTo>
                <a:lnTo>
                  <a:pt x="208" y="530"/>
                </a:lnTo>
                <a:lnTo>
                  <a:pt x="214" y="534"/>
                </a:lnTo>
                <a:lnTo>
                  <a:pt x="212" y="528"/>
                </a:lnTo>
                <a:lnTo>
                  <a:pt x="212" y="526"/>
                </a:lnTo>
                <a:lnTo>
                  <a:pt x="214" y="528"/>
                </a:lnTo>
                <a:lnTo>
                  <a:pt x="216" y="532"/>
                </a:lnTo>
                <a:lnTo>
                  <a:pt x="218" y="532"/>
                </a:lnTo>
                <a:lnTo>
                  <a:pt x="218" y="510"/>
                </a:lnTo>
                <a:lnTo>
                  <a:pt x="220" y="508"/>
                </a:lnTo>
                <a:lnTo>
                  <a:pt x="220" y="504"/>
                </a:lnTo>
                <a:lnTo>
                  <a:pt x="218" y="502"/>
                </a:lnTo>
                <a:lnTo>
                  <a:pt x="222" y="500"/>
                </a:lnTo>
                <a:lnTo>
                  <a:pt x="220" y="496"/>
                </a:lnTo>
                <a:lnTo>
                  <a:pt x="222" y="496"/>
                </a:lnTo>
                <a:lnTo>
                  <a:pt x="224" y="498"/>
                </a:lnTo>
                <a:lnTo>
                  <a:pt x="222" y="502"/>
                </a:lnTo>
                <a:lnTo>
                  <a:pt x="226" y="504"/>
                </a:lnTo>
                <a:lnTo>
                  <a:pt x="226" y="508"/>
                </a:lnTo>
                <a:lnTo>
                  <a:pt x="228" y="508"/>
                </a:lnTo>
                <a:lnTo>
                  <a:pt x="228" y="506"/>
                </a:lnTo>
                <a:lnTo>
                  <a:pt x="230" y="506"/>
                </a:lnTo>
                <a:lnTo>
                  <a:pt x="230" y="510"/>
                </a:lnTo>
                <a:lnTo>
                  <a:pt x="232" y="512"/>
                </a:lnTo>
                <a:lnTo>
                  <a:pt x="234" y="510"/>
                </a:lnTo>
                <a:lnTo>
                  <a:pt x="232" y="506"/>
                </a:lnTo>
                <a:lnTo>
                  <a:pt x="236" y="504"/>
                </a:lnTo>
                <a:lnTo>
                  <a:pt x="236" y="500"/>
                </a:lnTo>
                <a:lnTo>
                  <a:pt x="236" y="498"/>
                </a:lnTo>
                <a:lnTo>
                  <a:pt x="238" y="500"/>
                </a:lnTo>
                <a:lnTo>
                  <a:pt x="236" y="506"/>
                </a:lnTo>
                <a:lnTo>
                  <a:pt x="236" y="512"/>
                </a:lnTo>
                <a:lnTo>
                  <a:pt x="238" y="512"/>
                </a:lnTo>
                <a:lnTo>
                  <a:pt x="242" y="508"/>
                </a:lnTo>
                <a:lnTo>
                  <a:pt x="242" y="506"/>
                </a:lnTo>
                <a:lnTo>
                  <a:pt x="242" y="504"/>
                </a:lnTo>
                <a:lnTo>
                  <a:pt x="240" y="500"/>
                </a:lnTo>
                <a:lnTo>
                  <a:pt x="242" y="500"/>
                </a:lnTo>
                <a:lnTo>
                  <a:pt x="244" y="498"/>
                </a:lnTo>
                <a:lnTo>
                  <a:pt x="246" y="498"/>
                </a:lnTo>
                <a:lnTo>
                  <a:pt x="246" y="492"/>
                </a:lnTo>
                <a:lnTo>
                  <a:pt x="250" y="490"/>
                </a:lnTo>
                <a:lnTo>
                  <a:pt x="250" y="488"/>
                </a:lnTo>
                <a:lnTo>
                  <a:pt x="250" y="486"/>
                </a:lnTo>
                <a:lnTo>
                  <a:pt x="250" y="482"/>
                </a:lnTo>
                <a:lnTo>
                  <a:pt x="246" y="484"/>
                </a:lnTo>
                <a:lnTo>
                  <a:pt x="246" y="480"/>
                </a:lnTo>
                <a:lnTo>
                  <a:pt x="246" y="478"/>
                </a:lnTo>
                <a:lnTo>
                  <a:pt x="244" y="476"/>
                </a:lnTo>
                <a:lnTo>
                  <a:pt x="246" y="474"/>
                </a:lnTo>
                <a:lnTo>
                  <a:pt x="244" y="472"/>
                </a:lnTo>
                <a:lnTo>
                  <a:pt x="246" y="470"/>
                </a:lnTo>
                <a:lnTo>
                  <a:pt x="244" y="466"/>
                </a:lnTo>
                <a:lnTo>
                  <a:pt x="246" y="452"/>
                </a:lnTo>
                <a:lnTo>
                  <a:pt x="250" y="448"/>
                </a:lnTo>
                <a:lnTo>
                  <a:pt x="250" y="444"/>
                </a:lnTo>
                <a:lnTo>
                  <a:pt x="250" y="442"/>
                </a:lnTo>
                <a:lnTo>
                  <a:pt x="244" y="438"/>
                </a:lnTo>
                <a:lnTo>
                  <a:pt x="244" y="434"/>
                </a:lnTo>
                <a:lnTo>
                  <a:pt x="240" y="432"/>
                </a:lnTo>
                <a:lnTo>
                  <a:pt x="246" y="428"/>
                </a:lnTo>
                <a:lnTo>
                  <a:pt x="252" y="420"/>
                </a:lnTo>
                <a:lnTo>
                  <a:pt x="252" y="424"/>
                </a:lnTo>
                <a:lnTo>
                  <a:pt x="254" y="424"/>
                </a:lnTo>
                <a:lnTo>
                  <a:pt x="256" y="422"/>
                </a:lnTo>
                <a:lnTo>
                  <a:pt x="256" y="420"/>
                </a:lnTo>
                <a:lnTo>
                  <a:pt x="254" y="418"/>
                </a:lnTo>
                <a:lnTo>
                  <a:pt x="254" y="414"/>
                </a:lnTo>
                <a:lnTo>
                  <a:pt x="252" y="408"/>
                </a:lnTo>
                <a:lnTo>
                  <a:pt x="254" y="406"/>
                </a:lnTo>
                <a:lnTo>
                  <a:pt x="260" y="406"/>
                </a:lnTo>
                <a:lnTo>
                  <a:pt x="260" y="420"/>
                </a:lnTo>
                <a:lnTo>
                  <a:pt x="258" y="426"/>
                </a:lnTo>
                <a:lnTo>
                  <a:pt x="260" y="430"/>
                </a:lnTo>
                <a:lnTo>
                  <a:pt x="262" y="430"/>
                </a:lnTo>
                <a:lnTo>
                  <a:pt x="262" y="424"/>
                </a:lnTo>
                <a:lnTo>
                  <a:pt x="266" y="422"/>
                </a:lnTo>
                <a:lnTo>
                  <a:pt x="266" y="420"/>
                </a:lnTo>
                <a:lnTo>
                  <a:pt x="266" y="422"/>
                </a:lnTo>
                <a:lnTo>
                  <a:pt x="270" y="424"/>
                </a:lnTo>
                <a:lnTo>
                  <a:pt x="270" y="426"/>
                </a:lnTo>
                <a:lnTo>
                  <a:pt x="266" y="426"/>
                </a:lnTo>
                <a:lnTo>
                  <a:pt x="264" y="426"/>
                </a:lnTo>
                <a:lnTo>
                  <a:pt x="264" y="430"/>
                </a:lnTo>
                <a:lnTo>
                  <a:pt x="266" y="432"/>
                </a:lnTo>
                <a:lnTo>
                  <a:pt x="266" y="434"/>
                </a:lnTo>
                <a:lnTo>
                  <a:pt x="262" y="432"/>
                </a:lnTo>
                <a:lnTo>
                  <a:pt x="262" y="438"/>
                </a:lnTo>
                <a:lnTo>
                  <a:pt x="262" y="442"/>
                </a:lnTo>
                <a:lnTo>
                  <a:pt x="266" y="440"/>
                </a:lnTo>
                <a:lnTo>
                  <a:pt x="266" y="436"/>
                </a:lnTo>
                <a:lnTo>
                  <a:pt x="268" y="436"/>
                </a:lnTo>
                <a:lnTo>
                  <a:pt x="272" y="440"/>
                </a:lnTo>
                <a:lnTo>
                  <a:pt x="276" y="440"/>
                </a:lnTo>
                <a:lnTo>
                  <a:pt x="282" y="438"/>
                </a:lnTo>
                <a:lnTo>
                  <a:pt x="284" y="440"/>
                </a:lnTo>
                <a:lnTo>
                  <a:pt x="292" y="444"/>
                </a:lnTo>
                <a:lnTo>
                  <a:pt x="296" y="444"/>
                </a:lnTo>
                <a:lnTo>
                  <a:pt x="294" y="442"/>
                </a:lnTo>
                <a:lnTo>
                  <a:pt x="290" y="440"/>
                </a:lnTo>
                <a:lnTo>
                  <a:pt x="290" y="438"/>
                </a:lnTo>
                <a:lnTo>
                  <a:pt x="294" y="438"/>
                </a:lnTo>
                <a:lnTo>
                  <a:pt x="292" y="434"/>
                </a:lnTo>
                <a:lnTo>
                  <a:pt x="288" y="434"/>
                </a:lnTo>
                <a:lnTo>
                  <a:pt x="286" y="426"/>
                </a:lnTo>
                <a:lnTo>
                  <a:pt x="282" y="420"/>
                </a:lnTo>
                <a:lnTo>
                  <a:pt x="286" y="420"/>
                </a:lnTo>
                <a:lnTo>
                  <a:pt x="290" y="414"/>
                </a:lnTo>
                <a:lnTo>
                  <a:pt x="292" y="420"/>
                </a:lnTo>
                <a:lnTo>
                  <a:pt x="294" y="420"/>
                </a:lnTo>
                <a:lnTo>
                  <a:pt x="294" y="416"/>
                </a:lnTo>
                <a:lnTo>
                  <a:pt x="292" y="414"/>
                </a:lnTo>
                <a:lnTo>
                  <a:pt x="290" y="408"/>
                </a:lnTo>
                <a:lnTo>
                  <a:pt x="288" y="406"/>
                </a:lnTo>
                <a:lnTo>
                  <a:pt x="292" y="404"/>
                </a:lnTo>
                <a:lnTo>
                  <a:pt x="296" y="416"/>
                </a:lnTo>
                <a:lnTo>
                  <a:pt x="300" y="414"/>
                </a:lnTo>
                <a:lnTo>
                  <a:pt x="298" y="412"/>
                </a:lnTo>
                <a:lnTo>
                  <a:pt x="300" y="408"/>
                </a:lnTo>
                <a:lnTo>
                  <a:pt x="300" y="406"/>
                </a:lnTo>
                <a:lnTo>
                  <a:pt x="304" y="406"/>
                </a:lnTo>
                <a:lnTo>
                  <a:pt x="308" y="404"/>
                </a:lnTo>
                <a:lnTo>
                  <a:pt x="306" y="402"/>
                </a:lnTo>
                <a:lnTo>
                  <a:pt x="308" y="400"/>
                </a:lnTo>
                <a:lnTo>
                  <a:pt x="306" y="396"/>
                </a:lnTo>
                <a:lnTo>
                  <a:pt x="302" y="398"/>
                </a:lnTo>
                <a:lnTo>
                  <a:pt x="302" y="394"/>
                </a:lnTo>
                <a:lnTo>
                  <a:pt x="306" y="394"/>
                </a:lnTo>
                <a:lnTo>
                  <a:pt x="308" y="398"/>
                </a:lnTo>
                <a:lnTo>
                  <a:pt x="312" y="400"/>
                </a:lnTo>
                <a:lnTo>
                  <a:pt x="314" y="400"/>
                </a:lnTo>
                <a:lnTo>
                  <a:pt x="312" y="394"/>
                </a:lnTo>
                <a:lnTo>
                  <a:pt x="312" y="392"/>
                </a:lnTo>
                <a:lnTo>
                  <a:pt x="314" y="392"/>
                </a:lnTo>
                <a:lnTo>
                  <a:pt x="316" y="400"/>
                </a:lnTo>
                <a:lnTo>
                  <a:pt x="318" y="398"/>
                </a:lnTo>
                <a:lnTo>
                  <a:pt x="318" y="394"/>
                </a:lnTo>
                <a:lnTo>
                  <a:pt x="318" y="392"/>
                </a:lnTo>
                <a:lnTo>
                  <a:pt x="320" y="394"/>
                </a:lnTo>
                <a:lnTo>
                  <a:pt x="324" y="396"/>
                </a:lnTo>
                <a:lnTo>
                  <a:pt x="326" y="396"/>
                </a:lnTo>
                <a:lnTo>
                  <a:pt x="324" y="400"/>
                </a:lnTo>
                <a:lnTo>
                  <a:pt x="328" y="406"/>
                </a:lnTo>
                <a:lnTo>
                  <a:pt x="330" y="410"/>
                </a:lnTo>
                <a:lnTo>
                  <a:pt x="330" y="408"/>
                </a:lnTo>
                <a:lnTo>
                  <a:pt x="332" y="408"/>
                </a:lnTo>
                <a:lnTo>
                  <a:pt x="332" y="412"/>
                </a:lnTo>
                <a:lnTo>
                  <a:pt x="334" y="414"/>
                </a:lnTo>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69" name="Freeform 26"/>
          <p:cNvSpPr>
            <a:spLocks/>
          </p:cNvSpPr>
          <p:nvPr/>
        </p:nvSpPr>
        <p:spPr bwMode="auto">
          <a:xfrm>
            <a:off x="928485" y="1088141"/>
            <a:ext cx="6194" cy="4955"/>
          </a:xfrm>
          <a:custGeom>
            <a:avLst/>
            <a:gdLst>
              <a:gd name="T0" fmla="*/ 7938 w 6"/>
              <a:gd name="T1" fmla="*/ 3175 h 4"/>
              <a:gd name="T2" fmla="*/ 7938 w 6"/>
              <a:gd name="T3" fmla="*/ 6350 h 4"/>
              <a:gd name="T4" fmla="*/ 7938 w 6"/>
              <a:gd name="T5" fmla="*/ 6350 h 4"/>
              <a:gd name="T6" fmla="*/ 0 w 6"/>
              <a:gd name="T7" fmla="*/ 6350 h 4"/>
              <a:gd name="T8" fmla="*/ 2646 w 6"/>
              <a:gd name="T9" fmla="*/ 0 h 4"/>
              <a:gd name="T10" fmla="*/ 7938 w 6"/>
              <a:gd name="T11" fmla="*/ 3175 h 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4">
                <a:moveTo>
                  <a:pt x="6" y="2"/>
                </a:moveTo>
                <a:lnTo>
                  <a:pt x="6" y="4"/>
                </a:lnTo>
                <a:lnTo>
                  <a:pt x="0" y="4"/>
                </a:lnTo>
                <a:lnTo>
                  <a:pt x="2" y="0"/>
                </a:lnTo>
                <a:lnTo>
                  <a:pt x="6" y="2"/>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70" name="Freeform 27"/>
          <p:cNvSpPr>
            <a:spLocks/>
          </p:cNvSpPr>
          <p:nvPr/>
        </p:nvSpPr>
        <p:spPr bwMode="auto">
          <a:xfrm>
            <a:off x="4355846" y="1901938"/>
            <a:ext cx="734522" cy="334437"/>
          </a:xfrm>
          <a:custGeom>
            <a:avLst/>
            <a:gdLst>
              <a:gd name="T0" fmla="*/ 63921 w 648"/>
              <a:gd name="T1" fmla="*/ 119548 h 294"/>
              <a:gd name="T2" fmla="*/ 136559 w 648"/>
              <a:gd name="T3" fmla="*/ 87474 h 294"/>
              <a:gd name="T4" fmla="*/ 194670 w 648"/>
              <a:gd name="T5" fmla="*/ 52485 h 294"/>
              <a:gd name="T6" fmla="*/ 226630 w 648"/>
              <a:gd name="T7" fmla="*/ 17495 h 294"/>
              <a:gd name="T8" fmla="*/ 244063 w 648"/>
              <a:gd name="T9" fmla="*/ 20411 h 294"/>
              <a:gd name="T10" fmla="*/ 273118 w 648"/>
              <a:gd name="T11" fmla="*/ 49569 h 294"/>
              <a:gd name="T12" fmla="*/ 273118 w 648"/>
              <a:gd name="T13" fmla="*/ 96222 h 294"/>
              <a:gd name="T14" fmla="*/ 287646 w 648"/>
              <a:gd name="T15" fmla="*/ 72895 h 294"/>
              <a:gd name="T16" fmla="*/ 296363 w 648"/>
              <a:gd name="T17" fmla="*/ 78727 h 294"/>
              <a:gd name="T18" fmla="*/ 351567 w 648"/>
              <a:gd name="T19" fmla="*/ 55401 h 294"/>
              <a:gd name="T20" fmla="*/ 377717 w 648"/>
              <a:gd name="T21" fmla="*/ 69980 h 294"/>
              <a:gd name="T22" fmla="*/ 398056 w 648"/>
              <a:gd name="T23" fmla="*/ 87474 h 294"/>
              <a:gd name="T24" fmla="*/ 430016 w 648"/>
              <a:gd name="T25" fmla="*/ 113717 h 294"/>
              <a:gd name="T26" fmla="*/ 464882 w 648"/>
              <a:gd name="T27" fmla="*/ 131212 h 294"/>
              <a:gd name="T28" fmla="*/ 491032 w 648"/>
              <a:gd name="T29" fmla="*/ 122464 h 294"/>
              <a:gd name="T30" fmla="*/ 517182 w 648"/>
              <a:gd name="T31" fmla="*/ 131212 h 294"/>
              <a:gd name="T32" fmla="*/ 537520 w 648"/>
              <a:gd name="T33" fmla="*/ 139959 h 294"/>
              <a:gd name="T34" fmla="*/ 584009 w 648"/>
              <a:gd name="T35" fmla="*/ 99138 h 294"/>
              <a:gd name="T36" fmla="*/ 653741 w 648"/>
              <a:gd name="T37" fmla="*/ 72895 h 294"/>
              <a:gd name="T38" fmla="*/ 758340 w 648"/>
              <a:gd name="T39" fmla="*/ 43737 h 294"/>
              <a:gd name="T40" fmla="*/ 764151 w 648"/>
              <a:gd name="T41" fmla="*/ 93306 h 294"/>
              <a:gd name="T42" fmla="*/ 799017 w 648"/>
              <a:gd name="T43" fmla="*/ 104969 h 294"/>
              <a:gd name="T44" fmla="*/ 830977 w 648"/>
              <a:gd name="T45" fmla="*/ 104969 h 294"/>
              <a:gd name="T46" fmla="*/ 860033 w 648"/>
              <a:gd name="T47" fmla="*/ 84559 h 294"/>
              <a:gd name="T48" fmla="*/ 894899 w 648"/>
              <a:gd name="T49" fmla="*/ 134128 h 294"/>
              <a:gd name="T50" fmla="*/ 886182 w 648"/>
              <a:gd name="T51" fmla="*/ 145791 h 294"/>
              <a:gd name="T52" fmla="*/ 909426 w 648"/>
              <a:gd name="T53" fmla="*/ 151622 h 294"/>
              <a:gd name="T54" fmla="*/ 938481 w 648"/>
              <a:gd name="T55" fmla="*/ 177865 h 294"/>
              <a:gd name="T56" fmla="*/ 906521 w 648"/>
              <a:gd name="T57" fmla="*/ 189528 h 294"/>
              <a:gd name="T58" fmla="*/ 862938 w 648"/>
              <a:gd name="T59" fmla="*/ 189528 h 294"/>
              <a:gd name="T60" fmla="*/ 833883 w 648"/>
              <a:gd name="T61" fmla="*/ 183696 h 294"/>
              <a:gd name="T62" fmla="*/ 828072 w 648"/>
              <a:gd name="T63" fmla="*/ 209939 h 294"/>
              <a:gd name="T64" fmla="*/ 807733 w 648"/>
              <a:gd name="T65" fmla="*/ 215770 h 294"/>
              <a:gd name="T66" fmla="*/ 743812 w 648"/>
              <a:gd name="T67" fmla="*/ 192444 h 294"/>
              <a:gd name="T68" fmla="*/ 697324 w 648"/>
              <a:gd name="T69" fmla="*/ 201191 h 294"/>
              <a:gd name="T70" fmla="*/ 653741 w 648"/>
              <a:gd name="T71" fmla="*/ 224518 h 294"/>
              <a:gd name="T72" fmla="*/ 598536 w 648"/>
              <a:gd name="T73" fmla="*/ 239097 h 294"/>
              <a:gd name="T74" fmla="*/ 578198 w 648"/>
              <a:gd name="T75" fmla="*/ 274087 h 294"/>
              <a:gd name="T76" fmla="*/ 560764 w 648"/>
              <a:gd name="T77" fmla="*/ 297413 h 294"/>
              <a:gd name="T78" fmla="*/ 546237 w 648"/>
              <a:gd name="T79" fmla="*/ 300329 h 294"/>
              <a:gd name="T80" fmla="*/ 563670 w 648"/>
              <a:gd name="T81" fmla="*/ 274087 h 294"/>
              <a:gd name="T82" fmla="*/ 549142 w 648"/>
              <a:gd name="T83" fmla="*/ 262423 h 294"/>
              <a:gd name="T84" fmla="*/ 528804 w 648"/>
              <a:gd name="T85" fmla="*/ 274087 h 294"/>
              <a:gd name="T86" fmla="*/ 508465 w 648"/>
              <a:gd name="T87" fmla="*/ 300329 h 294"/>
              <a:gd name="T88" fmla="*/ 502654 w 648"/>
              <a:gd name="T89" fmla="*/ 250760 h 294"/>
              <a:gd name="T90" fmla="*/ 491032 w 648"/>
              <a:gd name="T91" fmla="*/ 294497 h 294"/>
              <a:gd name="T92" fmla="*/ 461977 w 648"/>
              <a:gd name="T93" fmla="*/ 349898 h 294"/>
              <a:gd name="T94" fmla="*/ 430016 w 648"/>
              <a:gd name="T95" fmla="*/ 425709 h 294"/>
              <a:gd name="T96" fmla="*/ 415489 w 648"/>
              <a:gd name="T97" fmla="*/ 376140 h 294"/>
              <a:gd name="T98" fmla="*/ 383528 w 648"/>
              <a:gd name="T99" fmla="*/ 376140 h 294"/>
              <a:gd name="T100" fmla="*/ 392245 w 648"/>
              <a:gd name="T101" fmla="*/ 341151 h 294"/>
              <a:gd name="T102" fmla="*/ 389339 w 648"/>
              <a:gd name="T103" fmla="*/ 309077 h 294"/>
              <a:gd name="T104" fmla="*/ 339945 w 648"/>
              <a:gd name="T105" fmla="*/ 282834 h 294"/>
              <a:gd name="T106" fmla="*/ 322512 w 648"/>
              <a:gd name="T107" fmla="*/ 259508 h 294"/>
              <a:gd name="T108" fmla="*/ 281835 w 648"/>
              <a:gd name="T109" fmla="*/ 253676 h 294"/>
              <a:gd name="T110" fmla="*/ 258591 w 648"/>
              <a:gd name="T111" fmla="*/ 253676 h 294"/>
              <a:gd name="T112" fmla="*/ 232441 w 648"/>
              <a:gd name="T113" fmla="*/ 250760 h 294"/>
              <a:gd name="T114" fmla="*/ 20339 w 648"/>
              <a:gd name="T115" fmla="*/ 166202 h 294"/>
              <a:gd name="T116" fmla="*/ 0 w 648"/>
              <a:gd name="T117" fmla="*/ 151622 h 2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48" h="294">
                <a:moveTo>
                  <a:pt x="0" y="104"/>
                </a:moveTo>
                <a:lnTo>
                  <a:pt x="8" y="100"/>
                </a:lnTo>
                <a:lnTo>
                  <a:pt x="12" y="100"/>
                </a:lnTo>
                <a:lnTo>
                  <a:pt x="20" y="94"/>
                </a:lnTo>
                <a:lnTo>
                  <a:pt x="36" y="88"/>
                </a:lnTo>
                <a:lnTo>
                  <a:pt x="44" y="82"/>
                </a:lnTo>
                <a:lnTo>
                  <a:pt x="50" y="72"/>
                </a:lnTo>
                <a:lnTo>
                  <a:pt x="58" y="66"/>
                </a:lnTo>
                <a:lnTo>
                  <a:pt x="70" y="64"/>
                </a:lnTo>
                <a:lnTo>
                  <a:pt x="74" y="66"/>
                </a:lnTo>
                <a:lnTo>
                  <a:pt x="82" y="62"/>
                </a:lnTo>
                <a:lnTo>
                  <a:pt x="94" y="60"/>
                </a:lnTo>
                <a:lnTo>
                  <a:pt x="104" y="56"/>
                </a:lnTo>
                <a:lnTo>
                  <a:pt x="114" y="48"/>
                </a:lnTo>
                <a:lnTo>
                  <a:pt x="122" y="38"/>
                </a:lnTo>
                <a:lnTo>
                  <a:pt x="128" y="38"/>
                </a:lnTo>
                <a:lnTo>
                  <a:pt x="130" y="36"/>
                </a:lnTo>
                <a:lnTo>
                  <a:pt x="134" y="36"/>
                </a:lnTo>
                <a:lnTo>
                  <a:pt x="138" y="34"/>
                </a:lnTo>
                <a:lnTo>
                  <a:pt x="140" y="30"/>
                </a:lnTo>
                <a:lnTo>
                  <a:pt x="144" y="20"/>
                </a:lnTo>
                <a:lnTo>
                  <a:pt x="148" y="18"/>
                </a:lnTo>
                <a:lnTo>
                  <a:pt x="152" y="12"/>
                </a:lnTo>
                <a:lnTo>
                  <a:pt x="156" y="12"/>
                </a:lnTo>
                <a:lnTo>
                  <a:pt x="162" y="2"/>
                </a:lnTo>
                <a:lnTo>
                  <a:pt x="164" y="0"/>
                </a:lnTo>
                <a:lnTo>
                  <a:pt x="168" y="2"/>
                </a:lnTo>
                <a:lnTo>
                  <a:pt x="168" y="4"/>
                </a:lnTo>
                <a:lnTo>
                  <a:pt x="168" y="12"/>
                </a:lnTo>
                <a:lnTo>
                  <a:pt x="168" y="14"/>
                </a:lnTo>
                <a:lnTo>
                  <a:pt x="170" y="16"/>
                </a:lnTo>
                <a:lnTo>
                  <a:pt x="180" y="16"/>
                </a:lnTo>
                <a:lnTo>
                  <a:pt x="180" y="20"/>
                </a:lnTo>
                <a:lnTo>
                  <a:pt x="180" y="28"/>
                </a:lnTo>
                <a:lnTo>
                  <a:pt x="182" y="26"/>
                </a:lnTo>
                <a:lnTo>
                  <a:pt x="188" y="34"/>
                </a:lnTo>
                <a:lnTo>
                  <a:pt x="188" y="38"/>
                </a:lnTo>
                <a:lnTo>
                  <a:pt x="186" y="48"/>
                </a:lnTo>
                <a:lnTo>
                  <a:pt x="186" y="54"/>
                </a:lnTo>
                <a:lnTo>
                  <a:pt x="190" y="62"/>
                </a:lnTo>
                <a:lnTo>
                  <a:pt x="186" y="64"/>
                </a:lnTo>
                <a:lnTo>
                  <a:pt x="188" y="66"/>
                </a:lnTo>
                <a:lnTo>
                  <a:pt x="190" y="64"/>
                </a:lnTo>
                <a:lnTo>
                  <a:pt x="194" y="56"/>
                </a:lnTo>
                <a:lnTo>
                  <a:pt x="196" y="52"/>
                </a:lnTo>
                <a:lnTo>
                  <a:pt x="194" y="52"/>
                </a:lnTo>
                <a:lnTo>
                  <a:pt x="194" y="50"/>
                </a:lnTo>
                <a:lnTo>
                  <a:pt x="198" y="50"/>
                </a:lnTo>
                <a:lnTo>
                  <a:pt x="202" y="46"/>
                </a:lnTo>
                <a:lnTo>
                  <a:pt x="216" y="34"/>
                </a:lnTo>
                <a:lnTo>
                  <a:pt x="218" y="34"/>
                </a:lnTo>
                <a:lnTo>
                  <a:pt x="218" y="36"/>
                </a:lnTo>
                <a:lnTo>
                  <a:pt x="208" y="44"/>
                </a:lnTo>
                <a:lnTo>
                  <a:pt x="204" y="54"/>
                </a:lnTo>
                <a:lnTo>
                  <a:pt x="206" y="56"/>
                </a:lnTo>
                <a:lnTo>
                  <a:pt x="208" y="52"/>
                </a:lnTo>
                <a:lnTo>
                  <a:pt x="214" y="44"/>
                </a:lnTo>
                <a:lnTo>
                  <a:pt x="224" y="40"/>
                </a:lnTo>
                <a:lnTo>
                  <a:pt x="232" y="40"/>
                </a:lnTo>
                <a:lnTo>
                  <a:pt x="242" y="38"/>
                </a:lnTo>
                <a:lnTo>
                  <a:pt x="246" y="40"/>
                </a:lnTo>
                <a:lnTo>
                  <a:pt x="250" y="40"/>
                </a:lnTo>
                <a:lnTo>
                  <a:pt x="254" y="42"/>
                </a:lnTo>
                <a:lnTo>
                  <a:pt x="254" y="44"/>
                </a:lnTo>
                <a:lnTo>
                  <a:pt x="258" y="44"/>
                </a:lnTo>
                <a:lnTo>
                  <a:pt x="260" y="48"/>
                </a:lnTo>
                <a:lnTo>
                  <a:pt x="262" y="48"/>
                </a:lnTo>
                <a:lnTo>
                  <a:pt x="264" y="48"/>
                </a:lnTo>
                <a:lnTo>
                  <a:pt x="266" y="50"/>
                </a:lnTo>
                <a:lnTo>
                  <a:pt x="268" y="50"/>
                </a:lnTo>
                <a:lnTo>
                  <a:pt x="272" y="54"/>
                </a:lnTo>
                <a:lnTo>
                  <a:pt x="274" y="60"/>
                </a:lnTo>
                <a:lnTo>
                  <a:pt x="282" y="66"/>
                </a:lnTo>
                <a:lnTo>
                  <a:pt x="284" y="72"/>
                </a:lnTo>
                <a:lnTo>
                  <a:pt x="288" y="72"/>
                </a:lnTo>
                <a:lnTo>
                  <a:pt x="288" y="76"/>
                </a:lnTo>
                <a:lnTo>
                  <a:pt x="292" y="78"/>
                </a:lnTo>
                <a:lnTo>
                  <a:pt x="296" y="78"/>
                </a:lnTo>
                <a:lnTo>
                  <a:pt x="296" y="80"/>
                </a:lnTo>
                <a:lnTo>
                  <a:pt x="296" y="84"/>
                </a:lnTo>
                <a:lnTo>
                  <a:pt x="296" y="88"/>
                </a:lnTo>
                <a:lnTo>
                  <a:pt x="300" y="92"/>
                </a:lnTo>
                <a:lnTo>
                  <a:pt x="310" y="92"/>
                </a:lnTo>
                <a:lnTo>
                  <a:pt x="320" y="90"/>
                </a:lnTo>
                <a:lnTo>
                  <a:pt x="322" y="90"/>
                </a:lnTo>
                <a:lnTo>
                  <a:pt x="326" y="88"/>
                </a:lnTo>
                <a:lnTo>
                  <a:pt x="328" y="86"/>
                </a:lnTo>
                <a:lnTo>
                  <a:pt x="332" y="86"/>
                </a:lnTo>
                <a:lnTo>
                  <a:pt x="334" y="84"/>
                </a:lnTo>
                <a:lnTo>
                  <a:pt x="338" y="84"/>
                </a:lnTo>
                <a:lnTo>
                  <a:pt x="342" y="90"/>
                </a:lnTo>
                <a:lnTo>
                  <a:pt x="342" y="92"/>
                </a:lnTo>
                <a:lnTo>
                  <a:pt x="346" y="92"/>
                </a:lnTo>
                <a:lnTo>
                  <a:pt x="348" y="94"/>
                </a:lnTo>
                <a:lnTo>
                  <a:pt x="352" y="94"/>
                </a:lnTo>
                <a:lnTo>
                  <a:pt x="356" y="90"/>
                </a:lnTo>
                <a:lnTo>
                  <a:pt x="358" y="88"/>
                </a:lnTo>
                <a:lnTo>
                  <a:pt x="360" y="90"/>
                </a:lnTo>
                <a:lnTo>
                  <a:pt x="364" y="94"/>
                </a:lnTo>
                <a:lnTo>
                  <a:pt x="370" y="92"/>
                </a:lnTo>
                <a:lnTo>
                  <a:pt x="370" y="96"/>
                </a:lnTo>
                <a:lnTo>
                  <a:pt x="378" y="88"/>
                </a:lnTo>
                <a:lnTo>
                  <a:pt x="378" y="84"/>
                </a:lnTo>
                <a:lnTo>
                  <a:pt x="382" y="82"/>
                </a:lnTo>
                <a:lnTo>
                  <a:pt x="386" y="76"/>
                </a:lnTo>
                <a:lnTo>
                  <a:pt x="390" y="76"/>
                </a:lnTo>
                <a:lnTo>
                  <a:pt x="402" y="68"/>
                </a:lnTo>
                <a:lnTo>
                  <a:pt x="416" y="54"/>
                </a:lnTo>
                <a:lnTo>
                  <a:pt x="418" y="56"/>
                </a:lnTo>
                <a:lnTo>
                  <a:pt x="422" y="56"/>
                </a:lnTo>
                <a:lnTo>
                  <a:pt x="442" y="50"/>
                </a:lnTo>
                <a:lnTo>
                  <a:pt x="450" y="50"/>
                </a:lnTo>
                <a:lnTo>
                  <a:pt x="462" y="48"/>
                </a:lnTo>
                <a:lnTo>
                  <a:pt x="478" y="48"/>
                </a:lnTo>
                <a:lnTo>
                  <a:pt x="492" y="40"/>
                </a:lnTo>
                <a:lnTo>
                  <a:pt x="500" y="34"/>
                </a:lnTo>
                <a:lnTo>
                  <a:pt x="510" y="30"/>
                </a:lnTo>
                <a:lnTo>
                  <a:pt x="522" y="30"/>
                </a:lnTo>
                <a:lnTo>
                  <a:pt x="530" y="26"/>
                </a:lnTo>
                <a:lnTo>
                  <a:pt x="530" y="28"/>
                </a:lnTo>
                <a:lnTo>
                  <a:pt x="526" y="38"/>
                </a:lnTo>
                <a:lnTo>
                  <a:pt x="526" y="52"/>
                </a:lnTo>
                <a:lnTo>
                  <a:pt x="528" y="60"/>
                </a:lnTo>
                <a:lnTo>
                  <a:pt x="526" y="64"/>
                </a:lnTo>
                <a:lnTo>
                  <a:pt x="528" y="68"/>
                </a:lnTo>
                <a:lnTo>
                  <a:pt x="530" y="70"/>
                </a:lnTo>
                <a:lnTo>
                  <a:pt x="538" y="66"/>
                </a:lnTo>
                <a:lnTo>
                  <a:pt x="540" y="70"/>
                </a:lnTo>
                <a:lnTo>
                  <a:pt x="544" y="70"/>
                </a:lnTo>
                <a:lnTo>
                  <a:pt x="550" y="72"/>
                </a:lnTo>
                <a:lnTo>
                  <a:pt x="556" y="70"/>
                </a:lnTo>
                <a:lnTo>
                  <a:pt x="562" y="64"/>
                </a:lnTo>
                <a:lnTo>
                  <a:pt x="564" y="64"/>
                </a:lnTo>
                <a:lnTo>
                  <a:pt x="568" y="64"/>
                </a:lnTo>
                <a:lnTo>
                  <a:pt x="572" y="70"/>
                </a:lnTo>
                <a:lnTo>
                  <a:pt x="572" y="72"/>
                </a:lnTo>
                <a:lnTo>
                  <a:pt x="574" y="74"/>
                </a:lnTo>
                <a:lnTo>
                  <a:pt x="580" y="72"/>
                </a:lnTo>
                <a:lnTo>
                  <a:pt x="582" y="70"/>
                </a:lnTo>
                <a:lnTo>
                  <a:pt x="584" y="68"/>
                </a:lnTo>
                <a:lnTo>
                  <a:pt x="588" y="60"/>
                </a:lnTo>
                <a:lnTo>
                  <a:pt x="592" y="58"/>
                </a:lnTo>
                <a:lnTo>
                  <a:pt x="596" y="58"/>
                </a:lnTo>
                <a:lnTo>
                  <a:pt x="602" y="66"/>
                </a:lnTo>
                <a:lnTo>
                  <a:pt x="610" y="78"/>
                </a:lnTo>
                <a:lnTo>
                  <a:pt x="612" y="86"/>
                </a:lnTo>
                <a:lnTo>
                  <a:pt x="616" y="92"/>
                </a:lnTo>
                <a:lnTo>
                  <a:pt x="612" y="94"/>
                </a:lnTo>
                <a:lnTo>
                  <a:pt x="612" y="96"/>
                </a:lnTo>
                <a:lnTo>
                  <a:pt x="610" y="96"/>
                </a:lnTo>
                <a:lnTo>
                  <a:pt x="608" y="98"/>
                </a:lnTo>
                <a:lnTo>
                  <a:pt x="608" y="100"/>
                </a:lnTo>
                <a:lnTo>
                  <a:pt x="610" y="100"/>
                </a:lnTo>
                <a:lnTo>
                  <a:pt x="612" y="104"/>
                </a:lnTo>
                <a:lnTo>
                  <a:pt x="614" y="104"/>
                </a:lnTo>
                <a:lnTo>
                  <a:pt x="616" y="102"/>
                </a:lnTo>
                <a:lnTo>
                  <a:pt x="620" y="100"/>
                </a:lnTo>
                <a:lnTo>
                  <a:pt x="622" y="102"/>
                </a:lnTo>
                <a:lnTo>
                  <a:pt x="626" y="104"/>
                </a:lnTo>
                <a:lnTo>
                  <a:pt x="632" y="106"/>
                </a:lnTo>
                <a:lnTo>
                  <a:pt x="630" y="110"/>
                </a:lnTo>
                <a:lnTo>
                  <a:pt x="634" y="116"/>
                </a:lnTo>
                <a:lnTo>
                  <a:pt x="640" y="120"/>
                </a:lnTo>
                <a:lnTo>
                  <a:pt x="644" y="120"/>
                </a:lnTo>
                <a:lnTo>
                  <a:pt x="646" y="122"/>
                </a:lnTo>
                <a:lnTo>
                  <a:pt x="648" y="122"/>
                </a:lnTo>
                <a:lnTo>
                  <a:pt x="648" y="124"/>
                </a:lnTo>
                <a:lnTo>
                  <a:pt x="648" y="128"/>
                </a:lnTo>
                <a:lnTo>
                  <a:pt x="646" y="128"/>
                </a:lnTo>
                <a:lnTo>
                  <a:pt x="638" y="132"/>
                </a:lnTo>
                <a:lnTo>
                  <a:pt x="624" y="130"/>
                </a:lnTo>
                <a:lnTo>
                  <a:pt x="622" y="130"/>
                </a:lnTo>
                <a:lnTo>
                  <a:pt x="610" y="130"/>
                </a:lnTo>
                <a:lnTo>
                  <a:pt x="604" y="130"/>
                </a:lnTo>
                <a:lnTo>
                  <a:pt x="602" y="132"/>
                </a:lnTo>
                <a:lnTo>
                  <a:pt x="600" y="130"/>
                </a:lnTo>
                <a:lnTo>
                  <a:pt x="594" y="130"/>
                </a:lnTo>
                <a:lnTo>
                  <a:pt x="592" y="134"/>
                </a:lnTo>
                <a:lnTo>
                  <a:pt x="588" y="132"/>
                </a:lnTo>
                <a:lnTo>
                  <a:pt x="586" y="136"/>
                </a:lnTo>
                <a:lnTo>
                  <a:pt x="584" y="128"/>
                </a:lnTo>
                <a:lnTo>
                  <a:pt x="578" y="128"/>
                </a:lnTo>
                <a:lnTo>
                  <a:pt x="574" y="126"/>
                </a:lnTo>
                <a:lnTo>
                  <a:pt x="572" y="126"/>
                </a:lnTo>
                <a:lnTo>
                  <a:pt x="570" y="130"/>
                </a:lnTo>
                <a:lnTo>
                  <a:pt x="570" y="136"/>
                </a:lnTo>
                <a:lnTo>
                  <a:pt x="568" y="138"/>
                </a:lnTo>
                <a:lnTo>
                  <a:pt x="566" y="140"/>
                </a:lnTo>
                <a:lnTo>
                  <a:pt x="570" y="144"/>
                </a:lnTo>
                <a:lnTo>
                  <a:pt x="568" y="148"/>
                </a:lnTo>
                <a:lnTo>
                  <a:pt x="568" y="152"/>
                </a:lnTo>
                <a:lnTo>
                  <a:pt x="572" y="154"/>
                </a:lnTo>
                <a:lnTo>
                  <a:pt x="566" y="156"/>
                </a:lnTo>
                <a:lnTo>
                  <a:pt x="558" y="152"/>
                </a:lnTo>
                <a:lnTo>
                  <a:pt x="556" y="148"/>
                </a:lnTo>
                <a:lnTo>
                  <a:pt x="550" y="146"/>
                </a:lnTo>
                <a:lnTo>
                  <a:pt x="542" y="138"/>
                </a:lnTo>
                <a:lnTo>
                  <a:pt x="538" y="136"/>
                </a:lnTo>
                <a:lnTo>
                  <a:pt x="528" y="134"/>
                </a:lnTo>
                <a:lnTo>
                  <a:pt x="522" y="130"/>
                </a:lnTo>
                <a:lnTo>
                  <a:pt x="512" y="132"/>
                </a:lnTo>
                <a:lnTo>
                  <a:pt x="506" y="128"/>
                </a:lnTo>
                <a:lnTo>
                  <a:pt x="502" y="130"/>
                </a:lnTo>
                <a:lnTo>
                  <a:pt x="498" y="128"/>
                </a:lnTo>
                <a:lnTo>
                  <a:pt x="492" y="130"/>
                </a:lnTo>
                <a:lnTo>
                  <a:pt x="486" y="130"/>
                </a:lnTo>
                <a:lnTo>
                  <a:pt x="480" y="138"/>
                </a:lnTo>
                <a:lnTo>
                  <a:pt x="476" y="148"/>
                </a:lnTo>
                <a:lnTo>
                  <a:pt x="474" y="150"/>
                </a:lnTo>
                <a:lnTo>
                  <a:pt x="470" y="150"/>
                </a:lnTo>
                <a:lnTo>
                  <a:pt x="462" y="150"/>
                </a:lnTo>
                <a:lnTo>
                  <a:pt x="452" y="152"/>
                </a:lnTo>
                <a:lnTo>
                  <a:pt x="450" y="154"/>
                </a:lnTo>
                <a:lnTo>
                  <a:pt x="450" y="156"/>
                </a:lnTo>
                <a:lnTo>
                  <a:pt x="450" y="160"/>
                </a:lnTo>
                <a:lnTo>
                  <a:pt x="442" y="156"/>
                </a:lnTo>
                <a:lnTo>
                  <a:pt x="434" y="156"/>
                </a:lnTo>
                <a:lnTo>
                  <a:pt x="420" y="158"/>
                </a:lnTo>
                <a:lnTo>
                  <a:pt x="412" y="164"/>
                </a:lnTo>
                <a:lnTo>
                  <a:pt x="410" y="174"/>
                </a:lnTo>
                <a:lnTo>
                  <a:pt x="410" y="180"/>
                </a:lnTo>
                <a:lnTo>
                  <a:pt x="410" y="182"/>
                </a:lnTo>
                <a:lnTo>
                  <a:pt x="404" y="184"/>
                </a:lnTo>
                <a:lnTo>
                  <a:pt x="402" y="186"/>
                </a:lnTo>
                <a:lnTo>
                  <a:pt x="398" y="188"/>
                </a:lnTo>
                <a:lnTo>
                  <a:pt x="396" y="190"/>
                </a:lnTo>
                <a:lnTo>
                  <a:pt x="394" y="190"/>
                </a:lnTo>
                <a:lnTo>
                  <a:pt x="392" y="196"/>
                </a:lnTo>
                <a:lnTo>
                  <a:pt x="388" y="196"/>
                </a:lnTo>
                <a:lnTo>
                  <a:pt x="388" y="202"/>
                </a:lnTo>
                <a:lnTo>
                  <a:pt x="386" y="204"/>
                </a:lnTo>
                <a:lnTo>
                  <a:pt x="386" y="206"/>
                </a:lnTo>
                <a:lnTo>
                  <a:pt x="388" y="212"/>
                </a:lnTo>
                <a:lnTo>
                  <a:pt x="386" y="212"/>
                </a:lnTo>
                <a:lnTo>
                  <a:pt x="382" y="210"/>
                </a:lnTo>
                <a:lnTo>
                  <a:pt x="380" y="210"/>
                </a:lnTo>
                <a:lnTo>
                  <a:pt x="376" y="206"/>
                </a:lnTo>
                <a:lnTo>
                  <a:pt x="376" y="202"/>
                </a:lnTo>
                <a:lnTo>
                  <a:pt x="380" y="198"/>
                </a:lnTo>
                <a:lnTo>
                  <a:pt x="380" y="194"/>
                </a:lnTo>
                <a:lnTo>
                  <a:pt x="382" y="190"/>
                </a:lnTo>
                <a:lnTo>
                  <a:pt x="382" y="188"/>
                </a:lnTo>
                <a:lnTo>
                  <a:pt x="388" y="188"/>
                </a:lnTo>
                <a:lnTo>
                  <a:pt x="388" y="184"/>
                </a:lnTo>
                <a:lnTo>
                  <a:pt x="390" y="178"/>
                </a:lnTo>
                <a:lnTo>
                  <a:pt x="388" y="172"/>
                </a:lnTo>
                <a:lnTo>
                  <a:pt x="386" y="172"/>
                </a:lnTo>
                <a:lnTo>
                  <a:pt x="382" y="174"/>
                </a:lnTo>
                <a:lnTo>
                  <a:pt x="378" y="180"/>
                </a:lnTo>
                <a:lnTo>
                  <a:pt x="374" y="180"/>
                </a:lnTo>
                <a:lnTo>
                  <a:pt x="370" y="176"/>
                </a:lnTo>
                <a:lnTo>
                  <a:pt x="368" y="176"/>
                </a:lnTo>
                <a:lnTo>
                  <a:pt x="366" y="178"/>
                </a:lnTo>
                <a:lnTo>
                  <a:pt x="366" y="184"/>
                </a:lnTo>
                <a:lnTo>
                  <a:pt x="364" y="188"/>
                </a:lnTo>
                <a:lnTo>
                  <a:pt x="364" y="190"/>
                </a:lnTo>
                <a:lnTo>
                  <a:pt x="362" y="194"/>
                </a:lnTo>
                <a:lnTo>
                  <a:pt x="362" y="198"/>
                </a:lnTo>
                <a:lnTo>
                  <a:pt x="354" y="202"/>
                </a:lnTo>
                <a:lnTo>
                  <a:pt x="352" y="202"/>
                </a:lnTo>
                <a:lnTo>
                  <a:pt x="350" y="206"/>
                </a:lnTo>
                <a:lnTo>
                  <a:pt x="348" y="202"/>
                </a:lnTo>
                <a:lnTo>
                  <a:pt x="348" y="194"/>
                </a:lnTo>
                <a:lnTo>
                  <a:pt x="344" y="184"/>
                </a:lnTo>
                <a:lnTo>
                  <a:pt x="348" y="174"/>
                </a:lnTo>
                <a:lnTo>
                  <a:pt x="346" y="172"/>
                </a:lnTo>
                <a:lnTo>
                  <a:pt x="344" y="176"/>
                </a:lnTo>
                <a:lnTo>
                  <a:pt x="342" y="182"/>
                </a:lnTo>
                <a:lnTo>
                  <a:pt x="340" y="186"/>
                </a:lnTo>
                <a:lnTo>
                  <a:pt x="338" y="192"/>
                </a:lnTo>
                <a:lnTo>
                  <a:pt x="340" y="198"/>
                </a:lnTo>
                <a:lnTo>
                  <a:pt x="338" y="202"/>
                </a:lnTo>
                <a:lnTo>
                  <a:pt x="338" y="204"/>
                </a:lnTo>
                <a:lnTo>
                  <a:pt x="334" y="206"/>
                </a:lnTo>
                <a:lnTo>
                  <a:pt x="330" y="208"/>
                </a:lnTo>
                <a:lnTo>
                  <a:pt x="322" y="228"/>
                </a:lnTo>
                <a:lnTo>
                  <a:pt x="320" y="236"/>
                </a:lnTo>
                <a:lnTo>
                  <a:pt x="318" y="240"/>
                </a:lnTo>
                <a:lnTo>
                  <a:pt x="316" y="246"/>
                </a:lnTo>
                <a:lnTo>
                  <a:pt x="302" y="274"/>
                </a:lnTo>
                <a:lnTo>
                  <a:pt x="294" y="284"/>
                </a:lnTo>
                <a:lnTo>
                  <a:pt x="294" y="288"/>
                </a:lnTo>
                <a:lnTo>
                  <a:pt x="296" y="294"/>
                </a:lnTo>
                <a:lnTo>
                  <a:pt x="296" y="292"/>
                </a:lnTo>
                <a:lnTo>
                  <a:pt x="288" y="292"/>
                </a:lnTo>
                <a:lnTo>
                  <a:pt x="286" y="286"/>
                </a:lnTo>
                <a:lnTo>
                  <a:pt x="280" y="282"/>
                </a:lnTo>
                <a:lnTo>
                  <a:pt x="282" y="272"/>
                </a:lnTo>
                <a:lnTo>
                  <a:pt x="284" y="262"/>
                </a:lnTo>
                <a:lnTo>
                  <a:pt x="286" y="258"/>
                </a:lnTo>
                <a:lnTo>
                  <a:pt x="284" y="254"/>
                </a:lnTo>
                <a:lnTo>
                  <a:pt x="282" y="254"/>
                </a:lnTo>
                <a:lnTo>
                  <a:pt x="274" y="258"/>
                </a:lnTo>
                <a:lnTo>
                  <a:pt x="270" y="258"/>
                </a:lnTo>
                <a:lnTo>
                  <a:pt x="266" y="260"/>
                </a:lnTo>
                <a:lnTo>
                  <a:pt x="264" y="258"/>
                </a:lnTo>
                <a:lnTo>
                  <a:pt x="264" y="256"/>
                </a:lnTo>
                <a:lnTo>
                  <a:pt x="264" y="252"/>
                </a:lnTo>
                <a:lnTo>
                  <a:pt x="264" y="248"/>
                </a:lnTo>
                <a:lnTo>
                  <a:pt x="268" y="244"/>
                </a:lnTo>
                <a:lnTo>
                  <a:pt x="270" y="238"/>
                </a:lnTo>
                <a:lnTo>
                  <a:pt x="270" y="234"/>
                </a:lnTo>
                <a:lnTo>
                  <a:pt x="266" y="230"/>
                </a:lnTo>
                <a:lnTo>
                  <a:pt x="268" y="228"/>
                </a:lnTo>
                <a:lnTo>
                  <a:pt x="270" y="226"/>
                </a:lnTo>
                <a:lnTo>
                  <a:pt x="270" y="222"/>
                </a:lnTo>
                <a:lnTo>
                  <a:pt x="266" y="218"/>
                </a:lnTo>
                <a:lnTo>
                  <a:pt x="268" y="212"/>
                </a:lnTo>
                <a:lnTo>
                  <a:pt x="256" y="204"/>
                </a:lnTo>
                <a:lnTo>
                  <a:pt x="250" y="202"/>
                </a:lnTo>
                <a:lnTo>
                  <a:pt x="246" y="200"/>
                </a:lnTo>
                <a:lnTo>
                  <a:pt x="240" y="200"/>
                </a:lnTo>
                <a:lnTo>
                  <a:pt x="234" y="198"/>
                </a:lnTo>
                <a:lnTo>
                  <a:pt x="234" y="194"/>
                </a:lnTo>
                <a:lnTo>
                  <a:pt x="238" y="188"/>
                </a:lnTo>
                <a:lnTo>
                  <a:pt x="234" y="186"/>
                </a:lnTo>
                <a:lnTo>
                  <a:pt x="234" y="180"/>
                </a:lnTo>
                <a:lnTo>
                  <a:pt x="230" y="180"/>
                </a:lnTo>
                <a:lnTo>
                  <a:pt x="226" y="178"/>
                </a:lnTo>
                <a:lnTo>
                  <a:pt x="222" y="178"/>
                </a:lnTo>
                <a:lnTo>
                  <a:pt x="218" y="176"/>
                </a:lnTo>
                <a:lnTo>
                  <a:pt x="212" y="176"/>
                </a:lnTo>
                <a:lnTo>
                  <a:pt x="208" y="174"/>
                </a:lnTo>
                <a:lnTo>
                  <a:pt x="202" y="174"/>
                </a:lnTo>
                <a:lnTo>
                  <a:pt x="198" y="172"/>
                </a:lnTo>
                <a:lnTo>
                  <a:pt x="194" y="174"/>
                </a:lnTo>
                <a:lnTo>
                  <a:pt x="192" y="170"/>
                </a:lnTo>
                <a:lnTo>
                  <a:pt x="190" y="170"/>
                </a:lnTo>
                <a:lnTo>
                  <a:pt x="188" y="172"/>
                </a:lnTo>
                <a:lnTo>
                  <a:pt x="184" y="172"/>
                </a:lnTo>
                <a:lnTo>
                  <a:pt x="180" y="176"/>
                </a:lnTo>
                <a:lnTo>
                  <a:pt x="178" y="174"/>
                </a:lnTo>
                <a:lnTo>
                  <a:pt x="178" y="172"/>
                </a:lnTo>
                <a:lnTo>
                  <a:pt x="174" y="172"/>
                </a:lnTo>
                <a:lnTo>
                  <a:pt x="172" y="170"/>
                </a:lnTo>
                <a:lnTo>
                  <a:pt x="166" y="172"/>
                </a:lnTo>
                <a:lnTo>
                  <a:pt x="164" y="172"/>
                </a:lnTo>
                <a:lnTo>
                  <a:pt x="160" y="172"/>
                </a:lnTo>
                <a:lnTo>
                  <a:pt x="132" y="158"/>
                </a:lnTo>
                <a:lnTo>
                  <a:pt x="30" y="138"/>
                </a:lnTo>
                <a:lnTo>
                  <a:pt x="24" y="122"/>
                </a:lnTo>
                <a:lnTo>
                  <a:pt x="20" y="114"/>
                </a:lnTo>
                <a:lnTo>
                  <a:pt x="18" y="114"/>
                </a:lnTo>
                <a:lnTo>
                  <a:pt x="14" y="114"/>
                </a:lnTo>
                <a:lnTo>
                  <a:pt x="12" y="112"/>
                </a:lnTo>
                <a:lnTo>
                  <a:pt x="10" y="112"/>
                </a:lnTo>
                <a:lnTo>
                  <a:pt x="8" y="108"/>
                </a:lnTo>
                <a:lnTo>
                  <a:pt x="4" y="110"/>
                </a:lnTo>
                <a:lnTo>
                  <a:pt x="2" y="110"/>
                </a:lnTo>
                <a:lnTo>
                  <a:pt x="0" y="104"/>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071" name="Freeform 28"/>
          <p:cNvSpPr>
            <a:spLocks/>
          </p:cNvSpPr>
          <p:nvPr/>
        </p:nvSpPr>
        <p:spPr bwMode="auto">
          <a:xfrm>
            <a:off x="5580876" y="2496493"/>
            <a:ext cx="751864" cy="492985"/>
          </a:xfrm>
          <a:custGeom>
            <a:avLst/>
            <a:gdLst>
              <a:gd name="T0" fmla="*/ 864930 w 664"/>
              <a:gd name="T1" fmla="*/ 451304 h 434"/>
              <a:gd name="T2" fmla="*/ 835905 w 664"/>
              <a:gd name="T3" fmla="*/ 457127 h 434"/>
              <a:gd name="T4" fmla="*/ 821393 w 664"/>
              <a:gd name="T5" fmla="*/ 486243 h 434"/>
              <a:gd name="T6" fmla="*/ 673368 w 664"/>
              <a:gd name="T7" fmla="*/ 521183 h 434"/>
              <a:gd name="T8" fmla="*/ 78366 w 664"/>
              <a:gd name="T9" fmla="*/ 631825 h 434"/>
              <a:gd name="T10" fmla="*/ 0 w 664"/>
              <a:gd name="T11" fmla="*/ 165963 h 434"/>
              <a:gd name="T12" fmla="*/ 43537 w 664"/>
              <a:gd name="T13" fmla="*/ 136847 h 434"/>
              <a:gd name="T14" fmla="*/ 58049 w 664"/>
              <a:gd name="T15" fmla="*/ 116465 h 434"/>
              <a:gd name="T16" fmla="*/ 55147 w 664"/>
              <a:gd name="T17" fmla="*/ 122289 h 434"/>
              <a:gd name="T18" fmla="*/ 84171 w 664"/>
              <a:gd name="T19" fmla="*/ 101907 h 434"/>
              <a:gd name="T20" fmla="*/ 104488 w 664"/>
              <a:gd name="T21" fmla="*/ 87349 h 434"/>
              <a:gd name="T22" fmla="*/ 449880 w 664"/>
              <a:gd name="T23" fmla="*/ 75703 h 434"/>
              <a:gd name="T24" fmla="*/ 772051 w 664"/>
              <a:gd name="T25" fmla="*/ 2912 h 434"/>
              <a:gd name="T26" fmla="*/ 786564 w 664"/>
              <a:gd name="T27" fmla="*/ 5823 h 434"/>
              <a:gd name="T28" fmla="*/ 801076 w 664"/>
              <a:gd name="T29" fmla="*/ 23293 h 434"/>
              <a:gd name="T30" fmla="*/ 812686 w 664"/>
              <a:gd name="T31" fmla="*/ 20381 h 434"/>
              <a:gd name="T32" fmla="*/ 827198 w 664"/>
              <a:gd name="T33" fmla="*/ 26205 h 434"/>
              <a:gd name="T34" fmla="*/ 827198 w 664"/>
              <a:gd name="T35" fmla="*/ 32028 h 434"/>
              <a:gd name="T36" fmla="*/ 835905 w 664"/>
              <a:gd name="T37" fmla="*/ 34940 h 434"/>
              <a:gd name="T38" fmla="*/ 838808 w 664"/>
              <a:gd name="T39" fmla="*/ 49498 h 434"/>
              <a:gd name="T40" fmla="*/ 844613 w 664"/>
              <a:gd name="T41" fmla="*/ 72791 h 434"/>
              <a:gd name="T42" fmla="*/ 859125 w 664"/>
              <a:gd name="T43" fmla="*/ 90261 h 434"/>
              <a:gd name="T44" fmla="*/ 885247 w 664"/>
              <a:gd name="T45" fmla="*/ 96084 h 434"/>
              <a:gd name="T46" fmla="*/ 908466 w 664"/>
              <a:gd name="T47" fmla="*/ 104819 h 434"/>
              <a:gd name="T48" fmla="*/ 896857 w 664"/>
              <a:gd name="T49" fmla="*/ 119377 h 434"/>
              <a:gd name="T50" fmla="*/ 888149 w 664"/>
              <a:gd name="T51" fmla="*/ 139759 h 434"/>
              <a:gd name="T52" fmla="*/ 879442 w 664"/>
              <a:gd name="T53" fmla="*/ 171787 h 434"/>
              <a:gd name="T54" fmla="*/ 862027 w 664"/>
              <a:gd name="T55" fmla="*/ 197991 h 434"/>
              <a:gd name="T56" fmla="*/ 864930 w 664"/>
              <a:gd name="T57" fmla="*/ 203815 h 434"/>
              <a:gd name="T58" fmla="*/ 876540 w 664"/>
              <a:gd name="T59" fmla="*/ 221284 h 434"/>
              <a:gd name="T60" fmla="*/ 873637 w 664"/>
              <a:gd name="T61" fmla="*/ 230019 h 434"/>
              <a:gd name="T62" fmla="*/ 870735 w 664"/>
              <a:gd name="T63" fmla="*/ 244577 h 434"/>
              <a:gd name="T64" fmla="*/ 864930 w 664"/>
              <a:gd name="T65" fmla="*/ 256224 h 434"/>
              <a:gd name="T66" fmla="*/ 864930 w 664"/>
              <a:gd name="T67" fmla="*/ 264959 h 434"/>
              <a:gd name="T68" fmla="*/ 867832 w 664"/>
              <a:gd name="T69" fmla="*/ 276605 h 434"/>
              <a:gd name="T70" fmla="*/ 876540 w 664"/>
              <a:gd name="T71" fmla="*/ 291164 h 434"/>
              <a:gd name="T72" fmla="*/ 893954 w 664"/>
              <a:gd name="T73" fmla="*/ 294075 h 434"/>
              <a:gd name="T74" fmla="*/ 905564 w 664"/>
              <a:gd name="T75" fmla="*/ 317368 h 434"/>
              <a:gd name="T76" fmla="*/ 931686 w 664"/>
              <a:gd name="T77" fmla="*/ 331926 h 434"/>
              <a:gd name="T78" fmla="*/ 963613 w 664"/>
              <a:gd name="T79" fmla="*/ 358131 h 434"/>
              <a:gd name="T80" fmla="*/ 943296 w 664"/>
              <a:gd name="T81" fmla="*/ 381424 h 434"/>
              <a:gd name="T82" fmla="*/ 922979 w 664"/>
              <a:gd name="T83" fmla="*/ 398894 h 434"/>
              <a:gd name="T84" fmla="*/ 911369 w 664"/>
              <a:gd name="T85" fmla="*/ 416364 h 434"/>
              <a:gd name="T86" fmla="*/ 914271 w 664"/>
              <a:gd name="T87" fmla="*/ 428010 h 434"/>
              <a:gd name="T88" fmla="*/ 899759 w 664"/>
              <a:gd name="T89" fmla="*/ 439657 h 43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64" h="434">
                <a:moveTo>
                  <a:pt x="604" y="314"/>
                </a:moveTo>
                <a:lnTo>
                  <a:pt x="600" y="312"/>
                </a:lnTo>
                <a:lnTo>
                  <a:pt x="596" y="310"/>
                </a:lnTo>
                <a:lnTo>
                  <a:pt x="590" y="310"/>
                </a:lnTo>
                <a:lnTo>
                  <a:pt x="582" y="310"/>
                </a:lnTo>
                <a:lnTo>
                  <a:pt x="576" y="314"/>
                </a:lnTo>
                <a:lnTo>
                  <a:pt x="572" y="318"/>
                </a:lnTo>
                <a:lnTo>
                  <a:pt x="570" y="322"/>
                </a:lnTo>
                <a:lnTo>
                  <a:pt x="566" y="334"/>
                </a:lnTo>
                <a:lnTo>
                  <a:pt x="564" y="334"/>
                </a:lnTo>
                <a:lnTo>
                  <a:pt x="464" y="358"/>
                </a:lnTo>
                <a:lnTo>
                  <a:pt x="360" y="378"/>
                </a:lnTo>
                <a:lnTo>
                  <a:pt x="166" y="416"/>
                </a:lnTo>
                <a:lnTo>
                  <a:pt x="54" y="434"/>
                </a:lnTo>
                <a:lnTo>
                  <a:pt x="32" y="304"/>
                </a:lnTo>
                <a:lnTo>
                  <a:pt x="0" y="114"/>
                </a:lnTo>
                <a:lnTo>
                  <a:pt x="4" y="112"/>
                </a:lnTo>
                <a:lnTo>
                  <a:pt x="12" y="108"/>
                </a:lnTo>
                <a:lnTo>
                  <a:pt x="30" y="94"/>
                </a:lnTo>
                <a:lnTo>
                  <a:pt x="34" y="88"/>
                </a:lnTo>
                <a:lnTo>
                  <a:pt x="36" y="82"/>
                </a:lnTo>
                <a:lnTo>
                  <a:pt x="40" y="80"/>
                </a:lnTo>
                <a:lnTo>
                  <a:pt x="42" y="80"/>
                </a:lnTo>
                <a:lnTo>
                  <a:pt x="38" y="84"/>
                </a:lnTo>
                <a:lnTo>
                  <a:pt x="36" y="88"/>
                </a:lnTo>
                <a:lnTo>
                  <a:pt x="40" y="86"/>
                </a:lnTo>
                <a:lnTo>
                  <a:pt x="58" y="70"/>
                </a:lnTo>
                <a:lnTo>
                  <a:pt x="64" y="66"/>
                </a:lnTo>
                <a:lnTo>
                  <a:pt x="72" y="60"/>
                </a:lnTo>
                <a:lnTo>
                  <a:pt x="78" y="98"/>
                </a:lnTo>
                <a:lnTo>
                  <a:pt x="200" y="74"/>
                </a:lnTo>
                <a:lnTo>
                  <a:pt x="310" y="52"/>
                </a:lnTo>
                <a:lnTo>
                  <a:pt x="420" y="28"/>
                </a:lnTo>
                <a:lnTo>
                  <a:pt x="532" y="2"/>
                </a:lnTo>
                <a:lnTo>
                  <a:pt x="538" y="0"/>
                </a:lnTo>
                <a:lnTo>
                  <a:pt x="540" y="2"/>
                </a:lnTo>
                <a:lnTo>
                  <a:pt x="542" y="4"/>
                </a:lnTo>
                <a:lnTo>
                  <a:pt x="546" y="4"/>
                </a:lnTo>
                <a:lnTo>
                  <a:pt x="550" y="12"/>
                </a:lnTo>
                <a:lnTo>
                  <a:pt x="552" y="16"/>
                </a:lnTo>
                <a:lnTo>
                  <a:pt x="554" y="16"/>
                </a:lnTo>
                <a:lnTo>
                  <a:pt x="556" y="14"/>
                </a:lnTo>
                <a:lnTo>
                  <a:pt x="560" y="14"/>
                </a:lnTo>
                <a:lnTo>
                  <a:pt x="562" y="14"/>
                </a:lnTo>
                <a:lnTo>
                  <a:pt x="566" y="14"/>
                </a:lnTo>
                <a:lnTo>
                  <a:pt x="570" y="18"/>
                </a:lnTo>
                <a:lnTo>
                  <a:pt x="572" y="18"/>
                </a:lnTo>
                <a:lnTo>
                  <a:pt x="570" y="22"/>
                </a:lnTo>
                <a:lnTo>
                  <a:pt x="570" y="24"/>
                </a:lnTo>
                <a:lnTo>
                  <a:pt x="574" y="24"/>
                </a:lnTo>
                <a:lnTo>
                  <a:pt x="576" y="24"/>
                </a:lnTo>
                <a:lnTo>
                  <a:pt x="576" y="30"/>
                </a:lnTo>
                <a:lnTo>
                  <a:pt x="576" y="32"/>
                </a:lnTo>
                <a:lnTo>
                  <a:pt x="578" y="34"/>
                </a:lnTo>
                <a:lnTo>
                  <a:pt x="580" y="42"/>
                </a:lnTo>
                <a:lnTo>
                  <a:pt x="578" y="48"/>
                </a:lnTo>
                <a:lnTo>
                  <a:pt x="582" y="50"/>
                </a:lnTo>
                <a:lnTo>
                  <a:pt x="588" y="58"/>
                </a:lnTo>
                <a:lnTo>
                  <a:pt x="590" y="60"/>
                </a:lnTo>
                <a:lnTo>
                  <a:pt x="592" y="62"/>
                </a:lnTo>
                <a:lnTo>
                  <a:pt x="600" y="62"/>
                </a:lnTo>
                <a:lnTo>
                  <a:pt x="604" y="66"/>
                </a:lnTo>
                <a:lnTo>
                  <a:pt x="610" y="66"/>
                </a:lnTo>
                <a:lnTo>
                  <a:pt x="616" y="66"/>
                </a:lnTo>
                <a:lnTo>
                  <a:pt x="618" y="66"/>
                </a:lnTo>
                <a:lnTo>
                  <a:pt x="626" y="72"/>
                </a:lnTo>
                <a:lnTo>
                  <a:pt x="626" y="74"/>
                </a:lnTo>
                <a:lnTo>
                  <a:pt x="626" y="76"/>
                </a:lnTo>
                <a:lnTo>
                  <a:pt x="618" y="82"/>
                </a:lnTo>
                <a:lnTo>
                  <a:pt x="618" y="84"/>
                </a:lnTo>
                <a:lnTo>
                  <a:pt x="614" y="90"/>
                </a:lnTo>
                <a:lnTo>
                  <a:pt x="612" y="96"/>
                </a:lnTo>
                <a:lnTo>
                  <a:pt x="614" y="104"/>
                </a:lnTo>
                <a:lnTo>
                  <a:pt x="610" y="112"/>
                </a:lnTo>
                <a:lnTo>
                  <a:pt x="606" y="118"/>
                </a:lnTo>
                <a:lnTo>
                  <a:pt x="606" y="120"/>
                </a:lnTo>
                <a:lnTo>
                  <a:pt x="602" y="128"/>
                </a:lnTo>
                <a:lnTo>
                  <a:pt x="594" y="136"/>
                </a:lnTo>
                <a:lnTo>
                  <a:pt x="594" y="138"/>
                </a:lnTo>
                <a:lnTo>
                  <a:pt x="594" y="140"/>
                </a:lnTo>
                <a:lnTo>
                  <a:pt x="596" y="140"/>
                </a:lnTo>
                <a:lnTo>
                  <a:pt x="596" y="144"/>
                </a:lnTo>
                <a:lnTo>
                  <a:pt x="600" y="146"/>
                </a:lnTo>
                <a:lnTo>
                  <a:pt x="604" y="152"/>
                </a:lnTo>
                <a:lnTo>
                  <a:pt x="604" y="156"/>
                </a:lnTo>
                <a:lnTo>
                  <a:pt x="602" y="156"/>
                </a:lnTo>
                <a:lnTo>
                  <a:pt x="602" y="158"/>
                </a:lnTo>
                <a:lnTo>
                  <a:pt x="602" y="162"/>
                </a:lnTo>
                <a:lnTo>
                  <a:pt x="602" y="166"/>
                </a:lnTo>
                <a:lnTo>
                  <a:pt x="600" y="168"/>
                </a:lnTo>
                <a:lnTo>
                  <a:pt x="596" y="168"/>
                </a:lnTo>
                <a:lnTo>
                  <a:pt x="596" y="172"/>
                </a:lnTo>
                <a:lnTo>
                  <a:pt x="596" y="176"/>
                </a:lnTo>
                <a:lnTo>
                  <a:pt x="596" y="182"/>
                </a:lnTo>
                <a:lnTo>
                  <a:pt x="596" y="184"/>
                </a:lnTo>
                <a:lnTo>
                  <a:pt x="596" y="182"/>
                </a:lnTo>
                <a:lnTo>
                  <a:pt x="598" y="184"/>
                </a:lnTo>
                <a:lnTo>
                  <a:pt x="598" y="188"/>
                </a:lnTo>
                <a:lnTo>
                  <a:pt x="598" y="190"/>
                </a:lnTo>
                <a:lnTo>
                  <a:pt x="598" y="194"/>
                </a:lnTo>
                <a:lnTo>
                  <a:pt x="602" y="198"/>
                </a:lnTo>
                <a:lnTo>
                  <a:pt x="604" y="200"/>
                </a:lnTo>
                <a:lnTo>
                  <a:pt x="610" y="198"/>
                </a:lnTo>
                <a:lnTo>
                  <a:pt x="614" y="198"/>
                </a:lnTo>
                <a:lnTo>
                  <a:pt x="616" y="202"/>
                </a:lnTo>
                <a:lnTo>
                  <a:pt x="618" y="212"/>
                </a:lnTo>
                <a:lnTo>
                  <a:pt x="620" y="216"/>
                </a:lnTo>
                <a:lnTo>
                  <a:pt x="624" y="218"/>
                </a:lnTo>
                <a:lnTo>
                  <a:pt x="630" y="218"/>
                </a:lnTo>
                <a:lnTo>
                  <a:pt x="636" y="224"/>
                </a:lnTo>
                <a:lnTo>
                  <a:pt x="642" y="228"/>
                </a:lnTo>
                <a:lnTo>
                  <a:pt x="648" y="234"/>
                </a:lnTo>
                <a:lnTo>
                  <a:pt x="656" y="240"/>
                </a:lnTo>
                <a:lnTo>
                  <a:pt x="664" y="246"/>
                </a:lnTo>
                <a:lnTo>
                  <a:pt x="662" y="250"/>
                </a:lnTo>
                <a:lnTo>
                  <a:pt x="654" y="254"/>
                </a:lnTo>
                <a:lnTo>
                  <a:pt x="650" y="262"/>
                </a:lnTo>
                <a:lnTo>
                  <a:pt x="644" y="264"/>
                </a:lnTo>
                <a:lnTo>
                  <a:pt x="640" y="272"/>
                </a:lnTo>
                <a:lnTo>
                  <a:pt x="636" y="274"/>
                </a:lnTo>
                <a:lnTo>
                  <a:pt x="634" y="284"/>
                </a:lnTo>
                <a:lnTo>
                  <a:pt x="628" y="286"/>
                </a:lnTo>
                <a:lnTo>
                  <a:pt x="628" y="290"/>
                </a:lnTo>
                <a:lnTo>
                  <a:pt x="632" y="292"/>
                </a:lnTo>
                <a:lnTo>
                  <a:pt x="630" y="294"/>
                </a:lnTo>
                <a:lnTo>
                  <a:pt x="630" y="296"/>
                </a:lnTo>
                <a:lnTo>
                  <a:pt x="624" y="298"/>
                </a:lnTo>
                <a:lnTo>
                  <a:pt x="620" y="302"/>
                </a:lnTo>
                <a:lnTo>
                  <a:pt x="608" y="308"/>
                </a:lnTo>
                <a:lnTo>
                  <a:pt x="604" y="314"/>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72" name="Freeform 29"/>
          <p:cNvSpPr>
            <a:spLocks/>
          </p:cNvSpPr>
          <p:nvPr/>
        </p:nvSpPr>
        <p:spPr bwMode="auto">
          <a:xfrm>
            <a:off x="667129" y="1099289"/>
            <a:ext cx="868297" cy="689931"/>
          </a:xfrm>
          <a:custGeom>
            <a:avLst/>
            <a:gdLst>
              <a:gd name="T0" fmla="*/ 66828 w 766"/>
              <a:gd name="T1" fmla="*/ 509018 h 608"/>
              <a:gd name="T2" fmla="*/ 26150 w 766"/>
              <a:gd name="T3" fmla="*/ 497383 h 608"/>
              <a:gd name="T4" fmla="*/ 23245 w 766"/>
              <a:gd name="T5" fmla="*/ 433392 h 608"/>
              <a:gd name="T6" fmla="*/ 31961 w 766"/>
              <a:gd name="T7" fmla="*/ 459571 h 608"/>
              <a:gd name="T8" fmla="*/ 34867 w 766"/>
              <a:gd name="T9" fmla="*/ 445027 h 608"/>
              <a:gd name="T10" fmla="*/ 52300 w 766"/>
              <a:gd name="T11" fmla="*/ 407214 h 608"/>
              <a:gd name="T12" fmla="*/ 63923 w 766"/>
              <a:gd name="T13" fmla="*/ 395580 h 608"/>
              <a:gd name="T14" fmla="*/ 34867 w 766"/>
              <a:gd name="T15" fmla="*/ 383945 h 608"/>
              <a:gd name="T16" fmla="*/ 52300 w 766"/>
              <a:gd name="T17" fmla="*/ 369402 h 608"/>
              <a:gd name="T18" fmla="*/ 66828 w 766"/>
              <a:gd name="T19" fmla="*/ 343224 h 608"/>
              <a:gd name="T20" fmla="*/ 40678 w 766"/>
              <a:gd name="T21" fmla="*/ 343224 h 608"/>
              <a:gd name="T22" fmla="*/ 69734 w 766"/>
              <a:gd name="T23" fmla="*/ 183246 h 608"/>
              <a:gd name="T24" fmla="*/ 69734 w 766"/>
              <a:gd name="T25" fmla="*/ 63991 h 608"/>
              <a:gd name="T26" fmla="*/ 84262 w 766"/>
              <a:gd name="T27" fmla="*/ 17452 h 608"/>
              <a:gd name="T28" fmla="*/ 148185 w 766"/>
              <a:gd name="T29" fmla="*/ 84352 h 608"/>
              <a:gd name="T30" fmla="*/ 215013 w 766"/>
              <a:gd name="T31" fmla="*/ 130890 h 608"/>
              <a:gd name="T32" fmla="*/ 273124 w 766"/>
              <a:gd name="T33" fmla="*/ 148342 h 608"/>
              <a:gd name="T34" fmla="*/ 278936 w 766"/>
              <a:gd name="T35" fmla="*/ 171612 h 608"/>
              <a:gd name="T36" fmla="*/ 290558 w 766"/>
              <a:gd name="T37" fmla="*/ 197790 h 608"/>
              <a:gd name="T38" fmla="*/ 307991 w 766"/>
              <a:gd name="T39" fmla="*/ 180338 h 608"/>
              <a:gd name="T40" fmla="*/ 302180 w 766"/>
              <a:gd name="T41" fmla="*/ 238511 h 608"/>
              <a:gd name="T42" fmla="*/ 287652 w 766"/>
              <a:gd name="T43" fmla="*/ 229785 h 608"/>
              <a:gd name="T44" fmla="*/ 276030 w 766"/>
              <a:gd name="T45" fmla="*/ 247237 h 608"/>
              <a:gd name="T46" fmla="*/ 209202 w 766"/>
              <a:gd name="T47" fmla="*/ 314137 h 608"/>
              <a:gd name="T48" fmla="*/ 217918 w 766"/>
              <a:gd name="T49" fmla="*/ 299593 h 608"/>
              <a:gd name="T50" fmla="*/ 281841 w 766"/>
              <a:gd name="T51" fmla="*/ 267598 h 608"/>
              <a:gd name="T52" fmla="*/ 319614 w 766"/>
              <a:gd name="T53" fmla="*/ 221059 h 608"/>
              <a:gd name="T54" fmla="*/ 322519 w 766"/>
              <a:gd name="T55" fmla="*/ 267598 h 608"/>
              <a:gd name="T56" fmla="*/ 299275 w 766"/>
              <a:gd name="T57" fmla="*/ 273415 h 608"/>
              <a:gd name="T58" fmla="*/ 281841 w 766"/>
              <a:gd name="T59" fmla="*/ 299593 h 608"/>
              <a:gd name="T60" fmla="*/ 287652 w 766"/>
              <a:gd name="T61" fmla="*/ 331589 h 608"/>
              <a:gd name="T62" fmla="*/ 261502 w 766"/>
              <a:gd name="T63" fmla="*/ 346132 h 608"/>
              <a:gd name="T64" fmla="*/ 252785 w 766"/>
              <a:gd name="T65" fmla="*/ 357767 h 608"/>
              <a:gd name="T66" fmla="*/ 252785 w 766"/>
              <a:gd name="T67" fmla="*/ 340315 h 608"/>
              <a:gd name="T68" fmla="*/ 229541 w 766"/>
              <a:gd name="T69" fmla="*/ 337406 h 608"/>
              <a:gd name="T70" fmla="*/ 203391 w 766"/>
              <a:gd name="T71" fmla="*/ 366493 h 608"/>
              <a:gd name="T72" fmla="*/ 206296 w 766"/>
              <a:gd name="T73" fmla="*/ 375219 h 608"/>
              <a:gd name="T74" fmla="*/ 220824 w 766"/>
              <a:gd name="T75" fmla="*/ 375219 h 608"/>
              <a:gd name="T76" fmla="*/ 238258 w 766"/>
              <a:gd name="T77" fmla="*/ 378128 h 608"/>
              <a:gd name="T78" fmla="*/ 287652 w 766"/>
              <a:gd name="T79" fmla="*/ 354858 h 608"/>
              <a:gd name="T80" fmla="*/ 319614 w 766"/>
              <a:gd name="T81" fmla="*/ 322863 h 608"/>
              <a:gd name="T82" fmla="*/ 325425 w 766"/>
              <a:gd name="T83" fmla="*/ 285050 h 608"/>
              <a:gd name="T84" fmla="*/ 377725 w 766"/>
              <a:gd name="T85" fmla="*/ 229785 h 608"/>
              <a:gd name="T86" fmla="*/ 357386 w 766"/>
              <a:gd name="T87" fmla="*/ 180338 h 608"/>
              <a:gd name="T88" fmla="*/ 345764 w 766"/>
              <a:gd name="T89" fmla="*/ 191973 h 608"/>
              <a:gd name="T90" fmla="*/ 360292 w 766"/>
              <a:gd name="T91" fmla="*/ 142525 h 608"/>
              <a:gd name="T92" fmla="*/ 345764 w 766"/>
              <a:gd name="T93" fmla="*/ 122164 h 608"/>
              <a:gd name="T94" fmla="*/ 363197 w 766"/>
              <a:gd name="T95" fmla="*/ 116347 h 608"/>
              <a:gd name="T96" fmla="*/ 374820 w 766"/>
              <a:gd name="T97" fmla="*/ 95986 h 608"/>
              <a:gd name="T98" fmla="*/ 386442 w 766"/>
              <a:gd name="T99" fmla="*/ 72717 h 608"/>
              <a:gd name="T100" fmla="*/ 371914 w 766"/>
              <a:gd name="T101" fmla="*/ 61082 h 608"/>
              <a:gd name="T102" fmla="*/ 374820 w 766"/>
              <a:gd name="T103" fmla="*/ 17452 h 608"/>
              <a:gd name="T104" fmla="*/ 380631 w 766"/>
              <a:gd name="T105" fmla="*/ 2909 h 608"/>
              <a:gd name="T106" fmla="*/ 955936 w 766"/>
              <a:gd name="T107" fmla="*/ 799885 h 608"/>
              <a:gd name="T108" fmla="*/ 955936 w 766"/>
              <a:gd name="T109" fmla="*/ 872602 h 608"/>
              <a:gd name="T110" fmla="*/ 581116 w 766"/>
              <a:gd name="T111" fmla="*/ 779525 h 608"/>
              <a:gd name="T112" fmla="*/ 461987 w 766"/>
              <a:gd name="T113" fmla="*/ 788251 h 608"/>
              <a:gd name="T114" fmla="*/ 360292 w 766"/>
              <a:gd name="T115" fmla="*/ 764981 h 608"/>
              <a:gd name="T116" fmla="*/ 264408 w 766"/>
              <a:gd name="T117" fmla="*/ 715534 h 608"/>
              <a:gd name="T118" fmla="*/ 148185 w 766"/>
              <a:gd name="T119" fmla="*/ 695173 h 608"/>
              <a:gd name="T120" fmla="*/ 142373 w 766"/>
              <a:gd name="T121" fmla="*/ 602096 h 6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66" h="608">
                <a:moveTo>
                  <a:pt x="78" y="376"/>
                </a:moveTo>
                <a:lnTo>
                  <a:pt x="76" y="376"/>
                </a:lnTo>
                <a:lnTo>
                  <a:pt x="70" y="376"/>
                </a:lnTo>
                <a:lnTo>
                  <a:pt x="66" y="376"/>
                </a:lnTo>
                <a:lnTo>
                  <a:pt x="60" y="364"/>
                </a:lnTo>
                <a:lnTo>
                  <a:pt x="60" y="356"/>
                </a:lnTo>
                <a:lnTo>
                  <a:pt x="60" y="354"/>
                </a:lnTo>
                <a:lnTo>
                  <a:pt x="56" y="352"/>
                </a:lnTo>
                <a:lnTo>
                  <a:pt x="46" y="350"/>
                </a:lnTo>
                <a:lnTo>
                  <a:pt x="42" y="348"/>
                </a:lnTo>
                <a:lnTo>
                  <a:pt x="38" y="346"/>
                </a:lnTo>
                <a:lnTo>
                  <a:pt x="38" y="340"/>
                </a:lnTo>
                <a:lnTo>
                  <a:pt x="36" y="340"/>
                </a:lnTo>
                <a:lnTo>
                  <a:pt x="36" y="342"/>
                </a:lnTo>
                <a:lnTo>
                  <a:pt x="32" y="340"/>
                </a:lnTo>
                <a:lnTo>
                  <a:pt x="30" y="342"/>
                </a:lnTo>
                <a:lnTo>
                  <a:pt x="28" y="340"/>
                </a:lnTo>
                <a:lnTo>
                  <a:pt x="18" y="342"/>
                </a:lnTo>
                <a:lnTo>
                  <a:pt x="14" y="338"/>
                </a:lnTo>
                <a:lnTo>
                  <a:pt x="12" y="330"/>
                </a:lnTo>
                <a:lnTo>
                  <a:pt x="10" y="328"/>
                </a:lnTo>
                <a:lnTo>
                  <a:pt x="6" y="328"/>
                </a:lnTo>
                <a:lnTo>
                  <a:pt x="4" y="332"/>
                </a:lnTo>
                <a:lnTo>
                  <a:pt x="0" y="330"/>
                </a:lnTo>
                <a:lnTo>
                  <a:pt x="2" y="326"/>
                </a:lnTo>
                <a:lnTo>
                  <a:pt x="6" y="322"/>
                </a:lnTo>
                <a:lnTo>
                  <a:pt x="16" y="298"/>
                </a:lnTo>
                <a:lnTo>
                  <a:pt x="20" y="284"/>
                </a:lnTo>
                <a:lnTo>
                  <a:pt x="22" y="280"/>
                </a:lnTo>
                <a:lnTo>
                  <a:pt x="24" y="280"/>
                </a:lnTo>
                <a:lnTo>
                  <a:pt x="22" y="282"/>
                </a:lnTo>
                <a:lnTo>
                  <a:pt x="22" y="290"/>
                </a:lnTo>
                <a:lnTo>
                  <a:pt x="16" y="302"/>
                </a:lnTo>
                <a:lnTo>
                  <a:pt x="14" y="318"/>
                </a:lnTo>
                <a:lnTo>
                  <a:pt x="18" y="320"/>
                </a:lnTo>
                <a:lnTo>
                  <a:pt x="22" y="316"/>
                </a:lnTo>
                <a:lnTo>
                  <a:pt x="24" y="312"/>
                </a:lnTo>
                <a:lnTo>
                  <a:pt x="24" y="314"/>
                </a:lnTo>
                <a:lnTo>
                  <a:pt x="26" y="316"/>
                </a:lnTo>
                <a:lnTo>
                  <a:pt x="28" y="322"/>
                </a:lnTo>
                <a:lnTo>
                  <a:pt x="30" y="320"/>
                </a:lnTo>
                <a:lnTo>
                  <a:pt x="30" y="318"/>
                </a:lnTo>
                <a:lnTo>
                  <a:pt x="26" y="314"/>
                </a:lnTo>
                <a:lnTo>
                  <a:pt x="26" y="310"/>
                </a:lnTo>
                <a:lnTo>
                  <a:pt x="24" y="306"/>
                </a:lnTo>
                <a:lnTo>
                  <a:pt x="26" y="304"/>
                </a:lnTo>
                <a:lnTo>
                  <a:pt x="30" y="302"/>
                </a:lnTo>
                <a:lnTo>
                  <a:pt x="32" y="300"/>
                </a:lnTo>
                <a:lnTo>
                  <a:pt x="32" y="290"/>
                </a:lnTo>
                <a:lnTo>
                  <a:pt x="30" y="286"/>
                </a:lnTo>
                <a:lnTo>
                  <a:pt x="34" y="290"/>
                </a:lnTo>
                <a:lnTo>
                  <a:pt x="34" y="284"/>
                </a:lnTo>
                <a:lnTo>
                  <a:pt x="36" y="280"/>
                </a:lnTo>
                <a:lnTo>
                  <a:pt x="44" y="278"/>
                </a:lnTo>
                <a:lnTo>
                  <a:pt x="44" y="280"/>
                </a:lnTo>
                <a:lnTo>
                  <a:pt x="46" y="286"/>
                </a:lnTo>
                <a:lnTo>
                  <a:pt x="50" y="286"/>
                </a:lnTo>
                <a:lnTo>
                  <a:pt x="48" y="284"/>
                </a:lnTo>
                <a:lnTo>
                  <a:pt x="46" y="276"/>
                </a:lnTo>
                <a:lnTo>
                  <a:pt x="44" y="272"/>
                </a:lnTo>
                <a:lnTo>
                  <a:pt x="38" y="274"/>
                </a:lnTo>
                <a:lnTo>
                  <a:pt x="34" y="270"/>
                </a:lnTo>
                <a:lnTo>
                  <a:pt x="34" y="272"/>
                </a:lnTo>
                <a:lnTo>
                  <a:pt x="32" y="274"/>
                </a:lnTo>
                <a:lnTo>
                  <a:pt x="30" y="268"/>
                </a:lnTo>
                <a:lnTo>
                  <a:pt x="26" y="268"/>
                </a:lnTo>
                <a:lnTo>
                  <a:pt x="24" y="268"/>
                </a:lnTo>
                <a:lnTo>
                  <a:pt x="24" y="264"/>
                </a:lnTo>
                <a:lnTo>
                  <a:pt x="28" y="254"/>
                </a:lnTo>
                <a:lnTo>
                  <a:pt x="28" y="240"/>
                </a:lnTo>
                <a:lnTo>
                  <a:pt x="32" y="240"/>
                </a:lnTo>
                <a:lnTo>
                  <a:pt x="32" y="242"/>
                </a:lnTo>
                <a:lnTo>
                  <a:pt x="30" y="246"/>
                </a:lnTo>
                <a:lnTo>
                  <a:pt x="32" y="248"/>
                </a:lnTo>
                <a:lnTo>
                  <a:pt x="32" y="250"/>
                </a:lnTo>
                <a:lnTo>
                  <a:pt x="34" y="250"/>
                </a:lnTo>
                <a:lnTo>
                  <a:pt x="36" y="254"/>
                </a:lnTo>
                <a:lnTo>
                  <a:pt x="38" y="250"/>
                </a:lnTo>
                <a:lnTo>
                  <a:pt x="34" y="248"/>
                </a:lnTo>
                <a:lnTo>
                  <a:pt x="38" y="244"/>
                </a:lnTo>
                <a:lnTo>
                  <a:pt x="42" y="246"/>
                </a:lnTo>
                <a:lnTo>
                  <a:pt x="44" y="244"/>
                </a:lnTo>
                <a:lnTo>
                  <a:pt x="62" y="244"/>
                </a:lnTo>
                <a:lnTo>
                  <a:pt x="50" y="238"/>
                </a:lnTo>
                <a:lnTo>
                  <a:pt x="52" y="236"/>
                </a:lnTo>
                <a:lnTo>
                  <a:pt x="46" y="236"/>
                </a:lnTo>
                <a:lnTo>
                  <a:pt x="46" y="232"/>
                </a:lnTo>
                <a:lnTo>
                  <a:pt x="46" y="230"/>
                </a:lnTo>
                <a:lnTo>
                  <a:pt x="44" y="226"/>
                </a:lnTo>
                <a:lnTo>
                  <a:pt x="40" y="220"/>
                </a:lnTo>
                <a:lnTo>
                  <a:pt x="38" y="220"/>
                </a:lnTo>
                <a:lnTo>
                  <a:pt x="34" y="222"/>
                </a:lnTo>
                <a:lnTo>
                  <a:pt x="34" y="232"/>
                </a:lnTo>
                <a:lnTo>
                  <a:pt x="30" y="234"/>
                </a:lnTo>
                <a:lnTo>
                  <a:pt x="28" y="236"/>
                </a:lnTo>
                <a:lnTo>
                  <a:pt x="26" y="236"/>
                </a:lnTo>
                <a:lnTo>
                  <a:pt x="34" y="220"/>
                </a:lnTo>
                <a:lnTo>
                  <a:pt x="40" y="196"/>
                </a:lnTo>
                <a:lnTo>
                  <a:pt x="40" y="182"/>
                </a:lnTo>
                <a:lnTo>
                  <a:pt x="38" y="178"/>
                </a:lnTo>
                <a:lnTo>
                  <a:pt x="40" y="174"/>
                </a:lnTo>
                <a:lnTo>
                  <a:pt x="38" y="170"/>
                </a:lnTo>
                <a:lnTo>
                  <a:pt x="48" y="126"/>
                </a:lnTo>
                <a:lnTo>
                  <a:pt x="50" y="114"/>
                </a:lnTo>
                <a:lnTo>
                  <a:pt x="48" y="110"/>
                </a:lnTo>
                <a:lnTo>
                  <a:pt x="48" y="102"/>
                </a:lnTo>
                <a:lnTo>
                  <a:pt x="44" y="92"/>
                </a:lnTo>
                <a:lnTo>
                  <a:pt x="40" y="88"/>
                </a:lnTo>
                <a:lnTo>
                  <a:pt x="40" y="70"/>
                </a:lnTo>
                <a:lnTo>
                  <a:pt x="46" y="52"/>
                </a:lnTo>
                <a:lnTo>
                  <a:pt x="44" y="44"/>
                </a:lnTo>
                <a:lnTo>
                  <a:pt x="48" y="44"/>
                </a:lnTo>
                <a:lnTo>
                  <a:pt x="52" y="40"/>
                </a:lnTo>
                <a:lnTo>
                  <a:pt x="52" y="34"/>
                </a:lnTo>
                <a:lnTo>
                  <a:pt x="54" y="32"/>
                </a:lnTo>
                <a:lnTo>
                  <a:pt x="56" y="28"/>
                </a:lnTo>
                <a:lnTo>
                  <a:pt x="58" y="26"/>
                </a:lnTo>
                <a:lnTo>
                  <a:pt x="60" y="24"/>
                </a:lnTo>
                <a:lnTo>
                  <a:pt x="56" y="16"/>
                </a:lnTo>
                <a:lnTo>
                  <a:pt x="58" y="12"/>
                </a:lnTo>
                <a:lnTo>
                  <a:pt x="64" y="16"/>
                </a:lnTo>
                <a:lnTo>
                  <a:pt x="66" y="18"/>
                </a:lnTo>
                <a:lnTo>
                  <a:pt x="70" y="22"/>
                </a:lnTo>
                <a:lnTo>
                  <a:pt x="80" y="38"/>
                </a:lnTo>
                <a:lnTo>
                  <a:pt x="84" y="40"/>
                </a:lnTo>
                <a:lnTo>
                  <a:pt x="90" y="46"/>
                </a:lnTo>
                <a:lnTo>
                  <a:pt x="94" y="48"/>
                </a:lnTo>
                <a:lnTo>
                  <a:pt x="100" y="54"/>
                </a:lnTo>
                <a:lnTo>
                  <a:pt x="102" y="58"/>
                </a:lnTo>
                <a:lnTo>
                  <a:pt x="102" y="60"/>
                </a:lnTo>
                <a:lnTo>
                  <a:pt x="106" y="66"/>
                </a:lnTo>
                <a:lnTo>
                  <a:pt x="114" y="72"/>
                </a:lnTo>
                <a:lnTo>
                  <a:pt x="126" y="80"/>
                </a:lnTo>
                <a:lnTo>
                  <a:pt x="134" y="82"/>
                </a:lnTo>
                <a:lnTo>
                  <a:pt x="136" y="84"/>
                </a:lnTo>
                <a:lnTo>
                  <a:pt x="140" y="88"/>
                </a:lnTo>
                <a:lnTo>
                  <a:pt x="146" y="90"/>
                </a:lnTo>
                <a:lnTo>
                  <a:pt x="148" y="90"/>
                </a:lnTo>
                <a:lnTo>
                  <a:pt x="152" y="94"/>
                </a:lnTo>
                <a:lnTo>
                  <a:pt x="158" y="94"/>
                </a:lnTo>
                <a:lnTo>
                  <a:pt x="158" y="96"/>
                </a:lnTo>
                <a:lnTo>
                  <a:pt x="156" y="96"/>
                </a:lnTo>
                <a:lnTo>
                  <a:pt x="158" y="98"/>
                </a:lnTo>
                <a:lnTo>
                  <a:pt x="172" y="104"/>
                </a:lnTo>
                <a:lnTo>
                  <a:pt x="176" y="104"/>
                </a:lnTo>
                <a:lnTo>
                  <a:pt x="178" y="102"/>
                </a:lnTo>
                <a:lnTo>
                  <a:pt x="188" y="102"/>
                </a:lnTo>
                <a:lnTo>
                  <a:pt x="182" y="104"/>
                </a:lnTo>
                <a:lnTo>
                  <a:pt x="186" y="106"/>
                </a:lnTo>
                <a:lnTo>
                  <a:pt x="188" y="108"/>
                </a:lnTo>
                <a:lnTo>
                  <a:pt x="190" y="116"/>
                </a:lnTo>
                <a:lnTo>
                  <a:pt x="188" y="122"/>
                </a:lnTo>
                <a:lnTo>
                  <a:pt x="190" y="126"/>
                </a:lnTo>
                <a:lnTo>
                  <a:pt x="192" y="124"/>
                </a:lnTo>
                <a:lnTo>
                  <a:pt x="192" y="118"/>
                </a:lnTo>
                <a:lnTo>
                  <a:pt x="194" y="118"/>
                </a:lnTo>
                <a:lnTo>
                  <a:pt x="196" y="116"/>
                </a:lnTo>
                <a:lnTo>
                  <a:pt x="200" y="120"/>
                </a:lnTo>
                <a:lnTo>
                  <a:pt x="200" y="124"/>
                </a:lnTo>
                <a:lnTo>
                  <a:pt x="202" y="126"/>
                </a:lnTo>
                <a:lnTo>
                  <a:pt x="204" y="132"/>
                </a:lnTo>
                <a:lnTo>
                  <a:pt x="202" y="134"/>
                </a:lnTo>
                <a:lnTo>
                  <a:pt x="200" y="134"/>
                </a:lnTo>
                <a:lnTo>
                  <a:pt x="200" y="136"/>
                </a:lnTo>
                <a:lnTo>
                  <a:pt x="204" y="134"/>
                </a:lnTo>
                <a:lnTo>
                  <a:pt x="206" y="132"/>
                </a:lnTo>
                <a:lnTo>
                  <a:pt x="206" y="128"/>
                </a:lnTo>
                <a:lnTo>
                  <a:pt x="204" y="122"/>
                </a:lnTo>
                <a:lnTo>
                  <a:pt x="206" y="120"/>
                </a:lnTo>
                <a:lnTo>
                  <a:pt x="210" y="118"/>
                </a:lnTo>
                <a:lnTo>
                  <a:pt x="218" y="118"/>
                </a:lnTo>
                <a:lnTo>
                  <a:pt x="216" y="124"/>
                </a:lnTo>
                <a:lnTo>
                  <a:pt x="212" y="124"/>
                </a:lnTo>
                <a:lnTo>
                  <a:pt x="212" y="128"/>
                </a:lnTo>
                <a:lnTo>
                  <a:pt x="214" y="134"/>
                </a:lnTo>
                <a:lnTo>
                  <a:pt x="214" y="140"/>
                </a:lnTo>
                <a:lnTo>
                  <a:pt x="216" y="146"/>
                </a:lnTo>
                <a:lnTo>
                  <a:pt x="214" y="152"/>
                </a:lnTo>
                <a:lnTo>
                  <a:pt x="218" y="160"/>
                </a:lnTo>
                <a:lnTo>
                  <a:pt x="214" y="160"/>
                </a:lnTo>
                <a:lnTo>
                  <a:pt x="210" y="160"/>
                </a:lnTo>
                <a:lnTo>
                  <a:pt x="208" y="164"/>
                </a:lnTo>
                <a:lnTo>
                  <a:pt x="202" y="166"/>
                </a:lnTo>
                <a:lnTo>
                  <a:pt x="194" y="178"/>
                </a:lnTo>
                <a:lnTo>
                  <a:pt x="194" y="180"/>
                </a:lnTo>
                <a:lnTo>
                  <a:pt x="192" y="182"/>
                </a:lnTo>
                <a:lnTo>
                  <a:pt x="188" y="180"/>
                </a:lnTo>
                <a:lnTo>
                  <a:pt x="188" y="178"/>
                </a:lnTo>
                <a:lnTo>
                  <a:pt x="192" y="174"/>
                </a:lnTo>
                <a:lnTo>
                  <a:pt x="196" y="166"/>
                </a:lnTo>
                <a:lnTo>
                  <a:pt x="198" y="158"/>
                </a:lnTo>
                <a:lnTo>
                  <a:pt x="196" y="160"/>
                </a:lnTo>
                <a:lnTo>
                  <a:pt x="194" y="164"/>
                </a:lnTo>
                <a:lnTo>
                  <a:pt x="192" y="166"/>
                </a:lnTo>
                <a:lnTo>
                  <a:pt x="194" y="164"/>
                </a:lnTo>
                <a:lnTo>
                  <a:pt x="194" y="160"/>
                </a:lnTo>
                <a:lnTo>
                  <a:pt x="192" y="160"/>
                </a:lnTo>
                <a:lnTo>
                  <a:pt x="190" y="164"/>
                </a:lnTo>
                <a:lnTo>
                  <a:pt x="190" y="170"/>
                </a:lnTo>
                <a:lnTo>
                  <a:pt x="184" y="174"/>
                </a:lnTo>
                <a:lnTo>
                  <a:pt x="180" y="182"/>
                </a:lnTo>
                <a:lnTo>
                  <a:pt x="176" y="182"/>
                </a:lnTo>
                <a:lnTo>
                  <a:pt x="170" y="184"/>
                </a:lnTo>
                <a:lnTo>
                  <a:pt x="162" y="192"/>
                </a:lnTo>
                <a:lnTo>
                  <a:pt x="158" y="198"/>
                </a:lnTo>
                <a:lnTo>
                  <a:pt x="150" y="202"/>
                </a:lnTo>
                <a:lnTo>
                  <a:pt x="140" y="214"/>
                </a:lnTo>
                <a:lnTo>
                  <a:pt x="144" y="216"/>
                </a:lnTo>
                <a:lnTo>
                  <a:pt x="154" y="218"/>
                </a:lnTo>
                <a:lnTo>
                  <a:pt x="168" y="218"/>
                </a:lnTo>
                <a:lnTo>
                  <a:pt x="174" y="214"/>
                </a:lnTo>
                <a:lnTo>
                  <a:pt x="170" y="214"/>
                </a:lnTo>
                <a:lnTo>
                  <a:pt x="152" y="216"/>
                </a:lnTo>
                <a:lnTo>
                  <a:pt x="146" y="212"/>
                </a:lnTo>
                <a:lnTo>
                  <a:pt x="148" y="210"/>
                </a:lnTo>
                <a:lnTo>
                  <a:pt x="150" y="206"/>
                </a:lnTo>
                <a:lnTo>
                  <a:pt x="156" y="202"/>
                </a:lnTo>
                <a:lnTo>
                  <a:pt x="160" y="196"/>
                </a:lnTo>
                <a:lnTo>
                  <a:pt x="172" y="188"/>
                </a:lnTo>
                <a:lnTo>
                  <a:pt x="178" y="186"/>
                </a:lnTo>
                <a:lnTo>
                  <a:pt x="184" y="186"/>
                </a:lnTo>
                <a:lnTo>
                  <a:pt x="186" y="186"/>
                </a:lnTo>
                <a:lnTo>
                  <a:pt x="190" y="184"/>
                </a:lnTo>
                <a:lnTo>
                  <a:pt x="192" y="186"/>
                </a:lnTo>
                <a:lnTo>
                  <a:pt x="194" y="184"/>
                </a:lnTo>
                <a:lnTo>
                  <a:pt x="198" y="176"/>
                </a:lnTo>
                <a:lnTo>
                  <a:pt x="210" y="168"/>
                </a:lnTo>
                <a:lnTo>
                  <a:pt x="214" y="164"/>
                </a:lnTo>
                <a:lnTo>
                  <a:pt x="218" y="166"/>
                </a:lnTo>
                <a:lnTo>
                  <a:pt x="216" y="170"/>
                </a:lnTo>
                <a:lnTo>
                  <a:pt x="218" y="170"/>
                </a:lnTo>
                <a:lnTo>
                  <a:pt x="222" y="158"/>
                </a:lnTo>
                <a:lnTo>
                  <a:pt x="220" y="152"/>
                </a:lnTo>
                <a:lnTo>
                  <a:pt x="222" y="156"/>
                </a:lnTo>
                <a:lnTo>
                  <a:pt x="226" y="158"/>
                </a:lnTo>
                <a:lnTo>
                  <a:pt x="226" y="160"/>
                </a:lnTo>
                <a:lnTo>
                  <a:pt x="224" y="168"/>
                </a:lnTo>
                <a:lnTo>
                  <a:pt x="224" y="174"/>
                </a:lnTo>
                <a:lnTo>
                  <a:pt x="222" y="176"/>
                </a:lnTo>
                <a:lnTo>
                  <a:pt x="224" y="180"/>
                </a:lnTo>
                <a:lnTo>
                  <a:pt x="224" y="182"/>
                </a:lnTo>
                <a:lnTo>
                  <a:pt x="222" y="184"/>
                </a:lnTo>
                <a:lnTo>
                  <a:pt x="220" y="184"/>
                </a:lnTo>
                <a:lnTo>
                  <a:pt x="216" y="180"/>
                </a:lnTo>
                <a:lnTo>
                  <a:pt x="214" y="184"/>
                </a:lnTo>
                <a:lnTo>
                  <a:pt x="210" y="186"/>
                </a:lnTo>
                <a:lnTo>
                  <a:pt x="208" y="186"/>
                </a:lnTo>
                <a:lnTo>
                  <a:pt x="208" y="180"/>
                </a:lnTo>
                <a:lnTo>
                  <a:pt x="206" y="180"/>
                </a:lnTo>
                <a:lnTo>
                  <a:pt x="204" y="182"/>
                </a:lnTo>
                <a:lnTo>
                  <a:pt x="206" y="188"/>
                </a:lnTo>
                <a:lnTo>
                  <a:pt x="204" y="200"/>
                </a:lnTo>
                <a:lnTo>
                  <a:pt x="202" y="204"/>
                </a:lnTo>
                <a:lnTo>
                  <a:pt x="200" y="196"/>
                </a:lnTo>
                <a:lnTo>
                  <a:pt x="200" y="190"/>
                </a:lnTo>
                <a:lnTo>
                  <a:pt x="198" y="192"/>
                </a:lnTo>
                <a:lnTo>
                  <a:pt x="196" y="200"/>
                </a:lnTo>
                <a:lnTo>
                  <a:pt x="200" y="200"/>
                </a:lnTo>
                <a:lnTo>
                  <a:pt x="200" y="202"/>
                </a:lnTo>
                <a:lnTo>
                  <a:pt x="194" y="206"/>
                </a:lnTo>
                <a:lnTo>
                  <a:pt x="200" y="206"/>
                </a:lnTo>
                <a:lnTo>
                  <a:pt x="206" y="204"/>
                </a:lnTo>
                <a:lnTo>
                  <a:pt x="208" y="204"/>
                </a:lnTo>
                <a:lnTo>
                  <a:pt x="208" y="206"/>
                </a:lnTo>
                <a:lnTo>
                  <a:pt x="206" y="212"/>
                </a:lnTo>
                <a:lnTo>
                  <a:pt x="208" y="216"/>
                </a:lnTo>
                <a:lnTo>
                  <a:pt x="204" y="220"/>
                </a:lnTo>
                <a:lnTo>
                  <a:pt x="202" y="226"/>
                </a:lnTo>
                <a:lnTo>
                  <a:pt x="198" y="228"/>
                </a:lnTo>
                <a:lnTo>
                  <a:pt x="196" y="236"/>
                </a:lnTo>
                <a:lnTo>
                  <a:pt x="194" y="236"/>
                </a:lnTo>
                <a:lnTo>
                  <a:pt x="192" y="236"/>
                </a:lnTo>
                <a:lnTo>
                  <a:pt x="192" y="246"/>
                </a:lnTo>
                <a:lnTo>
                  <a:pt x="188" y="248"/>
                </a:lnTo>
                <a:lnTo>
                  <a:pt x="188" y="246"/>
                </a:lnTo>
                <a:lnTo>
                  <a:pt x="188" y="244"/>
                </a:lnTo>
                <a:lnTo>
                  <a:pt x="184" y="242"/>
                </a:lnTo>
                <a:lnTo>
                  <a:pt x="180" y="238"/>
                </a:lnTo>
                <a:lnTo>
                  <a:pt x="182" y="236"/>
                </a:lnTo>
                <a:lnTo>
                  <a:pt x="186" y="234"/>
                </a:lnTo>
                <a:lnTo>
                  <a:pt x="186" y="232"/>
                </a:lnTo>
                <a:lnTo>
                  <a:pt x="190" y="230"/>
                </a:lnTo>
                <a:lnTo>
                  <a:pt x="192" y="226"/>
                </a:lnTo>
                <a:lnTo>
                  <a:pt x="188" y="228"/>
                </a:lnTo>
                <a:lnTo>
                  <a:pt x="180" y="232"/>
                </a:lnTo>
                <a:lnTo>
                  <a:pt x="174" y="238"/>
                </a:lnTo>
                <a:lnTo>
                  <a:pt x="174" y="246"/>
                </a:lnTo>
                <a:lnTo>
                  <a:pt x="174" y="248"/>
                </a:lnTo>
                <a:lnTo>
                  <a:pt x="170" y="246"/>
                </a:lnTo>
                <a:lnTo>
                  <a:pt x="170" y="250"/>
                </a:lnTo>
                <a:lnTo>
                  <a:pt x="168" y="254"/>
                </a:lnTo>
                <a:lnTo>
                  <a:pt x="166" y="248"/>
                </a:lnTo>
                <a:lnTo>
                  <a:pt x="166" y="242"/>
                </a:lnTo>
                <a:lnTo>
                  <a:pt x="166" y="240"/>
                </a:lnTo>
                <a:lnTo>
                  <a:pt x="168" y="238"/>
                </a:lnTo>
                <a:lnTo>
                  <a:pt x="174" y="234"/>
                </a:lnTo>
                <a:lnTo>
                  <a:pt x="174" y="230"/>
                </a:lnTo>
                <a:lnTo>
                  <a:pt x="176" y="226"/>
                </a:lnTo>
                <a:lnTo>
                  <a:pt x="174" y="224"/>
                </a:lnTo>
                <a:lnTo>
                  <a:pt x="176" y="220"/>
                </a:lnTo>
                <a:lnTo>
                  <a:pt x="174" y="220"/>
                </a:lnTo>
                <a:lnTo>
                  <a:pt x="168" y="230"/>
                </a:lnTo>
                <a:lnTo>
                  <a:pt x="166" y="230"/>
                </a:lnTo>
                <a:lnTo>
                  <a:pt x="164" y="232"/>
                </a:lnTo>
                <a:lnTo>
                  <a:pt x="158" y="232"/>
                </a:lnTo>
                <a:lnTo>
                  <a:pt x="150" y="244"/>
                </a:lnTo>
                <a:lnTo>
                  <a:pt x="146" y="246"/>
                </a:lnTo>
                <a:lnTo>
                  <a:pt x="138" y="246"/>
                </a:lnTo>
                <a:lnTo>
                  <a:pt x="136" y="248"/>
                </a:lnTo>
                <a:lnTo>
                  <a:pt x="142" y="248"/>
                </a:lnTo>
                <a:lnTo>
                  <a:pt x="136" y="250"/>
                </a:lnTo>
                <a:lnTo>
                  <a:pt x="134" y="252"/>
                </a:lnTo>
                <a:lnTo>
                  <a:pt x="140" y="252"/>
                </a:lnTo>
                <a:lnTo>
                  <a:pt x="144" y="250"/>
                </a:lnTo>
                <a:lnTo>
                  <a:pt x="148" y="248"/>
                </a:lnTo>
                <a:lnTo>
                  <a:pt x="152" y="246"/>
                </a:lnTo>
                <a:lnTo>
                  <a:pt x="152" y="248"/>
                </a:lnTo>
                <a:lnTo>
                  <a:pt x="146" y="252"/>
                </a:lnTo>
                <a:lnTo>
                  <a:pt x="146" y="256"/>
                </a:lnTo>
                <a:lnTo>
                  <a:pt x="144" y="254"/>
                </a:lnTo>
                <a:lnTo>
                  <a:pt x="140" y="256"/>
                </a:lnTo>
                <a:lnTo>
                  <a:pt x="142" y="258"/>
                </a:lnTo>
                <a:lnTo>
                  <a:pt x="146" y="256"/>
                </a:lnTo>
                <a:lnTo>
                  <a:pt x="150" y="252"/>
                </a:lnTo>
                <a:lnTo>
                  <a:pt x="150" y="256"/>
                </a:lnTo>
                <a:lnTo>
                  <a:pt x="148" y="260"/>
                </a:lnTo>
                <a:lnTo>
                  <a:pt x="148" y="264"/>
                </a:lnTo>
                <a:lnTo>
                  <a:pt x="150" y="266"/>
                </a:lnTo>
                <a:lnTo>
                  <a:pt x="150" y="264"/>
                </a:lnTo>
                <a:lnTo>
                  <a:pt x="150" y="262"/>
                </a:lnTo>
                <a:lnTo>
                  <a:pt x="152" y="258"/>
                </a:lnTo>
                <a:lnTo>
                  <a:pt x="154" y="252"/>
                </a:lnTo>
                <a:lnTo>
                  <a:pt x="158" y="252"/>
                </a:lnTo>
                <a:lnTo>
                  <a:pt x="158" y="254"/>
                </a:lnTo>
                <a:lnTo>
                  <a:pt x="156" y="256"/>
                </a:lnTo>
                <a:lnTo>
                  <a:pt x="158" y="256"/>
                </a:lnTo>
                <a:lnTo>
                  <a:pt x="160" y="256"/>
                </a:lnTo>
                <a:lnTo>
                  <a:pt x="162" y="252"/>
                </a:lnTo>
                <a:lnTo>
                  <a:pt x="164" y="260"/>
                </a:lnTo>
                <a:lnTo>
                  <a:pt x="166" y="264"/>
                </a:lnTo>
                <a:lnTo>
                  <a:pt x="166" y="266"/>
                </a:lnTo>
                <a:lnTo>
                  <a:pt x="170" y="266"/>
                </a:lnTo>
                <a:lnTo>
                  <a:pt x="182" y="258"/>
                </a:lnTo>
                <a:lnTo>
                  <a:pt x="184" y="258"/>
                </a:lnTo>
                <a:lnTo>
                  <a:pt x="190" y="252"/>
                </a:lnTo>
                <a:lnTo>
                  <a:pt x="194" y="248"/>
                </a:lnTo>
                <a:lnTo>
                  <a:pt x="196" y="242"/>
                </a:lnTo>
                <a:lnTo>
                  <a:pt x="198" y="244"/>
                </a:lnTo>
                <a:lnTo>
                  <a:pt x="202" y="252"/>
                </a:lnTo>
                <a:lnTo>
                  <a:pt x="206" y="252"/>
                </a:lnTo>
                <a:lnTo>
                  <a:pt x="204" y="248"/>
                </a:lnTo>
                <a:lnTo>
                  <a:pt x="204" y="246"/>
                </a:lnTo>
                <a:lnTo>
                  <a:pt x="216" y="244"/>
                </a:lnTo>
                <a:lnTo>
                  <a:pt x="218" y="238"/>
                </a:lnTo>
                <a:lnTo>
                  <a:pt x="218" y="228"/>
                </a:lnTo>
                <a:lnTo>
                  <a:pt x="218" y="226"/>
                </a:lnTo>
                <a:lnTo>
                  <a:pt x="220" y="222"/>
                </a:lnTo>
                <a:lnTo>
                  <a:pt x="218" y="216"/>
                </a:lnTo>
                <a:lnTo>
                  <a:pt x="220" y="210"/>
                </a:lnTo>
                <a:lnTo>
                  <a:pt x="222" y="208"/>
                </a:lnTo>
                <a:lnTo>
                  <a:pt x="224" y="208"/>
                </a:lnTo>
                <a:lnTo>
                  <a:pt x="224" y="214"/>
                </a:lnTo>
                <a:lnTo>
                  <a:pt x="228" y="208"/>
                </a:lnTo>
                <a:lnTo>
                  <a:pt x="224" y="202"/>
                </a:lnTo>
                <a:lnTo>
                  <a:pt x="222" y="198"/>
                </a:lnTo>
                <a:lnTo>
                  <a:pt x="224" y="196"/>
                </a:lnTo>
                <a:lnTo>
                  <a:pt x="228" y="194"/>
                </a:lnTo>
                <a:lnTo>
                  <a:pt x="232" y="192"/>
                </a:lnTo>
                <a:lnTo>
                  <a:pt x="232" y="184"/>
                </a:lnTo>
                <a:lnTo>
                  <a:pt x="234" y="178"/>
                </a:lnTo>
                <a:lnTo>
                  <a:pt x="242" y="172"/>
                </a:lnTo>
                <a:lnTo>
                  <a:pt x="248" y="162"/>
                </a:lnTo>
                <a:lnTo>
                  <a:pt x="256" y="162"/>
                </a:lnTo>
                <a:lnTo>
                  <a:pt x="260" y="160"/>
                </a:lnTo>
                <a:lnTo>
                  <a:pt x="260" y="158"/>
                </a:lnTo>
                <a:lnTo>
                  <a:pt x="260" y="154"/>
                </a:lnTo>
                <a:lnTo>
                  <a:pt x="256" y="154"/>
                </a:lnTo>
                <a:lnTo>
                  <a:pt x="254" y="154"/>
                </a:lnTo>
                <a:lnTo>
                  <a:pt x="250" y="142"/>
                </a:lnTo>
                <a:lnTo>
                  <a:pt x="250" y="134"/>
                </a:lnTo>
                <a:lnTo>
                  <a:pt x="254" y="128"/>
                </a:lnTo>
                <a:lnTo>
                  <a:pt x="254" y="124"/>
                </a:lnTo>
                <a:lnTo>
                  <a:pt x="248" y="120"/>
                </a:lnTo>
                <a:lnTo>
                  <a:pt x="246" y="124"/>
                </a:lnTo>
                <a:lnTo>
                  <a:pt x="242" y="128"/>
                </a:lnTo>
                <a:lnTo>
                  <a:pt x="244" y="134"/>
                </a:lnTo>
                <a:lnTo>
                  <a:pt x="248" y="140"/>
                </a:lnTo>
                <a:lnTo>
                  <a:pt x="248" y="146"/>
                </a:lnTo>
                <a:lnTo>
                  <a:pt x="248" y="148"/>
                </a:lnTo>
                <a:lnTo>
                  <a:pt x="246" y="146"/>
                </a:lnTo>
                <a:lnTo>
                  <a:pt x="244" y="140"/>
                </a:lnTo>
                <a:lnTo>
                  <a:pt x="242" y="134"/>
                </a:lnTo>
                <a:lnTo>
                  <a:pt x="238" y="132"/>
                </a:lnTo>
                <a:lnTo>
                  <a:pt x="238" y="122"/>
                </a:lnTo>
                <a:lnTo>
                  <a:pt x="242" y="116"/>
                </a:lnTo>
                <a:lnTo>
                  <a:pt x="244" y="114"/>
                </a:lnTo>
                <a:lnTo>
                  <a:pt x="250" y="116"/>
                </a:lnTo>
                <a:lnTo>
                  <a:pt x="254" y="122"/>
                </a:lnTo>
                <a:lnTo>
                  <a:pt x="256" y="116"/>
                </a:lnTo>
                <a:lnTo>
                  <a:pt x="258" y="112"/>
                </a:lnTo>
                <a:lnTo>
                  <a:pt x="250" y="98"/>
                </a:lnTo>
                <a:lnTo>
                  <a:pt x="248" y="98"/>
                </a:lnTo>
                <a:lnTo>
                  <a:pt x="248" y="94"/>
                </a:lnTo>
                <a:lnTo>
                  <a:pt x="248" y="90"/>
                </a:lnTo>
                <a:lnTo>
                  <a:pt x="250" y="88"/>
                </a:lnTo>
                <a:lnTo>
                  <a:pt x="248" y="86"/>
                </a:lnTo>
                <a:lnTo>
                  <a:pt x="244" y="88"/>
                </a:lnTo>
                <a:lnTo>
                  <a:pt x="240" y="90"/>
                </a:lnTo>
                <a:lnTo>
                  <a:pt x="238" y="88"/>
                </a:lnTo>
                <a:lnTo>
                  <a:pt x="238" y="84"/>
                </a:lnTo>
                <a:lnTo>
                  <a:pt x="238" y="82"/>
                </a:lnTo>
                <a:lnTo>
                  <a:pt x="240" y="80"/>
                </a:lnTo>
                <a:lnTo>
                  <a:pt x="242" y="76"/>
                </a:lnTo>
                <a:lnTo>
                  <a:pt x="238" y="74"/>
                </a:lnTo>
                <a:lnTo>
                  <a:pt x="240" y="74"/>
                </a:lnTo>
                <a:lnTo>
                  <a:pt x="242" y="74"/>
                </a:lnTo>
                <a:lnTo>
                  <a:pt x="248" y="74"/>
                </a:lnTo>
                <a:lnTo>
                  <a:pt x="248" y="84"/>
                </a:lnTo>
                <a:lnTo>
                  <a:pt x="250" y="80"/>
                </a:lnTo>
                <a:lnTo>
                  <a:pt x="252" y="80"/>
                </a:lnTo>
                <a:lnTo>
                  <a:pt x="254" y="86"/>
                </a:lnTo>
                <a:lnTo>
                  <a:pt x="256" y="88"/>
                </a:lnTo>
                <a:lnTo>
                  <a:pt x="258" y="86"/>
                </a:lnTo>
                <a:lnTo>
                  <a:pt x="258" y="82"/>
                </a:lnTo>
                <a:lnTo>
                  <a:pt x="260" y="78"/>
                </a:lnTo>
                <a:lnTo>
                  <a:pt x="258" y="72"/>
                </a:lnTo>
                <a:lnTo>
                  <a:pt x="256" y="66"/>
                </a:lnTo>
                <a:lnTo>
                  <a:pt x="258" y="66"/>
                </a:lnTo>
                <a:lnTo>
                  <a:pt x="264" y="74"/>
                </a:lnTo>
                <a:lnTo>
                  <a:pt x="266" y="72"/>
                </a:lnTo>
                <a:lnTo>
                  <a:pt x="268" y="68"/>
                </a:lnTo>
                <a:lnTo>
                  <a:pt x="266" y="64"/>
                </a:lnTo>
                <a:lnTo>
                  <a:pt x="266" y="58"/>
                </a:lnTo>
                <a:lnTo>
                  <a:pt x="266" y="56"/>
                </a:lnTo>
                <a:lnTo>
                  <a:pt x="266" y="52"/>
                </a:lnTo>
                <a:lnTo>
                  <a:pt x="266" y="50"/>
                </a:lnTo>
                <a:lnTo>
                  <a:pt x="270" y="48"/>
                </a:lnTo>
                <a:lnTo>
                  <a:pt x="270" y="46"/>
                </a:lnTo>
                <a:lnTo>
                  <a:pt x="268" y="42"/>
                </a:lnTo>
                <a:lnTo>
                  <a:pt x="266" y="40"/>
                </a:lnTo>
                <a:lnTo>
                  <a:pt x="262" y="40"/>
                </a:lnTo>
                <a:lnTo>
                  <a:pt x="256" y="46"/>
                </a:lnTo>
                <a:lnTo>
                  <a:pt x="254" y="44"/>
                </a:lnTo>
                <a:lnTo>
                  <a:pt x="256" y="42"/>
                </a:lnTo>
                <a:lnTo>
                  <a:pt x="258" y="38"/>
                </a:lnTo>
                <a:lnTo>
                  <a:pt x="256" y="32"/>
                </a:lnTo>
                <a:lnTo>
                  <a:pt x="254" y="34"/>
                </a:lnTo>
                <a:lnTo>
                  <a:pt x="256" y="28"/>
                </a:lnTo>
                <a:lnTo>
                  <a:pt x="254" y="22"/>
                </a:lnTo>
                <a:lnTo>
                  <a:pt x="254" y="20"/>
                </a:lnTo>
                <a:lnTo>
                  <a:pt x="254" y="18"/>
                </a:lnTo>
                <a:lnTo>
                  <a:pt x="258" y="12"/>
                </a:lnTo>
                <a:lnTo>
                  <a:pt x="256" y="10"/>
                </a:lnTo>
                <a:lnTo>
                  <a:pt x="254" y="10"/>
                </a:lnTo>
                <a:lnTo>
                  <a:pt x="252" y="8"/>
                </a:lnTo>
                <a:lnTo>
                  <a:pt x="254" y="6"/>
                </a:lnTo>
                <a:lnTo>
                  <a:pt x="258" y="6"/>
                </a:lnTo>
                <a:lnTo>
                  <a:pt x="260" y="8"/>
                </a:lnTo>
                <a:lnTo>
                  <a:pt x="262" y="8"/>
                </a:lnTo>
                <a:lnTo>
                  <a:pt x="260" y="0"/>
                </a:lnTo>
                <a:lnTo>
                  <a:pt x="262" y="2"/>
                </a:lnTo>
                <a:lnTo>
                  <a:pt x="360" y="40"/>
                </a:lnTo>
                <a:lnTo>
                  <a:pt x="508" y="96"/>
                </a:lnTo>
                <a:lnTo>
                  <a:pt x="648" y="144"/>
                </a:lnTo>
                <a:lnTo>
                  <a:pt x="766" y="182"/>
                </a:lnTo>
                <a:lnTo>
                  <a:pt x="668" y="520"/>
                </a:lnTo>
                <a:lnTo>
                  <a:pt x="666" y="530"/>
                </a:lnTo>
                <a:lnTo>
                  <a:pt x="662" y="544"/>
                </a:lnTo>
                <a:lnTo>
                  <a:pt x="658" y="550"/>
                </a:lnTo>
                <a:lnTo>
                  <a:pt x="662" y="558"/>
                </a:lnTo>
                <a:lnTo>
                  <a:pt x="664" y="568"/>
                </a:lnTo>
                <a:lnTo>
                  <a:pt x="662" y="576"/>
                </a:lnTo>
                <a:lnTo>
                  <a:pt x="662" y="580"/>
                </a:lnTo>
                <a:lnTo>
                  <a:pt x="662" y="582"/>
                </a:lnTo>
                <a:lnTo>
                  <a:pt x="658" y="588"/>
                </a:lnTo>
                <a:lnTo>
                  <a:pt x="654" y="590"/>
                </a:lnTo>
                <a:lnTo>
                  <a:pt x="654" y="592"/>
                </a:lnTo>
                <a:lnTo>
                  <a:pt x="658" y="600"/>
                </a:lnTo>
                <a:lnTo>
                  <a:pt x="658" y="608"/>
                </a:lnTo>
                <a:lnTo>
                  <a:pt x="658" y="606"/>
                </a:lnTo>
                <a:lnTo>
                  <a:pt x="572" y="580"/>
                </a:lnTo>
                <a:lnTo>
                  <a:pt x="458" y="546"/>
                </a:lnTo>
                <a:lnTo>
                  <a:pt x="450" y="548"/>
                </a:lnTo>
                <a:lnTo>
                  <a:pt x="444" y="550"/>
                </a:lnTo>
                <a:lnTo>
                  <a:pt x="428" y="542"/>
                </a:lnTo>
                <a:lnTo>
                  <a:pt x="408" y="540"/>
                </a:lnTo>
                <a:lnTo>
                  <a:pt x="400" y="536"/>
                </a:lnTo>
                <a:lnTo>
                  <a:pt x="390" y="544"/>
                </a:lnTo>
                <a:lnTo>
                  <a:pt x="378" y="540"/>
                </a:lnTo>
                <a:lnTo>
                  <a:pt x="370" y="540"/>
                </a:lnTo>
                <a:lnTo>
                  <a:pt x="362" y="538"/>
                </a:lnTo>
                <a:lnTo>
                  <a:pt x="354" y="540"/>
                </a:lnTo>
                <a:lnTo>
                  <a:pt x="340" y="540"/>
                </a:lnTo>
                <a:lnTo>
                  <a:pt x="332" y="544"/>
                </a:lnTo>
                <a:lnTo>
                  <a:pt x="326" y="542"/>
                </a:lnTo>
                <a:lnTo>
                  <a:pt x="318" y="542"/>
                </a:lnTo>
                <a:lnTo>
                  <a:pt x="306" y="540"/>
                </a:lnTo>
                <a:lnTo>
                  <a:pt x="304" y="536"/>
                </a:lnTo>
                <a:lnTo>
                  <a:pt x="300" y="530"/>
                </a:lnTo>
                <a:lnTo>
                  <a:pt x="296" y="528"/>
                </a:lnTo>
                <a:lnTo>
                  <a:pt x="284" y="530"/>
                </a:lnTo>
                <a:lnTo>
                  <a:pt x="278" y="530"/>
                </a:lnTo>
                <a:lnTo>
                  <a:pt x="264" y="532"/>
                </a:lnTo>
                <a:lnTo>
                  <a:pt x="260" y="530"/>
                </a:lnTo>
                <a:lnTo>
                  <a:pt x="248" y="526"/>
                </a:lnTo>
                <a:lnTo>
                  <a:pt x="238" y="528"/>
                </a:lnTo>
                <a:lnTo>
                  <a:pt x="236" y="526"/>
                </a:lnTo>
                <a:lnTo>
                  <a:pt x="236" y="518"/>
                </a:lnTo>
                <a:lnTo>
                  <a:pt x="228" y="510"/>
                </a:lnTo>
                <a:lnTo>
                  <a:pt x="218" y="508"/>
                </a:lnTo>
                <a:lnTo>
                  <a:pt x="210" y="500"/>
                </a:lnTo>
                <a:lnTo>
                  <a:pt x="208" y="500"/>
                </a:lnTo>
                <a:lnTo>
                  <a:pt x="190" y="496"/>
                </a:lnTo>
                <a:lnTo>
                  <a:pt x="182" y="492"/>
                </a:lnTo>
                <a:lnTo>
                  <a:pt x="178" y="492"/>
                </a:lnTo>
                <a:lnTo>
                  <a:pt x="166" y="496"/>
                </a:lnTo>
                <a:lnTo>
                  <a:pt x="160" y="498"/>
                </a:lnTo>
                <a:lnTo>
                  <a:pt x="134" y="498"/>
                </a:lnTo>
                <a:lnTo>
                  <a:pt x="130" y="496"/>
                </a:lnTo>
                <a:lnTo>
                  <a:pt x="122" y="490"/>
                </a:lnTo>
                <a:lnTo>
                  <a:pt x="118" y="488"/>
                </a:lnTo>
                <a:lnTo>
                  <a:pt x="108" y="480"/>
                </a:lnTo>
                <a:lnTo>
                  <a:pt x="102" y="478"/>
                </a:lnTo>
                <a:lnTo>
                  <a:pt x="96" y="474"/>
                </a:lnTo>
                <a:lnTo>
                  <a:pt x="92" y="468"/>
                </a:lnTo>
                <a:lnTo>
                  <a:pt x="90" y="462"/>
                </a:lnTo>
                <a:lnTo>
                  <a:pt x="96" y="450"/>
                </a:lnTo>
                <a:lnTo>
                  <a:pt x="96" y="444"/>
                </a:lnTo>
                <a:lnTo>
                  <a:pt x="98" y="436"/>
                </a:lnTo>
                <a:lnTo>
                  <a:pt x="100" y="420"/>
                </a:lnTo>
                <a:lnTo>
                  <a:pt x="100" y="418"/>
                </a:lnTo>
                <a:lnTo>
                  <a:pt x="98" y="414"/>
                </a:lnTo>
                <a:lnTo>
                  <a:pt x="100" y="406"/>
                </a:lnTo>
                <a:lnTo>
                  <a:pt x="96" y="396"/>
                </a:lnTo>
                <a:lnTo>
                  <a:pt x="88" y="388"/>
                </a:lnTo>
                <a:lnTo>
                  <a:pt x="86" y="380"/>
                </a:lnTo>
                <a:lnTo>
                  <a:pt x="82" y="380"/>
                </a:lnTo>
                <a:lnTo>
                  <a:pt x="78" y="376"/>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73" name="Freeform 30"/>
          <p:cNvSpPr>
            <a:spLocks/>
          </p:cNvSpPr>
          <p:nvPr/>
        </p:nvSpPr>
        <p:spPr bwMode="auto">
          <a:xfrm>
            <a:off x="1592404" y="1335872"/>
            <a:ext cx="1295634" cy="898026"/>
          </a:xfrm>
          <a:custGeom>
            <a:avLst/>
            <a:gdLst>
              <a:gd name="T0" fmla="*/ 508917 w 1142"/>
              <a:gd name="T1" fmla="*/ 1069559 h 792"/>
              <a:gd name="T2" fmla="*/ 503101 w 1142"/>
              <a:gd name="T3" fmla="*/ 1049214 h 792"/>
              <a:gd name="T4" fmla="*/ 491469 w 1142"/>
              <a:gd name="T5" fmla="*/ 1028869 h 792"/>
              <a:gd name="T6" fmla="*/ 476928 w 1142"/>
              <a:gd name="T7" fmla="*/ 1034682 h 792"/>
              <a:gd name="T8" fmla="*/ 468204 w 1142"/>
              <a:gd name="T9" fmla="*/ 1049214 h 792"/>
              <a:gd name="T10" fmla="*/ 468204 w 1142"/>
              <a:gd name="T11" fmla="*/ 1069559 h 792"/>
              <a:gd name="T12" fmla="*/ 439123 w 1142"/>
              <a:gd name="T13" fmla="*/ 1057933 h 792"/>
              <a:gd name="T14" fmla="*/ 415858 w 1142"/>
              <a:gd name="T15" fmla="*/ 1060839 h 792"/>
              <a:gd name="T16" fmla="*/ 395502 w 1142"/>
              <a:gd name="T17" fmla="*/ 1055027 h 792"/>
              <a:gd name="T18" fmla="*/ 378053 w 1142"/>
              <a:gd name="T19" fmla="*/ 1052120 h 792"/>
              <a:gd name="T20" fmla="*/ 357696 w 1142"/>
              <a:gd name="T21" fmla="*/ 1040494 h 792"/>
              <a:gd name="T22" fmla="*/ 331523 w 1142"/>
              <a:gd name="T23" fmla="*/ 1060839 h 792"/>
              <a:gd name="T24" fmla="*/ 311167 w 1142"/>
              <a:gd name="T25" fmla="*/ 1049214 h 792"/>
              <a:gd name="T26" fmla="*/ 264637 w 1142"/>
              <a:gd name="T27" fmla="*/ 1052120 h 792"/>
              <a:gd name="T28" fmla="*/ 261729 w 1142"/>
              <a:gd name="T29" fmla="*/ 1063746 h 792"/>
              <a:gd name="T30" fmla="*/ 241372 w 1142"/>
              <a:gd name="T31" fmla="*/ 1040494 h 792"/>
              <a:gd name="T32" fmla="*/ 241372 w 1142"/>
              <a:gd name="T33" fmla="*/ 1014337 h 792"/>
              <a:gd name="T34" fmla="*/ 244280 w 1142"/>
              <a:gd name="T35" fmla="*/ 996898 h 792"/>
              <a:gd name="T36" fmla="*/ 223924 w 1142"/>
              <a:gd name="T37" fmla="*/ 956209 h 792"/>
              <a:gd name="T38" fmla="*/ 209383 w 1142"/>
              <a:gd name="T39" fmla="*/ 950396 h 792"/>
              <a:gd name="T40" fmla="*/ 194843 w 1142"/>
              <a:gd name="T41" fmla="*/ 927145 h 792"/>
              <a:gd name="T42" fmla="*/ 206475 w 1142"/>
              <a:gd name="T43" fmla="*/ 909706 h 792"/>
              <a:gd name="T44" fmla="*/ 194843 w 1142"/>
              <a:gd name="T45" fmla="*/ 877736 h 792"/>
              <a:gd name="T46" fmla="*/ 180302 w 1142"/>
              <a:gd name="T47" fmla="*/ 839952 h 792"/>
              <a:gd name="T48" fmla="*/ 177394 w 1142"/>
              <a:gd name="T49" fmla="*/ 813795 h 792"/>
              <a:gd name="T50" fmla="*/ 177394 w 1142"/>
              <a:gd name="T51" fmla="*/ 793450 h 792"/>
              <a:gd name="T52" fmla="*/ 183210 w 1142"/>
              <a:gd name="T53" fmla="*/ 776011 h 792"/>
              <a:gd name="T54" fmla="*/ 159945 w 1142"/>
              <a:gd name="T55" fmla="*/ 749854 h 792"/>
              <a:gd name="T56" fmla="*/ 145405 w 1142"/>
              <a:gd name="T57" fmla="*/ 767292 h 792"/>
              <a:gd name="T58" fmla="*/ 119232 w 1142"/>
              <a:gd name="T59" fmla="*/ 776011 h 792"/>
              <a:gd name="T60" fmla="*/ 98875 w 1142"/>
              <a:gd name="T61" fmla="*/ 776011 h 792"/>
              <a:gd name="T62" fmla="*/ 75611 w 1142"/>
              <a:gd name="T63" fmla="*/ 758573 h 792"/>
              <a:gd name="T64" fmla="*/ 87243 w 1142"/>
              <a:gd name="T65" fmla="*/ 738228 h 792"/>
              <a:gd name="T66" fmla="*/ 87243 w 1142"/>
              <a:gd name="T67" fmla="*/ 717883 h 792"/>
              <a:gd name="T68" fmla="*/ 98875 w 1142"/>
              <a:gd name="T69" fmla="*/ 703351 h 792"/>
              <a:gd name="T70" fmla="*/ 116324 w 1142"/>
              <a:gd name="T71" fmla="*/ 680100 h 792"/>
              <a:gd name="T72" fmla="*/ 107600 w 1142"/>
              <a:gd name="T73" fmla="*/ 662661 h 792"/>
              <a:gd name="T74" fmla="*/ 119232 w 1142"/>
              <a:gd name="T75" fmla="*/ 636504 h 792"/>
              <a:gd name="T76" fmla="*/ 127956 w 1142"/>
              <a:gd name="T77" fmla="*/ 613252 h 792"/>
              <a:gd name="T78" fmla="*/ 145405 w 1142"/>
              <a:gd name="T79" fmla="*/ 584188 h 792"/>
              <a:gd name="T80" fmla="*/ 154129 w 1142"/>
              <a:gd name="T81" fmla="*/ 566750 h 792"/>
              <a:gd name="T82" fmla="*/ 159945 w 1142"/>
              <a:gd name="T83" fmla="*/ 549311 h 792"/>
              <a:gd name="T84" fmla="*/ 139589 w 1142"/>
              <a:gd name="T85" fmla="*/ 540592 h 792"/>
              <a:gd name="T86" fmla="*/ 119232 w 1142"/>
              <a:gd name="T87" fmla="*/ 528966 h 792"/>
              <a:gd name="T88" fmla="*/ 119232 w 1142"/>
              <a:gd name="T89" fmla="*/ 511528 h 792"/>
              <a:gd name="T90" fmla="*/ 107600 w 1142"/>
              <a:gd name="T91" fmla="*/ 502809 h 792"/>
              <a:gd name="T92" fmla="*/ 90151 w 1142"/>
              <a:gd name="T93" fmla="*/ 473745 h 792"/>
              <a:gd name="T94" fmla="*/ 78519 w 1142"/>
              <a:gd name="T95" fmla="*/ 450493 h 792"/>
              <a:gd name="T96" fmla="*/ 63978 w 1142"/>
              <a:gd name="T97" fmla="*/ 406897 h 792"/>
              <a:gd name="T98" fmla="*/ 43621 w 1142"/>
              <a:gd name="T99" fmla="*/ 372020 h 792"/>
              <a:gd name="T100" fmla="*/ 20357 w 1142"/>
              <a:gd name="T101" fmla="*/ 337143 h 792"/>
              <a:gd name="T102" fmla="*/ 23265 w 1142"/>
              <a:gd name="T103" fmla="*/ 328424 h 792"/>
              <a:gd name="T104" fmla="*/ 17449 w 1142"/>
              <a:gd name="T105" fmla="*/ 308079 h 792"/>
              <a:gd name="T106" fmla="*/ 26173 w 1142"/>
              <a:gd name="T107" fmla="*/ 287735 h 792"/>
              <a:gd name="T108" fmla="*/ 17449 w 1142"/>
              <a:gd name="T109" fmla="*/ 261577 h 792"/>
              <a:gd name="T110" fmla="*/ 8724 w 1142"/>
              <a:gd name="T111" fmla="*/ 232513 h 792"/>
              <a:gd name="T112" fmla="*/ 58162 w 1142"/>
              <a:gd name="T113" fmla="*/ 0 h 792"/>
              <a:gd name="T114" fmla="*/ 706668 w 1142"/>
              <a:gd name="T115" fmla="*/ 168572 h 792"/>
              <a:gd name="T116" fmla="*/ 1413337 w 1142"/>
              <a:gd name="T117" fmla="*/ 296454 h 792"/>
              <a:gd name="T118" fmla="*/ 1567466 w 1142"/>
              <a:gd name="T119" fmla="*/ 1150938 h 792"/>
              <a:gd name="T120" fmla="*/ 1055640 w 1142"/>
              <a:gd name="T121" fmla="*/ 1081184 h 792"/>
              <a:gd name="T122" fmla="*/ 526366 w 1142"/>
              <a:gd name="T123" fmla="*/ 1092810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42" h="792">
                <a:moveTo>
                  <a:pt x="362" y="752"/>
                </a:moveTo>
                <a:lnTo>
                  <a:pt x="356" y="750"/>
                </a:lnTo>
                <a:lnTo>
                  <a:pt x="352" y="738"/>
                </a:lnTo>
                <a:lnTo>
                  <a:pt x="350" y="736"/>
                </a:lnTo>
                <a:lnTo>
                  <a:pt x="348" y="732"/>
                </a:lnTo>
                <a:lnTo>
                  <a:pt x="350" y="728"/>
                </a:lnTo>
                <a:lnTo>
                  <a:pt x="346" y="726"/>
                </a:lnTo>
                <a:lnTo>
                  <a:pt x="346" y="722"/>
                </a:lnTo>
                <a:lnTo>
                  <a:pt x="344" y="716"/>
                </a:lnTo>
                <a:lnTo>
                  <a:pt x="344" y="714"/>
                </a:lnTo>
                <a:lnTo>
                  <a:pt x="340" y="712"/>
                </a:lnTo>
                <a:lnTo>
                  <a:pt x="338" y="708"/>
                </a:lnTo>
                <a:lnTo>
                  <a:pt x="336" y="710"/>
                </a:lnTo>
                <a:lnTo>
                  <a:pt x="334" y="712"/>
                </a:lnTo>
                <a:lnTo>
                  <a:pt x="330" y="712"/>
                </a:lnTo>
                <a:lnTo>
                  <a:pt x="328" y="712"/>
                </a:lnTo>
                <a:lnTo>
                  <a:pt x="326" y="714"/>
                </a:lnTo>
                <a:lnTo>
                  <a:pt x="328" y="718"/>
                </a:lnTo>
                <a:lnTo>
                  <a:pt x="326" y="720"/>
                </a:lnTo>
                <a:lnTo>
                  <a:pt x="322" y="722"/>
                </a:lnTo>
                <a:lnTo>
                  <a:pt x="320" y="728"/>
                </a:lnTo>
                <a:lnTo>
                  <a:pt x="320" y="732"/>
                </a:lnTo>
                <a:lnTo>
                  <a:pt x="324" y="734"/>
                </a:lnTo>
                <a:lnTo>
                  <a:pt x="322" y="736"/>
                </a:lnTo>
                <a:lnTo>
                  <a:pt x="318" y="736"/>
                </a:lnTo>
                <a:lnTo>
                  <a:pt x="314" y="732"/>
                </a:lnTo>
                <a:lnTo>
                  <a:pt x="308" y="732"/>
                </a:lnTo>
                <a:lnTo>
                  <a:pt x="302" y="728"/>
                </a:lnTo>
                <a:lnTo>
                  <a:pt x="296" y="732"/>
                </a:lnTo>
                <a:lnTo>
                  <a:pt x="290" y="732"/>
                </a:lnTo>
                <a:lnTo>
                  <a:pt x="288" y="732"/>
                </a:lnTo>
                <a:lnTo>
                  <a:pt x="286" y="730"/>
                </a:lnTo>
                <a:lnTo>
                  <a:pt x="284" y="726"/>
                </a:lnTo>
                <a:lnTo>
                  <a:pt x="282" y="726"/>
                </a:lnTo>
                <a:lnTo>
                  <a:pt x="276" y="724"/>
                </a:lnTo>
                <a:lnTo>
                  <a:pt x="272" y="726"/>
                </a:lnTo>
                <a:lnTo>
                  <a:pt x="270" y="724"/>
                </a:lnTo>
                <a:lnTo>
                  <a:pt x="268" y="726"/>
                </a:lnTo>
                <a:lnTo>
                  <a:pt x="264" y="724"/>
                </a:lnTo>
                <a:lnTo>
                  <a:pt x="260" y="724"/>
                </a:lnTo>
                <a:lnTo>
                  <a:pt x="256" y="722"/>
                </a:lnTo>
                <a:lnTo>
                  <a:pt x="248" y="720"/>
                </a:lnTo>
                <a:lnTo>
                  <a:pt x="248" y="716"/>
                </a:lnTo>
                <a:lnTo>
                  <a:pt x="246" y="716"/>
                </a:lnTo>
                <a:lnTo>
                  <a:pt x="242" y="718"/>
                </a:lnTo>
                <a:lnTo>
                  <a:pt x="236" y="720"/>
                </a:lnTo>
                <a:lnTo>
                  <a:pt x="230" y="728"/>
                </a:lnTo>
                <a:lnTo>
                  <a:pt x="228" y="730"/>
                </a:lnTo>
                <a:lnTo>
                  <a:pt x="226" y="728"/>
                </a:lnTo>
                <a:lnTo>
                  <a:pt x="222" y="724"/>
                </a:lnTo>
                <a:lnTo>
                  <a:pt x="216" y="724"/>
                </a:lnTo>
                <a:lnTo>
                  <a:pt x="214" y="722"/>
                </a:lnTo>
                <a:lnTo>
                  <a:pt x="204" y="718"/>
                </a:lnTo>
                <a:lnTo>
                  <a:pt x="200" y="716"/>
                </a:lnTo>
                <a:lnTo>
                  <a:pt x="192" y="716"/>
                </a:lnTo>
                <a:lnTo>
                  <a:pt x="182" y="724"/>
                </a:lnTo>
                <a:lnTo>
                  <a:pt x="184" y="730"/>
                </a:lnTo>
                <a:lnTo>
                  <a:pt x="182" y="732"/>
                </a:lnTo>
                <a:lnTo>
                  <a:pt x="180" y="732"/>
                </a:lnTo>
                <a:lnTo>
                  <a:pt x="178" y="726"/>
                </a:lnTo>
                <a:lnTo>
                  <a:pt x="172" y="722"/>
                </a:lnTo>
                <a:lnTo>
                  <a:pt x="170" y="716"/>
                </a:lnTo>
                <a:lnTo>
                  <a:pt x="166" y="716"/>
                </a:lnTo>
                <a:lnTo>
                  <a:pt x="166" y="710"/>
                </a:lnTo>
                <a:lnTo>
                  <a:pt x="170" y="704"/>
                </a:lnTo>
                <a:lnTo>
                  <a:pt x="166" y="702"/>
                </a:lnTo>
                <a:lnTo>
                  <a:pt x="166" y="698"/>
                </a:lnTo>
                <a:lnTo>
                  <a:pt x="164" y="694"/>
                </a:lnTo>
                <a:lnTo>
                  <a:pt x="164" y="692"/>
                </a:lnTo>
                <a:lnTo>
                  <a:pt x="168" y="690"/>
                </a:lnTo>
                <a:lnTo>
                  <a:pt x="168" y="686"/>
                </a:lnTo>
                <a:lnTo>
                  <a:pt x="166" y="674"/>
                </a:lnTo>
                <a:lnTo>
                  <a:pt x="162" y="668"/>
                </a:lnTo>
                <a:lnTo>
                  <a:pt x="158" y="662"/>
                </a:lnTo>
                <a:lnTo>
                  <a:pt x="154" y="658"/>
                </a:lnTo>
                <a:lnTo>
                  <a:pt x="152" y="658"/>
                </a:lnTo>
                <a:lnTo>
                  <a:pt x="148" y="662"/>
                </a:lnTo>
                <a:lnTo>
                  <a:pt x="144" y="660"/>
                </a:lnTo>
                <a:lnTo>
                  <a:pt x="144" y="654"/>
                </a:lnTo>
                <a:lnTo>
                  <a:pt x="138" y="652"/>
                </a:lnTo>
                <a:lnTo>
                  <a:pt x="136" y="648"/>
                </a:lnTo>
                <a:lnTo>
                  <a:pt x="136" y="642"/>
                </a:lnTo>
                <a:lnTo>
                  <a:pt x="134" y="638"/>
                </a:lnTo>
                <a:lnTo>
                  <a:pt x="134" y="636"/>
                </a:lnTo>
                <a:lnTo>
                  <a:pt x="138" y="634"/>
                </a:lnTo>
                <a:lnTo>
                  <a:pt x="140" y="634"/>
                </a:lnTo>
                <a:lnTo>
                  <a:pt x="142" y="626"/>
                </a:lnTo>
                <a:lnTo>
                  <a:pt x="138" y="614"/>
                </a:lnTo>
                <a:lnTo>
                  <a:pt x="138" y="610"/>
                </a:lnTo>
                <a:lnTo>
                  <a:pt x="132" y="608"/>
                </a:lnTo>
                <a:lnTo>
                  <a:pt x="134" y="604"/>
                </a:lnTo>
                <a:lnTo>
                  <a:pt x="132" y="594"/>
                </a:lnTo>
                <a:lnTo>
                  <a:pt x="126" y="588"/>
                </a:lnTo>
                <a:lnTo>
                  <a:pt x="126" y="584"/>
                </a:lnTo>
                <a:lnTo>
                  <a:pt x="124" y="578"/>
                </a:lnTo>
                <a:lnTo>
                  <a:pt x="126" y="568"/>
                </a:lnTo>
                <a:lnTo>
                  <a:pt x="126" y="566"/>
                </a:lnTo>
                <a:lnTo>
                  <a:pt x="122" y="564"/>
                </a:lnTo>
                <a:lnTo>
                  <a:pt x="122" y="560"/>
                </a:lnTo>
                <a:lnTo>
                  <a:pt x="126" y="554"/>
                </a:lnTo>
                <a:lnTo>
                  <a:pt x="126" y="550"/>
                </a:lnTo>
                <a:lnTo>
                  <a:pt x="126" y="548"/>
                </a:lnTo>
                <a:lnTo>
                  <a:pt x="122" y="546"/>
                </a:lnTo>
                <a:lnTo>
                  <a:pt x="122" y="542"/>
                </a:lnTo>
                <a:lnTo>
                  <a:pt x="126" y="538"/>
                </a:lnTo>
                <a:lnTo>
                  <a:pt x="126" y="534"/>
                </a:lnTo>
                <a:lnTo>
                  <a:pt x="118" y="528"/>
                </a:lnTo>
                <a:lnTo>
                  <a:pt x="118" y="526"/>
                </a:lnTo>
                <a:lnTo>
                  <a:pt x="116" y="520"/>
                </a:lnTo>
                <a:lnTo>
                  <a:pt x="110" y="516"/>
                </a:lnTo>
                <a:lnTo>
                  <a:pt x="108" y="518"/>
                </a:lnTo>
                <a:lnTo>
                  <a:pt x="108" y="524"/>
                </a:lnTo>
                <a:lnTo>
                  <a:pt x="102" y="524"/>
                </a:lnTo>
                <a:lnTo>
                  <a:pt x="100" y="528"/>
                </a:lnTo>
                <a:lnTo>
                  <a:pt x="96" y="530"/>
                </a:lnTo>
                <a:lnTo>
                  <a:pt x="94" y="532"/>
                </a:lnTo>
                <a:lnTo>
                  <a:pt x="86" y="534"/>
                </a:lnTo>
                <a:lnTo>
                  <a:pt x="82" y="534"/>
                </a:lnTo>
                <a:lnTo>
                  <a:pt x="78" y="538"/>
                </a:lnTo>
                <a:lnTo>
                  <a:pt x="72" y="540"/>
                </a:lnTo>
                <a:lnTo>
                  <a:pt x="68" y="538"/>
                </a:lnTo>
                <a:lnTo>
                  <a:pt x="68" y="534"/>
                </a:lnTo>
                <a:lnTo>
                  <a:pt x="64" y="532"/>
                </a:lnTo>
                <a:lnTo>
                  <a:pt x="64" y="528"/>
                </a:lnTo>
                <a:lnTo>
                  <a:pt x="60" y="524"/>
                </a:lnTo>
                <a:lnTo>
                  <a:pt x="52" y="522"/>
                </a:lnTo>
                <a:lnTo>
                  <a:pt x="54" y="518"/>
                </a:lnTo>
                <a:lnTo>
                  <a:pt x="54" y="514"/>
                </a:lnTo>
                <a:lnTo>
                  <a:pt x="60" y="510"/>
                </a:lnTo>
                <a:lnTo>
                  <a:pt x="60" y="508"/>
                </a:lnTo>
                <a:lnTo>
                  <a:pt x="60" y="504"/>
                </a:lnTo>
                <a:lnTo>
                  <a:pt x="62" y="504"/>
                </a:lnTo>
                <a:lnTo>
                  <a:pt x="60" y="498"/>
                </a:lnTo>
                <a:lnTo>
                  <a:pt x="60" y="494"/>
                </a:lnTo>
                <a:lnTo>
                  <a:pt x="58" y="492"/>
                </a:lnTo>
                <a:lnTo>
                  <a:pt x="62" y="490"/>
                </a:lnTo>
                <a:lnTo>
                  <a:pt x="66" y="484"/>
                </a:lnTo>
                <a:lnTo>
                  <a:pt x="68" y="484"/>
                </a:lnTo>
                <a:lnTo>
                  <a:pt x="74" y="484"/>
                </a:lnTo>
                <a:lnTo>
                  <a:pt x="78" y="480"/>
                </a:lnTo>
                <a:lnTo>
                  <a:pt x="76" y="474"/>
                </a:lnTo>
                <a:lnTo>
                  <a:pt x="80" y="468"/>
                </a:lnTo>
                <a:lnTo>
                  <a:pt x="80" y="466"/>
                </a:lnTo>
                <a:lnTo>
                  <a:pt x="74" y="462"/>
                </a:lnTo>
                <a:lnTo>
                  <a:pt x="76" y="458"/>
                </a:lnTo>
                <a:lnTo>
                  <a:pt x="74" y="456"/>
                </a:lnTo>
                <a:lnTo>
                  <a:pt x="80" y="448"/>
                </a:lnTo>
                <a:lnTo>
                  <a:pt x="76" y="440"/>
                </a:lnTo>
                <a:lnTo>
                  <a:pt x="78" y="438"/>
                </a:lnTo>
                <a:lnTo>
                  <a:pt x="82" y="438"/>
                </a:lnTo>
                <a:lnTo>
                  <a:pt x="84" y="436"/>
                </a:lnTo>
                <a:lnTo>
                  <a:pt x="86" y="430"/>
                </a:lnTo>
                <a:lnTo>
                  <a:pt x="86" y="426"/>
                </a:lnTo>
                <a:lnTo>
                  <a:pt x="88" y="422"/>
                </a:lnTo>
                <a:lnTo>
                  <a:pt x="90" y="418"/>
                </a:lnTo>
                <a:lnTo>
                  <a:pt x="92" y="416"/>
                </a:lnTo>
                <a:lnTo>
                  <a:pt x="94" y="408"/>
                </a:lnTo>
                <a:lnTo>
                  <a:pt x="100" y="402"/>
                </a:lnTo>
                <a:lnTo>
                  <a:pt x="100" y="398"/>
                </a:lnTo>
                <a:lnTo>
                  <a:pt x="98" y="394"/>
                </a:lnTo>
                <a:lnTo>
                  <a:pt x="102" y="392"/>
                </a:lnTo>
                <a:lnTo>
                  <a:pt x="106" y="390"/>
                </a:lnTo>
                <a:lnTo>
                  <a:pt x="106" y="388"/>
                </a:lnTo>
                <a:lnTo>
                  <a:pt x="108" y="384"/>
                </a:lnTo>
                <a:lnTo>
                  <a:pt x="108" y="382"/>
                </a:lnTo>
                <a:lnTo>
                  <a:pt x="110" y="378"/>
                </a:lnTo>
                <a:lnTo>
                  <a:pt x="112" y="372"/>
                </a:lnTo>
                <a:lnTo>
                  <a:pt x="108" y="370"/>
                </a:lnTo>
                <a:lnTo>
                  <a:pt x="102" y="370"/>
                </a:lnTo>
                <a:lnTo>
                  <a:pt x="96" y="372"/>
                </a:lnTo>
                <a:lnTo>
                  <a:pt x="94" y="370"/>
                </a:lnTo>
                <a:lnTo>
                  <a:pt x="86" y="370"/>
                </a:lnTo>
                <a:lnTo>
                  <a:pt x="84" y="368"/>
                </a:lnTo>
                <a:lnTo>
                  <a:pt x="82" y="364"/>
                </a:lnTo>
                <a:lnTo>
                  <a:pt x="82" y="362"/>
                </a:lnTo>
                <a:lnTo>
                  <a:pt x="86" y="358"/>
                </a:lnTo>
                <a:lnTo>
                  <a:pt x="84" y="356"/>
                </a:lnTo>
                <a:lnTo>
                  <a:pt x="82" y="352"/>
                </a:lnTo>
                <a:lnTo>
                  <a:pt x="78" y="352"/>
                </a:lnTo>
                <a:lnTo>
                  <a:pt x="74" y="356"/>
                </a:lnTo>
                <a:lnTo>
                  <a:pt x="72" y="354"/>
                </a:lnTo>
                <a:lnTo>
                  <a:pt x="74" y="346"/>
                </a:lnTo>
                <a:lnTo>
                  <a:pt x="68" y="342"/>
                </a:lnTo>
                <a:lnTo>
                  <a:pt x="66" y="338"/>
                </a:lnTo>
                <a:lnTo>
                  <a:pt x="62" y="334"/>
                </a:lnTo>
                <a:lnTo>
                  <a:pt x="62" y="326"/>
                </a:lnTo>
                <a:lnTo>
                  <a:pt x="64" y="322"/>
                </a:lnTo>
                <a:lnTo>
                  <a:pt x="62" y="318"/>
                </a:lnTo>
                <a:lnTo>
                  <a:pt x="60" y="312"/>
                </a:lnTo>
                <a:lnTo>
                  <a:pt x="54" y="310"/>
                </a:lnTo>
                <a:lnTo>
                  <a:pt x="54" y="302"/>
                </a:lnTo>
                <a:lnTo>
                  <a:pt x="50" y="294"/>
                </a:lnTo>
                <a:lnTo>
                  <a:pt x="48" y="284"/>
                </a:lnTo>
                <a:lnTo>
                  <a:pt x="44" y="280"/>
                </a:lnTo>
                <a:lnTo>
                  <a:pt x="42" y="276"/>
                </a:lnTo>
                <a:lnTo>
                  <a:pt x="40" y="274"/>
                </a:lnTo>
                <a:lnTo>
                  <a:pt x="40" y="264"/>
                </a:lnTo>
                <a:lnTo>
                  <a:pt x="30" y="256"/>
                </a:lnTo>
                <a:lnTo>
                  <a:pt x="24" y="254"/>
                </a:lnTo>
                <a:lnTo>
                  <a:pt x="22" y="246"/>
                </a:lnTo>
                <a:lnTo>
                  <a:pt x="20" y="240"/>
                </a:lnTo>
                <a:lnTo>
                  <a:pt x="14" y="232"/>
                </a:lnTo>
                <a:lnTo>
                  <a:pt x="8" y="228"/>
                </a:lnTo>
                <a:lnTo>
                  <a:pt x="10" y="226"/>
                </a:lnTo>
                <a:lnTo>
                  <a:pt x="16" y="226"/>
                </a:lnTo>
                <a:lnTo>
                  <a:pt x="18" y="224"/>
                </a:lnTo>
                <a:lnTo>
                  <a:pt x="16" y="222"/>
                </a:lnTo>
                <a:lnTo>
                  <a:pt x="16" y="216"/>
                </a:lnTo>
                <a:lnTo>
                  <a:pt x="12" y="212"/>
                </a:lnTo>
                <a:lnTo>
                  <a:pt x="18" y="210"/>
                </a:lnTo>
                <a:lnTo>
                  <a:pt x="20" y="206"/>
                </a:lnTo>
                <a:lnTo>
                  <a:pt x="20" y="202"/>
                </a:lnTo>
                <a:lnTo>
                  <a:pt x="18" y="198"/>
                </a:lnTo>
                <a:lnTo>
                  <a:pt x="18" y="190"/>
                </a:lnTo>
                <a:lnTo>
                  <a:pt x="16" y="188"/>
                </a:lnTo>
                <a:lnTo>
                  <a:pt x="16" y="182"/>
                </a:lnTo>
                <a:lnTo>
                  <a:pt x="12" y="180"/>
                </a:lnTo>
                <a:lnTo>
                  <a:pt x="12" y="168"/>
                </a:lnTo>
                <a:lnTo>
                  <a:pt x="10" y="166"/>
                </a:lnTo>
                <a:lnTo>
                  <a:pt x="8" y="162"/>
                </a:lnTo>
                <a:lnTo>
                  <a:pt x="6" y="160"/>
                </a:lnTo>
                <a:lnTo>
                  <a:pt x="4" y="148"/>
                </a:lnTo>
                <a:lnTo>
                  <a:pt x="0" y="142"/>
                </a:lnTo>
                <a:lnTo>
                  <a:pt x="40" y="2"/>
                </a:lnTo>
                <a:lnTo>
                  <a:pt x="40" y="0"/>
                </a:lnTo>
                <a:lnTo>
                  <a:pt x="144" y="30"/>
                </a:lnTo>
                <a:lnTo>
                  <a:pt x="220" y="52"/>
                </a:lnTo>
                <a:lnTo>
                  <a:pt x="318" y="76"/>
                </a:lnTo>
                <a:lnTo>
                  <a:pt x="486" y="116"/>
                </a:lnTo>
                <a:lnTo>
                  <a:pt x="590" y="138"/>
                </a:lnTo>
                <a:lnTo>
                  <a:pt x="652" y="150"/>
                </a:lnTo>
                <a:lnTo>
                  <a:pt x="808" y="178"/>
                </a:lnTo>
                <a:lnTo>
                  <a:pt x="972" y="204"/>
                </a:lnTo>
                <a:lnTo>
                  <a:pt x="1142" y="226"/>
                </a:lnTo>
                <a:lnTo>
                  <a:pt x="1094" y="658"/>
                </a:lnTo>
                <a:lnTo>
                  <a:pt x="1078" y="792"/>
                </a:lnTo>
                <a:lnTo>
                  <a:pt x="1076" y="790"/>
                </a:lnTo>
                <a:lnTo>
                  <a:pt x="1014" y="784"/>
                </a:lnTo>
                <a:lnTo>
                  <a:pt x="908" y="770"/>
                </a:lnTo>
                <a:lnTo>
                  <a:pt x="726" y="744"/>
                </a:lnTo>
                <a:lnTo>
                  <a:pt x="542" y="712"/>
                </a:lnTo>
                <a:lnTo>
                  <a:pt x="376" y="680"/>
                </a:lnTo>
                <a:lnTo>
                  <a:pt x="362" y="75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74" name="Rectangle 31"/>
          <p:cNvSpPr>
            <a:spLocks noChangeArrowheads="1"/>
          </p:cNvSpPr>
          <p:nvPr/>
        </p:nvSpPr>
        <p:spPr bwMode="auto">
          <a:xfrm>
            <a:off x="4612247" y="4646800"/>
            <a:ext cx="0" cy="1238"/>
          </a:xfrm>
          <a:prstGeom prst="rect">
            <a:avLst/>
          </a:prstGeom>
          <a:solidFill>
            <a:schemeClr val="accent1"/>
          </a:solidFill>
          <a:ln w="12700">
            <a:solidFill>
              <a:srgbClr val="FFFFFF"/>
            </a:solidFill>
            <a:miter lim="800000"/>
            <a:headEnd/>
            <a:tailEnd/>
          </a:ln>
        </p:spPr>
        <p:txBody>
          <a:bodyPr/>
          <a:lstStyle/>
          <a:p>
            <a:endParaRPr lang="en-US" sz="1600" dirty="0">
              <a:solidFill>
                <a:prstClr val="black"/>
              </a:solidFill>
            </a:endParaRPr>
          </a:p>
        </p:txBody>
      </p:sp>
      <p:sp>
        <p:nvSpPr>
          <p:cNvPr id="2075" name="Freeform 32"/>
          <p:cNvSpPr>
            <a:spLocks/>
          </p:cNvSpPr>
          <p:nvPr/>
        </p:nvSpPr>
        <p:spPr bwMode="auto">
          <a:xfrm>
            <a:off x="3974340" y="4202122"/>
            <a:ext cx="719659" cy="646578"/>
          </a:xfrm>
          <a:custGeom>
            <a:avLst/>
            <a:gdLst>
              <a:gd name="T0" fmla="*/ 901970 w 634"/>
              <a:gd name="T1" fmla="*/ 764707 h 570"/>
              <a:gd name="T2" fmla="*/ 869965 w 634"/>
              <a:gd name="T3" fmla="*/ 738538 h 570"/>
              <a:gd name="T4" fmla="*/ 829230 w 634"/>
              <a:gd name="T5" fmla="*/ 732723 h 570"/>
              <a:gd name="T6" fmla="*/ 808863 w 634"/>
              <a:gd name="T7" fmla="*/ 712370 h 570"/>
              <a:gd name="T8" fmla="*/ 803044 w 634"/>
              <a:gd name="T9" fmla="*/ 689109 h 570"/>
              <a:gd name="T10" fmla="*/ 829230 w 634"/>
              <a:gd name="T11" fmla="*/ 683293 h 570"/>
              <a:gd name="T12" fmla="*/ 820502 w 634"/>
              <a:gd name="T13" fmla="*/ 660032 h 570"/>
              <a:gd name="T14" fmla="*/ 849597 w 634"/>
              <a:gd name="T15" fmla="*/ 648402 h 570"/>
              <a:gd name="T16" fmla="*/ 840869 w 634"/>
              <a:gd name="T17" fmla="*/ 619326 h 570"/>
              <a:gd name="T18" fmla="*/ 846688 w 634"/>
              <a:gd name="T19" fmla="*/ 598972 h 570"/>
              <a:gd name="T20" fmla="*/ 791406 w 634"/>
              <a:gd name="T21" fmla="*/ 633864 h 570"/>
              <a:gd name="T22" fmla="*/ 782677 w 634"/>
              <a:gd name="T23" fmla="*/ 596064 h 570"/>
              <a:gd name="T24" fmla="*/ 779768 w 634"/>
              <a:gd name="T25" fmla="*/ 590249 h 570"/>
              <a:gd name="T26" fmla="*/ 753581 w 634"/>
              <a:gd name="T27" fmla="*/ 578619 h 570"/>
              <a:gd name="T28" fmla="*/ 657565 w 634"/>
              <a:gd name="T29" fmla="*/ 572803 h 570"/>
              <a:gd name="T30" fmla="*/ 756491 w 634"/>
              <a:gd name="T31" fmla="*/ 558265 h 570"/>
              <a:gd name="T32" fmla="*/ 805954 w 634"/>
              <a:gd name="T33" fmla="*/ 569896 h 570"/>
              <a:gd name="T34" fmla="*/ 794315 w 634"/>
              <a:gd name="T35" fmla="*/ 535004 h 570"/>
              <a:gd name="T36" fmla="*/ 759400 w 634"/>
              <a:gd name="T37" fmla="*/ 450683 h 570"/>
              <a:gd name="T38" fmla="*/ 771039 w 634"/>
              <a:gd name="T39" fmla="*/ 404161 h 570"/>
              <a:gd name="T40" fmla="*/ 433527 w 634"/>
              <a:gd name="T41" fmla="*/ 383807 h 570"/>
              <a:gd name="T42" fmla="*/ 442256 w 634"/>
              <a:gd name="T43" fmla="*/ 328562 h 570"/>
              <a:gd name="T44" fmla="*/ 450985 w 634"/>
              <a:gd name="T45" fmla="*/ 290763 h 570"/>
              <a:gd name="T46" fmla="*/ 477171 w 634"/>
              <a:gd name="T47" fmla="*/ 255872 h 570"/>
              <a:gd name="T48" fmla="*/ 526634 w 634"/>
              <a:gd name="T49" fmla="*/ 203534 h 570"/>
              <a:gd name="T50" fmla="*/ 526634 w 634"/>
              <a:gd name="T51" fmla="*/ 171550 h 570"/>
              <a:gd name="T52" fmla="*/ 538272 w 634"/>
              <a:gd name="T53" fmla="*/ 148289 h 570"/>
              <a:gd name="T54" fmla="*/ 523724 w 634"/>
              <a:gd name="T55" fmla="*/ 116305 h 570"/>
              <a:gd name="T56" fmla="*/ 532453 w 634"/>
              <a:gd name="T57" fmla="*/ 78506 h 570"/>
              <a:gd name="T58" fmla="*/ 520815 w 634"/>
              <a:gd name="T59" fmla="*/ 55245 h 570"/>
              <a:gd name="T60" fmla="*/ 497538 w 634"/>
              <a:gd name="T61" fmla="*/ 20353 h 570"/>
              <a:gd name="T62" fmla="*/ 26186 w 634"/>
              <a:gd name="T63" fmla="*/ 241333 h 570"/>
              <a:gd name="T64" fmla="*/ 58192 w 634"/>
              <a:gd name="T65" fmla="*/ 328562 h 570"/>
              <a:gd name="T66" fmla="*/ 93107 w 634"/>
              <a:gd name="T67" fmla="*/ 398346 h 570"/>
              <a:gd name="T68" fmla="*/ 90197 w 634"/>
              <a:gd name="T69" fmla="*/ 444868 h 570"/>
              <a:gd name="T70" fmla="*/ 64011 w 634"/>
              <a:gd name="T71" fmla="*/ 529189 h 570"/>
              <a:gd name="T72" fmla="*/ 52372 w 634"/>
              <a:gd name="T73" fmla="*/ 630956 h 570"/>
              <a:gd name="T74" fmla="*/ 55282 w 634"/>
              <a:gd name="T75" fmla="*/ 683293 h 570"/>
              <a:gd name="T76" fmla="*/ 317144 w 634"/>
              <a:gd name="T77" fmla="*/ 721093 h 570"/>
              <a:gd name="T78" fmla="*/ 357878 w 634"/>
              <a:gd name="T79" fmla="*/ 703647 h 570"/>
              <a:gd name="T80" fmla="*/ 352059 w 634"/>
              <a:gd name="T81" fmla="*/ 671663 h 570"/>
              <a:gd name="T82" fmla="*/ 401522 w 634"/>
              <a:gd name="T83" fmla="*/ 665848 h 570"/>
              <a:gd name="T84" fmla="*/ 439347 w 634"/>
              <a:gd name="T85" fmla="*/ 697832 h 570"/>
              <a:gd name="T86" fmla="*/ 503357 w 634"/>
              <a:gd name="T87" fmla="*/ 726908 h 570"/>
              <a:gd name="T88" fmla="*/ 523724 w 634"/>
              <a:gd name="T89" fmla="*/ 747261 h 570"/>
              <a:gd name="T90" fmla="*/ 517905 w 634"/>
              <a:gd name="T91" fmla="*/ 747261 h 570"/>
              <a:gd name="T92" fmla="*/ 544092 w 634"/>
              <a:gd name="T93" fmla="*/ 785061 h 570"/>
              <a:gd name="T94" fmla="*/ 587735 w 634"/>
              <a:gd name="T95" fmla="*/ 787968 h 570"/>
              <a:gd name="T96" fmla="*/ 619741 w 634"/>
              <a:gd name="T97" fmla="*/ 790876 h 570"/>
              <a:gd name="T98" fmla="*/ 631379 w 634"/>
              <a:gd name="T99" fmla="*/ 764707 h 570"/>
              <a:gd name="T100" fmla="*/ 663384 w 634"/>
              <a:gd name="T101" fmla="*/ 747261 h 570"/>
              <a:gd name="T102" fmla="*/ 689571 w 634"/>
              <a:gd name="T103" fmla="*/ 770522 h 570"/>
              <a:gd name="T104" fmla="*/ 730305 w 634"/>
              <a:gd name="T105" fmla="*/ 779245 h 570"/>
              <a:gd name="T106" fmla="*/ 730305 w 634"/>
              <a:gd name="T107" fmla="*/ 744354 h 570"/>
              <a:gd name="T108" fmla="*/ 704118 w 634"/>
              <a:gd name="T109" fmla="*/ 715277 h 570"/>
              <a:gd name="T110" fmla="*/ 727395 w 634"/>
              <a:gd name="T111" fmla="*/ 712370 h 570"/>
              <a:gd name="T112" fmla="*/ 771039 w 634"/>
              <a:gd name="T113" fmla="*/ 729816 h 570"/>
              <a:gd name="T114" fmla="*/ 803044 w 634"/>
              <a:gd name="T115" fmla="*/ 747261 h 570"/>
              <a:gd name="T116" fmla="*/ 837959 w 634"/>
              <a:gd name="T117" fmla="*/ 761799 h 570"/>
              <a:gd name="T118" fmla="*/ 867055 w 634"/>
              <a:gd name="T119" fmla="*/ 785061 h 570"/>
              <a:gd name="T120" fmla="*/ 858326 w 634"/>
              <a:gd name="T121" fmla="*/ 822860 h 570"/>
              <a:gd name="T122" fmla="*/ 899060 w 634"/>
              <a:gd name="T123" fmla="*/ 799599 h 570"/>
              <a:gd name="T124" fmla="*/ 913608 w 634"/>
              <a:gd name="T125" fmla="*/ 779245 h 5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34" h="570">
                <a:moveTo>
                  <a:pt x="626" y="530"/>
                </a:moveTo>
                <a:lnTo>
                  <a:pt x="628" y="530"/>
                </a:lnTo>
                <a:lnTo>
                  <a:pt x="628" y="534"/>
                </a:lnTo>
                <a:lnTo>
                  <a:pt x="630" y="532"/>
                </a:lnTo>
                <a:lnTo>
                  <a:pt x="632" y="532"/>
                </a:lnTo>
                <a:lnTo>
                  <a:pt x="634" y="532"/>
                </a:lnTo>
                <a:lnTo>
                  <a:pt x="630" y="530"/>
                </a:lnTo>
                <a:lnTo>
                  <a:pt x="634" y="530"/>
                </a:lnTo>
                <a:lnTo>
                  <a:pt x="630" y="526"/>
                </a:lnTo>
                <a:lnTo>
                  <a:pt x="626" y="526"/>
                </a:lnTo>
                <a:lnTo>
                  <a:pt x="626" y="530"/>
                </a:lnTo>
                <a:lnTo>
                  <a:pt x="620" y="526"/>
                </a:lnTo>
                <a:lnTo>
                  <a:pt x="616" y="524"/>
                </a:lnTo>
                <a:lnTo>
                  <a:pt x="620" y="520"/>
                </a:lnTo>
                <a:lnTo>
                  <a:pt x="618" y="520"/>
                </a:lnTo>
                <a:lnTo>
                  <a:pt x="618" y="518"/>
                </a:lnTo>
                <a:lnTo>
                  <a:pt x="616" y="516"/>
                </a:lnTo>
                <a:lnTo>
                  <a:pt x="614" y="516"/>
                </a:lnTo>
                <a:lnTo>
                  <a:pt x="612" y="514"/>
                </a:lnTo>
                <a:lnTo>
                  <a:pt x="610" y="512"/>
                </a:lnTo>
                <a:lnTo>
                  <a:pt x="610" y="508"/>
                </a:lnTo>
                <a:lnTo>
                  <a:pt x="602" y="514"/>
                </a:lnTo>
                <a:lnTo>
                  <a:pt x="600" y="508"/>
                </a:lnTo>
                <a:lnTo>
                  <a:pt x="598" y="508"/>
                </a:lnTo>
                <a:lnTo>
                  <a:pt x="590" y="510"/>
                </a:lnTo>
                <a:lnTo>
                  <a:pt x="586" y="508"/>
                </a:lnTo>
                <a:lnTo>
                  <a:pt x="586" y="506"/>
                </a:lnTo>
                <a:lnTo>
                  <a:pt x="590" y="506"/>
                </a:lnTo>
                <a:lnTo>
                  <a:pt x="592" y="504"/>
                </a:lnTo>
                <a:lnTo>
                  <a:pt x="586" y="504"/>
                </a:lnTo>
                <a:lnTo>
                  <a:pt x="584" y="504"/>
                </a:lnTo>
                <a:lnTo>
                  <a:pt x="582" y="504"/>
                </a:lnTo>
                <a:lnTo>
                  <a:pt x="580" y="502"/>
                </a:lnTo>
                <a:lnTo>
                  <a:pt x="574" y="502"/>
                </a:lnTo>
                <a:lnTo>
                  <a:pt x="570" y="504"/>
                </a:lnTo>
                <a:lnTo>
                  <a:pt x="566" y="504"/>
                </a:lnTo>
                <a:lnTo>
                  <a:pt x="564" y="502"/>
                </a:lnTo>
                <a:lnTo>
                  <a:pt x="568" y="502"/>
                </a:lnTo>
                <a:lnTo>
                  <a:pt x="568" y="498"/>
                </a:lnTo>
                <a:lnTo>
                  <a:pt x="566" y="500"/>
                </a:lnTo>
                <a:lnTo>
                  <a:pt x="566" y="498"/>
                </a:lnTo>
                <a:lnTo>
                  <a:pt x="568" y="494"/>
                </a:lnTo>
                <a:lnTo>
                  <a:pt x="564" y="494"/>
                </a:lnTo>
                <a:lnTo>
                  <a:pt x="560" y="492"/>
                </a:lnTo>
                <a:lnTo>
                  <a:pt x="560" y="490"/>
                </a:lnTo>
                <a:lnTo>
                  <a:pt x="556" y="490"/>
                </a:lnTo>
                <a:lnTo>
                  <a:pt x="548" y="486"/>
                </a:lnTo>
                <a:lnTo>
                  <a:pt x="544" y="482"/>
                </a:lnTo>
                <a:lnTo>
                  <a:pt x="546" y="480"/>
                </a:lnTo>
                <a:lnTo>
                  <a:pt x="544" y="478"/>
                </a:lnTo>
                <a:lnTo>
                  <a:pt x="540" y="476"/>
                </a:lnTo>
                <a:lnTo>
                  <a:pt x="542" y="474"/>
                </a:lnTo>
                <a:lnTo>
                  <a:pt x="538" y="472"/>
                </a:lnTo>
                <a:lnTo>
                  <a:pt x="538" y="470"/>
                </a:lnTo>
                <a:lnTo>
                  <a:pt x="540" y="470"/>
                </a:lnTo>
                <a:lnTo>
                  <a:pt x="546" y="472"/>
                </a:lnTo>
                <a:lnTo>
                  <a:pt x="548" y="472"/>
                </a:lnTo>
                <a:lnTo>
                  <a:pt x="552" y="474"/>
                </a:lnTo>
                <a:lnTo>
                  <a:pt x="554" y="472"/>
                </a:lnTo>
                <a:lnTo>
                  <a:pt x="550" y="468"/>
                </a:lnTo>
                <a:lnTo>
                  <a:pt x="548" y="466"/>
                </a:lnTo>
                <a:lnTo>
                  <a:pt x="548" y="464"/>
                </a:lnTo>
                <a:lnTo>
                  <a:pt x="544" y="462"/>
                </a:lnTo>
                <a:lnTo>
                  <a:pt x="544" y="460"/>
                </a:lnTo>
                <a:lnTo>
                  <a:pt x="552" y="464"/>
                </a:lnTo>
                <a:lnTo>
                  <a:pt x="554" y="466"/>
                </a:lnTo>
                <a:lnTo>
                  <a:pt x="564" y="466"/>
                </a:lnTo>
                <a:lnTo>
                  <a:pt x="570" y="470"/>
                </a:lnTo>
                <a:lnTo>
                  <a:pt x="568" y="468"/>
                </a:lnTo>
                <a:lnTo>
                  <a:pt x="564" y="464"/>
                </a:lnTo>
                <a:lnTo>
                  <a:pt x="568" y="464"/>
                </a:lnTo>
                <a:lnTo>
                  <a:pt x="566" y="462"/>
                </a:lnTo>
                <a:lnTo>
                  <a:pt x="564" y="462"/>
                </a:lnTo>
                <a:lnTo>
                  <a:pt x="562" y="464"/>
                </a:lnTo>
                <a:lnTo>
                  <a:pt x="556" y="462"/>
                </a:lnTo>
                <a:lnTo>
                  <a:pt x="556" y="460"/>
                </a:lnTo>
                <a:lnTo>
                  <a:pt x="556" y="456"/>
                </a:lnTo>
                <a:lnTo>
                  <a:pt x="558" y="454"/>
                </a:lnTo>
                <a:lnTo>
                  <a:pt x="564" y="454"/>
                </a:lnTo>
                <a:lnTo>
                  <a:pt x="568" y="446"/>
                </a:lnTo>
                <a:lnTo>
                  <a:pt x="570" y="446"/>
                </a:lnTo>
                <a:lnTo>
                  <a:pt x="570" y="442"/>
                </a:lnTo>
                <a:lnTo>
                  <a:pt x="576" y="444"/>
                </a:lnTo>
                <a:lnTo>
                  <a:pt x="578" y="448"/>
                </a:lnTo>
                <a:lnTo>
                  <a:pt x="580" y="448"/>
                </a:lnTo>
                <a:lnTo>
                  <a:pt x="578" y="450"/>
                </a:lnTo>
                <a:lnTo>
                  <a:pt x="580" y="452"/>
                </a:lnTo>
                <a:lnTo>
                  <a:pt x="582" y="446"/>
                </a:lnTo>
                <a:lnTo>
                  <a:pt x="586" y="448"/>
                </a:lnTo>
                <a:lnTo>
                  <a:pt x="586" y="446"/>
                </a:lnTo>
                <a:lnTo>
                  <a:pt x="584" y="446"/>
                </a:lnTo>
                <a:lnTo>
                  <a:pt x="582" y="442"/>
                </a:lnTo>
                <a:lnTo>
                  <a:pt x="584" y="440"/>
                </a:lnTo>
                <a:lnTo>
                  <a:pt x="586" y="438"/>
                </a:lnTo>
                <a:lnTo>
                  <a:pt x="586" y="436"/>
                </a:lnTo>
                <a:lnTo>
                  <a:pt x="588" y="434"/>
                </a:lnTo>
                <a:lnTo>
                  <a:pt x="584" y="432"/>
                </a:lnTo>
                <a:lnTo>
                  <a:pt x="580" y="436"/>
                </a:lnTo>
                <a:lnTo>
                  <a:pt x="584" y="430"/>
                </a:lnTo>
                <a:lnTo>
                  <a:pt x="582" y="430"/>
                </a:lnTo>
                <a:lnTo>
                  <a:pt x="578" y="432"/>
                </a:lnTo>
                <a:lnTo>
                  <a:pt x="576" y="428"/>
                </a:lnTo>
                <a:lnTo>
                  <a:pt x="578" y="426"/>
                </a:lnTo>
                <a:lnTo>
                  <a:pt x="578" y="428"/>
                </a:lnTo>
                <a:lnTo>
                  <a:pt x="582" y="428"/>
                </a:lnTo>
                <a:lnTo>
                  <a:pt x="582" y="422"/>
                </a:lnTo>
                <a:lnTo>
                  <a:pt x="578" y="422"/>
                </a:lnTo>
                <a:lnTo>
                  <a:pt x="576" y="422"/>
                </a:lnTo>
                <a:lnTo>
                  <a:pt x="574" y="422"/>
                </a:lnTo>
                <a:lnTo>
                  <a:pt x="572" y="422"/>
                </a:lnTo>
                <a:lnTo>
                  <a:pt x="576" y="420"/>
                </a:lnTo>
                <a:lnTo>
                  <a:pt x="576" y="418"/>
                </a:lnTo>
                <a:lnTo>
                  <a:pt x="574" y="418"/>
                </a:lnTo>
                <a:lnTo>
                  <a:pt x="574" y="414"/>
                </a:lnTo>
                <a:lnTo>
                  <a:pt x="582" y="412"/>
                </a:lnTo>
                <a:lnTo>
                  <a:pt x="582" y="410"/>
                </a:lnTo>
                <a:lnTo>
                  <a:pt x="578" y="410"/>
                </a:lnTo>
                <a:lnTo>
                  <a:pt x="576" y="412"/>
                </a:lnTo>
                <a:lnTo>
                  <a:pt x="574" y="412"/>
                </a:lnTo>
                <a:lnTo>
                  <a:pt x="574" y="410"/>
                </a:lnTo>
                <a:lnTo>
                  <a:pt x="568" y="408"/>
                </a:lnTo>
                <a:lnTo>
                  <a:pt x="568" y="414"/>
                </a:lnTo>
                <a:lnTo>
                  <a:pt x="558" y="420"/>
                </a:lnTo>
                <a:lnTo>
                  <a:pt x="558" y="424"/>
                </a:lnTo>
                <a:lnTo>
                  <a:pt x="556" y="434"/>
                </a:lnTo>
                <a:lnTo>
                  <a:pt x="552" y="436"/>
                </a:lnTo>
                <a:lnTo>
                  <a:pt x="544" y="436"/>
                </a:lnTo>
                <a:lnTo>
                  <a:pt x="542" y="434"/>
                </a:lnTo>
                <a:lnTo>
                  <a:pt x="538" y="430"/>
                </a:lnTo>
                <a:lnTo>
                  <a:pt x="540" y="426"/>
                </a:lnTo>
                <a:lnTo>
                  <a:pt x="534" y="428"/>
                </a:lnTo>
                <a:lnTo>
                  <a:pt x="528" y="428"/>
                </a:lnTo>
                <a:lnTo>
                  <a:pt x="524" y="418"/>
                </a:lnTo>
                <a:lnTo>
                  <a:pt x="526" y="414"/>
                </a:lnTo>
                <a:lnTo>
                  <a:pt x="528" y="414"/>
                </a:lnTo>
                <a:lnTo>
                  <a:pt x="534" y="414"/>
                </a:lnTo>
                <a:lnTo>
                  <a:pt x="538" y="416"/>
                </a:lnTo>
                <a:lnTo>
                  <a:pt x="540" y="416"/>
                </a:lnTo>
                <a:lnTo>
                  <a:pt x="538" y="410"/>
                </a:lnTo>
                <a:lnTo>
                  <a:pt x="540" y="410"/>
                </a:lnTo>
                <a:lnTo>
                  <a:pt x="544" y="408"/>
                </a:lnTo>
                <a:lnTo>
                  <a:pt x="544" y="404"/>
                </a:lnTo>
                <a:lnTo>
                  <a:pt x="548" y="400"/>
                </a:lnTo>
                <a:lnTo>
                  <a:pt x="544" y="396"/>
                </a:lnTo>
                <a:lnTo>
                  <a:pt x="540" y="398"/>
                </a:lnTo>
                <a:lnTo>
                  <a:pt x="542" y="398"/>
                </a:lnTo>
                <a:lnTo>
                  <a:pt x="542" y="400"/>
                </a:lnTo>
                <a:lnTo>
                  <a:pt x="538" y="402"/>
                </a:lnTo>
                <a:lnTo>
                  <a:pt x="536" y="406"/>
                </a:lnTo>
                <a:lnTo>
                  <a:pt x="534" y="404"/>
                </a:lnTo>
                <a:lnTo>
                  <a:pt x="536" y="396"/>
                </a:lnTo>
                <a:lnTo>
                  <a:pt x="534" y="396"/>
                </a:lnTo>
                <a:lnTo>
                  <a:pt x="534" y="400"/>
                </a:lnTo>
                <a:lnTo>
                  <a:pt x="530" y="404"/>
                </a:lnTo>
                <a:lnTo>
                  <a:pt x="530" y="406"/>
                </a:lnTo>
                <a:lnTo>
                  <a:pt x="524" y="404"/>
                </a:lnTo>
                <a:lnTo>
                  <a:pt x="522" y="398"/>
                </a:lnTo>
                <a:lnTo>
                  <a:pt x="520" y="398"/>
                </a:lnTo>
                <a:lnTo>
                  <a:pt x="520" y="400"/>
                </a:lnTo>
                <a:lnTo>
                  <a:pt x="518" y="398"/>
                </a:lnTo>
                <a:lnTo>
                  <a:pt x="514" y="406"/>
                </a:lnTo>
                <a:lnTo>
                  <a:pt x="504" y="414"/>
                </a:lnTo>
                <a:lnTo>
                  <a:pt x="498" y="416"/>
                </a:lnTo>
                <a:lnTo>
                  <a:pt x="492" y="416"/>
                </a:lnTo>
                <a:lnTo>
                  <a:pt x="488" y="418"/>
                </a:lnTo>
                <a:lnTo>
                  <a:pt x="482" y="418"/>
                </a:lnTo>
                <a:lnTo>
                  <a:pt x="468" y="414"/>
                </a:lnTo>
                <a:lnTo>
                  <a:pt x="460" y="414"/>
                </a:lnTo>
                <a:lnTo>
                  <a:pt x="454" y="410"/>
                </a:lnTo>
                <a:lnTo>
                  <a:pt x="452" y="408"/>
                </a:lnTo>
                <a:lnTo>
                  <a:pt x="450" y="400"/>
                </a:lnTo>
                <a:lnTo>
                  <a:pt x="452" y="394"/>
                </a:lnTo>
                <a:lnTo>
                  <a:pt x="456" y="390"/>
                </a:lnTo>
                <a:lnTo>
                  <a:pt x="460" y="388"/>
                </a:lnTo>
                <a:lnTo>
                  <a:pt x="466" y="380"/>
                </a:lnTo>
                <a:lnTo>
                  <a:pt x="474" y="368"/>
                </a:lnTo>
                <a:lnTo>
                  <a:pt x="476" y="366"/>
                </a:lnTo>
                <a:lnTo>
                  <a:pt x="480" y="366"/>
                </a:lnTo>
                <a:lnTo>
                  <a:pt x="496" y="370"/>
                </a:lnTo>
                <a:lnTo>
                  <a:pt x="498" y="374"/>
                </a:lnTo>
                <a:lnTo>
                  <a:pt x="504" y="376"/>
                </a:lnTo>
                <a:lnTo>
                  <a:pt x="506" y="384"/>
                </a:lnTo>
                <a:lnTo>
                  <a:pt x="520" y="384"/>
                </a:lnTo>
                <a:lnTo>
                  <a:pt x="522" y="386"/>
                </a:lnTo>
                <a:lnTo>
                  <a:pt x="526" y="388"/>
                </a:lnTo>
                <a:lnTo>
                  <a:pt x="528" y="388"/>
                </a:lnTo>
                <a:lnTo>
                  <a:pt x="530" y="386"/>
                </a:lnTo>
                <a:lnTo>
                  <a:pt x="534" y="386"/>
                </a:lnTo>
                <a:lnTo>
                  <a:pt x="534" y="388"/>
                </a:lnTo>
                <a:lnTo>
                  <a:pt x="534" y="394"/>
                </a:lnTo>
                <a:lnTo>
                  <a:pt x="538" y="394"/>
                </a:lnTo>
                <a:lnTo>
                  <a:pt x="540" y="394"/>
                </a:lnTo>
                <a:lnTo>
                  <a:pt x="542" y="394"/>
                </a:lnTo>
                <a:lnTo>
                  <a:pt x="548" y="394"/>
                </a:lnTo>
                <a:lnTo>
                  <a:pt x="554" y="392"/>
                </a:lnTo>
                <a:lnTo>
                  <a:pt x="554" y="394"/>
                </a:lnTo>
                <a:lnTo>
                  <a:pt x="552" y="396"/>
                </a:lnTo>
                <a:lnTo>
                  <a:pt x="554" y="398"/>
                </a:lnTo>
                <a:lnTo>
                  <a:pt x="562" y="392"/>
                </a:lnTo>
                <a:lnTo>
                  <a:pt x="560" y="390"/>
                </a:lnTo>
                <a:lnTo>
                  <a:pt x="558" y="392"/>
                </a:lnTo>
                <a:lnTo>
                  <a:pt x="554" y="390"/>
                </a:lnTo>
                <a:lnTo>
                  <a:pt x="548" y="378"/>
                </a:lnTo>
                <a:lnTo>
                  <a:pt x="546" y="376"/>
                </a:lnTo>
                <a:lnTo>
                  <a:pt x="548" y="372"/>
                </a:lnTo>
                <a:lnTo>
                  <a:pt x="548" y="368"/>
                </a:lnTo>
                <a:lnTo>
                  <a:pt x="546" y="368"/>
                </a:lnTo>
                <a:lnTo>
                  <a:pt x="542" y="360"/>
                </a:lnTo>
                <a:lnTo>
                  <a:pt x="542" y="354"/>
                </a:lnTo>
                <a:lnTo>
                  <a:pt x="540" y="352"/>
                </a:lnTo>
                <a:lnTo>
                  <a:pt x="538" y="350"/>
                </a:lnTo>
                <a:lnTo>
                  <a:pt x="536" y="350"/>
                </a:lnTo>
                <a:lnTo>
                  <a:pt x="532" y="344"/>
                </a:lnTo>
                <a:lnTo>
                  <a:pt x="526" y="340"/>
                </a:lnTo>
                <a:lnTo>
                  <a:pt x="522" y="334"/>
                </a:lnTo>
                <a:lnTo>
                  <a:pt x="524" y="328"/>
                </a:lnTo>
                <a:lnTo>
                  <a:pt x="520" y="324"/>
                </a:lnTo>
                <a:lnTo>
                  <a:pt x="522" y="314"/>
                </a:lnTo>
                <a:lnTo>
                  <a:pt x="522" y="310"/>
                </a:lnTo>
                <a:lnTo>
                  <a:pt x="526" y="302"/>
                </a:lnTo>
                <a:lnTo>
                  <a:pt x="526" y="300"/>
                </a:lnTo>
                <a:lnTo>
                  <a:pt x="528" y="296"/>
                </a:lnTo>
                <a:lnTo>
                  <a:pt x="528" y="292"/>
                </a:lnTo>
                <a:lnTo>
                  <a:pt x="530" y="292"/>
                </a:lnTo>
                <a:lnTo>
                  <a:pt x="530" y="284"/>
                </a:lnTo>
                <a:lnTo>
                  <a:pt x="532" y="280"/>
                </a:lnTo>
                <a:lnTo>
                  <a:pt x="530" y="278"/>
                </a:lnTo>
                <a:lnTo>
                  <a:pt x="346" y="284"/>
                </a:lnTo>
                <a:lnTo>
                  <a:pt x="296" y="286"/>
                </a:lnTo>
                <a:lnTo>
                  <a:pt x="298" y="284"/>
                </a:lnTo>
                <a:lnTo>
                  <a:pt x="304" y="280"/>
                </a:lnTo>
                <a:lnTo>
                  <a:pt x="306" y="276"/>
                </a:lnTo>
                <a:lnTo>
                  <a:pt x="298" y="268"/>
                </a:lnTo>
                <a:lnTo>
                  <a:pt x="298" y="264"/>
                </a:lnTo>
                <a:lnTo>
                  <a:pt x="302" y="260"/>
                </a:lnTo>
                <a:lnTo>
                  <a:pt x="300" y="256"/>
                </a:lnTo>
                <a:lnTo>
                  <a:pt x="296" y="252"/>
                </a:lnTo>
                <a:lnTo>
                  <a:pt x="296" y="250"/>
                </a:lnTo>
                <a:lnTo>
                  <a:pt x="298" y="248"/>
                </a:lnTo>
                <a:lnTo>
                  <a:pt x="308" y="246"/>
                </a:lnTo>
                <a:lnTo>
                  <a:pt x="312" y="244"/>
                </a:lnTo>
                <a:lnTo>
                  <a:pt x="312" y="242"/>
                </a:lnTo>
                <a:lnTo>
                  <a:pt x="306" y="236"/>
                </a:lnTo>
                <a:lnTo>
                  <a:pt x="304" y="232"/>
                </a:lnTo>
                <a:lnTo>
                  <a:pt x="304" y="228"/>
                </a:lnTo>
                <a:lnTo>
                  <a:pt x="304" y="226"/>
                </a:lnTo>
                <a:lnTo>
                  <a:pt x="306" y="226"/>
                </a:lnTo>
                <a:lnTo>
                  <a:pt x="310" y="232"/>
                </a:lnTo>
                <a:lnTo>
                  <a:pt x="314" y="230"/>
                </a:lnTo>
                <a:lnTo>
                  <a:pt x="314" y="226"/>
                </a:lnTo>
                <a:lnTo>
                  <a:pt x="310" y="218"/>
                </a:lnTo>
                <a:lnTo>
                  <a:pt x="310" y="212"/>
                </a:lnTo>
                <a:lnTo>
                  <a:pt x="312" y="210"/>
                </a:lnTo>
                <a:lnTo>
                  <a:pt x="322" y="204"/>
                </a:lnTo>
                <a:lnTo>
                  <a:pt x="320" y="202"/>
                </a:lnTo>
                <a:lnTo>
                  <a:pt x="312" y="200"/>
                </a:lnTo>
                <a:lnTo>
                  <a:pt x="310" y="200"/>
                </a:lnTo>
                <a:lnTo>
                  <a:pt x="310" y="196"/>
                </a:lnTo>
                <a:lnTo>
                  <a:pt x="312" y="194"/>
                </a:lnTo>
                <a:lnTo>
                  <a:pt x="318" y="198"/>
                </a:lnTo>
                <a:lnTo>
                  <a:pt x="322" y="196"/>
                </a:lnTo>
                <a:lnTo>
                  <a:pt x="324" y="192"/>
                </a:lnTo>
                <a:lnTo>
                  <a:pt x="324" y="184"/>
                </a:lnTo>
                <a:lnTo>
                  <a:pt x="326" y="180"/>
                </a:lnTo>
                <a:lnTo>
                  <a:pt x="330" y="178"/>
                </a:lnTo>
                <a:lnTo>
                  <a:pt x="338" y="178"/>
                </a:lnTo>
                <a:lnTo>
                  <a:pt x="336" y="176"/>
                </a:lnTo>
                <a:lnTo>
                  <a:pt x="330" y="176"/>
                </a:lnTo>
                <a:lnTo>
                  <a:pt x="328" y="176"/>
                </a:lnTo>
                <a:lnTo>
                  <a:pt x="328" y="172"/>
                </a:lnTo>
                <a:lnTo>
                  <a:pt x="328" y="166"/>
                </a:lnTo>
                <a:lnTo>
                  <a:pt x="332" y="164"/>
                </a:lnTo>
                <a:lnTo>
                  <a:pt x="334" y="164"/>
                </a:lnTo>
                <a:lnTo>
                  <a:pt x="338" y="168"/>
                </a:lnTo>
                <a:lnTo>
                  <a:pt x="340" y="170"/>
                </a:lnTo>
                <a:lnTo>
                  <a:pt x="340" y="168"/>
                </a:lnTo>
                <a:lnTo>
                  <a:pt x="340" y="162"/>
                </a:lnTo>
                <a:lnTo>
                  <a:pt x="346" y="154"/>
                </a:lnTo>
                <a:lnTo>
                  <a:pt x="350" y="148"/>
                </a:lnTo>
                <a:lnTo>
                  <a:pt x="358" y="142"/>
                </a:lnTo>
                <a:lnTo>
                  <a:pt x="362" y="140"/>
                </a:lnTo>
                <a:lnTo>
                  <a:pt x="360" y="138"/>
                </a:lnTo>
                <a:lnTo>
                  <a:pt x="352" y="134"/>
                </a:lnTo>
                <a:lnTo>
                  <a:pt x="350" y="132"/>
                </a:lnTo>
                <a:lnTo>
                  <a:pt x="352" y="130"/>
                </a:lnTo>
                <a:lnTo>
                  <a:pt x="358" y="134"/>
                </a:lnTo>
                <a:lnTo>
                  <a:pt x="360" y="134"/>
                </a:lnTo>
                <a:lnTo>
                  <a:pt x="362" y="128"/>
                </a:lnTo>
                <a:lnTo>
                  <a:pt x="368" y="124"/>
                </a:lnTo>
                <a:lnTo>
                  <a:pt x="368" y="120"/>
                </a:lnTo>
                <a:lnTo>
                  <a:pt x="364" y="116"/>
                </a:lnTo>
                <a:lnTo>
                  <a:pt x="362" y="116"/>
                </a:lnTo>
                <a:lnTo>
                  <a:pt x="362" y="118"/>
                </a:lnTo>
                <a:lnTo>
                  <a:pt x="362" y="120"/>
                </a:lnTo>
                <a:lnTo>
                  <a:pt x="358" y="120"/>
                </a:lnTo>
                <a:lnTo>
                  <a:pt x="352" y="122"/>
                </a:lnTo>
                <a:lnTo>
                  <a:pt x="350" y="120"/>
                </a:lnTo>
                <a:lnTo>
                  <a:pt x="350" y="118"/>
                </a:lnTo>
                <a:lnTo>
                  <a:pt x="350" y="112"/>
                </a:lnTo>
                <a:lnTo>
                  <a:pt x="364" y="108"/>
                </a:lnTo>
                <a:lnTo>
                  <a:pt x="368" y="108"/>
                </a:lnTo>
                <a:lnTo>
                  <a:pt x="370" y="108"/>
                </a:lnTo>
                <a:lnTo>
                  <a:pt x="372" y="106"/>
                </a:lnTo>
                <a:lnTo>
                  <a:pt x="370" y="102"/>
                </a:lnTo>
                <a:lnTo>
                  <a:pt x="370" y="100"/>
                </a:lnTo>
                <a:lnTo>
                  <a:pt x="372" y="98"/>
                </a:lnTo>
                <a:lnTo>
                  <a:pt x="378" y="98"/>
                </a:lnTo>
                <a:lnTo>
                  <a:pt x="380" y="96"/>
                </a:lnTo>
                <a:lnTo>
                  <a:pt x="378" y="94"/>
                </a:lnTo>
                <a:lnTo>
                  <a:pt x="370" y="92"/>
                </a:lnTo>
                <a:lnTo>
                  <a:pt x="370" y="90"/>
                </a:lnTo>
                <a:lnTo>
                  <a:pt x="368" y="84"/>
                </a:lnTo>
                <a:lnTo>
                  <a:pt x="370" y="82"/>
                </a:lnTo>
                <a:lnTo>
                  <a:pt x="370" y="80"/>
                </a:lnTo>
                <a:lnTo>
                  <a:pt x="366" y="78"/>
                </a:lnTo>
                <a:lnTo>
                  <a:pt x="360" y="80"/>
                </a:lnTo>
                <a:lnTo>
                  <a:pt x="354" y="76"/>
                </a:lnTo>
                <a:lnTo>
                  <a:pt x="354" y="70"/>
                </a:lnTo>
                <a:lnTo>
                  <a:pt x="356" y="68"/>
                </a:lnTo>
                <a:lnTo>
                  <a:pt x="360" y="70"/>
                </a:lnTo>
                <a:lnTo>
                  <a:pt x="364" y="72"/>
                </a:lnTo>
                <a:lnTo>
                  <a:pt x="366" y="72"/>
                </a:lnTo>
                <a:lnTo>
                  <a:pt x="366" y="68"/>
                </a:lnTo>
                <a:lnTo>
                  <a:pt x="360" y="66"/>
                </a:lnTo>
                <a:lnTo>
                  <a:pt x="358" y="64"/>
                </a:lnTo>
                <a:lnTo>
                  <a:pt x="358" y="62"/>
                </a:lnTo>
                <a:lnTo>
                  <a:pt x="364" y="58"/>
                </a:lnTo>
                <a:lnTo>
                  <a:pt x="366" y="54"/>
                </a:lnTo>
                <a:lnTo>
                  <a:pt x="366" y="52"/>
                </a:lnTo>
                <a:lnTo>
                  <a:pt x="364" y="52"/>
                </a:lnTo>
                <a:lnTo>
                  <a:pt x="362" y="52"/>
                </a:lnTo>
                <a:lnTo>
                  <a:pt x="358" y="56"/>
                </a:lnTo>
                <a:lnTo>
                  <a:pt x="352" y="58"/>
                </a:lnTo>
                <a:lnTo>
                  <a:pt x="350" y="58"/>
                </a:lnTo>
                <a:lnTo>
                  <a:pt x="348" y="52"/>
                </a:lnTo>
                <a:lnTo>
                  <a:pt x="346" y="50"/>
                </a:lnTo>
                <a:lnTo>
                  <a:pt x="348" y="48"/>
                </a:lnTo>
                <a:lnTo>
                  <a:pt x="352" y="46"/>
                </a:lnTo>
                <a:lnTo>
                  <a:pt x="358" y="42"/>
                </a:lnTo>
                <a:lnTo>
                  <a:pt x="358" y="38"/>
                </a:lnTo>
                <a:lnTo>
                  <a:pt x="356" y="36"/>
                </a:lnTo>
                <a:lnTo>
                  <a:pt x="346" y="34"/>
                </a:lnTo>
                <a:lnTo>
                  <a:pt x="346" y="32"/>
                </a:lnTo>
                <a:lnTo>
                  <a:pt x="348" y="22"/>
                </a:lnTo>
                <a:lnTo>
                  <a:pt x="354" y="18"/>
                </a:lnTo>
                <a:lnTo>
                  <a:pt x="354" y="6"/>
                </a:lnTo>
                <a:lnTo>
                  <a:pt x="352" y="4"/>
                </a:lnTo>
                <a:lnTo>
                  <a:pt x="350" y="2"/>
                </a:lnTo>
                <a:lnTo>
                  <a:pt x="348" y="6"/>
                </a:lnTo>
                <a:lnTo>
                  <a:pt x="348" y="12"/>
                </a:lnTo>
                <a:lnTo>
                  <a:pt x="344" y="14"/>
                </a:lnTo>
                <a:lnTo>
                  <a:pt x="342" y="14"/>
                </a:lnTo>
                <a:lnTo>
                  <a:pt x="340" y="14"/>
                </a:lnTo>
                <a:lnTo>
                  <a:pt x="338" y="8"/>
                </a:lnTo>
                <a:lnTo>
                  <a:pt x="342" y="2"/>
                </a:lnTo>
                <a:lnTo>
                  <a:pt x="344" y="0"/>
                </a:lnTo>
                <a:lnTo>
                  <a:pt x="174" y="6"/>
                </a:lnTo>
                <a:lnTo>
                  <a:pt x="0" y="8"/>
                </a:lnTo>
                <a:lnTo>
                  <a:pt x="2" y="150"/>
                </a:lnTo>
                <a:lnTo>
                  <a:pt x="2" y="152"/>
                </a:lnTo>
                <a:lnTo>
                  <a:pt x="8" y="156"/>
                </a:lnTo>
                <a:lnTo>
                  <a:pt x="10" y="162"/>
                </a:lnTo>
                <a:lnTo>
                  <a:pt x="18" y="166"/>
                </a:lnTo>
                <a:lnTo>
                  <a:pt x="28" y="180"/>
                </a:lnTo>
                <a:lnTo>
                  <a:pt x="28" y="188"/>
                </a:lnTo>
                <a:lnTo>
                  <a:pt x="30" y="192"/>
                </a:lnTo>
                <a:lnTo>
                  <a:pt x="30" y="200"/>
                </a:lnTo>
                <a:lnTo>
                  <a:pt x="28" y="206"/>
                </a:lnTo>
                <a:lnTo>
                  <a:pt x="28" y="208"/>
                </a:lnTo>
                <a:lnTo>
                  <a:pt x="34" y="216"/>
                </a:lnTo>
                <a:lnTo>
                  <a:pt x="42" y="218"/>
                </a:lnTo>
                <a:lnTo>
                  <a:pt x="40" y="220"/>
                </a:lnTo>
                <a:lnTo>
                  <a:pt x="38" y="222"/>
                </a:lnTo>
                <a:lnTo>
                  <a:pt x="38" y="224"/>
                </a:lnTo>
                <a:lnTo>
                  <a:pt x="40" y="226"/>
                </a:lnTo>
                <a:lnTo>
                  <a:pt x="44" y="228"/>
                </a:lnTo>
                <a:lnTo>
                  <a:pt x="44" y="234"/>
                </a:lnTo>
                <a:lnTo>
                  <a:pt x="50" y="240"/>
                </a:lnTo>
                <a:lnTo>
                  <a:pt x="48" y="242"/>
                </a:lnTo>
                <a:lnTo>
                  <a:pt x="48" y="246"/>
                </a:lnTo>
                <a:lnTo>
                  <a:pt x="54" y="252"/>
                </a:lnTo>
                <a:lnTo>
                  <a:pt x="58" y="264"/>
                </a:lnTo>
                <a:lnTo>
                  <a:pt x="62" y="264"/>
                </a:lnTo>
                <a:lnTo>
                  <a:pt x="66" y="266"/>
                </a:lnTo>
                <a:lnTo>
                  <a:pt x="64" y="268"/>
                </a:lnTo>
                <a:lnTo>
                  <a:pt x="64" y="274"/>
                </a:lnTo>
                <a:lnTo>
                  <a:pt x="62" y="278"/>
                </a:lnTo>
                <a:lnTo>
                  <a:pt x="66" y="282"/>
                </a:lnTo>
                <a:lnTo>
                  <a:pt x="68" y="284"/>
                </a:lnTo>
                <a:lnTo>
                  <a:pt x="68" y="286"/>
                </a:lnTo>
                <a:lnTo>
                  <a:pt x="66" y="288"/>
                </a:lnTo>
                <a:lnTo>
                  <a:pt x="62" y="290"/>
                </a:lnTo>
                <a:lnTo>
                  <a:pt x="60" y="290"/>
                </a:lnTo>
                <a:lnTo>
                  <a:pt x="62" y="296"/>
                </a:lnTo>
                <a:lnTo>
                  <a:pt x="66" y="300"/>
                </a:lnTo>
                <a:lnTo>
                  <a:pt x="62" y="306"/>
                </a:lnTo>
                <a:lnTo>
                  <a:pt x="62" y="314"/>
                </a:lnTo>
                <a:lnTo>
                  <a:pt x="62" y="316"/>
                </a:lnTo>
                <a:lnTo>
                  <a:pt x="60" y="324"/>
                </a:lnTo>
                <a:lnTo>
                  <a:pt x="56" y="326"/>
                </a:lnTo>
                <a:lnTo>
                  <a:pt x="56" y="334"/>
                </a:lnTo>
                <a:lnTo>
                  <a:pt x="48" y="342"/>
                </a:lnTo>
                <a:lnTo>
                  <a:pt x="48" y="348"/>
                </a:lnTo>
                <a:lnTo>
                  <a:pt x="44" y="350"/>
                </a:lnTo>
                <a:lnTo>
                  <a:pt x="42" y="356"/>
                </a:lnTo>
                <a:lnTo>
                  <a:pt x="44" y="360"/>
                </a:lnTo>
                <a:lnTo>
                  <a:pt x="44" y="364"/>
                </a:lnTo>
                <a:lnTo>
                  <a:pt x="46" y="370"/>
                </a:lnTo>
                <a:lnTo>
                  <a:pt x="40" y="378"/>
                </a:lnTo>
                <a:lnTo>
                  <a:pt x="40" y="384"/>
                </a:lnTo>
                <a:lnTo>
                  <a:pt x="42" y="390"/>
                </a:lnTo>
                <a:lnTo>
                  <a:pt x="46" y="392"/>
                </a:lnTo>
                <a:lnTo>
                  <a:pt x="44" y="402"/>
                </a:lnTo>
                <a:lnTo>
                  <a:pt x="48" y="412"/>
                </a:lnTo>
                <a:lnTo>
                  <a:pt x="44" y="420"/>
                </a:lnTo>
                <a:lnTo>
                  <a:pt x="44" y="424"/>
                </a:lnTo>
                <a:lnTo>
                  <a:pt x="36" y="434"/>
                </a:lnTo>
                <a:lnTo>
                  <a:pt x="34" y="434"/>
                </a:lnTo>
                <a:lnTo>
                  <a:pt x="36" y="434"/>
                </a:lnTo>
                <a:lnTo>
                  <a:pt x="40" y="436"/>
                </a:lnTo>
                <a:lnTo>
                  <a:pt x="40" y="440"/>
                </a:lnTo>
                <a:lnTo>
                  <a:pt x="38" y="448"/>
                </a:lnTo>
                <a:lnTo>
                  <a:pt x="34" y="456"/>
                </a:lnTo>
                <a:lnTo>
                  <a:pt x="32" y="458"/>
                </a:lnTo>
                <a:lnTo>
                  <a:pt x="26" y="458"/>
                </a:lnTo>
                <a:lnTo>
                  <a:pt x="22" y="460"/>
                </a:lnTo>
                <a:lnTo>
                  <a:pt x="24" y="470"/>
                </a:lnTo>
                <a:lnTo>
                  <a:pt x="28" y="474"/>
                </a:lnTo>
                <a:lnTo>
                  <a:pt x="30" y="476"/>
                </a:lnTo>
                <a:lnTo>
                  <a:pt x="38" y="470"/>
                </a:lnTo>
                <a:lnTo>
                  <a:pt x="46" y="468"/>
                </a:lnTo>
                <a:lnTo>
                  <a:pt x="90" y="464"/>
                </a:lnTo>
                <a:lnTo>
                  <a:pt x="96" y="462"/>
                </a:lnTo>
                <a:lnTo>
                  <a:pt x="104" y="462"/>
                </a:lnTo>
                <a:lnTo>
                  <a:pt x="118" y="466"/>
                </a:lnTo>
                <a:lnTo>
                  <a:pt x="130" y="468"/>
                </a:lnTo>
                <a:lnTo>
                  <a:pt x="146" y="474"/>
                </a:lnTo>
                <a:lnTo>
                  <a:pt x="158" y="482"/>
                </a:lnTo>
                <a:lnTo>
                  <a:pt x="174" y="488"/>
                </a:lnTo>
                <a:lnTo>
                  <a:pt x="188" y="490"/>
                </a:lnTo>
                <a:lnTo>
                  <a:pt x="198" y="492"/>
                </a:lnTo>
                <a:lnTo>
                  <a:pt x="218" y="496"/>
                </a:lnTo>
                <a:lnTo>
                  <a:pt x="224" y="496"/>
                </a:lnTo>
                <a:lnTo>
                  <a:pt x="228" y="494"/>
                </a:lnTo>
                <a:lnTo>
                  <a:pt x="232" y="490"/>
                </a:lnTo>
                <a:lnTo>
                  <a:pt x="238" y="488"/>
                </a:lnTo>
                <a:lnTo>
                  <a:pt x="252" y="488"/>
                </a:lnTo>
                <a:lnTo>
                  <a:pt x="252" y="486"/>
                </a:lnTo>
                <a:lnTo>
                  <a:pt x="250" y="486"/>
                </a:lnTo>
                <a:lnTo>
                  <a:pt x="250" y="484"/>
                </a:lnTo>
                <a:lnTo>
                  <a:pt x="256" y="482"/>
                </a:lnTo>
                <a:lnTo>
                  <a:pt x="254" y="480"/>
                </a:lnTo>
                <a:lnTo>
                  <a:pt x="250" y="482"/>
                </a:lnTo>
                <a:lnTo>
                  <a:pt x="246" y="484"/>
                </a:lnTo>
                <a:lnTo>
                  <a:pt x="242" y="476"/>
                </a:lnTo>
                <a:lnTo>
                  <a:pt x="246" y="470"/>
                </a:lnTo>
                <a:lnTo>
                  <a:pt x="238" y="472"/>
                </a:lnTo>
                <a:lnTo>
                  <a:pt x="238" y="474"/>
                </a:lnTo>
                <a:lnTo>
                  <a:pt x="236" y="474"/>
                </a:lnTo>
                <a:lnTo>
                  <a:pt x="236" y="470"/>
                </a:lnTo>
                <a:lnTo>
                  <a:pt x="234" y="466"/>
                </a:lnTo>
                <a:lnTo>
                  <a:pt x="234" y="464"/>
                </a:lnTo>
                <a:lnTo>
                  <a:pt x="236" y="466"/>
                </a:lnTo>
                <a:lnTo>
                  <a:pt x="238" y="462"/>
                </a:lnTo>
                <a:lnTo>
                  <a:pt x="242" y="462"/>
                </a:lnTo>
                <a:lnTo>
                  <a:pt x="242" y="464"/>
                </a:lnTo>
                <a:lnTo>
                  <a:pt x="240" y="468"/>
                </a:lnTo>
                <a:lnTo>
                  <a:pt x="250" y="462"/>
                </a:lnTo>
                <a:lnTo>
                  <a:pt x="260" y="458"/>
                </a:lnTo>
                <a:lnTo>
                  <a:pt x="260" y="452"/>
                </a:lnTo>
                <a:lnTo>
                  <a:pt x="266" y="456"/>
                </a:lnTo>
                <a:lnTo>
                  <a:pt x="270" y="452"/>
                </a:lnTo>
                <a:lnTo>
                  <a:pt x="278" y="452"/>
                </a:lnTo>
                <a:lnTo>
                  <a:pt x="280" y="460"/>
                </a:lnTo>
                <a:lnTo>
                  <a:pt x="278" y="460"/>
                </a:lnTo>
                <a:lnTo>
                  <a:pt x="276" y="456"/>
                </a:lnTo>
                <a:lnTo>
                  <a:pt x="276" y="458"/>
                </a:lnTo>
                <a:lnTo>
                  <a:pt x="274" y="462"/>
                </a:lnTo>
                <a:lnTo>
                  <a:pt x="276" y="466"/>
                </a:lnTo>
                <a:lnTo>
                  <a:pt x="274" y="468"/>
                </a:lnTo>
                <a:lnTo>
                  <a:pt x="276" y="470"/>
                </a:lnTo>
                <a:lnTo>
                  <a:pt x="284" y="464"/>
                </a:lnTo>
                <a:lnTo>
                  <a:pt x="288" y="464"/>
                </a:lnTo>
                <a:lnTo>
                  <a:pt x="292" y="466"/>
                </a:lnTo>
                <a:lnTo>
                  <a:pt x="298" y="464"/>
                </a:lnTo>
                <a:lnTo>
                  <a:pt x="304" y="464"/>
                </a:lnTo>
                <a:lnTo>
                  <a:pt x="304" y="468"/>
                </a:lnTo>
                <a:lnTo>
                  <a:pt x="304" y="476"/>
                </a:lnTo>
                <a:lnTo>
                  <a:pt x="302" y="480"/>
                </a:lnTo>
                <a:lnTo>
                  <a:pt x="306" y="480"/>
                </a:lnTo>
                <a:lnTo>
                  <a:pt x="312" y="478"/>
                </a:lnTo>
                <a:lnTo>
                  <a:pt x="314" y="480"/>
                </a:lnTo>
                <a:lnTo>
                  <a:pt x="314" y="486"/>
                </a:lnTo>
                <a:lnTo>
                  <a:pt x="316" y="490"/>
                </a:lnTo>
                <a:lnTo>
                  <a:pt x="314" y="494"/>
                </a:lnTo>
                <a:lnTo>
                  <a:pt x="316" y="494"/>
                </a:lnTo>
                <a:lnTo>
                  <a:pt x="332" y="490"/>
                </a:lnTo>
                <a:lnTo>
                  <a:pt x="332" y="492"/>
                </a:lnTo>
                <a:lnTo>
                  <a:pt x="330" y="494"/>
                </a:lnTo>
                <a:lnTo>
                  <a:pt x="338" y="496"/>
                </a:lnTo>
                <a:lnTo>
                  <a:pt x="346" y="500"/>
                </a:lnTo>
                <a:lnTo>
                  <a:pt x="348" y="496"/>
                </a:lnTo>
                <a:lnTo>
                  <a:pt x="348" y="492"/>
                </a:lnTo>
                <a:lnTo>
                  <a:pt x="352" y="488"/>
                </a:lnTo>
                <a:lnTo>
                  <a:pt x="352" y="482"/>
                </a:lnTo>
                <a:lnTo>
                  <a:pt x="356" y="482"/>
                </a:lnTo>
                <a:lnTo>
                  <a:pt x="356" y="488"/>
                </a:lnTo>
                <a:lnTo>
                  <a:pt x="350" y="494"/>
                </a:lnTo>
                <a:lnTo>
                  <a:pt x="350" y="502"/>
                </a:lnTo>
                <a:lnTo>
                  <a:pt x="352" y="504"/>
                </a:lnTo>
                <a:lnTo>
                  <a:pt x="356" y="506"/>
                </a:lnTo>
                <a:lnTo>
                  <a:pt x="356" y="512"/>
                </a:lnTo>
                <a:lnTo>
                  <a:pt x="360" y="514"/>
                </a:lnTo>
                <a:lnTo>
                  <a:pt x="368" y="518"/>
                </a:lnTo>
                <a:lnTo>
                  <a:pt x="370" y="522"/>
                </a:lnTo>
                <a:lnTo>
                  <a:pt x="370" y="528"/>
                </a:lnTo>
                <a:lnTo>
                  <a:pt x="370" y="530"/>
                </a:lnTo>
                <a:lnTo>
                  <a:pt x="366" y="532"/>
                </a:lnTo>
                <a:lnTo>
                  <a:pt x="366" y="530"/>
                </a:lnTo>
                <a:lnTo>
                  <a:pt x="362" y="528"/>
                </a:lnTo>
                <a:lnTo>
                  <a:pt x="364" y="526"/>
                </a:lnTo>
                <a:lnTo>
                  <a:pt x="364" y="520"/>
                </a:lnTo>
                <a:lnTo>
                  <a:pt x="360" y="522"/>
                </a:lnTo>
                <a:lnTo>
                  <a:pt x="356" y="518"/>
                </a:lnTo>
                <a:lnTo>
                  <a:pt x="356" y="514"/>
                </a:lnTo>
                <a:lnTo>
                  <a:pt x="352" y="516"/>
                </a:lnTo>
                <a:lnTo>
                  <a:pt x="350" y="522"/>
                </a:lnTo>
                <a:lnTo>
                  <a:pt x="346" y="524"/>
                </a:lnTo>
                <a:lnTo>
                  <a:pt x="344" y="524"/>
                </a:lnTo>
                <a:lnTo>
                  <a:pt x="342" y="522"/>
                </a:lnTo>
                <a:lnTo>
                  <a:pt x="342" y="524"/>
                </a:lnTo>
                <a:lnTo>
                  <a:pt x="346" y="530"/>
                </a:lnTo>
                <a:lnTo>
                  <a:pt x="354" y="534"/>
                </a:lnTo>
                <a:lnTo>
                  <a:pt x="360" y="536"/>
                </a:lnTo>
                <a:lnTo>
                  <a:pt x="368" y="536"/>
                </a:lnTo>
                <a:lnTo>
                  <a:pt x="374" y="540"/>
                </a:lnTo>
                <a:lnTo>
                  <a:pt x="378" y="540"/>
                </a:lnTo>
                <a:lnTo>
                  <a:pt x="380" y="540"/>
                </a:lnTo>
                <a:lnTo>
                  <a:pt x="380" y="536"/>
                </a:lnTo>
                <a:lnTo>
                  <a:pt x="384" y="536"/>
                </a:lnTo>
                <a:lnTo>
                  <a:pt x="386" y="538"/>
                </a:lnTo>
                <a:lnTo>
                  <a:pt x="384" y="542"/>
                </a:lnTo>
                <a:lnTo>
                  <a:pt x="392" y="540"/>
                </a:lnTo>
                <a:lnTo>
                  <a:pt x="400" y="548"/>
                </a:lnTo>
                <a:lnTo>
                  <a:pt x="402" y="546"/>
                </a:lnTo>
                <a:lnTo>
                  <a:pt x="406" y="546"/>
                </a:lnTo>
                <a:lnTo>
                  <a:pt x="406" y="544"/>
                </a:lnTo>
                <a:lnTo>
                  <a:pt x="404" y="542"/>
                </a:lnTo>
                <a:lnTo>
                  <a:pt x="404" y="540"/>
                </a:lnTo>
                <a:lnTo>
                  <a:pt x="410" y="544"/>
                </a:lnTo>
                <a:lnTo>
                  <a:pt x="414" y="544"/>
                </a:lnTo>
                <a:lnTo>
                  <a:pt x="414" y="548"/>
                </a:lnTo>
                <a:lnTo>
                  <a:pt x="410" y="546"/>
                </a:lnTo>
                <a:lnTo>
                  <a:pt x="410" y="548"/>
                </a:lnTo>
                <a:lnTo>
                  <a:pt x="416" y="550"/>
                </a:lnTo>
                <a:lnTo>
                  <a:pt x="420" y="548"/>
                </a:lnTo>
                <a:lnTo>
                  <a:pt x="422" y="550"/>
                </a:lnTo>
                <a:lnTo>
                  <a:pt x="424" y="550"/>
                </a:lnTo>
                <a:lnTo>
                  <a:pt x="426" y="548"/>
                </a:lnTo>
                <a:lnTo>
                  <a:pt x="426" y="544"/>
                </a:lnTo>
                <a:lnTo>
                  <a:pt x="426" y="542"/>
                </a:lnTo>
                <a:lnTo>
                  <a:pt x="430" y="544"/>
                </a:lnTo>
                <a:lnTo>
                  <a:pt x="430" y="546"/>
                </a:lnTo>
                <a:lnTo>
                  <a:pt x="430" y="542"/>
                </a:lnTo>
                <a:lnTo>
                  <a:pt x="430" y="540"/>
                </a:lnTo>
                <a:lnTo>
                  <a:pt x="430" y="534"/>
                </a:lnTo>
                <a:lnTo>
                  <a:pt x="432" y="532"/>
                </a:lnTo>
                <a:lnTo>
                  <a:pt x="434" y="534"/>
                </a:lnTo>
                <a:lnTo>
                  <a:pt x="436" y="534"/>
                </a:lnTo>
                <a:lnTo>
                  <a:pt x="434" y="532"/>
                </a:lnTo>
                <a:lnTo>
                  <a:pt x="438" y="526"/>
                </a:lnTo>
                <a:lnTo>
                  <a:pt x="434" y="526"/>
                </a:lnTo>
                <a:lnTo>
                  <a:pt x="434" y="522"/>
                </a:lnTo>
                <a:lnTo>
                  <a:pt x="436" y="522"/>
                </a:lnTo>
                <a:lnTo>
                  <a:pt x="438" y="520"/>
                </a:lnTo>
                <a:lnTo>
                  <a:pt x="440" y="522"/>
                </a:lnTo>
                <a:lnTo>
                  <a:pt x="438" y="524"/>
                </a:lnTo>
                <a:lnTo>
                  <a:pt x="440" y="524"/>
                </a:lnTo>
                <a:lnTo>
                  <a:pt x="444" y="524"/>
                </a:lnTo>
                <a:lnTo>
                  <a:pt x="446" y="522"/>
                </a:lnTo>
                <a:lnTo>
                  <a:pt x="450" y="524"/>
                </a:lnTo>
                <a:lnTo>
                  <a:pt x="454" y="520"/>
                </a:lnTo>
                <a:lnTo>
                  <a:pt x="454" y="514"/>
                </a:lnTo>
                <a:lnTo>
                  <a:pt x="456" y="514"/>
                </a:lnTo>
                <a:lnTo>
                  <a:pt x="456" y="518"/>
                </a:lnTo>
                <a:lnTo>
                  <a:pt x="460" y="520"/>
                </a:lnTo>
                <a:lnTo>
                  <a:pt x="460" y="524"/>
                </a:lnTo>
                <a:lnTo>
                  <a:pt x="460" y="530"/>
                </a:lnTo>
                <a:lnTo>
                  <a:pt x="464" y="526"/>
                </a:lnTo>
                <a:lnTo>
                  <a:pt x="464" y="524"/>
                </a:lnTo>
                <a:lnTo>
                  <a:pt x="466" y="520"/>
                </a:lnTo>
                <a:lnTo>
                  <a:pt x="466" y="522"/>
                </a:lnTo>
                <a:lnTo>
                  <a:pt x="466" y="524"/>
                </a:lnTo>
                <a:lnTo>
                  <a:pt x="470" y="526"/>
                </a:lnTo>
                <a:lnTo>
                  <a:pt x="474" y="530"/>
                </a:lnTo>
                <a:lnTo>
                  <a:pt x="476" y="526"/>
                </a:lnTo>
                <a:lnTo>
                  <a:pt x="478" y="528"/>
                </a:lnTo>
                <a:lnTo>
                  <a:pt x="478" y="532"/>
                </a:lnTo>
                <a:lnTo>
                  <a:pt x="476" y="534"/>
                </a:lnTo>
                <a:lnTo>
                  <a:pt x="478" y="538"/>
                </a:lnTo>
                <a:lnTo>
                  <a:pt x="476" y="540"/>
                </a:lnTo>
                <a:lnTo>
                  <a:pt x="480" y="546"/>
                </a:lnTo>
                <a:lnTo>
                  <a:pt x="480" y="550"/>
                </a:lnTo>
                <a:lnTo>
                  <a:pt x="478" y="552"/>
                </a:lnTo>
                <a:lnTo>
                  <a:pt x="480" y="552"/>
                </a:lnTo>
                <a:lnTo>
                  <a:pt x="492" y="546"/>
                </a:lnTo>
                <a:lnTo>
                  <a:pt x="502" y="536"/>
                </a:lnTo>
                <a:lnTo>
                  <a:pt x="504" y="532"/>
                </a:lnTo>
                <a:lnTo>
                  <a:pt x="500" y="532"/>
                </a:lnTo>
                <a:lnTo>
                  <a:pt x="496" y="524"/>
                </a:lnTo>
                <a:lnTo>
                  <a:pt x="498" y="522"/>
                </a:lnTo>
                <a:lnTo>
                  <a:pt x="500" y="522"/>
                </a:lnTo>
                <a:lnTo>
                  <a:pt x="498" y="520"/>
                </a:lnTo>
                <a:lnTo>
                  <a:pt x="502" y="518"/>
                </a:lnTo>
                <a:lnTo>
                  <a:pt x="504" y="522"/>
                </a:lnTo>
                <a:lnTo>
                  <a:pt x="506" y="520"/>
                </a:lnTo>
                <a:lnTo>
                  <a:pt x="504" y="518"/>
                </a:lnTo>
                <a:lnTo>
                  <a:pt x="502" y="514"/>
                </a:lnTo>
                <a:lnTo>
                  <a:pt x="502" y="512"/>
                </a:lnTo>
                <a:lnTo>
                  <a:pt x="504" y="514"/>
                </a:lnTo>
                <a:lnTo>
                  <a:pt x="504" y="508"/>
                </a:lnTo>
                <a:lnTo>
                  <a:pt x="502" y="508"/>
                </a:lnTo>
                <a:lnTo>
                  <a:pt x="502" y="506"/>
                </a:lnTo>
                <a:lnTo>
                  <a:pt x="502" y="504"/>
                </a:lnTo>
                <a:lnTo>
                  <a:pt x="504" y="502"/>
                </a:lnTo>
                <a:lnTo>
                  <a:pt x="500" y="498"/>
                </a:lnTo>
                <a:lnTo>
                  <a:pt x="492" y="496"/>
                </a:lnTo>
                <a:lnTo>
                  <a:pt x="490" y="494"/>
                </a:lnTo>
                <a:lnTo>
                  <a:pt x="486" y="494"/>
                </a:lnTo>
                <a:lnTo>
                  <a:pt x="484" y="492"/>
                </a:lnTo>
                <a:lnTo>
                  <a:pt x="480" y="490"/>
                </a:lnTo>
                <a:lnTo>
                  <a:pt x="486" y="488"/>
                </a:lnTo>
                <a:lnTo>
                  <a:pt x="482" y="488"/>
                </a:lnTo>
                <a:lnTo>
                  <a:pt x="482" y="486"/>
                </a:lnTo>
                <a:lnTo>
                  <a:pt x="486" y="482"/>
                </a:lnTo>
                <a:lnTo>
                  <a:pt x="488" y="488"/>
                </a:lnTo>
                <a:lnTo>
                  <a:pt x="492" y="490"/>
                </a:lnTo>
                <a:lnTo>
                  <a:pt x="492" y="488"/>
                </a:lnTo>
                <a:lnTo>
                  <a:pt x="490" y="486"/>
                </a:lnTo>
                <a:lnTo>
                  <a:pt x="492" y="484"/>
                </a:lnTo>
                <a:lnTo>
                  <a:pt x="498" y="486"/>
                </a:lnTo>
                <a:lnTo>
                  <a:pt x="500" y="490"/>
                </a:lnTo>
                <a:lnTo>
                  <a:pt x="510" y="494"/>
                </a:lnTo>
                <a:lnTo>
                  <a:pt x="514" y="496"/>
                </a:lnTo>
                <a:lnTo>
                  <a:pt x="520" y="496"/>
                </a:lnTo>
                <a:lnTo>
                  <a:pt x="522" y="500"/>
                </a:lnTo>
                <a:lnTo>
                  <a:pt x="524" y="500"/>
                </a:lnTo>
                <a:lnTo>
                  <a:pt x="526" y="498"/>
                </a:lnTo>
                <a:lnTo>
                  <a:pt x="526" y="494"/>
                </a:lnTo>
                <a:lnTo>
                  <a:pt x="530" y="494"/>
                </a:lnTo>
                <a:lnTo>
                  <a:pt x="532" y="496"/>
                </a:lnTo>
                <a:lnTo>
                  <a:pt x="530" y="498"/>
                </a:lnTo>
                <a:lnTo>
                  <a:pt x="528" y="500"/>
                </a:lnTo>
                <a:lnTo>
                  <a:pt x="530" y="502"/>
                </a:lnTo>
                <a:lnTo>
                  <a:pt x="532" y="502"/>
                </a:lnTo>
                <a:lnTo>
                  <a:pt x="530" y="504"/>
                </a:lnTo>
                <a:lnTo>
                  <a:pt x="536" y="502"/>
                </a:lnTo>
                <a:lnTo>
                  <a:pt x="536" y="508"/>
                </a:lnTo>
                <a:lnTo>
                  <a:pt x="538" y="506"/>
                </a:lnTo>
                <a:lnTo>
                  <a:pt x="540" y="510"/>
                </a:lnTo>
                <a:lnTo>
                  <a:pt x="536" y="514"/>
                </a:lnTo>
                <a:lnTo>
                  <a:pt x="530" y="516"/>
                </a:lnTo>
                <a:lnTo>
                  <a:pt x="540" y="518"/>
                </a:lnTo>
                <a:lnTo>
                  <a:pt x="542" y="516"/>
                </a:lnTo>
                <a:lnTo>
                  <a:pt x="546" y="518"/>
                </a:lnTo>
                <a:lnTo>
                  <a:pt x="552" y="514"/>
                </a:lnTo>
                <a:lnTo>
                  <a:pt x="554" y="514"/>
                </a:lnTo>
                <a:lnTo>
                  <a:pt x="556" y="514"/>
                </a:lnTo>
                <a:lnTo>
                  <a:pt x="554" y="518"/>
                </a:lnTo>
                <a:lnTo>
                  <a:pt x="556" y="520"/>
                </a:lnTo>
                <a:lnTo>
                  <a:pt x="556" y="524"/>
                </a:lnTo>
                <a:lnTo>
                  <a:pt x="558" y="524"/>
                </a:lnTo>
                <a:lnTo>
                  <a:pt x="568" y="526"/>
                </a:lnTo>
                <a:lnTo>
                  <a:pt x="572" y="528"/>
                </a:lnTo>
                <a:lnTo>
                  <a:pt x="570" y="526"/>
                </a:lnTo>
                <a:lnTo>
                  <a:pt x="570" y="524"/>
                </a:lnTo>
                <a:lnTo>
                  <a:pt x="576" y="524"/>
                </a:lnTo>
                <a:lnTo>
                  <a:pt x="576" y="526"/>
                </a:lnTo>
                <a:lnTo>
                  <a:pt x="574" y="526"/>
                </a:lnTo>
                <a:lnTo>
                  <a:pt x="582" y="538"/>
                </a:lnTo>
                <a:lnTo>
                  <a:pt x="584" y="538"/>
                </a:lnTo>
                <a:lnTo>
                  <a:pt x="584" y="542"/>
                </a:lnTo>
                <a:lnTo>
                  <a:pt x="586" y="546"/>
                </a:lnTo>
                <a:lnTo>
                  <a:pt x="590" y="546"/>
                </a:lnTo>
                <a:lnTo>
                  <a:pt x="594" y="544"/>
                </a:lnTo>
                <a:lnTo>
                  <a:pt x="592" y="536"/>
                </a:lnTo>
                <a:lnTo>
                  <a:pt x="594" y="534"/>
                </a:lnTo>
                <a:lnTo>
                  <a:pt x="596" y="534"/>
                </a:lnTo>
                <a:lnTo>
                  <a:pt x="596" y="540"/>
                </a:lnTo>
                <a:lnTo>
                  <a:pt x="598" y="540"/>
                </a:lnTo>
                <a:lnTo>
                  <a:pt x="598" y="536"/>
                </a:lnTo>
                <a:lnTo>
                  <a:pt x="600" y="536"/>
                </a:lnTo>
                <a:lnTo>
                  <a:pt x="600" y="538"/>
                </a:lnTo>
                <a:lnTo>
                  <a:pt x="596" y="548"/>
                </a:lnTo>
                <a:lnTo>
                  <a:pt x="592" y="550"/>
                </a:lnTo>
                <a:lnTo>
                  <a:pt x="592" y="554"/>
                </a:lnTo>
                <a:lnTo>
                  <a:pt x="586" y="564"/>
                </a:lnTo>
                <a:lnTo>
                  <a:pt x="584" y="570"/>
                </a:lnTo>
                <a:lnTo>
                  <a:pt x="588" y="568"/>
                </a:lnTo>
                <a:lnTo>
                  <a:pt x="590" y="566"/>
                </a:lnTo>
                <a:lnTo>
                  <a:pt x="594" y="558"/>
                </a:lnTo>
                <a:lnTo>
                  <a:pt x="594" y="556"/>
                </a:lnTo>
                <a:lnTo>
                  <a:pt x="596" y="552"/>
                </a:lnTo>
                <a:lnTo>
                  <a:pt x="604" y="548"/>
                </a:lnTo>
                <a:lnTo>
                  <a:pt x="604" y="544"/>
                </a:lnTo>
                <a:lnTo>
                  <a:pt x="610" y="548"/>
                </a:lnTo>
                <a:lnTo>
                  <a:pt x="614" y="556"/>
                </a:lnTo>
                <a:lnTo>
                  <a:pt x="618" y="560"/>
                </a:lnTo>
                <a:lnTo>
                  <a:pt x="620" y="558"/>
                </a:lnTo>
                <a:lnTo>
                  <a:pt x="616" y="554"/>
                </a:lnTo>
                <a:lnTo>
                  <a:pt x="616" y="552"/>
                </a:lnTo>
                <a:lnTo>
                  <a:pt x="618" y="550"/>
                </a:lnTo>
                <a:lnTo>
                  <a:pt x="618" y="548"/>
                </a:lnTo>
                <a:lnTo>
                  <a:pt x="622" y="544"/>
                </a:lnTo>
                <a:lnTo>
                  <a:pt x="624" y="546"/>
                </a:lnTo>
                <a:lnTo>
                  <a:pt x="622" y="540"/>
                </a:lnTo>
                <a:lnTo>
                  <a:pt x="626" y="542"/>
                </a:lnTo>
                <a:lnTo>
                  <a:pt x="626" y="544"/>
                </a:lnTo>
                <a:lnTo>
                  <a:pt x="628" y="546"/>
                </a:lnTo>
                <a:lnTo>
                  <a:pt x="628" y="542"/>
                </a:lnTo>
                <a:lnTo>
                  <a:pt x="632" y="536"/>
                </a:lnTo>
                <a:lnTo>
                  <a:pt x="630" y="536"/>
                </a:lnTo>
                <a:lnTo>
                  <a:pt x="628" y="536"/>
                </a:lnTo>
                <a:lnTo>
                  <a:pt x="626" y="536"/>
                </a:lnTo>
                <a:lnTo>
                  <a:pt x="622" y="538"/>
                </a:lnTo>
                <a:lnTo>
                  <a:pt x="622" y="536"/>
                </a:lnTo>
                <a:lnTo>
                  <a:pt x="624" y="534"/>
                </a:lnTo>
                <a:lnTo>
                  <a:pt x="626" y="53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76" name="Rectangle 33"/>
          <p:cNvSpPr>
            <a:spLocks noChangeArrowheads="1"/>
          </p:cNvSpPr>
          <p:nvPr/>
        </p:nvSpPr>
        <p:spPr bwMode="auto">
          <a:xfrm>
            <a:off x="3974340" y="4212031"/>
            <a:ext cx="1238" cy="0"/>
          </a:xfrm>
          <a:prstGeom prst="rect">
            <a:avLst/>
          </a:prstGeom>
          <a:solidFill>
            <a:schemeClr val="accent1"/>
          </a:solidFill>
          <a:ln w="12700">
            <a:solidFill>
              <a:srgbClr val="FFFFFF"/>
            </a:solidFill>
            <a:miter lim="800000"/>
            <a:headEnd/>
            <a:tailEnd/>
          </a:ln>
        </p:spPr>
        <p:txBody>
          <a:bodyPr/>
          <a:lstStyle/>
          <a:p>
            <a:endParaRPr lang="en-US" sz="1600" dirty="0">
              <a:solidFill>
                <a:prstClr val="black"/>
              </a:solidFill>
            </a:endParaRPr>
          </a:p>
        </p:txBody>
      </p:sp>
      <p:sp>
        <p:nvSpPr>
          <p:cNvPr id="2077" name="Rectangle 34"/>
          <p:cNvSpPr>
            <a:spLocks noChangeArrowheads="1"/>
          </p:cNvSpPr>
          <p:nvPr/>
        </p:nvSpPr>
        <p:spPr bwMode="auto">
          <a:xfrm>
            <a:off x="4364516" y="4202122"/>
            <a:ext cx="1239" cy="1239"/>
          </a:xfrm>
          <a:prstGeom prst="rect">
            <a:avLst/>
          </a:prstGeom>
          <a:solidFill>
            <a:schemeClr val="accent1"/>
          </a:solidFill>
          <a:ln w="12700">
            <a:solidFill>
              <a:srgbClr val="FFFFFF"/>
            </a:solidFill>
            <a:miter lim="800000"/>
            <a:headEnd/>
            <a:tailEnd/>
          </a:ln>
        </p:spPr>
        <p:txBody>
          <a:bodyPr/>
          <a:lstStyle/>
          <a:p>
            <a:endParaRPr lang="en-US" sz="1600" dirty="0">
              <a:solidFill>
                <a:prstClr val="black"/>
              </a:solidFill>
            </a:endParaRPr>
          </a:p>
        </p:txBody>
      </p:sp>
      <p:sp>
        <p:nvSpPr>
          <p:cNvPr id="2078" name="Freeform 35"/>
          <p:cNvSpPr>
            <a:spLocks/>
          </p:cNvSpPr>
          <p:nvPr/>
        </p:nvSpPr>
        <p:spPr bwMode="auto">
          <a:xfrm>
            <a:off x="4869887" y="4456047"/>
            <a:ext cx="1140802" cy="914128"/>
          </a:xfrm>
          <a:custGeom>
            <a:avLst/>
            <a:gdLst>
              <a:gd name="T0" fmla="*/ 1453368 w 1006"/>
              <a:gd name="T1" fmla="*/ 808183 h 806"/>
              <a:gd name="T2" fmla="*/ 1406860 w 1006"/>
              <a:gd name="T3" fmla="*/ 718062 h 806"/>
              <a:gd name="T4" fmla="*/ 1342912 w 1006"/>
              <a:gd name="T5" fmla="*/ 584334 h 806"/>
              <a:gd name="T6" fmla="*/ 1276057 w 1006"/>
              <a:gd name="T7" fmla="*/ 436070 h 806"/>
              <a:gd name="T8" fmla="*/ 1351632 w 1006"/>
              <a:gd name="T9" fmla="*/ 581427 h 806"/>
              <a:gd name="T10" fmla="*/ 1235363 w 1006"/>
              <a:gd name="T11" fmla="*/ 343042 h 806"/>
              <a:gd name="T12" fmla="*/ 1133627 w 1006"/>
              <a:gd name="T13" fmla="*/ 130821 h 806"/>
              <a:gd name="T14" fmla="*/ 1104560 w 1006"/>
              <a:gd name="T15" fmla="*/ 20350 h 806"/>
              <a:gd name="T16" fmla="*/ 1037705 w 1006"/>
              <a:gd name="T17" fmla="*/ 8721 h 806"/>
              <a:gd name="T18" fmla="*/ 999917 w 1006"/>
              <a:gd name="T19" fmla="*/ 84307 h 806"/>
              <a:gd name="T20" fmla="*/ 470891 w 1006"/>
              <a:gd name="T21" fmla="*/ 34886 h 806"/>
              <a:gd name="T22" fmla="*/ 37788 w 1006"/>
              <a:gd name="T23" fmla="*/ 145357 h 806"/>
              <a:gd name="T24" fmla="*/ 26161 w 1006"/>
              <a:gd name="T25" fmla="*/ 203499 h 806"/>
              <a:gd name="T26" fmla="*/ 87202 w 1006"/>
              <a:gd name="T27" fmla="*/ 139542 h 806"/>
              <a:gd name="T28" fmla="*/ 122083 w 1006"/>
              <a:gd name="T29" fmla="*/ 136635 h 806"/>
              <a:gd name="T30" fmla="*/ 84295 w 1006"/>
              <a:gd name="T31" fmla="*/ 183149 h 806"/>
              <a:gd name="T32" fmla="*/ 220912 w 1006"/>
              <a:gd name="T33" fmla="*/ 142450 h 806"/>
              <a:gd name="T34" fmla="*/ 267420 w 1006"/>
              <a:gd name="T35" fmla="*/ 151171 h 806"/>
              <a:gd name="T36" fmla="*/ 206378 w 1006"/>
              <a:gd name="T37" fmla="*/ 165707 h 806"/>
              <a:gd name="T38" fmla="*/ 345902 w 1006"/>
              <a:gd name="T39" fmla="*/ 194778 h 806"/>
              <a:gd name="T40" fmla="*/ 360435 w 1006"/>
              <a:gd name="T41" fmla="*/ 180242 h 806"/>
              <a:gd name="T42" fmla="*/ 363342 w 1006"/>
              <a:gd name="T43" fmla="*/ 206407 h 806"/>
              <a:gd name="T44" fmla="*/ 404036 w 1006"/>
              <a:gd name="T45" fmla="*/ 218035 h 806"/>
              <a:gd name="T46" fmla="*/ 363342 w 1006"/>
              <a:gd name="T47" fmla="*/ 212221 h 806"/>
              <a:gd name="T48" fmla="*/ 418570 w 1006"/>
              <a:gd name="T49" fmla="*/ 255828 h 806"/>
              <a:gd name="T50" fmla="*/ 424383 w 1006"/>
              <a:gd name="T51" fmla="*/ 299435 h 806"/>
              <a:gd name="T52" fmla="*/ 511585 w 1006"/>
              <a:gd name="T53" fmla="*/ 279085 h 806"/>
              <a:gd name="T54" fmla="*/ 581347 w 1006"/>
              <a:gd name="T55" fmla="*/ 226756 h 806"/>
              <a:gd name="T56" fmla="*/ 595881 w 1006"/>
              <a:gd name="T57" fmla="*/ 206407 h 806"/>
              <a:gd name="T58" fmla="*/ 656922 w 1006"/>
              <a:gd name="T59" fmla="*/ 188964 h 806"/>
              <a:gd name="T60" fmla="*/ 749938 w 1006"/>
              <a:gd name="T61" fmla="*/ 258735 h 806"/>
              <a:gd name="T62" fmla="*/ 822606 w 1006"/>
              <a:gd name="T63" fmla="*/ 328506 h 806"/>
              <a:gd name="T64" fmla="*/ 863300 w 1006"/>
              <a:gd name="T65" fmla="*/ 360485 h 806"/>
              <a:gd name="T66" fmla="*/ 909808 w 1006"/>
              <a:gd name="T67" fmla="*/ 395370 h 806"/>
              <a:gd name="T68" fmla="*/ 933062 w 1006"/>
              <a:gd name="T69" fmla="*/ 450606 h 806"/>
              <a:gd name="T70" fmla="*/ 924342 w 1006"/>
              <a:gd name="T71" fmla="*/ 540727 h 806"/>
              <a:gd name="T72" fmla="*/ 918528 w 1006"/>
              <a:gd name="T73" fmla="*/ 598870 h 806"/>
              <a:gd name="T74" fmla="*/ 935969 w 1006"/>
              <a:gd name="T75" fmla="*/ 662827 h 806"/>
              <a:gd name="T76" fmla="*/ 965036 w 1006"/>
              <a:gd name="T77" fmla="*/ 622127 h 806"/>
              <a:gd name="T78" fmla="*/ 947596 w 1006"/>
              <a:gd name="T79" fmla="*/ 598870 h 806"/>
              <a:gd name="T80" fmla="*/ 982477 w 1006"/>
              <a:gd name="T81" fmla="*/ 610498 h 806"/>
              <a:gd name="T82" fmla="*/ 959223 w 1006"/>
              <a:gd name="T83" fmla="*/ 694805 h 806"/>
              <a:gd name="T84" fmla="*/ 959223 w 1006"/>
              <a:gd name="T85" fmla="*/ 712248 h 806"/>
              <a:gd name="T86" fmla="*/ 976663 w 1006"/>
              <a:gd name="T87" fmla="*/ 750041 h 806"/>
              <a:gd name="T88" fmla="*/ 1026078 w 1006"/>
              <a:gd name="T89" fmla="*/ 822719 h 806"/>
              <a:gd name="T90" fmla="*/ 1060958 w 1006"/>
              <a:gd name="T91" fmla="*/ 840162 h 806"/>
              <a:gd name="T92" fmla="*/ 1055145 w 1006"/>
              <a:gd name="T93" fmla="*/ 811090 h 806"/>
              <a:gd name="T94" fmla="*/ 1072585 w 1006"/>
              <a:gd name="T95" fmla="*/ 816905 h 806"/>
              <a:gd name="T96" fmla="*/ 1098746 w 1006"/>
              <a:gd name="T97" fmla="*/ 895397 h 806"/>
              <a:gd name="T98" fmla="*/ 1116186 w 1006"/>
              <a:gd name="T99" fmla="*/ 875047 h 806"/>
              <a:gd name="T100" fmla="*/ 1122000 w 1006"/>
              <a:gd name="T101" fmla="*/ 909933 h 806"/>
              <a:gd name="T102" fmla="*/ 1145254 w 1006"/>
              <a:gd name="T103" fmla="*/ 973890 h 806"/>
              <a:gd name="T104" fmla="*/ 1162694 w 1006"/>
              <a:gd name="T105" fmla="*/ 1020404 h 806"/>
              <a:gd name="T106" fmla="*/ 1209202 w 1006"/>
              <a:gd name="T107" fmla="*/ 1017497 h 806"/>
              <a:gd name="T108" fmla="*/ 1270243 w 1006"/>
              <a:gd name="T109" fmla="*/ 1081454 h 806"/>
              <a:gd name="T110" fmla="*/ 1310938 w 1006"/>
              <a:gd name="T111" fmla="*/ 1151225 h 806"/>
              <a:gd name="T112" fmla="*/ 1302218 w 1006"/>
              <a:gd name="T113" fmla="*/ 1168668 h 806"/>
              <a:gd name="T114" fmla="*/ 1366166 w 1006"/>
              <a:gd name="T115" fmla="*/ 1159946 h 806"/>
              <a:gd name="T116" fmla="*/ 1403953 w 1006"/>
              <a:gd name="T117" fmla="*/ 1136689 h 806"/>
              <a:gd name="T118" fmla="*/ 1418487 w 1006"/>
              <a:gd name="T119" fmla="*/ 1142504 h 806"/>
              <a:gd name="T120" fmla="*/ 1433021 w 1006"/>
              <a:gd name="T121" fmla="*/ 1069825 h 8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006" h="806">
                <a:moveTo>
                  <a:pt x="1002" y="670"/>
                </a:moveTo>
                <a:lnTo>
                  <a:pt x="1002" y="654"/>
                </a:lnTo>
                <a:lnTo>
                  <a:pt x="1002" y="652"/>
                </a:lnTo>
                <a:lnTo>
                  <a:pt x="1000" y="652"/>
                </a:lnTo>
                <a:lnTo>
                  <a:pt x="1002" y="650"/>
                </a:lnTo>
                <a:lnTo>
                  <a:pt x="1004" y="624"/>
                </a:lnTo>
                <a:lnTo>
                  <a:pt x="1002" y="614"/>
                </a:lnTo>
                <a:lnTo>
                  <a:pt x="1004" y="590"/>
                </a:lnTo>
                <a:lnTo>
                  <a:pt x="1002" y="586"/>
                </a:lnTo>
                <a:lnTo>
                  <a:pt x="1002" y="584"/>
                </a:lnTo>
                <a:lnTo>
                  <a:pt x="1004" y="584"/>
                </a:lnTo>
                <a:lnTo>
                  <a:pt x="1004" y="572"/>
                </a:lnTo>
                <a:lnTo>
                  <a:pt x="1000" y="556"/>
                </a:lnTo>
                <a:lnTo>
                  <a:pt x="998" y="554"/>
                </a:lnTo>
                <a:lnTo>
                  <a:pt x="1000" y="552"/>
                </a:lnTo>
                <a:lnTo>
                  <a:pt x="1000" y="550"/>
                </a:lnTo>
                <a:lnTo>
                  <a:pt x="996" y="540"/>
                </a:lnTo>
                <a:lnTo>
                  <a:pt x="992" y="530"/>
                </a:lnTo>
                <a:lnTo>
                  <a:pt x="988" y="530"/>
                </a:lnTo>
                <a:lnTo>
                  <a:pt x="988" y="528"/>
                </a:lnTo>
                <a:lnTo>
                  <a:pt x="992" y="528"/>
                </a:lnTo>
                <a:lnTo>
                  <a:pt x="986" y="514"/>
                </a:lnTo>
                <a:lnTo>
                  <a:pt x="984" y="510"/>
                </a:lnTo>
                <a:lnTo>
                  <a:pt x="978" y="502"/>
                </a:lnTo>
                <a:lnTo>
                  <a:pt x="976" y="500"/>
                </a:lnTo>
                <a:lnTo>
                  <a:pt x="970" y="494"/>
                </a:lnTo>
                <a:lnTo>
                  <a:pt x="968" y="494"/>
                </a:lnTo>
                <a:lnTo>
                  <a:pt x="964" y="496"/>
                </a:lnTo>
                <a:lnTo>
                  <a:pt x="956" y="490"/>
                </a:lnTo>
                <a:lnTo>
                  <a:pt x="958" y="490"/>
                </a:lnTo>
                <a:lnTo>
                  <a:pt x="960" y="488"/>
                </a:lnTo>
                <a:lnTo>
                  <a:pt x="964" y="492"/>
                </a:lnTo>
                <a:lnTo>
                  <a:pt x="968" y="492"/>
                </a:lnTo>
                <a:lnTo>
                  <a:pt x="974" y="496"/>
                </a:lnTo>
                <a:lnTo>
                  <a:pt x="974" y="494"/>
                </a:lnTo>
                <a:lnTo>
                  <a:pt x="970" y="490"/>
                </a:lnTo>
                <a:lnTo>
                  <a:pt x="954" y="462"/>
                </a:lnTo>
                <a:lnTo>
                  <a:pt x="948" y="446"/>
                </a:lnTo>
                <a:lnTo>
                  <a:pt x="946" y="440"/>
                </a:lnTo>
                <a:lnTo>
                  <a:pt x="938" y="424"/>
                </a:lnTo>
                <a:lnTo>
                  <a:pt x="924" y="402"/>
                </a:lnTo>
                <a:lnTo>
                  <a:pt x="908" y="376"/>
                </a:lnTo>
                <a:lnTo>
                  <a:pt x="906" y="370"/>
                </a:lnTo>
                <a:lnTo>
                  <a:pt x="880" y="326"/>
                </a:lnTo>
                <a:lnTo>
                  <a:pt x="874" y="308"/>
                </a:lnTo>
                <a:lnTo>
                  <a:pt x="872" y="300"/>
                </a:lnTo>
                <a:lnTo>
                  <a:pt x="868" y="294"/>
                </a:lnTo>
                <a:lnTo>
                  <a:pt x="864" y="274"/>
                </a:lnTo>
                <a:lnTo>
                  <a:pt x="878" y="282"/>
                </a:lnTo>
                <a:lnTo>
                  <a:pt x="878" y="286"/>
                </a:lnTo>
                <a:lnTo>
                  <a:pt x="876" y="288"/>
                </a:lnTo>
                <a:lnTo>
                  <a:pt x="874" y="288"/>
                </a:lnTo>
                <a:lnTo>
                  <a:pt x="874" y="292"/>
                </a:lnTo>
                <a:lnTo>
                  <a:pt x="874" y="294"/>
                </a:lnTo>
                <a:lnTo>
                  <a:pt x="878" y="300"/>
                </a:lnTo>
                <a:lnTo>
                  <a:pt x="888" y="300"/>
                </a:lnTo>
                <a:lnTo>
                  <a:pt x="890" y="300"/>
                </a:lnTo>
                <a:lnTo>
                  <a:pt x="890" y="296"/>
                </a:lnTo>
                <a:lnTo>
                  <a:pt x="898" y="296"/>
                </a:lnTo>
                <a:lnTo>
                  <a:pt x="900" y="304"/>
                </a:lnTo>
                <a:lnTo>
                  <a:pt x="902" y="310"/>
                </a:lnTo>
                <a:lnTo>
                  <a:pt x="900" y="322"/>
                </a:lnTo>
                <a:lnTo>
                  <a:pt x="898" y="328"/>
                </a:lnTo>
                <a:lnTo>
                  <a:pt x="902" y="354"/>
                </a:lnTo>
                <a:lnTo>
                  <a:pt x="906" y="366"/>
                </a:lnTo>
                <a:lnTo>
                  <a:pt x="912" y="376"/>
                </a:lnTo>
                <a:lnTo>
                  <a:pt x="918" y="382"/>
                </a:lnTo>
                <a:lnTo>
                  <a:pt x="920" y="392"/>
                </a:lnTo>
                <a:lnTo>
                  <a:pt x="924" y="394"/>
                </a:lnTo>
                <a:lnTo>
                  <a:pt x="930" y="400"/>
                </a:lnTo>
                <a:lnTo>
                  <a:pt x="928" y="396"/>
                </a:lnTo>
                <a:lnTo>
                  <a:pt x="912" y="372"/>
                </a:lnTo>
                <a:lnTo>
                  <a:pt x="906" y="356"/>
                </a:lnTo>
                <a:lnTo>
                  <a:pt x="904" y="348"/>
                </a:lnTo>
                <a:lnTo>
                  <a:pt x="902" y="330"/>
                </a:lnTo>
                <a:lnTo>
                  <a:pt x="902" y="326"/>
                </a:lnTo>
                <a:lnTo>
                  <a:pt x="908" y="320"/>
                </a:lnTo>
                <a:lnTo>
                  <a:pt x="908" y="318"/>
                </a:lnTo>
                <a:lnTo>
                  <a:pt x="904" y="306"/>
                </a:lnTo>
                <a:lnTo>
                  <a:pt x="892" y="290"/>
                </a:lnTo>
                <a:lnTo>
                  <a:pt x="884" y="282"/>
                </a:lnTo>
                <a:lnTo>
                  <a:pt x="868" y="258"/>
                </a:lnTo>
                <a:lnTo>
                  <a:pt x="860" y="250"/>
                </a:lnTo>
                <a:lnTo>
                  <a:pt x="854" y="238"/>
                </a:lnTo>
                <a:lnTo>
                  <a:pt x="850" y="236"/>
                </a:lnTo>
                <a:lnTo>
                  <a:pt x="850" y="232"/>
                </a:lnTo>
                <a:lnTo>
                  <a:pt x="844" y="226"/>
                </a:lnTo>
                <a:lnTo>
                  <a:pt x="840" y="218"/>
                </a:lnTo>
                <a:lnTo>
                  <a:pt x="836" y="212"/>
                </a:lnTo>
                <a:lnTo>
                  <a:pt x="824" y="192"/>
                </a:lnTo>
                <a:lnTo>
                  <a:pt x="810" y="166"/>
                </a:lnTo>
                <a:lnTo>
                  <a:pt x="806" y="156"/>
                </a:lnTo>
                <a:lnTo>
                  <a:pt x="796" y="138"/>
                </a:lnTo>
                <a:lnTo>
                  <a:pt x="794" y="128"/>
                </a:lnTo>
                <a:lnTo>
                  <a:pt x="792" y="126"/>
                </a:lnTo>
                <a:lnTo>
                  <a:pt x="792" y="124"/>
                </a:lnTo>
                <a:lnTo>
                  <a:pt x="790" y="124"/>
                </a:lnTo>
                <a:lnTo>
                  <a:pt x="790" y="120"/>
                </a:lnTo>
                <a:lnTo>
                  <a:pt x="782" y="98"/>
                </a:lnTo>
                <a:lnTo>
                  <a:pt x="780" y="90"/>
                </a:lnTo>
                <a:lnTo>
                  <a:pt x="770" y="70"/>
                </a:lnTo>
                <a:lnTo>
                  <a:pt x="768" y="54"/>
                </a:lnTo>
                <a:lnTo>
                  <a:pt x="766" y="52"/>
                </a:lnTo>
                <a:lnTo>
                  <a:pt x="766" y="48"/>
                </a:lnTo>
                <a:lnTo>
                  <a:pt x="766" y="42"/>
                </a:lnTo>
                <a:lnTo>
                  <a:pt x="752" y="32"/>
                </a:lnTo>
                <a:lnTo>
                  <a:pt x="752" y="24"/>
                </a:lnTo>
                <a:lnTo>
                  <a:pt x="754" y="22"/>
                </a:lnTo>
                <a:lnTo>
                  <a:pt x="756" y="26"/>
                </a:lnTo>
                <a:lnTo>
                  <a:pt x="756" y="32"/>
                </a:lnTo>
                <a:lnTo>
                  <a:pt x="760" y="34"/>
                </a:lnTo>
                <a:lnTo>
                  <a:pt x="760" y="28"/>
                </a:lnTo>
                <a:lnTo>
                  <a:pt x="760" y="14"/>
                </a:lnTo>
                <a:lnTo>
                  <a:pt x="758" y="10"/>
                </a:lnTo>
                <a:lnTo>
                  <a:pt x="754" y="12"/>
                </a:lnTo>
                <a:lnTo>
                  <a:pt x="748" y="8"/>
                </a:lnTo>
                <a:lnTo>
                  <a:pt x="746" y="8"/>
                </a:lnTo>
                <a:lnTo>
                  <a:pt x="744" y="10"/>
                </a:lnTo>
                <a:lnTo>
                  <a:pt x="738" y="10"/>
                </a:lnTo>
                <a:lnTo>
                  <a:pt x="736" y="10"/>
                </a:lnTo>
                <a:lnTo>
                  <a:pt x="734" y="8"/>
                </a:lnTo>
                <a:lnTo>
                  <a:pt x="730" y="10"/>
                </a:lnTo>
                <a:lnTo>
                  <a:pt x="726" y="8"/>
                </a:lnTo>
                <a:lnTo>
                  <a:pt x="722" y="8"/>
                </a:lnTo>
                <a:lnTo>
                  <a:pt x="720" y="6"/>
                </a:lnTo>
                <a:lnTo>
                  <a:pt x="716" y="4"/>
                </a:lnTo>
                <a:lnTo>
                  <a:pt x="714" y="6"/>
                </a:lnTo>
                <a:lnTo>
                  <a:pt x="710" y="2"/>
                </a:lnTo>
                <a:lnTo>
                  <a:pt x="702" y="2"/>
                </a:lnTo>
                <a:lnTo>
                  <a:pt x="698" y="0"/>
                </a:lnTo>
                <a:lnTo>
                  <a:pt x="692" y="0"/>
                </a:lnTo>
                <a:lnTo>
                  <a:pt x="690" y="6"/>
                </a:lnTo>
                <a:lnTo>
                  <a:pt x="688" y="6"/>
                </a:lnTo>
                <a:lnTo>
                  <a:pt x="686" y="6"/>
                </a:lnTo>
                <a:lnTo>
                  <a:pt x="686" y="10"/>
                </a:lnTo>
                <a:lnTo>
                  <a:pt x="684" y="14"/>
                </a:lnTo>
                <a:lnTo>
                  <a:pt x="684" y="18"/>
                </a:lnTo>
                <a:lnTo>
                  <a:pt x="684" y="26"/>
                </a:lnTo>
                <a:lnTo>
                  <a:pt x="686" y="30"/>
                </a:lnTo>
                <a:lnTo>
                  <a:pt x="690" y="34"/>
                </a:lnTo>
                <a:lnTo>
                  <a:pt x="690" y="38"/>
                </a:lnTo>
                <a:lnTo>
                  <a:pt x="688" y="58"/>
                </a:lnTo>
                <a:lnTo>
                  <a:pt x="688" y="66"/>
                </a:lnTo>
                <a:lnTo>
                  <a:pt x="684" y="68"/>
                </a:lnTo>
                <a:lnTo>
                  <a:pt x="680" y="68"/>
                </a:lnTo>
                <a:lnTo>
                  <a:pt x="674" y="68"/>
                </a:lnTo>
                <a:lnTo>
                  <a:pt x="672" y="68"/>
                </a:lnTo>
                <a:lnTo>
                  <a:pt x="668" y="62"/>
                </a:lnTo>
                <a:lnTo>
                  <a:pt x="668" y="52"/>
                </a:lnTo>
                <a:lnTo>
                  <a:pt x="662" y="46"/>
                </a:lnTo>
                <a:lnTo>
                  <a:pt x="662" y="40"/>
                </a:lnTo>
                <a:lnTo>
                  <a:pt x="338" y="52"/>
                </a:lnTo>
                <a:lnTo>
                  <a:pt x="338" y="50"/>
                </a:lnTo>
                <a:lnTo>
                  <a:pt x="334" y="50"/>
                </a:lnTo>
                <a:lnTo>
                  <a:pt x="332" y="48"/>
                </a:lnTo>
                <a:lnTo>
                  <a:pt x="328" y="28"/>
                </a:lnTo>
                <a:lnTo>
                  <a:pt x="324" y="24"/>
                </a:lnTo>
                <a:lnTo>
                  <a:pt x="322" y="18"/>
                </a:lnTo>
                <a:lnTo>
                  <a:pt x="318" y="16"/>
                </a:lnTo>
                <a:lnTo>
                  <a:pt x="318" y="14"/>
                </a:lnTo>
                <a:lnTo>
                  <a:pt x="128" y="30"/>
                </a:lnTo>
                <a:lnTo>
                  <a:pt x="0" y="38"/>
                </a:lnTo>
                <a:lnTo>
                  <a:pt x="2" y="44"/>
                </a:lnTo>
                <a:lnTo>
                  <a:pt x="0" y="56"/>
                </a:lnTo>
                <a:lnTo>
                  <a:pt x="0" y="60"/>
                </a:lnTo>
                <a:lnTo>
                  <a:pt x="10" y="68"/>
                </a:lnTo>
                <a:lnTo>
                  <a:pt x="14" y="74"/>
                </a:lnTo>
                <a:lnTo>
                  <a:pt x="26" y="82"/>
                </a:lnTo>
                <a:lnTo>
                  <a:pt x="30" y="86"/>
                </a:lnTo>
                <a:lnTo>
                  <a:pt x="30" y="92"/>
                </a:lnTo>
                <a:lnTo>
                  <a:pt x="26" y="100"/>
                </a:lnTo>
                <a:lnTo>
                  <a:pt x="26" y="104"/>
                </a:lnTo>
                <a:lnTo>
                  <a:pt x="28" y="112"/>
                </a:lnTo>
                <a:lnTo>
                  <a:pt x="32" y="114"/>
                </a:lnTo>
                <a:lnTo>
                  <a:pt x="36" y="114"/>
                </a:lnTo>
                <a:lnTo>
                  <a:pt x="38" y="116"/>
                </a:lnTo>
                <a:lnTo>
                  <a:pt x="38" y="118"/>
                </a:lnTo>
                <a:lnTo>
                  <a:pt x="30" y="124"/>
                </a:lnTo>
                <a:lnTo>
                  <a:pt x="30" y="128"/>
                </a:lnTo>
                <a:lnTo>
                  <a:pt x="30" y="132"/>
                </a:lnTo>
                <a:lnTo>
                  <a:pt x="22" y="134"/>
                </a:lnTo>
                <a:lnTo>
                  <a:pt x="26" y="134"/>
                </a:lnTo>
                <a:lnTo>
                  <a:pt x="26" y="136"/>
                </a:lnTo>
                <a:lnTo>
                  <a:pt x="20" y="136"/>
                </a:lnTo>
                <a:lnTo>
                  <a:pt x="18" y="140"/>
                </a:lnTo>
                <a:lnTo>
                  <a:pt x="44" y="132"/>
                </a:lnTo>
                <a:lnTo>
                  <a:pt x="44" y="130"/>
                </a:lnTo>
                <a:lnTo>
                  <a:pt x="48" y="128"/>
                </a:lnTo>
                <a:lnTo>
                  <a:pt x="50" y="128"/>
                </a:lnTo>
                <a:lnTo>
                  <a:pt x="50" y="122"/>
                </a:lnTo>
                <a:lnTo>
                  <a:pt x="56" y="120"/>
                </a:lnTo>
                <a:lnTo>
                  <a:pt x="58" y="114"/>
                </a:lnTo>
                <a:lnTo>
                  <a:pt x="58" y="116"/>
                </a:lnTo>
                <a:lnTo>
                  <a:pt x="62" y="110"/>
                </a:lnTo>
                <a:lnTo>
                  <a:pt x="60" y="106"/>
                </a:lnTo>
                <a:lnTo>
                  <a:pt x="58" y="102"/>
                </a:lnTo>
                <a:lnTo>
                  <a:pt x="58" y="98"/>
                </a:lnTo>
                <a:lnTo>
                  <a:pt x="56" y="96"/>
                </a:lnTo>
                <a:lnTo>
                  <a:pt x="58" y="94"/>
                </a:lnTo>
                <a:lnTo>
                  <a:pt x="60" y="96"/>
                </a:lnTo>
                <a:lnTo>
                  <a:pt x="62" y="98"/>
                </a:lnTo>
                <a:lnTo>
                  <a:pt x="64" y="98"/>
                </a:lnTo>
                <a:lnTo>
                  <a:pt x="64" y="100"/>
                </a:lnTo>
                <a:lnTo>
                  <a:pt x="68" y="102"/>
                </a:lnTo>
                <a:lnTo>
                  <a:pt x="68" y="108"/>
                </a:lnTo>
                <a:lnTo>
                  <a:pt x="68" y="112"/>
                </a:lnTo>
                <a:lnTo>
                  <a:pt x="70" y="114"/>
                </a:lnTo>
                <a:lnTo>
                  <a:pt x="72" y="112"/>
                </a:lnTo>
                <a:lnTo>
                  <a:pt x="74" y="98"/>
                </a:lnTo>
                <a:lnTo>
                  <a:pt x="78" y="94"/>
                </a:lnTo>
                <a:lnTo>
                  <a:pt x="76" y="90"/>
                </a:lnTo>
                <a:lnTo>
                  <a:pt x="80" y="92"/>
                </a:lnTo>
                <a:lnTo>
                  <a:pt x="80" y="96"/>
                </a:lnTo>
                <a:lnTo>
                  <a:pt x="84" y="94"/>
                </a:lnTo>
                <a:lnTo>
                  <a:pt x="84" y="96"/>
                </a:lnTo>
                <a:lnTo>
                  <a:pt x="80" y="98"/>
                </a:lnTo>
                <a:lnTo>
                  <a:pt x="78" y="102"/>
                </a:lnTo>
                <a:lnTo>
                  <a:pt x="78" y="104"/>
                </a:lnTo>
                <a:lnTo>
                  <a:pt x="80" y="104"/>
                </a:lnTo>
                <a:lnTo>
                  <a:pt x="84" y="108"/>
                </a:lnTo>
                <a:lnTo>
                  <a:pt x="92" y="110"/>
                </a:lnTo>
                <a:lnTo>
                  <a:pt x="94" y="112"/>
                </a:lnTo>
                <a:lnTo>
                  <a:pt x="92" y="114"/>
                </a:lnTo>
                <a:lnTo>
                  <a:pt x="88" y="110"/>
                </a:lnTo>
                <a:lnTo>
                  <a:pt x="80" y="118"/>
                </a:lnTo>
                <a:lnTo>
                  <a:pt x="68" y="120"/>
                </a:lnTo>
                <a:lnTo>
                  <a:pt x="62" y="124"/>
                </a:lnTo>
                <a:lnTo>
                  <a:pt x="60" y="124"/>
                </a:lnTo>
                <a:lnTo>
                  <a:pt x="58" y="126"/>
                </a:lnTo>
                <a:lnTo>
                  <a:pt x="58" y="128"/>
                </a:lnTo>
                <a:lnTo>
                  <a:pt x="74" y="122"/>
                </a:lnTo>
                <a:lnTo>
                  <a:pt x="108" y="114"/>
                </a:lnTo>
                <a:lnTo>
                  <a:pt x="110" y="116"/>
                </a:lnTo>
                <a:lnTo>
                  <a:pt x="116" y="114"/>
                </a:lnTo>
                <a:lnTo>
                  <a:pt x="132" y="114"/>
                </a:lnTo>
                <a:lnTo>
                  <a:pt x="130" y="108"/>
                </a:lnTo>
                <a:lnTo>
                  <a:pt x="136" y="110"/>
                </a:lnTo>
                <a:lnTo>
                  <a:pt x="138" y="106"/>
                </a:lnTo>
                <a:lnTo>
                  <a:pt x="142" y="104"/>
                </a:lnTo>
                <a:lnTo>
                  <a:pt x="142" y="98"/>
                </a:lnTo>
                <a:lnTo>
                  <a:pt x="146" y="100"/>
                </a:lnTo>
                <a:lnTo>
                  <a:pt x="146" y="98"/>
                </a:lnTo>
                <a:lnTo>
                  <a:pt x="152" y="98"/>
                </a:lnTo>
                <a:lnTo>
                  <a:pt x="148" y="100"/>
                </a:lnTo>
                <a:lnTo>
                  <a:pt x="152" y="106"/>
                </a:lnTo>
                <a:lnTo>
                  <a:pt x="154" y="106"/>
                </a:lnTo>
                <a:lnTo>
                  <a:pt x="158" y="102"/>
                </a:lnTo>
                <a:lnTo>
                  <a:pt x="164" y="100"/>
                </a:lnTo>
                <a:lnTo>
                  <a:pt x="170" y="98"/>
                </a:lnTo>
                <a:lnTo>
                  <a:pt x="174" y="100"/>
                </a:lnTo>
                <a:lnTo>
                  <a:pt x="178" y="98"/>
                </a:lnTo>
                <a:lnTo>
                  <a:pt x="180" y="102"/>
                </a:lnTo>
                <a:lnTo>
                  <a:pt x="182" y="102"/>
                </a:lnTo>
                <a:lnTo>
                  <a:pt x="186" y="100"/>
                </a:lnTo>
                <a:lnTo>
                  <a:pt x="186" y="102"/>
                </a:lnTo>
                <a:lnTo>
                  <a:pt x="184" y="104"/>
                </a:lnTo>
                <a:lnTo>
                  <a:pt x="188" y="106"/>
                </a:lnTo>
                <a:lnTo>
                  <a:pt x="192" y="112"/>
                </a:lnTo>
                <a:lnTo>
                  <a:pt x="192" y="114"/>
                </a:lnTo>
                <a:lnTo>
                  <a:pt x="182" y="112"/>
                </a:lnTo>
                <a:lnTo>
                  <a:pt x="176" y="108"/>
                </a:lnTo>
                <a:lnTo>
                  <a:pt x="172" y="108"/>
                </a:lnTo>
                <a:lnTo>
                  <a:pt x="176" y="112"/>
                </a:lnTo>
                <a:lnTo>
                  <a:pt x="174" y="112"/>
                </a:lnTo>
                <a:lnTo>
                  <a:pt x="168" y="112"/>
                </a:lnTo>
                <a:lnTo>
                  <a:pt x="166" y="108"/>
                </a:lnTo>
                <a:lnTo>
                  <a:pt x="164" y="108"/>
                </a:lnTo>
                <a:lnTo>
                  <a:pt x="162" y="114"/>
                </a:lnTo>
                <a:lnTo>
                  <a:pt x="146" y="112"/>
                </a:lnTo>
                <a:lnTo>
                  <a:pt x="142" y="114"/>
                </a:lnTo>
                <a:lnTo>
                  <a:pt x="140" y="114"/>
                </a:lnTo>
                <a:lnTo>
                  <a:pt x="142" y="114"/>
                </a:lnTo>
                <a:lnTo>
                  <a:pt x="166" y="116"/>
                </a:lnTo>
                <a:lnTo>
                  <a:pt x="196" y="124"/>
                </a:lnTo>
                <a:lnTo>
                  <a:pt x="218" y="132"/>
                </a:lnTo>
                <a:lnTo>
                  <a:pt x="226" y="138"/>
                </a:lnTo>
                <a:lnTo>
                  <a:pt x="240" y="146"/>
                </a:lnTo>
                <a:lnTo>
                  <a:pt x="240" y="144"/>
                </a:lnTo>
                <a:lnTo>
                  <a:pt x="240" y="142"/>
                </a:lnTo>
                <a:lnTo>
                  <a:pt x="242" y="144"/>
                </a:lnTo>
                <a:lnTo>
                  <a:pt x="242" y="142"/>
                </a:lnTo>
                <a:lnTo>
                  <a:pt x="242" y="140"/>
                </a:lnTo>
                <a:lnTo>
                  <a:pt x="238" y="140"/>
                </a:lnTo>
                <a:lnTo>
                  <a:pt x="238" y="134"/>
                </a:lnTo>
                <a:lnTo>
                  <a:pt x="234" y="130"/>
                </a:lnTo>
                <a:lnTo>
                  <a:pt x="230" y="130"/>
                </a:lnTo>
                <a:lnTo>
                  <a:pt x="228" y="132"/>
                </a:lnTo>
                <a:lnTo>
                  <a:pt x="226" y="132"/>
                </a:lnTo>
                <a:lnTo>
                  <a:pt x="224" y="130"/>
                </a:lnTo>
                <a:lnTo>
                  <a:pt x="224" y="124"/>
                </a:lnTo>
                <a:lnTo>
                  <a:pt x="228" y="124"/>
                </a:lnTo>
                <a:lnTo>
                  <a:pt x="230" y="122"/>
                </a:lnTo>
                <a:lnTo>
                  <a:pt x="234" y="124"/>
                </a:lnTo>
                <a:lnTo>
                  <a:pt x="236" y="120"/>
                </a:lnTo>
                <a:lnTo>
                  <a:pt x="236" y="124"/>
                </a:lnTo>
                <a:lnTo>
                  <a:pt x="240" y="124"/>
                </a:lnTo>
                <a:lnTo>
                  <a:pt x="240" y="130"/>
                </a:lnTo>
                <a:lnTo>
                  <a:pt x="242" y="126"/>
                </a:lnTo>
                <a:lnTo>
                  <a:pt x="248" y="124"/>
                </a:lnTo>
                <a:lnTo>
                  <a:pt x="250" y="122"/>
                </a:lnTo>
                <a:lnTo>
                  <a:pt x="250" y="124"/>
                </a:lnTo>
                <a:lnTo>
                  <a:pt x="252" y="124"/>
                </a:lnTo>
                <a:lnTo>
                  <a:pt x="254" y="118"/>
                </a:lnTo>
                <a:lnTo>
                  <a:pt x="258" y="116"/>
                </a:lnTo>
                <a:lnTo>
                  <a:pt x="260" y="122"/>
                </a:lnTo>
                <a:lnTo>
                  <a:pt x="256" y="122"/>
                </a:lnTo>
                <a:lnTo>
                  <a:pt x="254" y="126"/>
                </a:lnTo>
                <a:lnTo>
                  <a:pt x="248" y="128"/>
                </a:lnTo>
                <a:lnTo>
                  <a:pt x="246" y="128"/>
                </a:lnTo>
                <a:lnTo>
                  <a:pt x="244" y="136"/>
                </a:lnTo>
                <a:lnTo>
                  <a:pt x="240" y="138"/>
                </a:lnTo>
                <a:lnTo>
                  <a:pt x="244" y="140"/>
                </a:lnTo>
                <a:lnTo>
                  <a:pt x="246" y="140"/>
                </a:lnTo>
                <a:lnTo>
                  <a:pt x="250" y="142"/>
                </a:lnTo>
                <a:lnTo>
                  <a:pt x="252" y="142"/>
                </a:lnTo>
                <a:lnTo>
                  <a:pt x="260" y="146"/>
                </a:lnTo>
                <a:lnTo>
                  <a:pt x="262" y="144"/>
                </a:lnTo>
                <a:lnTo>
                  <a:pt x="264" y="144"/>
                </a:lnTo>
                <a:lnTo>
                  <a:pt x="268" y="142"/>
                </a:lnTo>
                <a:lnTo>
                  <a:pt x="268" y="144"/>
                </a:lnTo>
                <a:lnTo>
                  <a:pt x="268" y="148"/>
                </a:lnTo>
                <a:lnTo>
                  <a:pt x="272" y="148"/>
                </a:lnTo>
                <a:lnTo>
                  <a:pt x="270" y="150"/>
                </a:lnTo>
                <a:lnTo>
                  <a:pt x="272" y="156"/>
                </a:lnTo>
                <a:lnTo>
                  <a:pt x="276" y="156"/>
                </a:lnTo>
                <a:lnTo>
                  <a:pt x="276" y="152"/>
                </a:lnTo>
                <a:lnTo>
                  <a:pt x="278" y="150"/>
                </a:lnTo>
                <a:lnTo>
                  <a:pt x="278" y="152"/>
                </a:lnTo>
                <a:lnTo>
                  <a:pt x="282" y="154"/>
                </a:lnTo>
                <a:lnTo>
                  <a:pt x="282" y="156"/>
                </a:lnTo>
                <a:lnTo>
                  <a:pt x="280" y="156"/>
                </a:lnTo>
                <a:lnTo>
                  <a:pt x="278" y="158"/>
                </a:lnTo>
                <a:lnTo>
                  <a:pt x="276" y="158"/>
                </a:lnTo>
                <a:lnTo>
                  <a:pt x="272" y="158"/>
                </a:lnTo>
                <a:lnTo>
                  <a:pt x="268" y="154"/>
                </a:lnTo>
                <a:lnTo>
                  <a:pt x="266" y="152"/>
                </a:lnTo>
                <a:lnTo>
                  <a:pt x="266" y="150"/>
                </a:lnTo>
                <a:lnTo>
                  <a:pt x="262" y="148"/>
                </a:lnTo>
                <a:lnTo>
                  <a:pt x="256" y="148"/>
                </a:lnTo>
                <a:lnTo>
                  <a:pt x="254" y="148"/>
                </a:lnTo>
                <a:lnTo>
                  <a:pt x="254" y="144"/>
                </a:lnTo>
                <a:lnTo>
                  <a:pt x="250" y="146"/>
                </a:lnTo>
                <a:lnTo>
                  <a:pt x="248" y="144"/>
                </a:lnTo>
                <a:lnTo>
                  <a:pt x="246" y="144"/>
                </a:lnTo>
                <a:lnTo>
                  <a:pt x="246" y="146"/>
                </a:lnTo>
                <a:lnTo>
                  <a:pt x="256" y="154"/>
                </a:lnTo>
                <a:lnTo>
                  <a:pt x="262" y="156"/>
                </a:lnTo>
                <a:lnTo>
                  <a:pt x="268" y="162"/>
                </a:lnTo>
                <a:lnTo>
                  <a:pt x="272" y="164"/>
                </a:lnTo>
                <a:lnTo>
                  <a:pt x="270" y="164"/>
                </a:lnTo>
                <a:lnTo>
                  <a:pt x="262" y="158"/>
                </a:lnTo>
                <a:lnTo>
                  <a:pt x="264" y="160"/>
                </a:lnTo>
                <a:lnTo>
                  <a:pt x="268" y="166"/>
                </a:lnTo>
                <a:lnTo>
                  <a:pt x="272" y="168"/>
                </a:lnTo>
                <a:lnTo>
                  <a:pt x="280" y="168"/>
                </a:lnTo>
                <a:lnTo>
                  <a:pt x="288" y="176"/>
                </a:lnTo>
                <a:lnTo>
                  <a:pt x="292" y="180"/>
                </a:lnTo>
                <a:lnTo>
                  <a:pt x="296" y="186"/>
                </a:lnTo>
                <a:lnTo>
                  <a:pt x="296" y="192"/>
                </a:lnTo>
                <a:lnTo>
                  <a:pt x="298" y="196"/>
                </a:lnTo>
                <a:lnTo>
                  <a:pt x="298" y="202"/>
                </a:lnTo>
                <a:lnTo>
                  <a:pt x="292" y="204"/>
                </a:lnTo>
                <a:lnTo>
                  <a:pt x="288" y="198"/>
                </a:lnTo>
                <a:lnTo>
                  <a:pt x="284" y="186"/>
                </a:lnTo>
                <a:lnTo>
                  <a:pt x="284" y="178"/>
                </a:lnTo>
                <a:lnTo>
                  <a:pt x="284" y="180"/>
                </a:lnTo>
                <a:lnTo>
                  <a:pt x="282" y="188"/>
                </a:lnTo>
                <a:lnTo>
                  <a:pt x="284" y="192"/>
                </a:lnTo>
                <a:lnTo>
                  <a:pt x="288" y="202"/>
                </a:lnTo>
                <a:lnTo>
                  <a:pt x="292" y="206"/>
                </a:lnTo>
                <a:lnTo>
                  <a:pt x="300" y="204"/>
                </a:lnTo>
                <a:lnTo>
                  <a:pt x="304" y="204"/>
                </a:lnTo>
                <a:lnTo>
                  <a:pt x="324" y="196"/>
                </a:lnTo>
                <a:lnTo>
                  <a:pt x="334" y="198"/>
                </a:lnTo>
                <a:lnTo>
                  <a:pt x="338" y="196"/>
                </a:lnTo>
                <a:lnTo>
                  <a:pt x="338" y="192"/>
                </a:lnTo>
                <a:lnTo>
                  <a:pt x="340" y="192"/>
                </a:lnTo>
                <a:lnTo>
                  <a:pt x="342" y="192"/>
                </a:lnTo>
                <a:lnTo>
                  <a:pt x="344" y="188"/>
                </a:lnTo>
                <a:lnTo>
                  <a:pt x="350" y="182"/>
                </a:lnTo>
                <a:lnTo>
                  <a:pt x="352" y="182"/>
                </a:lnTo>
                <a:lnTo>
                  <a:pt x="352" y="184"/>
                </a:lnTo>
                <a:lnTo>
                  <a:pt x="348" y="192"/>
                </a:lnTo>
                <a:lnTo>
                  <a:pt x="350" y="194"/>
                </a:lnTo>
                <a:lnTo>
                  <a:pt x="352" y="192"/>
                </a:lnTo>
                <a:lnTo>
                  <a:pt x="366" y="184"/>
                </a:lnTo>
                <a:lnTo>
                  <a:pt x="374" y="176"/>
                </a:lnTo>
                <a:lnTo>
                  <a:pt x="382" y="172"/>
                </a:lnTo>
                <a:lnTo>
                  <a:pt x="386" y="168"/>
                </a:lnTo>
                <a:lnTo>
                  <a:pt x="392" y="162"/>
                </a:lnTo>
                <a:lnTo>
                  <a:pt x="396" y="164"/>
                </a:lnTo>
                <a:lnTo>
                  <a:pt x="400" y="162"/>
                </a:lnTo>
                <a:lnTo>
                  <a:pt x="406" y="162"/>
                </a:lnTo>
                <a:lnTo>
                  <a:pt x="410" y="162"/>
                </a:lnTo>
                <a:lnTo>
                  <a:pt x="410" y="166"/>
                </a:lnTo>
                <a:lnTo>
                  <a:pt x="412" y="164"/>
                </a:lnTo>
                <a:lnTo>
                  <a:pt x="414" y="162"/>
                </a:lnTo>
                <a:lnTo>
                  <a:pt x="414" y="158"/>
                </a:lnTo>
                <a:lnTo>
                  <a:pt x="408" y="156"/>
                </a:lnTo>
                <a:lnTo>
                  <a:pt x="400" y="156"/>
                </a:lnTo>
                <a:lnTo>
                  <a:pt x="400" y="152"/>
                </a:lnTo>
                <a:lnTo>
                  <a:pt x="398" y="152"/>
                </a:lnTo>
                <a:lnTo>
                  <a:pt x="398" y="148"/>
                </a:lnTo>
                <a:lnTo>
                  <a:pt x="402" y="152"/>
                </a:lnTo>
                <a:lnTo>
                  <a:pt x="406" y="152"/>
                </a:lnTo>
                <a:lnTo>
                  <a:pt x="408" y="154"/>
                </a:lnTo>
                <a:lnTo>
                  <a:pt x="412" y="154"/>
                </a:lnTo>
                <a:lnTo>
                  <a:pt x="414" y="152"/>
                </a:lnTo>
                <a:lnTo>
                  <a:pt x="410" y="152"/>
                </a:lnTo>
                <a:lnTo>
                  <a:pt x="410" y="150"/>
                </a:lnTo>
                <a:lnTo>
                  <a:pt x="408" y="150"/>
                </a:lnTo>
                <a:lnTo>
                  <a:pt x="406" y="146"/>
                </a:lnTo>
                <a:lnTo>
                  <a:pt x="408" y="146"/>
                </a:lnTo>
                <a:lnTo>
                  <a:pt x="410" y="142"/>
                </a:lnTo>
                <a:lnTo>
                  <a:pt x="414" y="138"/>
                </a:lnTo>
                <a:lnTo>
                  <a:pt x="418" y="140"/>
                </a:lnTo>
                <a:lnTo>
                  <a:pt x="420" y="140"/>
                </a:lnTo>
                <a:lnTo>
                  <a:pt x="420" y="134"/>
                </a:lnTo>
                <a:lnTo>
                  <a:pt x="424" y="134"/>
                </a:lnTo>
                <a:lnTo>
                  <a:pt x="424" y="136"/>
                </a:lnTo>
                <a:lnTo>
                  <a:pt x="426" y="136"/>
                </a:lnTo>
                <a:lnTo>
                  <a:pt x="428" y="132"/>
                </a:lnTo>
                <a:lnTo>
                  <a:pt x="430" y="134"/>
                </a:lnTo>
                <a:lnTo>
                  <a:pt x="432" y="136"/>
                </a:lnTo>
                <a:lnTo>
                  <a:pt x="438" y="134"/>
                </a:lnTo>
                <a:lnTo>
                  <a:pt x="442" y="134"/>
                </a:lnTo>
                <a:lnTo>
                  <a:pt x="448" y="130"/>
                </a:lnTo>
                <a:lnTo>
                  <a:pt x="452" y="130"/>
                </a:lnTo>
                <a:lnTo>
                  <a:pt x="452" y="132"/>
                </a:lnTo>
                <a:lnTo>
                  <a:pt x="454" y="134"/>
                </a:lnTo>
                <a:lnTo>
                  <a:pt x="460" y="136"/>
                </a:lnTo>
                <a:lnTo>
                  <a:pt x="470" y="142"/>
                </a:lnTo>
                <a:lnTo>
                  <a:pt x="472" y="142"/>
                </a:lnTo>
                <a:lnTo>
                  <a:pt x="476" y="144"/>
                </a:lnTo>
                <a:lnTo>
                  <a:pt x="480" y="146"/>
                </a:lnTo>
                <a:lnTo>
                  <a:pt x="482" y="144"/>
                </a:lnTo>
                <a:lnTo>
                  <a:pt x="484" y="148"/>
                </a:lnTo>
                <a:lnTo>
                  <a:pt x="496" y="152"/>
                </a:lnTo>
                <a:lnTo>
                  <a:pt x="502" y="158"/>
                </a:lnTo>
                <a:lnTo>
                  <a:pt x="504" y="164"/>
                </a:lnTo>
                <a:lnTo>
                  <a:pt x="508" y="166"/>
                </a:lnTo>
                <a:lnTo>
                  <a:pt x="510" y="174"/>
                </a:lnTo>
                <a:lnTo>
                  <a:pt x="516" y="178"/>
                </a:lnTo>
                <a:lnTo>
                  <a:pt x="522" y="180"/>
                </a:lnTo>
                <a:lnTo>
                  <a:pt x="524" y="184"/>
                </a:lnTo>
                <a:lnTo>
                  <a:pt x="534" y="186"/>
                </a:lnTo>
                <a:lnTo>
                  <a:pt x="536" y="194"/>
                </a:lnTo>
                <a:lnTo>
                  <a:pt x="534" y="198"/>
                </a:lnTo>
                <a:lnTo>
                  <a:pt x="536" y="202"/>
                </a:lnTo>
                <a:lnTo>
                  <a:pt x="536" y="206"/>
                </a:lnTo>
                <a:lnTo>
                  <a:pt x="538" y="206"/>
                </a:lnTo>
                <a:lnTo>
                  <a:pt x="540" y="208"/>
                </a:lnTo>
                <a:lnTo>
                  <a:pt x="542" y="208"/>
                </a:lnTo>
                <a:lnTo>
                  <a:pt x="552" y="216"/>
                </a:lnTo>
                <a:lnTo>
                  <a:pt x="556" y="216"/>
                </a:lnTo>
                <a:lnTo>
                  <a:pt x="558" y="218"/>
                </a:lnTo>
                <a:lnTo>
                  <a:pt x="562" y="224"/>
                </a:lnTo>
                <a:lnTo>
                  <a:pt x="566" y="226"/>
                </a:lnTo>
                <a:lnTo>
                  <a:pt x="566" y="228"/>
                </a:lnTo>
                <a:lnTo>
                  <a:pt x="568" y="230"/>
                </a:lnTo>
                <a:lnTo>
                  <a:pt x="568" y="232"/>
                </a:lnTo>
                <a:lnTo>
                  <a:pt x="570" y="234"/>
                </a:lnTo>
                <a:lnTo>
                  <a:pt x="570" y="236"/>
                </a:lnTo>
                <a:lnTo>
                  <a:pt x="580" y="238"/>
                </a:lnTo>
                <a:lnTo>
                  <a:pt x="582" y="242"/>
                </a:lnTo>
                <a:lnTo>
                  <a:pt x="580" y="246"/>
                </a:lnTo>
                <a:lnTo>
                  <a:pt x="582" y="246"/>
                </a:lnTo>
                <a:lnTo>
                  <a:pt x="584" y="246"/>
                </a:lnTo>
                <a:lnTo>
                  <a:pt x="584" y="250"/>
                </a:lnTo>
                <a:lnTo>
                  <a:pt x="586" y="250"/>
                </a:lnTo>
                <a:lnTo>
                  <a:pt x="590" y="252"/>
                </a:lnTo>
                <a:lnTo>
                  <a:pt x="594" y="248"/>
                </a:lnTo>
                <a:lnTo>
                  <a:pt x="598" y="248"/>
                </a:lnTo>
                <a:lnTo>
                  <a:pt x="606" y="250"/>
                </a:lnTo>
                <a:lnTo>
                  <a:pt x="610" y="248"/>
                </a:lnTo>
                <a:lnTo>
                  <a:pt x="612" y="250"/>
                </a:lnTo>
                <a:lnTo>
                  <a:pt x="614" y="248"/>
                </a:lnTo>
                <a:lnTo>
                  <a:pt x="616" y="254"/>
                </a:lnTo>
                <a:lnTo>
                  <a:pt x="618" y="256"/>
                </a:lnTo>
                <a:lnTo>
                  <a:pt x="616" y="258"/>
                </a:lnTo>
                <a:lnTo>
                  <a:pt x="616" y="260"/>
                </a:lnTo>
                <a:lnTo>
                  <a:pt x="620" y="260"/>
                </a:lnTo>
                <a:lnTo>
                  <a:pt x="620" y="262"/>
                </a:lnTo>
                <a:lnTo>
                  <a:pt x="624" y="262"/>
                </a:lnTo>
                <a:lnTo>
                  <a:pt x="624" y="272"/>
                </a:lnTo>
                <a:lnTo>
                  <a:pt x="626" y="272"/>
                </a:lnTo>
                <a:lnTo>
                  <a:pt x="626" y="276"/>
                </a:lnTo>
                <a:lnTo>
                  <a:pt x="626" y="278"/>
                </a:lnTo>
                <a:lnTo>
                  <a:pt x="632" y="284"/>
                </a:lnTo>
                <a:lnTo>
                  <a:pt x="640" y="286"/>
                </a:lnTo>
                <a:lnTo>
                  <a:pt x="642" y="288"/>
                </a:lnTo>
                <a:lnTo>
                  <a:pt x="640" y="296"/>
                </a:lnTo>
                <a:lnTo>
                  <a:pt x="642" y="302"/>
                </a:lnTo>
                <a:lnTo>
                  <a:pt x="640" y="302"/>
                </a:lnTo>
                <a:lnTo>
                  <a:pt x="638" y="298"/>
                </a:lnTo>
                <a:lnTo>
                  <a:pt x="636" y="298"/>
                </a:lnTo>
                <a:lnTo>
                  <a:pt x="636" y="300"/>
                </a:lnTo>
                <a:lnTo>
                  <a:pt x="640" y="304"/>
                </a:lnTo>
                <a:lnTo>
                  <a:pt x="640" y="306"/>
                </a:lnTo>
                <a:lnTo>
                  <a:pt x="642" y="306"/>
                </a:lnTo>
                <a:lnTo>
                  <a:pt x="642" y="310"/>
                </a:lnTo>
                <a:lnTo>
                  <a:pt x="644" y="314"/>
                </a:lnTo>
                <a:lnTo>
                  <a:pt x="642" y="318"/>
                </a:lnTo>
                <a:lnTo>
                  <a:pt x="644" y="322"/>
                </a:lnTo>
                <a:lnTo>
                  <a:pt x="642" y="322"/>
                </a:lnTo>
                <a:lnTo>
                  <a:pt x="644" y="336"/>
                </a:lnTo>
                <a:lnTo>
                  <a:pt x="642" y="342"/>
                </a:lnTo>
                <a:lnTo>
                  <a:pt x="644" y="346"/>
                </a:lnTo>
                <a:lnTo>
                  <a:pt x="642" y="348"/>
                </a:lnTo>
                <a:lnTo>
                  <a:pt x="642" y="350"/>
                </a:lnTo>
                <a:lnTo>
                  <a:pt x="640" y="356"/>
                </a:lnTo>
                <a:lnTo>
                  <a:pt x="640" y="358"/>
                </a:lnTo>
                <a:lnTo>
                  <a:pt x="638" y="366"/>
                </a:lnTo>
                <a:lnTo>
                  <a:pt x="636" y="368"/>
                </a:lnTo>
                <a:lnTo>
                  <a:pt x="636" y="372"/>
                </a:lnTo>
                <a:lnTo>
                  <a:pt x="638" y="370"/>
                </a:lnTo>
                <a:lnTo>
                  <a:pt x="638" y="372"/>
                </a:lnTo>
                <a:lnTo>
                  <a:pt x="636" y="376"/>
                </a:lnTo>
                <a:lnTo>
                  <a:pt x="634" y="386"/>
                </a:lnTo>
                <a:lnTo>
                  <a:pt x="632" y="386"/>
                </a:lnTo>
                <a:lnTo>
                  <a:pt x="630" y="390"/>
                </a:lnTo>
                <a:lnTo>
                  <a:pt x="632" y="392"/>
                </a:lnTo>
                <a:lnTo>
                  <a:pt x="630" y="394"/>
                </a:lnTo>
                <a:lnTo>
                  <a:pt x="634" y="400"/>
                </a:lnTo>
                <a:lnTo>
                  <a:pt x="634" y="402"/>
                </a:lnTo>
                <a:lnTo>
                  <a:pt x="634" y="404"/>
                </a:lnTo>
                <a:lnTo>
                  <a:pt x="634" y="406"/>
                </a:lnTo>
                <a:lnTo>
                  <a:pt x="632" y="412"/>
                </a:lnTo>
                <a:lnTo>
                  <a:pt x="632" y="420"/>
                </a:lnTo>
                <a:lnTo>
                  <a:pt x="630" y="432"/>
                </a:lnTo>
                <a:lnTo>
                  <a:pt x="628" y="432"/>
                </a:lnTo>
                <a:lnTo>
                  <a:pt x="628" y="430"/>
                </a:lnTo>
                <a:lnTo>
                  <a:pt x="630" y="424"/>
                </a:lnTo>
                <a:lnTo>
                  <a:pt x="628" y="430"/>
                </a:lnTo>
                <a:lnTo>
                  <a:pt x="626" y="434"/>
                </a:lnTo>
                <a:lnTo>
                  <a:pt x="628" y="438"/>
                </a:lnTo>
                <a:lnTo>
                  <a:pt x="632" y="444"/>
                </a:lnTo>
                <a:lnTo>
                  <a:pt x="634" y="446"/>
                </a:lnTo>
                <a:lnTo>
                  <a:pt x="642" y="454"/>
                </a:lnTo>
                <a:lnTo>
                  <a:pt x="644" y="460"/>
                </a:lnTo>
                <a:lnTo>
                  <a:pt x="646" y="464"/>
                </a:lnTo>
                <a:lnTo>
                  <a:pt x="648" y="462"/>
                </a:lnTo>
                <a:lnTo>
                  <a:pt x="644" y="456"/>
                </a:lnTo>
                <a:lnTo>
                  <a:pt x="638" y="448"/>
                </a:lnTo>
                <a:lnTo>
                  <a:pt x="632" y="444"/>
                </a:lnTo>
                <a:lnTo>
                  <a:pt x="632" y="440"/>
                </a:lnTo>
                <a:lnTo>
                  <a:pt x="640" y="444"/>
                </a:lnTo>
                <a:lnTo>
                  <a:pt x="646" y="452"/>
                </a:lnTo>
                <a:lnTo>
                  <a:pt x="650" y="452"/>
                </a:lnTo>
                <a:lnTo>
                  <a:pt x="650" y="456"/>
                </a:lnTo>
                <a:lnTo>
                  <a:pt x="652" y="458"/>
                </a:lnTo>
                <a:lnTo>
                  <a:pt x="656" y="458"/>
                </a:lnTo>
                <a:lnTo>
                  <a:pt x="658" y="456"/>
                </a:lnTo>
                <a:lnTo>
                  <a:pt x="658" y="452"/>
                </a:lnTo>
                <a:lnTo>
                  <a:pt x="658" y="444"/>
                </a:lnTo>
                <a:lnTo>
                  <a:pt x="660" y="440"/>
                </a:lnTo>
                <a:lnTo>
                  <a:pt x="658" y="434"/>
                </a:lnTo>
                <a:lnTo>
                  <a:pt x="664" y="428"/>
                </a:lnTo>
                <a:lnTo>
                  <a:pt x="660" y="430"/>
                </a:lnTo>
                <a:lnTo>
                  <a:pt x="656" y="430"/>
                </a:lnTo>
                <a:lnTo>
                  <a:pt x="652" y="428"/>
                </a:lnTo>
                <a:lnTo>
                  <a:pt x="644" y="426"/>
                </a:lnTo>
                <a:lnTo>
                  <a:pt x="644" y="424"/>
                </a:lnTo>
                <a:lnTo>
                  <a:pt x="646" y="422"/>
                </a:lnTo>
                <a:lnTo>
                  <a:pt x="652" y="420"/>
                </a:lnTo>
                <a:lnTo>
                  <a:pt x="652" y="418"/>
                </a:lnTo>
                <a:lnTo>
                  <a:pt x="646" y="418"/>
                </a:lnTo>
                <a:lnTo>
                  <a:pt x="648" y="414"/>
                </a:lnTo>
                <a:lnTo>
                  <a:pt x="646" y="410"/>
                </a:lnTo>
                <a:lnTo>
                  <a:pt x="648" y="412"/>
                </a:lnTo>
                <a:lnTo>
                  <a:pt x="650" y="414"/>
                </a:lnTo>
                <a:lnTo>
                  <a:pt x="652" y="412"/>
                </a:lnTo>
                <a:lnTo>
                  <a:pt x="658" y="416"/>
                </a:lnTo>
                <a:lnTo>
                  <a:pt x="656" y="418"/>
                </a:lnTo>
                <a:lnTo>
                  <a:pt x="662" y="418"/>
                </a:lnTo>
                <a:lnTo>
                  <a:pt x="666" y="422"/>
                </a:lnTo>
                <a:lnTo>
                  <a:pt x="666" y="428"/>
                </a:lnTo>
                <a:lnTo>
                  <a:pt x="668" y="430"/>
                </a:lnTo>
                <a:lnTo>
                  <a:pt x="666" y="434"/>
                </a:lnTo>
                <a:lnTo>
                  <a:pt x="668" y="436"/>
                </a:lnTo>
                <a:lnTo>
                  <a:pt x="676" y="438"/>
                </a:lnTo>
                <a:lnTo>
                  <a:pt x="674" y="432"/>
                </a:lnTo>
                <a:lnTo>
                  <a:pt x="674" y="430"/>
                </a:lnTo>
                <a:lnTo>
                  <a:pt x="674" y="426"/>
                </a:lnTo>
                <a:lnTo>
                  <a:pt x="676" y="420"/>
                </a:lnTo>
                <a:lnTo>
                  <a:pt x="678" y="420"/>
                </a:lnTo>
                <a:lnTo>
                  <a:pt x="680" y="422"/>
                </a:lnTo>
                <a:lnTo>
                  <a:pt x="686" y="436"/>
                </a:lnTo>
                <a:lnTo>
                  <a:pt x="684" y="442"/>
                </a:lnTo>
                <a:lnTo>
                  <a:pt x="678" y="450"/>
                </a:lnTo>
                <a:lnTo>
                  <a:pt x="678" y="454"/>
                </a:lnTo>
                <a:lnTo>
                  <a:pt x="674" y="456"/>
                </a:lnTo>
                <a:lnTo>
                  <a:pt x="674" y="460"/>
                </a:lnTo>
                <a:lnTo>
                  <a:pt x="670" y="462"/>
                </a:lnTo>
                <a:lnTo>
                  <a:pt x="668" y="470"/>
                </a:lnTo>
                <a:lnTo>
                  <a:pt x="664" y="474"/>
                </a:lnTo>
                <a:lnTo>
                  <a:pt x="664" y="476"/>
                </a:lnTo>
                <a:lnTo>
                  <a:pt x="664" y="478"/>
                </a:lnTo>
                <a:lnTo>
                  <a:pt x="662" y="478"/>
                </a:lnTo>
                <a:lnTo>
                  <a:pt x="660" y="478"/>
                </a:lnTo>
                <a:lnTo>
                  <a:pt x="666" y="476"/>
                </a:lnTo>
                <a:lnTo>
                  <a:pt x="666" y="478"/>
                </a:lnTo>
                <a:lnTo>
                  <a:pt x="666" y="480"/>
                </a:lnTo>
                <a:lnTo>
                  <a:pt x="660" y="482"/>
                </a:lnTo>
                <a:lnTo>
                  <a:pt x="666" y="484"/>
                </a:lnTo>
                <a:lnTo>
                  <a:pt x="664" y="486"/>
                </a:lnTo>
                <a:lnTo>
                  <a:pt x="658" y="482"/>
                </a:lnTo>
                <a:lnTo>
                  <a:pt x="656" y="484"/>
                </a:lnTo>
                <a:lnTo>
                  <a:pt x="656" y="486"/>
                </a:lnTo>
                <a:lnTo>
                  <a:pt x="658" y="488"/>
                </a:lnTo>
                <a:lnTo>
                  <a:pt x="660" y="486"/>
                </a:lnTo>
                <a:lnTo>
                  <a:pt x="660" y="488"/>
                </a:lnTo>
                <a:lnTo>
                  <a:pt x="660" y="490"/>
                </a:lnTo>
                <a:lnTo>
                  <a:pt x="658" y="490"/>
                </a:lnTo>
                <a:lnTo>
                  <a:pt x="652" y="490"/>
                </a:lnTo>
                <a:lnTo>
                  <a:pt x="648" y="482"/>
                </a:lnTo>
                <a:lnTo>
                  <a:pt x="648" y="484"/>
                </a:lnTo>
                <a:lnTo>
                  <a:pt x="654" y="494"/>
                </a:lnTo>
                <a:lnTo>
                  <a:pt x="654" y="492"/>
                </a:lnTo>
                <a:lnTo>
                  <a:pt x="658" y="492"/>
                </a:lnTo>
                <a:lnTo>
                  <a:pt x="660" y="494"/>
                </a:lnTo>
                <a:lnTo>
                  <a:pt x="664" y="496"/>
                </a:lnTo>
                <a:lnTo>
                  <a:pt x="670" y="498"/>
                </a:lnTo>
                <a:lnTo>
                  <a:pt x="676" y="512"/>
                </a:lnTo>
                <a:lnTo>
                  <a:pt x="674" y="516"/>
                </a:lnTo>
                <a:lnTo>
                  <a:pt x="674" y="512"/>
                </a:lnTo>
                <a:lnTo>
                  <a:pt x="672" y="516"/>
                </a:lnTo>
                <a:lnTo>
                  <a:pt x="676" y="520"/>
                </a:lnTo>
                <a:lnTo>
                  <a:pt x="678" y="524"/>
                </a:lnTo>
                <a:lnTo>
                  <a:pt x="680" y="524"/>
                </a:lnTo>
                <a:lnTo>
                  <a:pt x="680" y="522"/>
                </a:lnTo>
                <a:lnTo>
                  <a:pt x="680" y="524"/>
                </a:lnTo>
                <a:lnTo>
                  <a:pt x="684" y="528"/>
                </a:lnTo>
                <a:lnTo>
                  <a:pt x="682" y="528"/>
                </a:lnTo>
                <a:lnTo>
                  <a:pt x="680" y="526"/>
                </a:lnTo>
                <a:lnTo>
                  <a:pt x="682" y="528"/>
                </a:lnTo>
                <a:lnTo>
                  <a:pt x="688" y="542"/>
                </a:lnTo>
                <a:lnTo>
                  <a:pt x="692" y="548"/>
                </a:lnTo>
                <a:lnTo>
                  <a:pt x="696" y="554"/>
                </a:lnTo>
                <a:lnTo>
                  <a:pt x="698" y="560"/>
                </a:lnTo>
                <a:lnTo>
                  <a:pt x="704" y="568"/>
                </a:lnTo>
                <a:lnTo>
                  <a:pt x="706" y="566"/>
                </a:lnTo>
                <a:lnTo>
                  <a:pt x="702" y="560"/>
                </a:lnTo>
                <a:lnTo>
                  <a:pt x="704" y="560"/>
                </a:lnTo>
                <a:lnTo>
                  <a:pt x="704" y="562"/>
                </a:lnTo>
                <a:lnTo>
                  <a:pt x="706" y="566"/>
                </a:lnTo>
                <a:lnTo>
                  <a:pt x="708" y="568"/>
                </a:lnTo>
                <a:lnTo>
                  <a:pt x="710" y="572"/>
                </a:lnTo>
                <a:lnTo>
                  <a:pt x="712" y="576"/>
                </a:lnTo>
                <a:lnTo>
                  <a:pt x="718" y="578"/>
                </a:lnTo>
                <a:lnTo>
                  <a:pt x="720" y="576"/>
                </a:lnTo>
                <a:lnTo>
                  <a:pt x="720" y="578"/>
                </a:lnTo>
                <a:lnTo>
                  <a:pt x="722" y="580"/>
                </a:lnTo>
                <a:lnTo>
                  <a:pt x="724" y="578"/>
                </a:lnTo>
                <a:lnTo>
                  <a:pt x="726" y="580"/>
                </a:lnTo>
                <a:lnTo>
                  <a:pt x="730" y="576"/>
                </a:lnTo>
                <a:lnTo>
                  <a:pt x="730" y="578"/>
                </a:lnTo>
                <a:lnTo>
                  <a:pt x="730" y="582"/>
                </a:lnTo>
                <a:lnTo>
                  <a:pt x="732" y="580"/>
                </a:lnTo>
                <a:lnTo>
                  <a:pt x="730" y="570"/>
                </a:lnTo>
                <a:lnTo>
                  <a:pt x="726" y="564"/>
                </a:lnTo>
                <a:lnTo>
                  <a:pt x="724" y="560"/>
                </a:lnTo>
                <a:lnTo>
                  <a:pt x="718" y="558"/>
                </a:lnTo>
                <a:lnTo>
                  <a:pt x="716" y="552"/>
                </a:lnTo>
                <a:lnTo>
                  <a:pt x="714" y="552"/>
                </a:lnTo>
                <a:lnTo>
                  <a:pt x="714" y="550"/>
                </a:lnTo>
                <a:lnTo>
                  <a:pt x="718" y="552"/>
                </a:lnTo>
                <a:lnTo>
                  <a:pt x="720" y="556"/>
                </a:lnTo>
                <a:lnTo>
                  <a:pt x="724" y="556"/>
                </a:lnTo>
                <a:lnTo>
                  <a:pt x="726" y="554"/>
                </a:lnTo>
                <a:lnTo>
                  <a:pt x="726" y="558"/>
                </a:lnTo>
                <a:lnTo>
                  <a:pt x="728" y="562"/>
                </a:lnTo>
                <a:lnTo>
                  <a:pt x="730" y="562"/>
                </a:lnTo>
                <a:lnTo>
                  <a:pt x="730" y="560"/>
                </a:lnTo>
                <a:lnTo>
                  <a:pt x="734" y="558"/>
                </a:lnTo>
                <a:lnTo>
                  <a:pt x="734" y="556"/>
                </a:lnTo>
                <a:lnTo>
                  <a:pt x="736" y="556"/>
                </a:lnTo>
                <a:lnTo>
                  <a:pt x="740" y="556"/>
                </a:lnTo>
                <a:lnTo>
                  <a:pt x="742" y="554"/>
                </a:lnTo>
                <a:lnTo>
                  <a:pt x="746" y="554"/>
                </a:lnTo>
                <a:lnTo>
                  <a:pt x="750" y="548"/>
                </a:lnTo>
                <a:lnTo>
                  <a:pt x="750" y="550"/>
                </a:lnTo>
                <a:lnTo>
                  <a:pt x="748" y="554"/>
                </a:lnTo>
                <a:lnTo>
                  <a:pt x="742" y="558"/>
                </a:lnTo>
                <a:lnTo>
                  <a:pt x="740" y="560"/>
                </a:lnTo>
                <a:lnTo>
                  <a:pt x="738" y="562"/>
                </a:lnTo>
                <a:lnTo>
                  <a:pt x="736" y="564"/>
                </a:lnTo>
                <a:lnTo>
                  <a:pt x="738" y="566"/>
                </a:lnTo>
                <a:lnTo>
                  <a:pt x="742" y="566"/>
                </a:lnTo>
                <a:lnTo>
                  <a:pt x="744" y="568"/>
                </a:lnTo>
                <a:lnTo>
                  <a:pt x="744" y="580"/>
                </a:lnTo>
                <a:lnTo>
                  <a:pt x="742" y="582"/>
                </a:lnTo>
                <a:lnTo>
                  <a:pt x="742" y="594"/>
                </a:lnTo>
                <a:lnTo>
                  <a:pt x="746" y="606"/>
                </a:lnTo>
                <a:lnTo>
                  <a:pt x="746" y="614"/>
                </a:lnTo>
                <a:lnTo>
                  <a:pt x="748" y="616"/>
                </a:lnTo>
                <a:lnTo>
                  <a:pt x="748" y="614"/>
                </a:lnTo>
                <a:lnTo>
                  <a:pt x="750" y="618"/>
                </a:lnTo>
                <a:lnTo>
                  <a:pt x="752" y="618"/>
                </a:lnTo>
                <a:lnTo>
                  <a:pt x="756" y="614"/>
                </a:lnTo>
                <a:lnTo>
                  <a:pt x="756" y="616"/>
                </a:lnTo>
                <a:lnTo>
                  <a:pt x="762" y="614"/>
                </a:lnTo>
                <a:lnTo>
                  <a:pt x="762" y="610"/>
                </a:lnTo>
                <a:lnTo>
                  <a:pt x="764" y="606"/>
                </a:lnTo>
                <a:lnTo>
                  <a:pt x="764" y="600"/>
                </a:lnTo>
                <a:lnTo>
                  <a:pt x="766" y="596"/>
                </a:lnTo>
                <a:lnTo>
                  <a:pt x="774" y="590"/>
                </a:lnTo>
                <a:lnTo>
                  <a:pt x="776" y="590"/>
                </a:lnTo>
                <a:lnTo>
                  <a:pt x="780" y="586"/>
                </a:lnTo>
                <a:lnTo>
                  <a:pt x="778" y="590"/>
                </a:lnTo>
                <a:lnTo>
                  <a:pt x="778" y="592"/>
                </a:lnTo>
                <a:lnTo>
                  <a:pt x="776" y="592"/>
                </a:lnTo>
                <a:lnTo>
                  <a:pt x="772" y="596"/>
                </a:lnTo>
                <a:lnTo>
                  <a:pt x="768" y="598"/>
                </a:lnTo>
                <a:lnTo>
                  <a:pt x="768" y="602"/>
                </a:lnTo>
                <a:lnTo>
                  <a:pt x="768" y="606"/>
                </a:lnTo>
                <a:lnTo>
                  <a:pt x="766" y="610"/>
                </a:lnTo>
                <a:lnTo>
                  <a:pt x="764" y="612"/>
                </a:lnTo>
                <a:lnTo>
                  <a:pt x="764" y="614"/>
                </a:lnTo>
                <a:lnTo>
                  <a:pt x="760" y="616"/>
                </a:lnTo>
                <a:lnTo>
                  <a:pt x="758" y="618"/>
                </a:lnTo>
                <a:lnTo>
                  <a:pt x="756" y="618"/>
                </a:lnTo>
                <a:lnTo>
                  <a:pt x="754" y="618"/>
                </a:lnTo>
                <a:lnTo>
                  <a:pt x="754" y="622"/>
                </a:lnTo>
                <a:lnTo>
                  <a:pt x="754" y="624"/>
                </a:lnTo>
                <a:lnTo>
                  <a:pt x="762" y="624"/>
                </a:lnTo>
                <a:lnTo>
                  <a:pt x="766" y="626"/>
                </a:lnTo>
                <a:lnTo>
                  <a:pt x="766" y="624"/>
                </a:lnTo>
                <a:lnTo>
                  <a:pt x="770" y="628"/>
                </a:lnTo>
                <a:lnTo>
                  <a:pt x="772" y="626"/>
                </a:lnTo>
                <a:lnTo>
                  <a:pt x="770" y="620"/>
                </a:lnTo>
                <a:lnTo>
                  <a:pt x="774" y="626"/>
                </a:lnTo>
                <a:lnTo>
                  <a:pt x="778" y="638"/>
                </a:lnTo>
                <a:lnTo>
                  <a:pt x="778" y="640"/>
                </a:lnTo>
                <a:lnTo>
                  <a:pt x="776" y="640"/>
                </a:lnTo>
                <a:lnTo>
                  <a:pt x="780" y="646"/>
                </a:lnTo>
                <a:lnTo>
                  <a:pt x="782" y="648"/>
                </a:lnTo>
                <a:lnTo>
                  <a:pt x="780" y="650"/>
                </a:lnTo>
                <a:lnTo>
                  <a:pt x="784" y="666"/>
                </a:lnTo>
                <a:lnTo>
                  <a:pt x="786" y="674"/>
                </a:lnTo>
                <a:lnTo>
                  <a:pt x="788" y="676"/>
                </a:lnTo>
                <a:lnTo>
                  <a:pt x="788" y="670"/>
                </a:lnTo>
                <a:lnTo>
                  <a:pt x="790" y="680"/>
                </a:lnTo>
                <a:lnTo>
                  <a:pt x="792" y="682"/>
                </a:lnTo>
                <a:lnTo>
                  <a:pt x="794" y="684"/>
                </a:lnTo>
                <a:lnTo>
                  <a:pt x="798" y="684"/>
                </a:lnTo>
                <a:lnTo>
                  <a:pt x="796" y="688"/>
                </a:lnTo>
                <a:lnTo>
                  <a:pt x="800" y="692"/>
                </a:lnTo>
                <a:lnTo>
                  <a:pt x="802" y="692"/>
                </a:lnTo>
                <a:lnTo>
                  <a:pt x="804" y="690"/>
                </a:lnTo>
                <a:lnTo>
                  <a:pt x="806" y="690"/>
                </a:lnTo>
                <a:lnTo>
                  <a:pt x="806" y="692"/>
                </a:lnTo>
                <a:lnTo>
                  <a:pt x="804" y="696"/>
                </a:lnTo>
                <a:lnTo>
                  <a:pt x="798" y="694"/>
                </a:lnTo>
                <a:lnTo>
                  <a:pt x="796" y="694"/>
                </a:lnTo>
                <a:lnTo>
                  <a:pt x="798" y="702"/>
                </a:lnTo>
                <a:lnTo>
                  <a:pt x="800" y="702"/>
                </a:lnTo>
                <a:lnTo>
                  <a:pt x="800" y="700"/>
                </a:lnTo>
                <a:lnTo>
                  <a:pt x="802" y="702"/>
                </a:lnTo>
                <a:lnTo>
                  <a:pt x="802" y="698"/>
                </a:lnTo>
                <a:lnTo>
                  <a:pt x="806" y="700"/>
                </a:lnTo>
                <a:lnTo>
                  <a:pt x="808" y="700"/>
                </a:lnTo>
                <a:lnTo>
                  <a:pt x="810" y="698"/>
                </a:lnTo>
                <a:lnTo>
                  <a:pt x="810" y="696"/>
                </a:lnTo>
                <a:lnTo>
                  <a:pt x="812" y="696"/>
                </a:lnTo>
                <a:lnTo>
                  <a:pt x="818" y="698"/>
                </a:lnTo>
                <a:lnTo>
                  <a:pt x="816" y="700"/>
                </a:lnTo>
                <a:lnTo>
                  <a:pt x="822" y="698"/>
                </a:lnTo>
                <a:lnTo>
                  <a:pt x="824" y="700"/>
                </a:lnTo>
                <a:lnTo>
                  <a:pt x="826" y="702"/>
                </a:lnTo>
                <a:lnTo>
                  <a:pt x="832" y="700"/>
                </a:lnTo>
                <a:lnTo>
                  <a:pt x="832" y="704"/>
                </a:lnTo>
                <a:lnTo>
                  <a:pt x="842" y="706"/>
                </a:lnTo>
                <a:lnTo>
                  <a:pt x="850" y="710"/>
                </a:lnTo>
                <a:lnTo>
                  <a:pt x="852" y="714"/>
                </a:lnTo>
                <a:lnTo>
                  <a:pt x="848" y="718"/>
                </a:lnTo>
                <a:lnTo>
                  <a:pt x="852" y="722"/>
                </a:lnTo>
                <a:lnTo>
                  <a:pt x="850" y="724"/>
                </a:lnTo>
                <a:lnTo>
                  <a:pt x="854" y="726"/>
                </a:lnTo>
                <a:lnTo>
                  <a:pt x="860" y="726"/>
                </a:lnTo>
                <a:lnTo>
                  <a:pt x="860" y="732"/>
                </a:lnTo>
                <a:lnTo>
                  <a:pt x="864" y="734"/>
                </a:lnTo>
                <a:lnTo>
                  <a:pt x="868" y="744"/>
                </a:lnTo>
                <a:lnTo>
                  <a:pt x="870" y="744"/>
                </a:lnTo>
                <a:lnTo>
                  <a:pt x="872" y="744"/>
                </a:lnTo>
                <a:lnTo>
                  <a:pt x="874" y="744"/>
                </a:lnTo>
                <a:lnTo>
                  <a:pt x="870" y="750"/>
                </a:lnTo>
                <a:lnTo>
                  <a:pt x="872" y="752"/>
                </a:lnTo>
                <a:lnTo>
                  <a:pt x="872" y="754"/>
                </a:lnTo>
                <a:lnTo>
                  <a:pt x="876" y="756"/>
                </a:lnTo>
                <a:lnTo>
                  <a:pt x="880" y="764"/>
                </a:lnTo>
                <a:lnTo>
                  <a:pt x="880" y="768"/>
                </a:lnTo>
                <a:lnTo>
                  <a:pt x="890" y="774"/>
                </a:lnTo>
                <a:lnTo>
                  <a:pt x="892" y="774"/>
                </a:lnTo>
                <a:lnTo>
                  <a:pt x="896" y="776"/>
                </a:lnTo>
                <a:lnTo>
                  <a:pt x="904" y="776"/>
                </a:lnTo>
                <a:lnTo>
                  <a:pt x="912" y="784"/>
                </a:lnTo>
                <a:lnTo>
                  <a:pt x="912" y="788"/>
                </a:lnTo>
                <a:lnTo>
                  <a:pt x="910" y="790"/>
                </a:lnTo>
                <a:lnTo>
                  <a:pt x="904" y="792"/>
                </a:lnTo>
                <a:lnTo>
                  <a:pt x="902" y="792"/>
                </a:lnTo>
                <a:lnTo>
                  <a:pt x="904" y="790"/>
                </a:lnTo>
                <a:lnTo>
                  <a:pt x="904" y="788"/>
                </a:lnTo>
                <a:lnTo>
                  <a:pt x="900" y="786"/>
                </a:lnTo>
                <a:lnTo>
                  <a:pt x="894" y="786"/>
                </a:lnTo>
                <a:lnTo>
                  <a:pt x="890" y="784"/>
                </a:lnTo>
                <a:lnTo>
                  <a:pt x="890" y="780"/>
                </a:lnTo>
                <a:lnTo>
                  <a:pt x="886" y="778"/>
                </a:lnTo>
                <a:lnTo>
                  <a:pt x="884" y="776"/>
                </a:lnTo>
                <a:lnTo>
                  <a:pt x="882" y="774"/>
                </a:lnTo>
                <a:lnTo>
                  <a:pt x="878" y="788"/>
                </a:lnTo>
                <a:lnTo>
                  <a:pt x="880" y="792"/>
                </a:lnTo>
                <a:lnTo>
                  <a:pt x="884" y="802"/>
                </a:lnTo>
                <a:lnTo>
                  <a:pt x="892" y="806"/>
                </a:lnTo>
                <a:lnTo>
                  <a:pt x="896" y="804"/>
                </a:lnTo>
                <a:lnTo>
                  <a:pt x="902" y="804"/>
                </a:lnTo>
                <a:lnTo>
                  <a:pt x="904" y="804"/>
                </a:lnTo>
                <a:lnTo>
                  <a:pt x="908" y="802"/>
                </a:lnTo>
                <a:lnTo>
                  <a:pt x="914" y="800"/>
                </a:lnTo>
                <a:lnTo>
                  <a:pt x="916" y="798"/>
                </a:lnTo>
                <a:lnTo>
                  <a:pt x="922" y="794"/>
                </a:lnTo>
                <a:lnTo>
                  <a:pt x="926" y="796"/>
                </a:lnTo>
                <a:lnTo>
                  <a:pt x="926" y="794"/>
                </a:lnTo>
                <a:lnTo>
                  <a:pt x="928" y="798"/>
                </a:lnTo>
                <a:lnTo>
                  <a:pt x="930" y="796"/>
                </a:lnTo>
                <a:lnTo>
                  <a:pt x="932" y="798"/>
                </a:lnTo>
                <a:lnTo>
                  <a:pt x="934" y="796"/>
                </a:lnTo>
                <a:lnTo>
                  <a:pt x="940" y="798"/>
                </a:lnTo>
                <a:lnTo>
                  <a:pt x="942" y="794"/>
                </a:lnTo>
                <a:lnTo>
                  <a:pt x="946" y="794"/>
                </a:lnTo>
                <a:lnTo>
                  <a:pt x="948" y="794"/>
                </a:lnTo>
                <a:lnTo>
                  <a:pt x="948" y="790"/>
                </a:lnTo>
                <a:lnTo>
                  <a:pt x="952" y="788"/>
                </a:lnTo>
                <a:lnTo>
                  <a:pt x="952" y="790"/>
                </a:lnTo>
                <a:lnTo>
                  <a:pt x="954" y="790"/>
                </a:lnTo>
                <a:lnTo>
                  <a:pt x="954" y="788"/>
                </a:lnTo>
                <a:lnTo>
                  <a:pt x="956" y="782"/>
                </a:lnTo>
                <a:lnTo>
                  <a:pt x="958" y="780"/>
                </a:lnTo>
                <a:lnTo>
                  <a:pt x="960" y="782"/>
                </a:lnTo>
                <a:lnTo>
                  <a:pt x="960" y="780"/>
                </a:lnTo>
                <a:lnTo>
                  <a:pt x="966" y="780"/>
                </a:lnTo>
                <a:lnTo>
                  <a:pt x="966" y="782"/>
                </a:lnTo>
                <a:lnTo>
                  <a:pt x="964" y="782"/>
                </a:lnTo>
                <a:lnTo>
                  <a:pt x="964" y="784"/>
                </a:lnTo>
                <a:lnTo>
                  <a:pt x="966" y="786"/>
                </a:lnTo>
                <a:lnTo>
                  <a:pt x="968" y="784"/>
                </a:lnTo>
                <a:lnTo>
                  <a:pt x="970" y="784"/>
                </a:lnTo>
                <a:lnTo>
                  <a:pt x="974" y="786"/>
                </a:lnTo>
                <a:lnTo>
                  <a:pt x="974" y="790"/>
                </a:lnTo>
                <a:lnTo>
                  <a:pt x="974" y="788"/>
                </a:lnTo>
                <a:lnTo>
                  <a:pt x="972" y="784"/>
                </a:lnTo>
                <a:lnTo>
                  <a:pt x="966" y="784"/>
                </a:lnTo>
                <a:lnTo>
                  <a:pt x="970" y="780"/>
                </a:lnTo>
                <a:lnTo>
                  <a:pt x="972" y="780"/>
                </a:lnTo>
                <a:lnTo>
                  <a:pt x="972" y="782"/>
                </a:lnTo>
                <a:lnTo>
                  <a:pt x="974" y="782"/>
                </a:lnTo>
                <a:lnTo>
                  <a:pt x="976" y="786"/>
                </a:lnTo>
                <a:lnTo>
                  <a:pt x="980" y="786"/>
                </a:lnTo>
                <a:lnTo>
                  <a:pt x="976" y="784"/>
                </a:lnTo>
                <a:lnTo>
                  <a:pt x="976" y="778"/>
                </a:lnTo>
                <a:lnTo>
                  <a:pt x="978" y="774"/>
                </a:lnTo>
                <a:lnTo>
                  <a:pt x="978" y="772"/>
                </a:lnTo>
                <a:lnTo>
                  <a:pt x="982" y="766"/>
                </a:lnTo>
                <a:lnTo>
                  <a:pt x="984" y="764"/>
                </a:lnTo>
                <a:lnTo>
                  <a:pt x="988" y="758"/>
                </a:lnTo>
                <a:lnTo>
                  <a:pt x="988" y="756"/>
                </a:lnTo>
                <a:lnTo>
                  <a:pt x="984" y="754"/>
                </a:lnTo>
                <a:lnTo>
                  <a:pt x="986" y="750"/>
                </a:lnTo>
                <a:lnTo>
                  <a:pt x="982" y="744"/>
                </a:lnTo>
                <a:lnTo>
                  <a:pt x="982" y="740"/>
                </a:lnTo>
                <a:lnTo>
                  <a:pt x="986" y="736"/>
                </a:lnTo>
                <a:lnTo>
                  <a:pt x="984" y="724"/>
                </a:lnTo>
                <a:lnTo>
                  <a:pt x="988" y="718"/>
                </a:lnTo>
                <a:lnTo>
                  <a:pt x="992" y="706"/>
                </a:lnTo>
                <a:lnTo>
                  <a:pt x="996" y="704"/>
                </a:lnTo>
                <a:lnTo>
                  <a:pt x="998" y="702"/>
                </a:lnTo>
                <a:lnTo>
                  <a:pt x="996" y="690"/>
                </a:lnTo>
                <a:lnTo>
                  <a:pt x="1002" y="680"/>
                </a:lnTo>
                <a:lnTo>
                  <a:pt x="1002" y="678"/>
                </a:lnTo>
                <a:lnTo>
                  <a:pt x="1004" y="680"/>
                </a:lnTo>
                <a:lnTo>
                  <a:pt x="1004" y="694"/>
                </a:lnTo>
                <a:lnTo>
                  <a:pt x="1004" y="696"/>
                </a:lnTo>
                <a:lnTo>
                  <a:pt x="1004" y="698"/>
                </a:lnTo>
                <a:lnTo>
                  <a:pt x="1006" y="694"/>
                </a:lnTo>
                <a:lnTo>
                  <a:pt x="1002" y="67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79" name="Freeform 36"/>
          <p:cNvSpPr>
            <a:spLocks/>
          </p:cNvSpPr>
          <p:nvPr/>
        </p:nvSpPr>
        <p:spPr bwMode="auto">
          <a:xfrm>
            <a:off x="4902092" y="4581151"/>
            <a:ext cx="2477" cy="4955"/>
          </a:xfrm>
          <a:custGeom>
            <a:avLst/>
            <a:gdLst>
              <a:gd name="T0" fmla="*/ 3175 w 2"/>
              <a:gd name="T1" fmla="*/ 6350 h 4"/>
              <a:gd name="T2" fmla="*/ 0 w 2"/>
              <a:gd name="T3" fmla="*/ 3175 h 4"/>
              <a:gd name="T4" fmla="*/ 0 w 2"/>
              <a:gd name="T5" fmla="*/ 0 h 4"/>
              <a:gd name="T6" fmla="*/ 3175 w 2"/>
              <a:gd name="T7" fmla="*/ 635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4">
                <a:moveTo>
                  <a:pt x="2" y="4"/>
                </a:moveTo>
                <a:lnTo>
                  <a:pt x="0" y="2"/>
                </a:lnTo>
                <a:lnTo>
                  <a:pt x="0" y="0"/>
                </a:lnTo>
                <a:lnTo>
                  <a:pt x="2" y="4"/>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80" name="Freeform 37"/>
          <p:cNvSpPr>
            <a:spLocks/>
          </p:cNvSpPr>
          <p:nvPr/>
        </p:nvSpPr>
        <p:spPr bwMode="auto">
          <a:xfrm>
            <a:off x="5925222" y="4910633"/>
            <a:ext cx="0" cy="1239"/>
          </a:xfrm>
          <a:custGeom>
            <a:avLst/>
            <a:gdLst>
              <a:gd name="T0" fmla="*/ 1588 h 2"/>
              <a:gd name="T1" fmla="*/ 0 h 2"/>
              <a:gd name="T2" fmla="*/ 1588 h 2"/>
              <a:gd name="T3" fmla="*/ 1588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2"/>
                </a:moveTo>
                <a:lnTo>
                  <a:pt x="0" y="0"/>
                </a:lnTo>
                <a:lnTo>
                  <a:pt x="0" y="2"/>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081" name="Freeform 38"/>
          <p:cNvSpPr>
            <a:spLocks/>
          </p:cNvSpPr>
          <p:nvPr/>
        </p:nvSpPr>
        <p:spPr bwMode="auto">
          <a:xfrm>
            <a:off x="4310015" y="3862730"/>
            <a:ext cx="455825" cy="784070"/>
          </a:xfrm>
          <a:custGeom>
            <a:avLst/>
            <a:gdLst>
              <a:gd name="T0" fmla="*/ 200546 w 402"/>
              <a:gd name="T1" fmla="*/ 52277 h 692"/>
              <a:gd name="T2" fmla="*/ 174388 w 402"/>
              <a:gd name="T3" fmla="*/ 46469 h 692"/>
              <a:gd name="T4" fmla="*/ 174388 w 402"/>
              <a:gd name="T5" fmla="*/ 78416 h 692"/>
              <a:gd name="T6" fmla="*/ 162762 w 402"/>
              <a:gd name="T7" fmla="*/ 63895 h 692"/>
              <a:gd name="T8" fmla="*/ 165669 w 402"/>
              <a:gd name="T9" fmla="*/ 98746 h 692"/>
              <a:gd name="T10" fmla="*/ 168575 w 402"/>
              <a:gd name="T11" fmla="*/ 113268 h 692"/>
              <a:gd name="T12" fmla="*/ 148230 w 402"/>
              <a:gd name="T13" fmla="*/ 151024 h 692"/>
              <a:gd name="T14" fmla="*/ 133698 w 402"/>
              <a:gd name="T15" fmla="*/ 159737 h 692"/>
              <a:gd name="T16" fmla="*/ 110446 w 402"/>
              <a:gd name="T17" fmla="*/ 185875 h 692"/>
              <a:gd name="T18" fmla="*/ 119165 w 402"/>
              <a:gd name="T19" fmla="*/ 191684 h 692"/>
              <a:gd name="T20" fmla="*/ 98820 w 402"/>
              <a:gd name="T21" fmla="*/ 203301 h 692"/>
              <a:gd name="T22" fmla="*/ 107539 w 402"/>
              <a:gd name="T23" fmla="*/ 223631 h 692"/>
              <a:gd name="T24" fmla="*/ 90100 w 402"/>
              <a:gd name="T25" fmla="*/ 232344 h 692"/>
              <a:gd name="T26" fmla="*/ 81381 w 402"/>
              <a:gd name="T27" fmla="*/ 258483 h 692"/>
              <a:gd name="T28" fmla="*/ 81381 w 402"/>
              <a:gd name="T29" fmla="*/ 275909 h 692"/>
              <a:gd name="T30" fmla="*/ 87194 w 402"/>
              <a:gd name="T31" fmla="*/ 290430 h 692"/>
              <a:gd name="T32" fmla="*/ 58129 w 402"/>
              <a:gd name="T33" fmla="*/ 287526 h 692"/>
              <a:gd name="T34" fmla="*/ 55223 w 402"/>
              <a:gd name="T35" fmla="*/ 316569 h 692"/>
              <a:gd name="T36" fmla="*/ 55223 w 402"/>
              <a:gd name="T37" fmla="*/ 342707 h 692"/>
              <a:gd name="T38" fmla="*/ 75568 w 402"/>
              <a:gd name="T39" fmla="*/ 342707 h 692"/>
              <a:gd name="T40" fmla="*/ 72662 w 402"/>
              <a:gd name="T41" fmla="*/ 357229 h 692"/>
              <a:gd name="T42" fmla="*/ 75568 w 402"/>
              <a:gd name="T43" fmla="*/ 357229 h 692"/>
              <a:gd name="T44" fmla="*/ 90100 w 402"/>
              <a:gd name="T45" fmla="*/ 377559 h 692"/>
              <a:gd name="T46" fmla="*/ 69755 w 402"/>
              <a:gd name="T47" fmla="*/ 406602 h 692"/>
              <a:gd name="T48" fmla="*/ 69755 w 402"/>
              <a:gd name="T49" fmla="*/ 432741 h 692"/>
              <a:gd name="T50" fmla="*/ 69755 w 402"/>
              <a:gd name="T51" fmla="*/ 455975 h 692"/>
              <a:gd name="T52" fmla="*/ 84288 w 402"/>
              <a:gd name="T53" fmla="*/ 461784 h 692"/>
              <a:gd name="T54" fmla="*/ 90100 w 402"/>
              <a:gd name="T55" fmla="*/ 496635 h 692"/>
              <a:gd name="T56" fmla="*/ 81381 w 402"/>
              <a:gd name="T57" fmla="*/ 519870 h 692"/>
              <a:gd name="T58" fmla="*/ 98820 w 402"/>
              <a:gd name="T59" fmla="*/ 519870 h 692"/>
              <a:gd name="T60" fmla="*/ 98820 w 402"/>
              <a:gd name="T61" fmla="*/ 540200 h 692"/>
              <a:gd name="T62" fmla="*/ 101726 w 402"/>
              <a:gd name="T63" fmla="*/ 548913 h 692"/>
              <a:gd name="T64" fmla="*/ 119165 w 402"/>
              <a:gd name="T65" fmla="*/ 572147 h 692"/>
              <a:gd name="T66" fmla="*/ 110446 w 402"/>
              <a:gd name="T67" fmla="*/ 589573 h 692"/>
              <a:gd name="T68" fmla="*/ 78475 w 402"/>
              <a:gd name="T69" fmla="*/ 609903 h 692"/>
              <a:gd name="T70" fmla="*/ 95913 w 402"/>
              <a:gd name="T71" fmla="*/ 604095 h 692"/>
              <a:gd name="T72" fmla="*/ 90100 w 402"/>
              <a:gd name="T73" fmla="*/ 630233 h 692"/>
              <a:gd name="T74" fmla="*/ 90100 w 402"/>
              <a:gd name="T75" fmla="*/ 641850 h 692"/>
              <a:gd name="T76" fmla="*/ 61036 w 402"/>
              <a:gd name="T77" fmla="*/ 679606 h 692"/>
              <a:gd name="T78" fmla="*/ 49410 w 402"/>
              <a:gd name="T79" fmla="*/ 691224 h 692"/>
              <a:gd name="T80" fmla="*/ 40691 w 402"/>
              <a:gd name="T81" fmla="*/ 714458 h 692"/>
              <a:gd name="T82" fmla="*/ 23252 w 402"/>
              <a:gd name="T83" fmla="*/ 726075 h 692"/>
              <a:gd name="T84" fmla="*/ 20345 w 402"/>
              <a:gd name="T85" fmla="*/ 752214 h 692"/>
              <a:gd name="T86" fmla="*/ 11626 w 402"/>
              <a:gd name="T87" fmla="*/ 766735 h 692"/>
              <a:gd name="T88" fmla="*/ 2906 w 402"/>
              <a:gd name="T89" fmla="*/ 795778 h 692"/>
              <a:gd name="T90" fmla="*/ 2906 w 402"/>
              <a:gd name="T91" fmla="*/ 824821 h 692"/>
              <a:gd name="T92" fmla="*/ 340057 w 402"/>
              <a:gd name="T93" fmla="*/ 839343 h 692"/>
              <a:gd name="T94" fmla="*/ 334244 w 402"/>
              <a:gd name="T95" fmla="*/ 871290 h 692"/>
              <a:gd name="T96" fmla="*/ 328431 w 402"/>
              <a:gd name="T97" fmla="*/ 920663 h 692"/>
              <a:gd name="T98" fmla="*/ 357496 w 402"/>
              <a:gd name="T99" fmla="*/ 949706 h 692"/>
              <a:gd name="T100" fmla="*/ 366215 w 402"/>
              <a:gd name="T101" fmla="*/ 984558 h 692"/>
              <a:gd name="T102" fmla="*/ 392373 w 402"/>
              <a:gd name="T103" fmla="*/ 1004888 h 692"/>
              <a:gd name="T104" fmla="*/ 406905 w 402"/>
              <a:gd name="T105" fmla="*/ 990366 h 692"/>
              <a:gd name="T106" fmla="*/ 424344 w 402"/>
              <a:gd name="T107" fmla="*/ 964228 h 692"/>
              <a:gd name="T108" fmla="*/ 433064 w 402"/>
              <a:gd name="T109" fmla="*/ 975845 h 692"/>
              <a:gd name="T110" fmla="*/ 502819 w 402"/>
              <a:gd name="T111" fmla="*/ 955515 h 692"/>
              <a:gd name="T112" fmla="*/ 499912 w 402"/>
              <a:gd name="T113" fmla="*/ 949706 h 692"/>
              <a:gd name="T114" fmla="*/ 546416 w 402"/>
              <a:gd name="T115" fmla="*/ 958419 h 692"/>
              <a:gd name="T116" fmla="*/ 569668 w 402"/>
              <a:gd name="T117" fmla="*/ 967132 h 692"/>
              <a:gd name="T118" fmla="*/ 584200 w 402"/>
              <a:gd name="T119" fmla="*/ 952611 h 692"/>
              <a:gd name="T120" fmla="*/ 560948 w 402"/>
              <a:gd name="T121" fmla="*/ 0 h 6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02" h="692">
                <a:moveTo>
                  <a:pt x="140" y="14"/>
                </a:moveTo>
                <a:lnTo>
                  <a:pt x="144" y="20"/>
                </a:lnTo>
                <a:lnTo>
                  <a:pt x="146" y="24"/>
                </a:lnTo>
                <a:lnTo>
                  <a:pt x="144" y="28"/>
                </a:lnTo>
                <a:lnTo>
                  <a:pt x="142" y="34"/>
                </a:lnTo>
                <a:lnTo>
                  <a:pt x="138" y="36"/>
                </a:lnTo>
                <a:lnTo>
                  <a:pt x="134" y="34"/>
                </a:lnTo>
                <a:lnTo>
                  <a:pt x="126" y="38"/>
                </a:lnTo>
                <a:lnTo>
                  <a:pt x="126" y="36"/>
                </a:lnTo>
                <a:lnTo>
                  <a:pt x="126" y="32"/>
                </a:lnTo>
                <a:lnTo>
                  <a:pt x="122" y="32"/>
                </a:lnTo>
                <a:lnTo>
                  <a:pt x="120" y="32"/>
                </a:lnTo>
                <a:lnTo>
                  <a:pt x="120" y="34"/>
                </a:lnTo>
                <a:lnTo>
                  <a:pt x="122" y="38"/>
                </a:lnTo>
                <a:lnTo>
                  <a:pt x="120" y="44"/>
                </a:lnTo>
                <a:lnTo>
                  <a:pt x="124" y="48"/>
                </a:lnTo>
                <a:lnTo>
                  <a:pt x="122" y="52"/>
                </a:lnTo>
                <a:lnTo>
                  <a:pt x="120" y="54"/>
                </a:lnTo>
                <a:lnTo>
                  <a:pt x="116" y="54"/>
                </a:lnTo>
                <a:lnTo>
                  <a:pt x="114" y="52"/>
                </a:lnTo>
                <a:lnTo>
                  <a:pt x="118" y="48"/>
                </a:lnTo>
                <a:lnTo>
                  <a:pt x="116" y="44"/>
                </a:lnTo>
                <a:lnTo>
                  <a:pt x="114" y="44"/>
                </a:lnTo>
                <a:lnTo>
                  <a:pt x="112" y="44"/>
                </a:lnTo>
                <a:lnTo>
                  <a:pt x="112" y="56"/>
                </a:lnTo>
                <a:lnTo>
                  <a:pt x="114" y="56"/>
                </a:lnTo>
                <a:lnTo>
                  <a:pt x="120" y="56"/>
                </a:lnTo>
                <a:lnTo>
                  <a:pt x="122" y="60"/>
                </a:lnTo>
                <a:lnTo>
                  <a:pt x="120" y="64"/>
                </a:lnTo>
                <a:lnTo>
                  <a:pt x="114" y="68"/>
                </a:lnTo>
                <a:lnTo>
                  <a:pt x="112" y="66"/>
                </a:lnTo>
                <a:lnTo>
                  <a:pt x="112" y="60"/>
                </a:lnTo>
                <a:lnTo>
                  <a:pt x="110" y="58"/>
                </a:lnTo>
                <a:lnTo>
                  <a:pt x="108" y="68"/>
                </a:lnTo>
                <a:lnTo>
                  <a:pt x="114" y="74"/>
                </a:lnTo>
                <a:lnTo>
                  <a:pt x="116" y="78"/>
                </a:lnTo>
                <a:lnTo>
                  <a:pt x="114" y="80"/>
                </a:lnTo>
                <a:lnTo>
                  <a:pt x="110" y="84"/>
                </a:lnTo>
                <a:lnTo>
                  <a:pt x="110" y="86"/>
                </a:lnTo>
                <a:lnTo>
                  <a:pt x="110" y="94"/>
                </a:lnTo>
                <a:lnTo>
                  <a:pt x="110" y="98"/>
                </a:lnTo>
                <a:lnTo>
                  <a:pt x="102" y="104"/>
                </a:lnTo>
                <a:lnTo>
                  <a:pt x="102" y="110"/>
                </a:lnTo>
                <a:lnTo>
                  <a:pt x="100" y="112"/>
                </a:lnTo>
                <a:lnTo>
                  <a:pt x="98" y="110"/>
                </a:lnTo>
                <a:lnTo>
                  <a:pt x="98" y="106"/>
                </a:lnTo>
                <a:lnTo>
                  <a:pt x="88" y="106"/>
                </a:lnTo>
                <a:lnTo>
                  <a:pt x="92" y="110"/>
                </a:lnTo>
                <a:lnTo>
                  <a:pt x="90" y="116"/>
                </a:lnTo>
                <a:lnTo>
                  <a:pt x="88" y="120"/>
                </a:lnTo>
                <a:lnTo>
                  <a:pt x="82" y="118"/>
                </a:lnTo>
                <a:lnTo>
                  <a:pt x="82" y="124"/>
                </a:lnTo>
                <a:lnTo>
                  <a:pt x="80" y="128"/>
                </a:lnTo>
                <a:lnTo>
                  <a:pt x="76" y="128"/>
                </a:lnTo>
                <a:lnTo>
                  <a:pt x="72" y="126"/>
                </a:lnTo>
                <a:lnTo>
                  <a:pt x="70" y="126"/>
                </a:lnTo>
                <a:lnTo>
                  <a:pt x="70" y="128"/>
                </a:lnTo>
                <a:lnTo>
                  <a:pt x="72" y="130"/>
                </a:lnTo>
                <a:lnTo>
                  <a:pt x="74" y="132"/>
                </a:lnTo>
                <a:lnTo>
                  <a:pt x="82" y="132"/>
                </a:lnTo>
                <a:lnTo>
                  <a:pt x="84" y="132"/>
                </a:lnTo>
                <a:lnTo>
                  <a:pt x="84" y="136"/>
                </a:lnTo>
                <a:lnTo>
                  <a:pt x="82" y="138"/>
                </a:lnTo>
                <a:lnTo>
                  <a:pt x="72" y="134"/>
                </a:lnTo>
                <a:lnTo>
                  <a:pt x="68" y="138"/>
                </a:lnTo>
                <a:lnTo>
                  <a:pt x="68" y="140"/>
                </a:lnTo>
                <a:lnTo>
                  <a:pt x="70" y="142"/>
                </a:lnTo>
                <a:lnTo>
                  <a:pt x="72" y="144"/>
                </a:lnTo>
                <a:lnTo>
                  <a:pt x="78" y="144"/>
                </a:lnTo>
                <a:lnTo>
                  <a:pt x="78" y="146"/>
                </a:lnTo>
                <a:lnTo>
                  <a:pt x="78" y="150"/>
                </a:lnTo>
                <a:lnTo>
                  <a:pt x="74" y="154"/>
                </a:lnTo>
                <a:lnTo>
                  <a:pt x="68" y="154"/>
                </a:lnTo>
                <a:lnTo>
                  <a:pt x="66" y="156"/>
                </a:lnTo>
                <a:lnTo>
                  <a:pt x="66" y="162"/>
                </a:lnTo>
                <a:lnTo>
                  <a:pt x="66" y="164"/>
                </a:lnTo>
                <a:lnTo>
                  <a:pt x="64" y="164"/>
                </a:lnTo>
                <a:lnTo>
                  <a:pt x="62" y="160"/>
                </a:lnTo>
                <a:lnTo>
                  <a:pt x="54" y="158"/>
                </a:lnTo>
                <a:lnTo>
                  <a:pt x="52" y="158"/>
                </a:lnTo>
                <a:lnTo>
                  <a:pt x="54" y="160"/>
                </a:lnTo>
                <a:lnTo>
                  <a:pt x="60" y="168"/>
                </a:lnTo>
                <a:lnTo>
                  <a:pt x="60" y="170"/>
                </a:lnTo>
                <a:lnTo>
                  <a:pt x="56" y="178"/>
                </a:lnTo>
                <a:lnTo>
                  <a:pt x="56" y="180"/>
                </a:lnTo>
                <a:lnTo>
                  <a:pt x="60" y="184"/>
                </a:lnTo>
                <a:lnTo>
                  <a:pt x="64" y="188"/>
                </a:lnTo>
                <a:lnTo>
                  <a:pt x="62" y="190"/>
                </a:lnTo>
                <a:lnTo>
                  <a:pt x="56" y="190"/>
                </a:lnTo>
                <a:lnTo>
                  <a:pt x="46" y="190"/>
                </a:lnTo>
                <a:lnTo>
                  <a:pt x="46" y="192"/>
                </a:lnTo>
                <a:lnTo>
                  <a:pt x="48" y="198"/>
                </a:lnTo>
                <a:lnTo>
                  <a:pt x="52" y="200"/>
                </a:lnTo>
                <a:lnTo>
                  <a:pt x="58" y="198"/>
                </a:lnTo>
                <a:lnTo>
                  <a:pt x="60" y="200"/>
                </a:lnTo>
                <a:lnTo>
                  <a:pt x="60" y="204"/>
                </a:lnTo>
                <a:lnTo>
                  <a:pt x="56" y="206"/>
                </a:lnTo>
                <a:lnTo>
                  <a:pt x="52" y="206"/>
                </a:lnTo>
                <a:lnTo>
                  <a:pt x="48" y="204"/>
                </a:lnTo>
                <a:lnTo>
                  <a:pt x="44" y="200"/>
                </a:lnTo>
                <a:lnTo>
                  <a:pt x="40" y="198"/>
                </a:lnTo>
                <a:lnTo>
                  <a:pt x="38" y="200"/>
                </a:lnTo>
                <a:lnTo>
                  <a:pt x="38" y="202"/>
                </a:lnTo>
                <a:lnTo>
                  <a:pt x="44" y="210"/>
                </a:lnTo>
                <a:lnTo>
                  <a:pt x="46" y="216"/>
                </a:lnTo>
                <a:lnTo>
                  <a:pt x="44" y="218"/>
                </a:lnTo>
                <a:lnTo>
                  <a:pt x="38" y="218"/>
                </a:lnTo>
                <a:lnTo>
                  <a:pt x="36" y="220"/>
                </a:lnTo>
                <a:lnTo>
                  <a:pt x="38" y="220"/>
                </a:lnTo>
                <a:lnTo>
                  <a:pt x="40" y="224"/>
                </a:lnTo>
                <a:lnTo>
                  <a:pt x="44" y="226"/>
                </a:lnTo>
                <a:lnTo>
                  <a:pt x="42" y="230"/>
                </a:lnTo>
                <a:lnTo>
                  <a:pt x="38" y="236"/>
                </a:lnTo>
                <a:lnTo>
                  <a:pt x="38" y="238"/>
                </a:lnTo>
                <a:lnTo>
                  <a:pt x="40" y="238"/>
                </a:lnTo>
                <a:lnTo>
                  <a:pt x="44" y="238"/>
                </a:lnTo>
                <a:lnTo>
                  <a:pt x="46" y="230"/>
                </a:lnTo>
                <a:lnTo>
                  <a:pt x="50" y="232"/>
                </a:lnTo>
                <a:lnTo>
                  <a:pt x="52" y="236"/>
                </a:lnTo>
                <a:lnTo>
                  <a:pt x="50" y="238"/>
                </a:lnTo>
                <a:lnTo>
                  <a:pt x="42" y="242"/>
                </a:lnTo>
                <a:lnTo>
                  <a:pt x="40" y="244"/>
                </a:lnTo>
                <a:lnTo>
                  <a:pt x="42" y="244"/>
                </a:lnTo>
                <a:lnTo>
                  <a:pt x="44" y="246"/>
                </a:lnTo>
                <a:lnTo>
                  <a:pt x="50" y="246"/>
                </a:lnTo>
                <a:lnTo>
                  <a:pt x="52" y="244"/>
                </a:lnTo>
                <a:lnTo>
                  <a:pt x="56" y="236"/>
                </a:lnTo>
                <a:lnTo>
                  <a:pt x="58" y="236"/>
                </a:lnTo>
                <a:lnTo>
                  <a:pt x="58" y="238"/>
                </a:lnTo>
                <a:lnTo>
                  <a:pt x="58" y="240"/>
                </a:lnTo>
                <a:lnTo>
                  <a:pt x="52" y="246"/>
                </a:lnTo>
                <a:lnTo>
                  <a:pt x="48" y="252"/>
                </a:lnTo>
                <a:lnTo>
                  <a:pt x="54" y="264"/>
                </a:lnTo>
                <a:lnTo>
                  <a:pt x="56" y="264"/>
                </a:lnTo>
                <a:lnTo>
                  <a:pt x="58" y="260"/>
                </a:lnTo>
                <a:lnTo>
                  <a:pt x="60" y="258"/>
                </a:lnTo>
                <a:lnTo>
                  <a:pt x="62" y="260"/>
                </a:lnTo>
                <a:lnTo>
                  <a:pt x="62" y="262"/>
                </a:lnTo>
                <a:lnTo>
                  <a:pt x="60" y="266"/>
                </a:lnTo>
                <a:lnTo>
                  <a:pt x="56" y="270"/>
                </a:lnTo>
                <a:lnTo>
                  <a:pt x="58" y="278"/>
                </a:lnTo>
                <a:lnTo>
                  <a:pt x="56" y="280"/>
                </a:lnTo>
                <a:lnTo>
                  <a:pt x="48" y="280"/>
                </a:lnTo>
                <a:lnTo>
                  <a:pt x="46" y="280"/>
                </a:lnTo>
                <a:lnTo>
                  <a:pt x="44" y="282"/>
                </a:lnTo>
                <a:lnTo>
                  <a:pt x="46" y="286"/>
                </a:lnTo>
                <a:lnTo>
                  <a:pt x="52" y="290"/>
                </a:lnTo>
                <a:lnTo>
                  <a:pt x="52" y="294"/>
                </a:lnTo>
                <a:lnTo>
                  <a:pt x="48" y="298"/>
                </a:lnTo>
                <a:lnTo>
                  <a:pt x="48" y="300"/>
                </a:lnTo>
                <a:lnTo>
                  <a:pt x="46" y="302"/>
                </a:lnTo>
                <a:lnTo>
                  <a:pt x="42" y="308"/>
                </a:lnTo>
                <a:lnTo>
                  <a:pt x="44" y="314"/>
                </a:lnTo>
                <a:lnTo>
                  <a:pt x="46" y="314"/>
                </a:lnTo>
                <a:lnTo>
                  <a:pt x="48" y="314"/>
                </a:lnTo>
                <a:lnTo>
                  <a:pt x="52" y="312"/>
                </a:lnTo>
                <a:lnTo>
                  <a:pt x="52" y="306"/>
                </a:lnTo>
                <a:lnTo>
                  <a:pt x="54" y="302"/>
                </a:lnTo>
                <a:lnTo>
                  <a:pt x="56" y="304"/>
                </a:lnTo>
                <a:lnTo>
                  <a:pt x="58" y="306"/>
                </a:lnTo>
                <a:lnTo>
                  <a:pt x="58" y="318"/>
                </a:lnTo>
                <a:lnTo>
                  <a:pt x="52" y="322"/>
                </a:lnTo>
                <a:lnTo>
                  <a:pt x="50" y="332"/>
                </a:lnTo>
                <a:lnTo>
                  <a:pt x="50" y="334"/>
                </a:lnTo>
                <a:lnTo>
                  <a:pt x="60" y="336"/>
                </a:lnTo>
                <a:lnTo>
                  <a:pt x="62" y="338"/>
                </a:lnTo>
                <a:lnTo>
                  <a:pt x="62" y="342"/>
                </a:lnTo>
                <a:lnTo>
                  <a:pt x="56" y="346"/>
                </a:lnTo>
                <a:lnTo>
                  <a:pt x="52" y="348"/>
                </a:lnTo>
                <a:lnTo>
                  <a:pt x="50" y="350"/>
                </a:lnTo>
                <a:lnTo>
                  <a:pt x="52" y="352"/>
                </a:lnTo>
                <a:lnTo>
                  <a:pt x="54" y="358"/>
                </a:lnTo>
                <a:lnTo>
                  <a:pt x="56" y="358"/>
                </a:lnTo>
                <a:lnTo>
                  <a:pt x="62" y="356"/>
                </a:lnTo>
                <a:lnTo>
                  <a:pt x="66" y="352"/>
                </a:lnTo>
                <a:lnTo>
                  <a:pt x="68" y="352"/>
                </a:lnTo>
                <a:lnTo>
                  <a:pt x="70" y="352"/>
                </a:lnTo>
                <a:lnTo>
                  <a:pt x="70" y="354"/>
                </a:lnTo>
                <a:lnTo>
                  <a:pt x="68" y="358"/>
                </a:lnTo>
                <a:lnTo>
                  <a:pt x="62" y="362"/>
                </a:lnTo>
                <a:lnTo>
                  <a:pt x="62" y="364"/>
                </a:lnTo>
                <a:lnTo>
                  <a:pt x="64" y="366"/>
                </a:lnTo>
                <a:lnTo>
                  <a:pt x="70" y="368"/>
                </a:lnTo>
                <a:lnTo>
                  <a:pt x="70" y="372"/>
                </a:lnTo>
                <a:lnTo>
                  <a:pt x="68" y="372"/>
                </a:lnTo>
                <a:lnTo>
                  <a:pt x="64" y="370"/>
                </a:lnTo>
                <a:lnTo>
                  <a:pt x="60" y="368"/>
                </a:lnTo>
                <a:lnTo>
                  <a:pt x="58" y="370"/>
                </a:lnTo>
                <a:lnTo>
                  <a:pt x="58" y="376"/>
                </a:lnTo>
                <a:lnTo>
                  <a:pt x="64" y="380"/>
                </a:lnTo>
                <a:lnTo>
                  <a:pt x="70" y="378"/>
                </a:lnTo>
                <a:lnTo>
                  <a:pt x="74" y="380"/>
                </a:lnTo>
                <a:lnTo>
                  <a:pt x="74" y="382"/>
                </a:lnTo>
                <a:lnTo>
                  <a:pt x="72" y="384"/>
                </a:lnTo>
                <a:lnTo>
                  <a:pt x="74" y="390"/>
                </a:lnTo>
                <a:lnTo>
                  <a:pt x="74" y="392"/>
                </a:lnTo>
                <a:lnTo>
                  <a:pt x="82" y="394"/>
                </a:lnTo>
                <a:lnTo>
                  <a:pt x="84" y="396"/>
                </a:lnTo>
                <a:lnTo>
                  <a:pt x="82" y="398"/>
                </a:lnTo>
                <a:lnTo>
                  <a:pt x="76" y="398"/>
                </a:lnTo>
                <a:lnTo>
                  <a:pt x="74" y="400"/>
                </a:lnTo>
                <a:lnTo>
                  <a:pt x="74" y="402"/>
                </a:lnTo>
                <a:lnTo>
                  <a:pt x="76" y="406"/>
                </a:lnTo>
                <a:lnTo>
                  <a:pt x="74" y="408"/>
                </a:lnTo>
                <a:lnTo>
                  <a:pt x="72" y="408"/>
                </a:lnTo>
                <a:lnTo>
                  <a:pt x="68" y="408"/>
                </a:lnTo>
                <a:lnTo>
                  <a:pt x="54" y="412"/>
                </a:lnTo>
                <a:lnTo>
                  <a:pt x="54" y="418"/>
                </a:lnTo>
                <a:lnTo>
                  <a:pt x="54" y="420"/>
                </a:lnTo>
                <a:lnTo>
                  <a:pt x="56" y="422"/>
                </a:lnTo>
                <a:lnTo>
                  <a:pt x="62" y="420"/>
                </a:lnTo>
                <a:lnTo>
                  <a:pt x="66" y="420"/>
                </a:lnTo>
                <a:lnTo>
                  <a:pt x="66" y="418"/>
                </a:lnTo>
                <a:lnTo>
                  <a:pt x="66" y="416"/>
                </a:lnTo>
                <a:lnTo>
                  <a:pt x="68" y="416"/>
                </a:lnTo>
                <a:lnTo>
                  <a:pt x="72" y="420"/>
                </a:lnTo>
                <a:lnTo>
                  <a:pt x="72" y="424"/>
                </a:lnTo>
                <a:lnTo>
                  <a:pt x="66" y="428"/>
                </a:lnTo>
                <a:lnTo>
                  <a:pt x="64" y="434"/>
                </a:lnTo>
                <a:lnTo>
                  <a:pt x="62" y="434"/>
                </a:lnTo>
                <a:lnTo>
                  <a:pt x="56" y="430"/>
                </a:lnTo>
                <a:lnTo>
                  <a:pt x="54" y="432"/>
                </a:lnTo>
                <a:lnTo>
                  <a:pt x="56" y="434"/>
                </a:lnTo>
                <a:lnTo>
                  <a:pt x="64" y="438"/>
                </a:lnTo>
                <a:lnTo>
                  <a:pt x="66" y="440"/>
                </a:lnTo>
                <a:lnTo>
                  <a:pt x="62" y="442"/>
                </a:lnTo>
                <a:lnTo>
                  <a:pt x="54" y="448"/>
                </a:lnTo>
                <a:lnTo>
                  <a:pt x="50" y="454"/>
                </a:lnTo>
                <a:lnTo>
                  <a:pt x="44" y="462"/>
                </a:lnTo>
                <a:lnTo>
                  <a:pt x="44" y="468"/>
                </a:lnTo>
                <a:lnTo>
                  <a:pt x="44" y="470"/>
                </a:lnTo>
                <a:lnTo>
                  <a:pt x="42" y="468"/>
                </a:lnTo>
                <a:lnTo>
                  <a:pt x="38" y="464"/>
                </a:lnTo>
                <a:lnTo>
                  <a:pt x="36" y="464"/>
                </a:lnTo>
                <a:lnTo>
                  <a:pt x="32" y="466"/>
                </a:lnTo>
                <a:lnTo>
                  <a:pt x="32" y="472"/>
                </a:lnTo>
                <a:lnTo>
                  <a:pt x="32" y="476"/>
                </a:lnTo>
                <a:lnTo>
                  <a:pt x="34" y="476"/>
                </a:lnTo>
                <a:lnTo>
                  <a:pt x="40" y="476"/>
                </a:lnTo>
                <a:lnTo>
                  <a:pt x="42" y="478"/>
                </a:lnTo>
                <a:lnTo>
                  <a:pt x="34" y="478"/>
                </a:lnTo>
                <a:lnTo>
                  <a:pt x="30" y="480"/>
                </a:lnTo>
                <a:lnTo>
                  <a:pt x="28" y="484"/>
                </a:lnTo>
                <a:lnTo>
                  <a:pt x="28" y="492"/>
                </a:lnTo>
                <a:lnTo>
                  <a:pt x="26" y="496"/>
                </a:lnTo>
                <a:lnTo>
                  <a:pt x="22" y="498"/>
                </a:lnTo>
                <a:lnTo>
                  <a:pt x="16" y="494"/>
                </a:lnTo>
                <a:lnTo>
                  <a:pt x="14" y="496"/>
                </a:lnTo>
                <a:lnTo>
                  <a:pt x="14" y="500"/>
                </a:lnTo>
                <a:lnTo>
                  <a:pt x="16" y="500"/>
                </a:lnTo>
                <a:lnTo>
                  <a:pt x="24" y="502"/>
                </a:lnTo>
                <a:lnTo>
                  <a:pt x="26" y="504"/>
                </a:lnTo>
                <a:lnTo>
                  <a:pt x="16" y="510"/>
                </a:lnTo>
                <a:lnTo>
                  <a:pt x="14" y="512"/>
                </a:lnTo>
                <a:lnTo>
                  <a:pt x="14" y="518"/>
                </a:lnTo>
                <a:lnTo>
                  <a:pt x="18" y="526"/>
                </a:lnTo>
                <a:lnTo>
                  <a:pt x="18" y="530"/>
                </a:lnTo>
                <a:lnTo>
                  <a:pt x="14" y="532"/>
                </a:lnTo>
                <a:lnTo>
                  <a:pt x="10" y="526"/>
                </a:lnTo>
                <a:lnTo>
                  <a:pt x="8" y="526"/>
                </a:lnTo>
                <a:lnTo>
                  <a:pt x="8" y="528"/>
                </a:lnTo>
                <a:lnTo>
                  <a:pt x="8" y="532"/>
                </a:lnTo>
                <a:lnTo>
                  <a:pt x="10" y="536"/>
                </a:lnTo>
                <a:lnTo>
                  <a:pt x="16" y="542"/>
                </a:lnTo>
                <a:lnTo>
                  <a:pt x="16" y="544"/>
                </a:lnTo>
                <a:lnTo>
                  <a:pt x="12" y="546"/>
                </a:lnTo>
                <a:lnTo>
                  <a:pt x="2" y="548"/>
                </a:lnTo>
                <a:lnTo>
                  <a:pt x="0" y="550"/>
                </a:lnTo>
                <a:lnTo>
                  <a:pt x="0" y="552"/>
                </a:lnTo>
                <a:lnTo>
                  <a:pt x="4" y="556"/>
                </a:lnTo>
                <a:lnTo>
                  <a:pt x="6" y="560"/>
                </a:lnTo>
                <a:lnTo>
                  <a:pt x="2" y="564"/>
                </a:lnTo>
                <a:lnTo>
                  <a:pt x="2" y="568"/>
                </a:lnTo>
                <a:lnTo>
                  <a:pt x="10" y="576"/>
                </a:lnTo>
                <a:lnTo>
                  <a:pt x="8" y="580"/>
                </a:lnTo>
                <a:lnTo>
                  <a:pt x="2" y="584"/>
                </a:lnTo>
                <a:lnTo>
                  <a:pt x="0" y="586"/>
                </a:lnTo>
                <a:lnTo>
                  <a:pt x="234" y="578"/>
                </a:lnTo>
                <a:lnTo>
                  <a:pt x="236" y="580"/>
                </a:lnTo>
                <a:lnTo>
                  <a:pt x="234" y="584"/>
                </a:lnTo>
                <a:lnTo>
                  <a:pt x="234" y="592"/>
                </a:lnTo>
                <a:lnTo>
                  <a:pt x="232" y="592"/>
                </a:lnTo>
                <a:lnTo>
                  <a:pt x="232" y="596"/>
                </a:lnTo>
                <a:lnTo>
                  <a:pt x="230" y="600"/>
                </a:lnTo>
                <a:lnTo>
                  <a:pt x="230" y="602"/>
                </a:lnTo>
                <a:lnTo>
                  <a:pt x="226" y="610"/>
                </a:lnTo>
                <a:lnTo>
                  <a:pt x="226" y="614"/>
                </a:lnTo>
                <a:lnTo>
                  <a:pt x="224" y="624"/>
                </a:lnTo>
                <a:lnTo>
                  <a:pt x="228" y="628"/>
                </a:lnTo>
                <a:lnTo>
                  <a:pt x="226" y="634"/>
                </a:lnTo>
                <a:lnTo>
                  <a:pt x="230" y="640"/>
                </a:lnTo>
                <a:lnTo>
                  <a:pt x="236" y="644"/>
                </a:lnTo>
                <a:lnTo>
                  <a:pt x="240" y="650"/>
                </a:lnTo>
                <a:lnTo>
                  <a:pt x="242" y="650"/>
                </a:lnTo>
                <a:lnTo>
                  <a:pt x="244" y="652"/>
                </a:lnTo>
                <a:lnTo>
                  <a:pt x="246" y="654"/>
                </a:lnTo>
                <a:lnTo>
                  <a:pt x="246" y="660"/>
                </a:lnTo>
                <a:lnTo>
                  <a:pt x="250" y="668"/>
                </a:lnTo>
                <a:lnTo>
                  <a:pt x="252" y="668"/>
                </a:lnTo>
                <a:lnTo>
                  <a:pt x="252" y="672"/>
                </a:lnTo>
                <a:lnTo>
                  <a:pt x="250" y="676"/>
                </a:lnTo>
                <a:lnTo>
                  <a:pt x="252" y="678"/>
                </a:lnTo>
                <a:lnTo>
                  <a:pt x="258" y="690"/>
                </a:lnTo>
                <a:lnTo>
                  <a:pt x="262" y="692"/>
                </a:lnTo>
                <a:lnTo>
                  <a:pt x="264" y="690"/>
                </a:lnTo>
                <a:lnTo>
                  <a:pt x="266" y="692"/>
                </a:lnTo>
                <a:lnTo>
                  <a:pt x="270" y="692"/>
                </a:lnTo>
                <a:lnTo>
                  <a:pt x="274" y="690"/>
                </a:lnTo>
                <a:lnTo>
                  <a:pt x="276" y="692"/>
                </a:lnTo>
                <a:lnTo>
                  <a:pt x="276" y="690"/>
                </a:lnTo>
                <a:lnTo>
                  <a:pt x="276" y="688"/>
                </a:lnTo>
                <a:lnTo>
                  <a:pt x="278" y="686"/>
                </a:lnTo>
                <a:lnTo>
                  <a:pt x="280" y="682"/>
                </a:lnTo>
                <a:lnTo>
                  <a:pt x="292" y="672"/>
                </a:lnTo>
                <a:lnTo>
                  <a:pt x="292" y="670"/>
                </a:lnTo>
                <a:lnTo>
                  <a:pt x="290" y="668"/>
                </a:lnTo>
                <a:lnTo>
                  <a:pt x="286" y="668"/>
                </a:lnTo>
                <a:lnTo>
                  <a:pt x="288" y="664"/>
                </a:lnTo>
                <a:lnTo>
                  <a:pt x="292" y="664"/>
                </a:lnTo>
                <a:lnTo>
                  <a:pt x="296" y="664"/>
                </a:lnTo>
                <a:lnTo>
                  <a:pt x="296" y="666"/>
                </a:lnTo>
                <a:lnTo>
                  <a:pt x="300" y="668"/>
                </a:lnTo>
                <a:lnTo>
                  <a:pt x="296" y="670"/>
                </a:lnTo>
                <a:lnTo>
                  <a:pt x="296" y="672"/>
                </a:lnTo>
                <a:lnTo>
                  <a:pt x="298" y="672"/>
                </a:lnTo>
                <a:lnTo>
                  <a:pt x="316" y="666"/>
                </a:lnTo>
                <a:lnTo>
                  <a:pt x="320" y="664"/>
                </a:lnTo>
                <a:lnTo>
                  <a:pt x="322" y="662"/>
                </a:lnTo>
                <a:lnTo>
                  <a:pt x="328" y="662"/>
                </a:lnTo>
                <a:lnTo>
                  <a:pt x="334" y="660"/>
                </a:lnTo>
                <a:lnTo>
                  <a:pt x="346" y="658"/>
                </a:lnTo>
                <a:lnTo>
                  <a:pt x="346" y="656"/>
                </a:lnTo>
                <a:lnTo>
                  <a:pt x="332" y="656"/>
                </a:lnTo>
                <a:lnTo>
                  <a:pt x="332" y="654"/>
                </a:lnTo>
                <a:lnTo>
                  <a:pt x="338" y="652"/>
                </a:lnTo>
                <a:lnTo>
                  <a:pt x="344" y="654"/>
                </a:lnTo>
                <a:lnTo>
                  <a:pt x="348" y="654"/>
                </a:lnTo>
                <a:lnTo>
                  <a:pt x="356" y="660"/>
                </a:lnTo>
                <a:lnTo>
                  <a:pt x="364" y="664"/>
                </a:lnTo>
                <a:lnTo>
                  <a:pt x="368" y="664"/>
                </a:lnTo>
                <a:lnTo>
                  <a:pt x="372" y="662"/>
                </a:lnTo>
                <a:lnTo>
                  <a:pt x="376" y="660"/>
                </a:lnTo>
                <a:lnTo>
                  <a:pt x="380" y="656"/>
                </a:lnTo>
                <a:lnTo>
                  <a:pt x="380" y="658"/>
                </a:lnTo>
                <a:lnTo>
                  <a:pt x="382" y="660"/>
                </a:lnTo>
                <a:lnTo>
                  <a:pt x="382" y="662"/>
                </a:lnTo>
                <a:lnTo>
                  <a:pt x="390" y="662"/>
                </a:lnTo>
                <a:lnTo>
                  <a:pt x="392" y="666"/>
                </a:lnTo>
                <a:lnTo>
                  <a:pt x="396" y="666"/>
                </a:lnTo>
                <a:lnTo>
                  <a:pt x="398" y="666"/>
                </a:lnTo>
                <a:lnTo>
                  <a:pt x="400" y="662"/>
                </a:lnTo>
                <a:lnTo>
                  <a:pt x="402" y="660"/>
                </a:lnTo>
                <a:lnTo>
                  <a:pt x="402" y="656"/>
                </a:lnTo>
                <a:lnTo>
                  <a:pt x="380" y="442"/>
                </a:lnTo>
                <a:lnTo>
                  <a:pt x="400" y="12"/>
                </a:lnTo>
                <a:lnTo>
                  <a:pt x="396" y="12"/>
                </a:lnTo>
                <a:lnTo>
                  <a:pt x="392" y="10"/>
                </a:lnTo>
                <a:lnTo>
                  <a:pt x="386" y="0"/>
                </a:lnTo>
                <a:lnTo>
                  <a:pt x="272" y="8"/>
                </a:lnTo>
                <a:lnTo>
                  <a:pt x="140" y="14"/>
                </a:lnTo>
                <a:close/>
              </a:path>
            </a:pathLst>
          </a:custGeom>
          <a:solidFill>
            <a:schemeClr val="accent1"/>
          </a:solidFill>
          <a:ln>
            <a:noFill/>
          </a:ln>
        </p:spPr>
        <p:txBody>
          <a:bodyPr/>
          <a:lstStyle/>
          <a:p>
            <a:endParaRPr lang="en-US" sz="1600" dirty="0">
              <a:solidFill>
                <a:prstClr val="black"/>
              </a:solidFill>
            </a:endParaRPr>
          </a:p>
        </p:txBody>
      </p:sp>
      <p:sp>
        <p:nvSpPr>
          <p:cNvPr id="2082" name="Freeform 39"/>
          <p:cNvSpPr>
            <a:spLocks/>
          </p:cNvSpPr>
          <p:nvPr/>
        </p:nvSpPr>
        <p:spPr bwMode="auto">
          <a:xfrm>
            <a:off x="4310015" y="3862730"/>
            <a:ext cx="455825" cy="784070"/>
          </a:xfrm>
          <a:custGeom>
            <a:avLst/>
            <a:gdLst>
              <a:gd name="T0" fmla="*/ 200546 w 402"/>
              <a:gd name="T1" fmla="*/ 52277 h 692"/>
              <a:gd name="T2" fmla="*/ 174388 w 402"/>
              <a:gd name="T3" fmla="*/ 46469 h 692"/>
              <a:gd name="T4" fmla="*/ 174388 w 402"/>
              <a:gd name="T5" fmla="*/ 78416 h 692"/>
              <a:gd name="T6" fmla="*/ 162762 w 402"/>
              <a:gd name="T7" fmla="*/ 63895 h 692"/>
              <a:gd name="T8" fmla="*/ 165669 w 402"/>
              <a:gd name="T9" fmla="*/ 98746 h 692"/>
              <a:gd name="T10" fmla="*/ 168575 w 402"/>
              <a:gd name="T11" fmla="*/ 113268 h 692"/>
              <a:gd name="T12" fmla="*/ 148230 w 402"/>
              <a:gd name="T13" fmla="*/ 151024 h 692"/>
              <a:gd name="T14" fmla="*/ 133698 w 402"/>
              <a:gd name="T15" fmla="*/ 159737 h 692"/>
              <a:gd name="T16" fmla="*/ 110446 w 402"/>
              <a:gd name="T17" fmla="*/ 185875 h 692"/>
              <a:gd name="T18" fmla="*/ 119165 w 402"/>
              <a:gd name="T19" fmla="*/ 191684 h 692"/>
              <a:gd name="T20" fmla="*/ 98820 w 402"/>
              <a:gd name="T21" fmla="*/ 203301 h 692"/>
              <a:gd name="T22" fmla="*/ 107539 w 402"/>
              <a:gd name="T23" fmla="*/ 223631 h 692"/>
              <a:gd name="T24" fmla="*/ 90100 w 402"/>
              <a:gd name="T25" fmla="*/ 232344 h 692"/>
              <a:gd name="T26" fmla="*/ 81381 w 402"/>
              <a:gd name="T27" fmla="*/ 258483 h 692"/>
              <a:gd name="T28" fmla="*/ 81381 w 402"/>
              <a:gd name="T29" fmla="*/ 275909 h 692"/>
              <a:gd name="T30" fmla="*/ 87194 w 402"/>
              <a:gd name="T31" fmla="*/ 290430 h 692"/>
              <a:gd name="T32" fmla="*/ 58129 w 402"/>
              <a:gd name="T33" fmla="*/ 287526 h 692"/>
              <a:gd name="T34" fmla="*/ 55223 w 402"/>
              <a:gd name="T35" fmla="*/ 316569 h 692"/>
              <a:gd name="T36" fmla="*/ 55223 w 402"/>
              <a:gd name="T37" fmla="*/ 342707 h 692"/>
              <a:gd name="T38" fmla="*/ 75568 w 402"/>
              <a:gd name="T39" fmla="*/ 342707 h 692"/>
              <a:gd name="T40" fmla="*/ 72662 w 402"/>
              <a:gd name="T41" fmla="*/ 357229 h 692"/>
              <a:gd name="T42" fmla="*/ 75568 w 402"/>
              <a:gd name="T43" fmla="*/ 357229 h 692"/>
              <a:gd name="T44" fmla="*/ 90100 w 402"/>
              <a:gd name="T45" fmla="*/ 377559 h 692"/>
              <a:gd name="T46" fmla="*/ 69755 w 402"/>
              <a:gd name="T47" fmla="*/ 406602 h 692"/>
              <a:gd name="T48" fmla="*/ 69755 w 402"/>
              <a:gd name="T49" fmla="*/ 432741 h 692"/>
              <a:gd name="T50" fmla="*/ 69755 w 402"/>
              <a:gd name="T51" fmla="*/ 455975 h 692"/>
              <a:gd name="T52" fmla="*/ 84288 w 402"/>
              <a:gd name="T53" fmla="*/ 461784 h 692"/>
              <a:gd name="T54" fmla="*/ 90100 w 402"/>
              <a:gd name="T55" fmla="*/ 496635 h 692"/>
              <a:gd name="T56" fmla="*/ 81381 w 402"/>
              <a:gd name="T57" fmla="*/ 519870 h 692"/>
              <a:gd name="T58" fmla="*/ 98820 w 402"/>
              <a:gd name="T59" fmla="*/ 519870 h 692"/>
              <a:gd name="T60" fmla="*/ 98820 w 402"/>
              <a:gd name="T61" fmla="*/ 540200 h 692"/>
              <a:gd name="T62" fmla="*/ 101726 w 402"/>
              <a:gd name="T63" fmla="*/ 548913 h 692"/>
              <a:gd name="T64" fmla="*/ 119165 w 402"/>
              <a:gd name="T65" fmla="*/ 572147 h 692"/>
              <a:gd name="T66" fmla="*/ 110446 w 402"/>
              <a:gd name="T67" fmla="*/ 589573 h 692"/>
              <a:gd name="T68" fmla="*/ 78475 w 402"/>
              <a:gd name="T69" fmla="*/ 609903 h 692"/>
              <a:gd name="T70" fmla="*/ 95913 w 402"/>
              <a:gd name="T71" fmla="*/ 604095 h 692"/>
              <a:gd name="T72" fmla="*/ 90100 w 402"/>
              <a:gd name="T73" fmla="*/ 630233 h 692"/>
              <a:gd name="T74" fmla="*/ 90100 w 402"/>
              <a:gd name="T75" fmla="*/ 641850 h 692"/>
              <a:gd name="T76" fmla="*/ 61036 w 402"/>
              <a:gd name="T77" fmla="*/ 679606 h 692"/>
              <a:gd name="T78" fmla="*/ 49410 w 402"/>
              <a:gd name="T79" fmla="*/ 691224 h 692"/>
              <a:gd name="T80" fmla="*/ 40691 w 402"/>
              <a:gd name="T81" fmla="*/ 714458 h 692"/>
              <a:gd name="T82" fmla="*/ 23252 w 402"/>
              <a:gd name="T83" fmla="*/ 726075 h 692"/>
              <a:gd name="T84" fmla="*/ 20345 w 402"/>
              <a:gd name="T85" fmla="*/ 752214 h 692"/>
              <a:gd name="T86" fmla="*/ 11626 w 402"/>
              <a:gd name="T87" fmla="*/ 766735 h 692"/>
              <a:gd name="T88" fmla="*/ 2906 w 402"/>
              <a:gd name="T89" fmla="*/ 795778 h 692"/>
              <a:gd name="T90" fmla="*/ 2906 w 402"/>
              <a:gd name="T91" fmla="*/ 824821 h 692"/>
              <a:gd name="T92" fmla="*/ 340057 w 402"/>
              <a:gd name="T93" fmla="*/ 839343 h 692"/>
              <a:gd name="T94" fmla="*/ 334244 w 402"/>
              <a:gd name="T95" fmla="*/ 871290 h 692"/>
              <a:gd name="T96" fmla="*/ 328431 w 402"/>
              <a:gd name="T97" fmla="*/ 920663 h 692"/>
              <a:gd name="T98" fmla="*/ 357496 w 402"/>
              <a:gd name="T99" fmla="*/ 949706 h 692"/>
              <a:gd name="T100" fmla="*/ 366215 w 402"/>
              <a:gd name="T101" fmla="*/ 984558 h 692"/>
              <a:gd name="T102" fmla="*/ 392373 w 402"/>
              <a:gd name="T103" fmla="*/ 1004888 h 692"/>
              <a:gd name="T104" fmla="*/ 406905 w 402"/>
              <a:gd name="T105" fmla="*/ 990366 h 692"/>
              <a:gd name="T106" fmla="*/ 424344 w 402"/>
              <a:gd name="T107" fmla="*/ 964228 h 692"/>
              <a:gd name="T108" fmla="*/ 433064 w 402"/>
              <a:gd name="T109" fmla="*/ 975845 h 692"/>
              <a:gd name="T110" fmla="*/ 502819 w 402"/>
              <a:gd name="T111" fmla="*/ 955515 h 692"/>
              <a:gd name="T112" fmla="*/ 499912 w 402"/>
              <a:gd name="T113" fmla="*/ 949706 h 692"/>
              <a:gd name="T114" fmla="*/ 546416 w 402"/>
              <a:gd name="T115" fmla="*/ 958419 h 692"/>
              <a:gd name="T116" fmla="*/ 569668 w 402"/>
              <a:gd name="T117" fmla="*/ 967132 h 692"/>
              <a:gd name="T118" fmla="*/ 584200 w 402"/>
              <a:gd name="T119" fmla="*/ 952611 h 692"/>
              <a:gd name="T120" fmla="*/ 560948 w 402"/>
              <a:gd name="T121" fmla="*/ 0 h 6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02" h="692">
                <a:moveTo>
                  <a:pt x="140" y="14"/>
                </a:moveTo>
                <a:lnTo>
                  <a:pt x="144" y="20"/>
                </a:lnTo>
                <a:lnTo>
                  <a:pt x="146" y="24"/>
                </a:lnTo>
                <a:lnTo>
                  <a:pt x="144" y="28"/>
                </a:lnTo>
                <a:lnTo>
                  <a:pt x="142" y="34"/>
                </a:lnTo>
                <a:lnTo>
                  <a:pt x="138" y="36"/>
                </a:lnTo>
                <a:lnTo>
                  <a:pt x="134" y="34"/>
                </a:lnTo>
                <a:lnTo>
                  <a:pt x="126" y="38"/>
                </a:lnTo>
                <a:lnTo>
                  <a:pt x="126" y="36"/>
                </a:lnTo>
                <a:lnTo>
                  <a:pt x="126" y="32"/>
                </a:lnTo>
                <a:lnTo>
                  <a:pt x="122" y="32"/>
                </a:lnTo>
                <a:lnTo>
                  <a:pt x="120" y="32"/>
                </a:lnTo>
                <a:lnTo>
                  <a:pt x="120" y="34"/>
                </a:lnTo>
                <a:lnTo>
                  <a:pt x="122" y="38"/>
                </a:lnTo>
                <a:lnTo>
                  <a:pt x="120" y="44"/>
                </a:lnTo>
                <a:lnTo>
                  <a:pt x="124" y="48"/>
                </a:lnTo>
                <a:lnTo>
                  <a:pt x="122" y="52"/>
                </a:lnTo>
                <a:lnTo>
                  <a:pt x="120" y="54"/>
                </a:lnTo>
                <a:lnTo>
                  <a:pt x="116" y="54"/>
                </a:lnTo>
                <a:lnTo>
                  <a:pt x="114" y="52"/>
                </a:lnTo>
                <a:lnTo>
                  <a:pt x="118" y="48"/>
                </a:lnTo>
                <a:lnTo>
                  <a:pt x="116" y="44"/>
                </a:lnTo>
                <a:lnTo>
                  <a:pt x="114" y="44"/>
                </a:lnTo>
                <a:lnTo>
                  <a:pt x="112" y="44"/>
                </a:lnTo>
                <a:lnTo>
                  <a:pt x="112" y="56"/>
                </a:lnTo>
                <a:lnTo>
                  <a:pt x="114" y="56"/>
                </a:lnTo>
                <a:lnTo>
                  <a:pt x="120" y="56"/>
                </a:lnTo>
                <a:lnTo>
                  <a:pt x="122" y="60"/>
                </a:lnTo>
                <a:lnTo>
                  <a:pt x="120" y="64"/>
                </a:lnTo>
                <a:lnTo>
                  <a:pt x="114" y="68"/>
                </a:lnTo>
                <a:lnTo>
                  <a:pt x="112" y="66"/>
                </a:lnTo>
                <a:lnTo>
                  <a:pt x="112" y="60"/>
                </a:lnTo>
                <a:lnTo>
                  <a:pt x="110" y="58"/>
                </a:lnTo>
                <a:lnTo>
                  <a:pt x="108" y="68"/>
                </a:lnTo>
                <a:lnTo>
                  <a:pt x="114" y="74"/>
                </a:lnTo>
                <a:lnTo>
                  <a:pt x="116" y="78"/>
                </a:lnTo>
                <a:lnTo>
                  <a:pt x="114" y="80"/>
                </a:lnTo>
                <a:lnTo>
                  <a:pt x="110" y="84"/>
                </a:lnTo>
                <a:lnTo>
                  <a:pt x="110" y="86"/>
                </a:lnTo>
                <a:lnTo>
                  <a:pt x="110" y="94"/>
                </a:lnTo>
                <a:lnTo>
                  <a:pt x="110" y="98"/>
                </a:lnTo>
                <a:lnTo>
                  <a:pt x="102" y="104"/>
                </a:lnTo>
                <a:lnTo>
                  <a:pt x="102" y="110"/>
                </a:lnTo>
                <a:lnTo>
                  <a:pt x="100" y="112"/>
                </a:lnTo>
                <a:lnTo>
                  <a:pt x="98" y="110"/>
                </a:lnTo>
                <a:lnTo>
                  <a:pt x="98" y="106"/>
                </a:lnTo>
                <a:lnTo>
                  <a:pt x="88" y="106"/>
                </a:lnTo>
                <a:lnTo>
                  <a:pt x="92" y="110"/>
                </a:lnTo>
                <a:lnTo>
                  <a:pt x="90" y="116"/>
                </a:lnTo>
                <a:lnTo>
                  <a:pt x="88" y="120"/>
                </a:lnTo>
                <a:lnTo>
                  <a:pt x="82" y="118"/>
                </a:lnTo>
                <a:lnTo>
                  <a:pt x="82" y="124"/>
                </a:lnTo>
                <a:lnTo>
                  <a:pt x="80" y="128"/>
                </a:lnTo>
                <a:lnTo>
                  <a:pt x="76" y="128"/>
                </a:lnTo>
                <a:lnTo>
                  <a:pt x="72" y="126"/>
                </a:lnTo>
                <a:lnTo>
                  <a:pt x="70" y="126"/>
                </a:lnTo>
                <a:lnTo>
                  <a:pt x="70" y="128"/>
                </a:lnTo>
                <a:lnTo>
                  <a:pt x="72" y="130"/>
                </a:lnTo>
                <a:lnTo>
                  <a:pt x="74" y="132"/>
                </a:lnTo>
                <a:lnTo>
                  <a:pt x="82" y="132"/>
                </a:lnTo>
                <a:lnTo>
                  <a:pt x="84" y="132"/>
                </a:lnTo>
                <a:lnTo>
                  <a:pt x="84" y="136"/>
                </a:lnTo>
                <a:lnTo>
                  <a:pt x="82" y="138"/>
                </a:lnTo>
                <a:lnTo>
                  <a:pt x="72" y="134"/>
                </a:lnTo>
                <a:lnTo>
                  <a:pt x="68" y="138"/>
                </a:lnTo>
                <a:lnTo>
                  <a:pt x="68" y="140"/>
                </a:lnTo>
                <a:lnTo>
                  <a:pt x="70" y="142"/>
                </a:lnTo>
                <a:lnTo>
                  <a:pt x="72" y="144"/>
                </a:lnTo>
                <a:lnTo>
                  <a:pt x="78" y="144"/>
                </a:lnTo>
                <a:lnTo>
                  <a:pt x="78" y="146"/>
                </a:lnTo>
                <a:lnTo>
                  <a:pt x="78" y="150"/>
                </a:lnTo>
                <a:lnTo>
                  <a:pt x="74" y="154"/>
                </a:lnTo>
                <a:lnTo>
                  <a:pt x="68" y="154"/>
                </a:lnTo>
                <a:lnTo>
                  <a:pt x="66" y="156"/>
                </a:lnTo>
                <a:lnTo>
                  <a:pt x="66" y="162"/>
                </a:lnTo>
                <a:lnTo>
                  <a:pt x="66" y="164"/>
                </a:lnTo>
                <a:lnTo>
                  <a:pt x="64" y="164"/>
                </a:lnTo>
                <a:lnTo>
                  <a:pt x="62" y="160"/>
                </a:lnTo>
                <a:lnTo>
                  <a:pt x="54" y="158"/>
                </a:lnTo>
                <a:lnTo>
                  <a:pt x="52" y="158"/>
                </a:lnTo>
                <a:lnTo>
                  <a:pt x="54" y="160"/>
                </a:lnTo>
                <a:lnTo>
                  <a:pt x="60" y="168"/>
                </a:lnTo>
                <a:lnTo>
                  <a:pt x="60" y="170"/>
                </a:lnTo>
                <a:lnTo>
                  <a:pt x="56" y="178"/>
                </a:lnTo>
                <a:lnTo>
                  <a:pt x="56" y="180"/>
                </a:lnTo>
                <a:lnTo>
                  <a:pt x="60" y="184"/>
                </a:lnTo>
                <a:lnTo>
                  <a:pt x="64" y="188"/>
                </a:lnTo>
                <a:lnTo>
                  <a:pt x="62" y="190"/>
                </a:lnTo>
                <a:lnTo>
                  <a:pt x="56" y="190"/>
                </a:lnTo>
                <a:lnTo>
                  <a:pt x="46" y="190"/>
                </a:lnTo>
                <a:lnTo>
                  <a:pt x="46" y="192"/>
                </a:lnTo>
                <a:lnTo>
                  <a:pt x="48" y="198"/>
                </a:lnTo>
                <a:lnTo>
                  <a:pt x="52" y="200"/>
                </a:lnTo>
                <a:lnTo>
                  <a:pt x="58" y="198"/>
                </a:lnTo>
                <a:lnTo>
                  <a:pt x="60" y="200"/>
                </a:lnTo>
                <a:lnTo>
                  <a:pt x="60" y="204"/>
                </a:lnTo>
                <a:lnTo>
                  <a:pt x="56" y="206"/>
                </a:lnTo>
                <a:lnTo>
                  <a:pt x="52" y="206"/>
                </a:lnTo>
                <a:lnTo>
                  <a:pt x="48" y="204"/>
                </a:lnTo>
                <a:lnTo>
                  <a:pt x="44" y="200"/>
                </a:lnTo>
                <a:lnTo>
                  <a:pt x="40" y="198"/>
                </a:lnTo>
                <a:lnTo>
                  <a:pt x="38" y="200"/>
                </a:lnTo>
                <a:lnTo>
                  <a:pt x="38" y="202"/>
                </a:lnTo>
                <a:lnTo>
                  <a:pt x="44" y="210"/>
                </a:lnTo>
                <a:lnTo>
                  <a:pt x="46" y="216"/>
                </a:lnTo>
                <a:lnTo>
                  <a:pt x="44" y="218"/>
                </a:lnTo>
                <a:lnTo>
                  <a:pt x="38" y="218"/>
                </a:lnTo>
                <a:lnTo>
                  <a:pt x="36" y="220"/>
                </a:lnTo>
                <a:lnTo>
                  <a:pt x="38" y="220"/>
                </a:lnTo>
                <a:lnTo>
                  <a:pt x="40" y="224"/>
                </a:lnTo>
                <a:lnTo>
                  <a:pt x="44" y="226"/>
                </a:lnTo>
                <a:lnTo>
                  <a:pt x="42" y="230"/>
                </a:lnTo>
                <a:lnTo>
                  <a:pt x="38" y="236"/>
                </a:lnTo>
                <a:lnTo>
                  <a:pt x="38" y="238"/>
                </a:lnTo>
                <a:lnTo>
                  <a:pt x="40" y="238"/>
                </a:lnTo>
                <a:lnTo>
                  <a:pt x="44" y="238"/>
                </a:lnTo>
                <a:lnTo>
                  <a:pt x="46" y="230"/>
                </a:lnTo>
                <a:lnTo>
                  <a:pt x="50" y="232"/>
                </a:lnTo>
                <a:lnTo>
                  <a:pt x="52" y="236"/>
                </a:lnTo>
                <a:lnTo>
                  <a:pt x="50" y="238"/>
                </a:lnTo>
                <a:lnTo>
                  <a:pt x="42" y="242"/>
                </a:lnTo>
                <a:lnTo>
                  <a:pt x="40" y="244"/>
                </a:lnTo>
                <a:lnTo>
                  <a:pt x="42" y="244"/>
                </a:lnTo>
                <a:lnTo>
                  <a:pt x="44" y="246"/>
                </a:lnTo>
                <a:lnTo>
                  <a:pt x="50" y="246"/>
                </a:lnTo>
                <a:lnTo>
                  <a:pt x="52" y="244"/>
                </a:lnTo>
                <a:lnTo>
                  <a:pt x="56" y="236"/>
                </a:lnTo>
                <a:lnTo>
                  <a:pt x="58" y="236"/>
                </a:lnTo>
                <a:lnTo>
                  <a:pt x="58" y="238"/>
                </a:lnTo>
                <a:lnTo>
                  <a:pt x="58" y="240"/>
                </a:lnTo>
                <a:lnTo>
                  <a:pt x="52" y="246"/>
                </a:lnTo>
                <a:lnTo>
                  <a:pt x="48" y="252"/>
                </a:lnTo>
                <a:lnTo>
                  <a:pt x="54" y="264"/>
                </a:lnTo>
                <a:lnTo>
                  <a:pt x="56" y="264"/>
                </a:lnTo>
                <a:lnTo>
                  <a:pt x="58" y="260"/>
                </a:lnTo>
                <a:lnTo>
                  <a:pt x="60" y="258"/>
                </a:lnTo>
                <a:lnTo>
                  <a:pt x="62" y="260"/>
                </a:lnTo>
                <a:lnTo>
                  <a:pt x="62" y="262"/>
                </a:lnTo>
                <a:lnTo>
                  <a:pt x="60" y="266"/>
                </a:lnTo>
                <a:lnTo>
                  <a:pt x="56" y="270"/>
                </a:lnTo>
                <a:lnTo>
                  <a:pt x="58" y="278"/>
                </a:lnTo>
                <a:lnTo>
                  <a:pt x="56" y="280"/>
                </a:lnTo>
                <a:lnTo>
                  <a:pt x="48" y="280"/>
                </a:lnTo>
                <a:lnTo>
                  <a:pt x="46" y="280"/>
                </a:lnTo>
                <a:lnTo>
                  <a:pt x="44" y="282"/>
                </a:lnTo>
                <a:lnTo>
                  <a:pt x="46" y="286"/>
                </a:lnTo>
                <a:lnTo>
                  <a:pt x="52" y="290"/>
                </a:lnTo>
                <a:lnTo>
                  <a:pt x="52" y="294"/>
                </a:lnTo>
                <a:lnTo>
                  <a:pt x="48" y="298"/>
                </a:lnTo>
                <a:lnTo>
                  <a:pt x="48" y="300"/>
                </a:lnTo>
                <a:lnTo>
                  <a:pt x="46" y="302"/>
                </a:lnTo>
                <a:lnTo>
                  <a:pt x="42" y="308"/>
                </a:lnTo>
                <a:lnTo>
                  <a:pt x="44" y="314"/>
                </a:lnTo>
                <a:lnTo>
                  <a:pt x="46" y="314"/>
                </a:lnTo>
                <a:lnTo>
                  <a:pt x="48" y="314"/>
                </a:lnTo>
                <a:lnTo>
                  <a:pt x="52" y="312"/>
                </a:lnTo>
                <a:lnTo>
                  <a:pt x="52" y="306"/>
                </a:lnTo>
                <a:lnTo>
                  <a:pt x="54" y="302"/>
                </a:lnTo>
                <a:lnTo>
                  <a:pt x="56" y="304"/>
                </a:lnTo>
                <a:lnTo>
                  <a:pt x="58" y="306"/>
                </a:lnTo>
                <a:lnTo>
                  <a:pt x="58" y="318"/>
                </a:lnTo>
                <a:lnTo>
                  <a:pt x="52" y="322"/>
                </a:lnTo>
                <a:lnTo>
                  <a:pt x="50" y="332"/>
                </a:lnTo>
                <a:lnTo>
                  <a:pt x="50" y="334"/>
                </a:lnTo>
                <a:lnTo>
                  <a:pt x="60" y="336"/>
                </a:lnTo>
                <a:lnTo>
                  <a:pt x="62" y="338"/>
                </a:lnTo>
                <a:lnTo>
                  <a:pt x="62" y="342"/>
                </a:lnTo>
                <a:lnTo>
                  <a:pt x="56" y="346"/>
                </a:lnTo>
                <a:lnTo>
                  <a:pt x="52" y="348"/>
                </a:lnTo>
                <a:lnTo>
                  <a:pt x="50" y="350"/>
                </a:lnTo>
                <a:lnTo>
                  <a:pt x="52" y="352"/>
                </a:lnTo>
                <a:lnTo>
                  <a:pt x="54" y="358"/>
                </a:lnTo>
                <a:lnTo>
                  <a:pt x="56" y="358"/>
                </a:lnTo>
                <a:lnTo>
                  <a:pt x="62" y="356"/>
                </a:lnTo>
                <a:lnTo>
                  <a:pt x="66" y="352"/>
                </a:lnTo>
                <a:lnTo>
                  <a:pt x="68" y="352"/>
                </a:lnTo>
                <a:lnTo>
                  <a:pt x="70" y="352"/>
                </a:lnTo>
                <a:lnTo>
                  <a:pt x="70" y="354"/>
                </a:lnTo>
                <a:lnTo>
                  <a:pt x="68" y="358"/>
                </a:lnTo>
                <a:lnTo>
                  <a:pt x="62" y="362"/>
                </a:lnTo>
                <a:lnTo>
                  <a:pt x="62" y="364"/>
                </a:lnTo>
                <a:lnTo>
                  <a:pt x="64" y="366"/>
                </a:lnTo>
                <a:lnTo>
                  <a:pt x="70" y="368"/>
                </a:lnTo>
                <a:lnTo>
                  <a:pt x="70" y="372"/>
                </a:lnTo>
                <a:lnTo>
                  <a:pt x="68" y="372"/>
                </a:lnTo>
                <a:lnTo>
                  <a:pt x="64" y="370"/>
                </a:lnTo>
                <a:lnTo>
                  <a:pt x="60" y="368"/>
                </a:lnTo>
                <a:lnTo>
                  <a:pt x="58" y="370"/>
                </a:lnTo>
                <a:lnTo>
                  <a:pt x="58" y="376"/>
                </a:lnTo>
                <a:lnTo>
                  <a:pt x="64" y="380"/>
                </a:lnTo>
                <a:lnTo>
                  <a:pt x="70" y="378"/>
                </a:lnTo>
                <a:lnTo>
                  <a:pt x="74" y="380"/>
                </a:lnTo>
                <a:lnTo>
                  <a:pt x="74" y="382"/>
                </a:lnTo>
                <a:lnTo>
                  <a:pt x="72" y="384"/>
                </a:lnTo>
                <a:lnTo>
                  <a:pt x="74" y="390"/>
                </a:lnTo>
                <a:lnTo>
                  <a:pt x="74" y="392"/>
                </a:lnTo>
                <a:lnTo>
                  <a:pt x="82" y="394"/>
                </a:lnTo>
                <a:lnTo>
                  <a:pt x="84" y="396"/>
                </a:lnTo>
                <a:lnTo>
                  <a:pt x="82" y="398"/>
                </a:lnTo>
                <a:lnTo>
                  <a:pt x="76" y="398"/>
                </a:lnTo>
                <a:lnTo>
                  <a:pt x="74" y="400"/>
                </a:lnTo>
                <a:lnTo>
                  <a:pt x="74" y="402"/>
                </a:lnTo>
                <a:lnTo>
                  <a:pt x="76" y="406"/>
                </a:lnTo>
                <a:lnTo>
                  <a:pt x="74" y="408"/>
                </a:lnTo>
                <a:lnTo>
                  <a:pt x="72" y="408"/>
                </a:lnTo>
                <a:lnTo>
                  <a:pt x="68" y="408"/>
                </a:lnTo>
                <a:lnTo>
                  <a:pt x="54" y="412"/>
                </a:lnTo>
                <a:lnTo>
                  <a:pt x="54" y="418"/>
                </a:lnTo>
                <a:lnTo>
                  <a:pt x="54" y="420"/>
                </a:lnTo>
                <a:lnTo>
                  <a:pt x="56" y="422"/>
                </a:lnTo>
                <a:lnTo>
                  <a:pt x="62" y="420"/>
                </a:lnTo>
                <a:lnTo>
                  <a:pt x="66" y="420"/>
                </a:lnTo>
                <a:lnTo>
                  <a:pt x="66" y="418"/>
                </a:lnTo>
                <a:lnTo>
                  <a:pt x="66" y="416"/>
                </a:lnTo>
                <a:lnTo>
                  <a:pt x="68" y="416"/>
                </a:lnTo>
                <a:lnTo>
                  <a:pt x="72" y="420"/>
                </a:lnTo>
                <a:lnTo>
                  <a:pt x="72" y="424"/>
                </a:lnTo>
                <a:lnTo>
                  <a:pt x="66" y="428"/>
                </a:lnTo>
                <a:lnTo>
                  <a:pt x="64" y="434"/>
                </a:lnTo>
                <a:lnTo>
                  <a:pt x="62" y="434"/>
                </a:lnTo>
                <a:lnTo>
                  <a:pt x="56" y="430"/>
                </a:lnTo>
                <a:lnTo>
                  <a:pt x="54" y="432"/>
                </a:lnTo>
                <a:lnTo>
                  <a:pt x="56" y="434"/>
                </a:lnTo>
                <a:lnTo>
                  <a:pt x="64" y="438"/>
                </a:lnTo>
                <a:lnTo>
                  <a:pt x="66" y="440"/>
                </a:lnTo>
                <a:lnTo>
                  <a:pt x="62" y="442"/>
                </a:lnTo>
                <a:lnTo>
                  <a:pt x="54" y="448"/>
                </a:lnTo>
                <a:lnTo>
                  <a:pt x="50" y="454"/>
                </a:lnTo>
                <a:lnTo>
                  <a:pt x="44" y="462"/>
                </a:lnTo>
                <a:lnTo>
                  <a:pt x="44" y="468"/>
                </a:lnTo>
                <a:lnTo>
                  <a:pt x="44" y="470"/>
                </a:lnTo>
                <a:lnTo>
                  <a:pt x="42" y="468"/>
                </a:lnTo>
                <a:lnTo>
                  <a:pt x="38" y="464"/>
                </a:lnTo>
                <a:lnTo>
                  <a:pt x="36" y="464"/>
                </a:lnTo>
                <a:lnTo>
                  <a:pt x="32" y="466"/>
                </a:lnTo>
                <a:lnTo>
                  <a:pt x="32" y="472"/>
                </a:lnTo>
                <a:lnTo>
                  <a:pt x="32" y="476"/>
                </a:lnTo>
                <a:lnTo>
                  <a:pt x="34" y="476"/>
                </a:lnTo>
                <a:lnTo>
                  <a:pt x="40" y="476"/>
                </a:lnTo>
                <a:lnTo>
                  <a:pt x="42" y="478"/>
                </a:lnTo>
                <a:lnTo>
                  <a:pt x="34" y="478"/>
                </a:lnTo>
                <a:lnTo>
                  <a:pt x="30" y="480"/>
                </a:lnTo>
                <a:lnTo>
                  <a:pt x="28" y="484"/>
                </a:lnTo>
                <a:lnTo>
                  <a:pt x="28" y="492"/>
                </a:lnTo>
                <a:lnTo>
                  <a:pt x="26" y="496"/>
                </a:lnTo>
                <a:lnTo>
                  <a:pt x="22" y="498"/>
                </a:lnTo>
                <a:lnTo>
                  <a:pt x="16" y="494"/>
                </a:lnTo>
                <a:lnTo>
                  <a:pt x="14" y="496"/>
                </a:lnTo>
                <a:lnTo>
                  <a:pt x="14" y="500"/>
                </a:lnTo>
                <a:lnTo>
                  <a:pt x="16" y="500"/>
                </a:lnTo>
                <a:lnTo>
                  <a:pt x="24" y="502"/>
                </a:lnTo>
                <a:lnTo>
                  <a:pt x="26" y="504"/>
                </a:lnTo>
                <a:lnTo>
                  <a:pt x="16" y="510"/>
                </a:lnTo>
                <a:lnTo>
                  <a:pt x="14" y="512"/>
                </a:lnTo>
                <a:lnTo>
                  <a:pt x="14" y="518"/>
                </a:lnTo>
                <a:lnTo>
                  <a:pt x="18" y="526"/>
                </a:lnTo>
                <a:lnTo>
                  <a:pt x="18" y="530"/>
                </a:lnTo>
                <a:lnTo>
                  <a:pt x="14" y="532"/>
                </a:lnTo>
                <a:lnTo>
                  <a:pt x="10" y="526"/>
                </a:lnTo>
                <a:lnTo>
                  <a:pt x="8" y="526"/>
                </a:lnTo>
                <a:lnTo>
                  <a:pt x="8" y="528"/>
                </a:lnTo>
                <a:lnTo>
                  <a:pt x="8" y="532"/>
                </a:lnTo>
                <a:lnTo>
                  <a:pt x="10" y="536"/>
                </a:lnTo>
                <a:lnTo>
                  <a:pt x="16" y="542"/>
                </a:lnTo>
                <a:lnTo>
                  <a:pt x="16" y="544"/>
                </a:lnTo>
                <a:lnTo>
                  <a:pt x="12" y="546"/>
                </a:lnTo>
                <a:lnTo>
                  <a:pt x="2" y="548"/>
                </a:lnTo>
                <a:lnTo>
                  <a:pt x="0" y="550"/>
                </a:lnTo>
                <a:lnTo>
                  <a:pt x="0" y="552"/>
                </a:lnTo>
                <a:lnTo>
                  <a:pt x="4" y="556"/>
                </a:lnTo>
                <a:lnTo>
                  <a:pt x="6" y="560"/>
                </a:lnTo>
                <a:lnTo>
                  <a:pt x="2" y="564"/>
                </a:lnTo>
                <a:lnTo>
                  <a:pt x="2" y="568"/>
                </a:lnTo>
                <a:lnTo>
                  <a:pt x="10" y="576"/>
                </a:lnTo>
                <a:lnTo>
                  <a:pt x="8" y="580"/>
                </a:lnTo>
                <a:lnTo>
                  <a:pt x="2" y="584"/>
                </a:lnTo>
                <a:lnTo>
                  <a:pt x="0" y="586"/>
                </a:lnTo>
                <a:lnTo>
                  <a:pt x="234" y="578"/>
                </a:lnTo>
                <a:lnTo>
                  <a:pt x="236" y="580"/>
                </a:lnTo>
                <a:lnTo>
                  <a:pt x="234" y="584"/>
                </a:lnTo>
                <a:lnTo>
                  <a:pt x="234" y="592"/>
                </a:lnTo>
                <a:lnTo>
                  <a:pt x="232" y="592"/>
                </a:lnTo>
                <a:lnTo>
                  <a:pt x="232" y="596"/>
                </a:lnTo>
                <a:lnTo>
                  <a:pt x="230" y="600"/>
                </a:lnTo>
                <a:lnTo>
                  <a:pt x="230" y="602"/>
                </a:lnTo>
                <a:lnTo>
                  <a:pt x="226" y="610"/>
                </a:lnTo>
                <a:lnTo>
                  <a:pt x="226" y="614"/>
                </a:lnTo>
                <a:lnTo>
                  <a:pt x="224" y="624"/>
                </a:lnTo>
                <a:lnTo>
                  <a:pt x="228" y="628"/>
                </a:lnTo>
                <a:lnTo>
                  <a:pt x="226" y="634"/>
                </a:lnTo>
                <a:lnTo>
                  <a:pt x="230" y="640"/>
                </a:lnTo>
                <a:lnTo>
                  <a:pt x="236" y="644"/>
                </a:lnTo>
                <a:lnTo>
                  <a:pt x="240" y="650"/>
                </a:lnTo>
                <a:lnTo>
                  <a:pt x="242" y="650"/>
                </a:lnTo>
                <a:lnTo>
                  <a:pt x="244" y="652"/>
                </a:lnTo>
                <a:lnTo>
                  <a:pt x="246" y="654"/>
                </a:lnTo>
                <a:lnTo>
                  <a:pt x="246" y="660"/>
                </a:lnTo>
                <a:lnTo>
                  <a:pt x="250" y="668"/>
                </a:lnTo>
                <a:lnTo>
                  <a:pt x="252" y="668"/>
                </a:lnTo>
                <a:lnTo>
                  <a:pt x="252" y="672"/>
                </a:lnTo>
                <a:lnTo>
                  <a:pt x="250" y="676"/>
                </a:lnTo>
                <a:lnTo>
                  <a:pt x="252" y="678"/>
                </a:lnTo>
                <a:lnTo>
                  <a:pt x="258" y="690"/>
                </a:lnTo>
                <a:lnTo>
                  <a:pt x="262" y="692"/>
                </a:lnTo>
                <a:lnTo>
                  <a:pt x="264" y="690"/>
                </a:lnTo>
                <a:lnTo>
                  <a:pt x="266" y="692"/>
                </a:lnTo>
                <a:lnTo>
                  <a:pt x="270" y="692"/>
                </a:lnTo>
                <a:lnTo>
                  <a:pt x="274" y="690"/>
                </a:lnTo>
                <a:lnTo>
                  <a:pt x="276" y="692"/>
                </a:lnTo>
                <a:lnTo>
                  <a:pt x="276" y="690"/>
                </a:lnTo>
                <a:lnTo>
                  <a:pt x="276" y="688"/>
                </a:lnTo>
                <a:lnTo>
                  <a:pt x="278" y="686"/>
                </a:lnTo>
                <a:lnTo>
                  <a:pt x="280" y="682"/>
                </a:lnTo>
                <a:lnTo>
                  <a:pt x="292" y="672"/>
                </a:lnTo>
                <a:lnTo>
                  <a:pt x="292" y="670"/>
                </a:lnTo>
                <a:lnTo>
                  <a:pt x="290" y="668"/>
                </a:lnTo>
                <a:lnTo>
                  <a:pt x="286" y="668"/>
                </a:lnTo>
                <a:lnTo>
                  <a:pt x="288" y="664"/>
                </a:lnTo>
                <a:lnTo>
                  <a:pt x="292" y="664"/>
                </a:lnTo>
                <a:lnTo>
                  <a:pt x="296" y="664"/>
                </a:lnTo>
                <a:lnTo>
                  <a:pt x="296" y="666"/>
                </a:lnTo>
                <a:lnTo>
                  <a:pt x="300" y="668"/>
                </a:lnTo>
                <a:lnTo>
                  <a:pt x="296" y="670"/>
                </a:lnTo>
                <a:lnTo>
                  <a:pt x="296" y="672"/>
                </a:lnTo>
                <a:lnTo>
                  <a:pt x="298" y="672"/>
                </a:lnTo>
                <a:lnTo>
                  <a:pt x="316" y="666"/>
                </a:lnTo>
                <a:lnTo>
                  <a:pt x="320" y="664"/>
                </a:lnTo>
                <a:lnTo>
                  <a:pt x="322" y="662"/>
                </a:lnTo>
                <a:lnTo>
                  <a:pt x="328" y="662"/>
                </a:lnTo>
                <a:lnTo>
                  <a:pt x="334" y="660"/>
                </a:lnTo>
                <a:lnTo>
                  <a:pt x="346" y="658"/>
                </a:lnTo>
                <a:lnTo>
                  <a:pt x="346" y="656"/>
                </a:lnTo>
                <a:lnTo>
                  <a:pt x="332" y="656"/>
                </a:lnTo>
                <a:lnTo>
                  <a:pt x="332" y="654"/>
                </a:lnTo>
                <a:lnTo>
                  <a:pt x="338" y="652"/>
                </a:lnTo>
                <a:lnTo>
                  <a:pt x="344" y="654"/>
                </a:lnTo>
                <a:lnTo>
                  <a:pt x="348" y="654"/>
                </a:lnTo>
                <a:lnTo>
                  <a:pt x="356" y="660"/>
                </a:lnTo>
                <a:lnTo>
                  <a:pt x="364" y="664"/>
                </a:lnTo>
                <a:lnTo>
                  <a:pt x="368" y="664"/>
                </a:lnTo>
                <a:lnTo>
                  <a:pt x="372" y="662"/>
                </a:lnTo>
                <a:lnTo>
                  <a:pt x="376" y="660"/>
                </a:lnTo>
                <a:lnTo>
                  <a:pt x="380" y="656"/>
                </a:lnTo>
                <a:lnTo>
                  <a:pt x="380" y="658"/>
                </a:lnTo>
                <a:lnTo>
                  <a:pt x="382" y="660"/>
                </a:lnTo>
                <a:lnTo>
                  <a:pt x="382" y="662"/>
                </a:lnTo>
                <a:lnTo>
                  <a:pt x="390" y="662"/>
                </a:lnTo>
                <a:lnTo>
                  <a:pt x="392" y="666"/>
                </a:lnTo>
                <a:lnTo>
                  <a:pt x="396" y="666"/>
                </a:lnTo>
                <a:lnTo>
                  <a:pt x="398" y="666"/>
                </a:lnTo>
                <a:lnTo>
                  <a:pt x="400" y="662"/>
                </a:lnTo>
                <a:lnTo>
                  <a:pt x="402" y="660"/>
                </a:lnTo>
                <a:lnTo>
                  <a:pt x="402" y="656"/>
                </a:lnTo>
                <a:lnTo>
                  <a:pt x="380" y="442"/>
                </a:lnTo>
                <a:lnTo>
                  <a:pt x="400" y="12"/>
                </a:lnTo>
                <a:lnTo>
                  <a:pt x="396" y="12"/>
                </a:lnTo>
                <a:lnTo>
                  <a:pt x="392" y="10"/>
                </a:lnTo>
                <a:lnTo>
                  <a:pt x="386" y="0"/>
                </a:lnTo>
                <a:lnTo>
                  <a:pt x="272" y="8"/>
                </a:lnTo>
                <a:lnTo>
                  <a:pt x="140" y="14"/>
                </a:lnTo>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83" name="Freeform 40"/>
          <p:cNvSpPr>
            <a:spLocks/>
          </p:cNvSpPr>
          <p:nvPr/>
        </p:nvSpPr>
        <p:spPr bwMode="auto">
          <a:xfrm>
            <a:off x="4571372" y="3156696"/>
            <a:ext cx="942617" cy="476883"/>
          </a:xfrm>
          <a:custGeom>
            <a:avLst/>
            <a:gdLst>
              <a:gd name="T0" fmla="*/ 993187 w 832"/>
              <a:gd name="T1" fmla="*/ 483130 h 420"/>
              <a:gd name="T2" fmla="*/ 1039652 w 832"/>
              <a:gd name="T3" fmla="*/ 456936 h 420"/>
              <a:gd name="T4" fmla="*/ 1080309 w 832"/>
              <a:gd name="T5" fmla="*/ 419100 h 420"/>
              <a:gd name="T6" fmla="*/ 1097733 w 832"/>
              <a:gd name="T7" fmla="*/ 392907 h 420"/>
              <a:gd name="T8" fmla="*/ 1150006 w 832"/>
              <a:gd name="T9" fmla="*/ 337609 h 420"/>
              <a:gd name="T10" fmla="*/ 1179046 w 832"/>
              <a:gd name="T11" fmla="*/ 270669 h 420"/>
              <a:gd name="T12" fmla="*/ 1161622 w 832"/>
              <a:gd name="T13" fmla="*/ 253206 h 420"/>
              <a:gd name="T14" fmla="*/ 1123869 w 832"/>
              <a:gd name="T15" fmla="*/ 209550 h 420"/>
              <a:gd name="T16" fmla="*/ 1094829 w 832"/>
              <a:gd name="T17" fmla="*/ 177536 h 420"/>
              <a:gd name="T18" fmla="*/ 1089021 w 832"/>
              <a:gd name="T19" fmla="*/ 139700 h 420"/>
              <a:gd name="T20" fmla="*/ 1080309 w 832"/>
              <a:gd name="T21" fmla="*/ 104775 h 420"/>
              <a:gd name="T22" fmla="*/ 1036748 w 832"/>
              <a:gd name="T23" fmla="*/ 78581 h 420"/>
              <a:gd name="T24" fmla="*/ 1010611 w 832"/>
              <a:gd name="T25" fmla="*/ 52388 h 420"/>
              <a:gd name="T26" fmla="*/ 987379 w 832"/>
              <a:gd name="T27" fmla="*/ 75671 h 420"/>
              <a:gd name="T28" fmla="*/ 958338 w 832"/>
              <a:gd name="T29" fmla="*/ 84402 h 420"/>
              <a:gd name="T30" fmla="*/ 911873 w 832"/>
              <a:gd name="T31" fmla="*/ 72760 h 420"/>
              <a:gd name="T32" fmla="*/ 885737 w 832"/>
              <a:gd name="T33" fmla="*/ 81492 h 420"/>
              <a:gd name="T34" fmla="*/ 853792 w 832"/>
              <a:gd name="T35" fmla="*/ 58208 h 420"/>
              <a:gd name="T36" fmla="*/ 804423 w 832"/>
              <a:gd name="T37" fmla="*/ 40746 h 420"/>
              <a:gd name="T38" fmla="*/ 766671 w 832"/>
              <a:gd name="T39" fmla="*/ 2910 h 420"/>
              <a:gd name="T40" fmla="*/ 723110 w 832"/>
              <a:gd name="T41" fmla="*/ 0 h 420"/>
              <a:gd name="T42" fmla="*/ 696973 w 832"/>
              <a:gd name="T43" fmla="*/ 20373 h 420"/>
              <a:gd name="T44" fmla="*/ 705685 w 832"/>
              <a:gd name="T45" fmla="*/ 52388 h 420"/>
              <a:gd name="T46" fmla="*/ 714398 w 832"/>
              <a:gd name="T47" fmla="*/ 75671 h 420"/>
              <a:gd name="T48" fmla="*/ 656316 w 832"/>
              <a:gd name="T49" fmla="*/ 98954 h 420"/>
              <a:gd name="T50" fmla="*/ 618564 w 832"/>
              <a:gd name="T51" fmla="*/ 96044 h 420"/>
              <a:gd name="T52" fmla="*/ 624372 w 832"/>
              <a:gd name="T53" fmla="*/ 130969 h 420"/>
              <a:gd name="T54" fmla="*/ 592427 w 832"/>
              <a:gd name="T55" fmla="*/ 162983 h 420"/>
              <a:gd name="T56" fmla="*/ 560483 w 832"/>
              <a:gd name="T57" fmla="*/ 197908 h 420"/>
              <a:gd name="T58" fmla="*/ 545962 w 832"/>
              <a:gd name="T59" fmla="*/ 253206 h 420"/>
              <a:gd name="T60" fmla="*/ 508210 w 832"/>
              <a:gd name="T61" fmla="*/ 256117 h 420"/>
              <a:gd name="T62" fmla="*/ 476265 w 832"/>
              <a:gd name="T63" fmla="*/ 221192 h 420"/>
              <a:gd name="T64" fmla="*/ 476265 w 832"/>
              <a:gd name="T65" fmla="*/ 235744 h 420"/>
              <a:gd name="T66" fmla="*/ 464649 w 832"/>
              <a:gd name="T67" fmla="*/ 253206 h 420"/>
              <a:gd name="T68" fmla="*/ 444320 w 832"/>
              <a:gd name="T69" fmla="*/ 282311 h 420"/>
              <a:gd name="T70" fmla="*/ 435608 w 832"/>
              <a:gd name="T71" fmla="*/ 296863 h 420"/>
              <a:gd name="T72" fmla="*/ 415280 w 832"/>
              <a:gd name="T73" fmla="*/ 285221 h 420"/>
              <a:gd name="T74" fmla="*/ 380431 w 832"/>
              <a:gd name="T75" fmla="*/ 285221 h 420"/>
              <a:gd name="T76" fmla="*/ 360103 w 832"/>
              <a:gd name="T77" fmla="*/ 317236 h 420"/>
              <a:gd name="T78" fmla="*/ 304926 w 832"/>
              <a:gd name="T79" fmla="*/ 288131 h 420"/>
              <a:gd name="T80" fmla="*/ 281693 w 832"/>
              <a:gd name="T81" fmla="*/ 285221 h 420"/>
              <a:gd name="T82" fmla="*/ 278789 w 832"/>
              <a:gd name="T83" fmla="*/ 314325 h 420"/>
              <a:gd name="T84" fmla="*/ 267173 w 832"/>
              <a:gd name="T85" fmla="*/ 299773 h 420"/>
              <a:gd name="T86" fmla="*/ 229420 w 832"/>
              <a:gd name="T87" fmla="*/ 299773 h 420"/>
              <a:gd name="T88" fmla="*/ 220708 w 832"/>
              <a:gd name="T89" fmla="*/ 325967 h 420"/>
              <a:gd name="T90" fmla="*/ 197476 w 832"/>
              <a:gd name="T91" fmla="*/ 349250 h 420"/>
              <a:gd name="T92" fmla="*/ 209092 w 832"/>
              <a:gd name="T93" fmla="*/ 387086 h 420"/>
              <a:gd name="T94" fmla="*/ 162627 w 832"/>
              <a:gd name="T95" fmla="*/ 410369 h 420"/>
              <a:gd name="T96" fmla="*/ 145203 w 832"/>
              <a:gd name="T97" fmla="*/ 448205 h 420"/>
              <a:gd name="T98" fmla="*/ 145203 w 832"/>
              <a:gd name="T99" fmla="*/ 483130 h 420"/>
              <a:gd name="T100" fmla="*/ 78409 w 832"/>
              <a:gd name="T101" fmla="*/ 456936 h 420"/>
              <a:gd name="T102" fmla="*/ 43561 w 832"/>
              <a:gd name="T103" fmla="*/ 471488 h 420"/>
              <a:gd name="T104" fmla="*/ 40657 w 832"/>
              <a:gd name="T105" fmla="*/ 506413 h 420"/>
              <a:gd name="T106" fmla="*/ 40657 w 832"/>
              <a:gd name="T107" fmla="*/ 532607 h 420"/>
              <a:gd name="T108" fmla="*/ 46465 w 832"/>
              <a:gd name="T109" fmla="*/ 550069 h 420"/>
              <a:gd name="T110" fmla="*/ 37753 w 832"/>
              <a:gd name="T111" fmla="*/ 573353 h 420"/>
              <a:gd name="T112" fmla="*/ 11616 w 832"/>
              <a:gd name="T113" fmla="*/ 582084 h 420"/>
              <a:gd name="T114" fmla="*/ 229420 w 832"/>
              <a:gd name="T115" fmla="*/ 579173 h 420"/>
              <a:gd name="T116" fmla="*/ 368815 w 832"/>
              <a:gd name="T117" fmla="*/ 550069 h 420"/>
              <a:gd name="T118" fmla="*/ 563387 w 832"/>
              <a:gd name="T119" fmla="*/ 538428 h 420"/>
              <a:gd name="T120" fmla="*/ 946722 w 832"/>
              <a:gd name="T121" fmla="*/ 509323 h 4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32" h="420">
                <a:moveTo>
                  <a:pt x="656" y="346"/>
                </a:moveTo>
                <a:lnTo>
                  <a:pt x="662" y="340"/>
                </a:lnTo>
                <a:lnTo>
                  <a:pt x="664" y="340"/>
                </a:lnTo>
                <a:lnTo>
                  <a:pt x="674" y="334"/>
                </a:lnTo>
                <a:lnTo>
                  <a:pt x="684" y="332"/>
                </a:lnTo>
                <a:lnTo>
                  <a:pt x="692" y="326"/>
                </a:lnTo>
                <a:lnTo>
                  <a:pt x="704" y="320"/>
                </a:lnTo>
                <a:lnTo>
                  <a:pt x="716" y="318"/>
                </a:lnTo>
                <a:lnTo>
                  <a:pt x="716" y="316"/>
                </a:lnTo>
                <a:lnTo>
                  <a:pt x="716" y="314"/>
                </a:lnTo>
                <a:lnTo>
                  <a:pt x="720" y="302"/>
                </a:lnTo>
                <a:lnTo>
                  <a:pt x="732" y="298"/>
                </a:lnTo>
                <a:lnTo>
                  <a:pt x="738" y="296"/>
                </a:lnTo>
                <a:lnTo>
                  <a:pt x="742" y="292"/>
                </a:lnTo>
                <a:lnTo>
                  <a:pt x="744" y="288"/>
                </a:lnTo>
                <a:lnTo>
                  <a:pt x="742" y="282"/>
                </a:lnTo>
                <a:lnTo>
                  <a:pt x="742" y="280"/>
                </a:lnTo>
                <a:lnTo>
                  <a:pt x="748" y="276"/>
                </a:lnTo>
                <a:lnTo>
                  <a:pt x="752" y="276"/>
                </a:lnTo>
                <a:lnTo>
                  <a:pt x="756" y="270"/>
                </a:lnTo>
                <a:lnTo>
                  <a:pt x="758" y="266"/>
                </a:lnTo>
                <a:lnTo>
                  <a:pt x="756" y="260"/>
                </a:lnTo>
                <a:lnTo>
                  <a:pt x="756" y="258"/>
                </a:lnTo>
                <a:lnTo>
                  <a:pt x="780" y="240"/>
                </a:lnTo>
                <a:lnTo>
                  <a:pt x="792" y="232"/>
                </a:lnTo>
                <a:lnTo>
                  <a:pt x="832" y="188"/>
                </a:lnTo>
                <a:lnTo>
                  <a:pt x="830" y="186"/>
                </a:lnTo>
                <a:lnTo>
                  <a:pt x="824" y="188"/>
                </a:lnTo>
                <a:lnTo>
                  <a:pt x="812" y="186"/>
                </a:lnTo>
                <a:lnTo>
                  <a:pt x="812" y="182"/>
                </a:lnTo>
                <a:lnTo>
                  <a:pt x="806" y="178"/>
                </a:lnTo>
                <a:lnTo>
                  <a:pt x="804" y="178"/>
                </a:lnTo>
                <a:lnTo>
                  <a:pt x="804" y="180"/>
                </a:lnTo>
                <a:lnTo>
                  <a:pt x="800" y="174"/>
                </a:lnTo>
                <a:lnTo>
                  <a:pt x="792" y="172"/>
                </a:lnTo>
                <a:lnTo>
                  <a:pt x="788" y="164"/>
                </a:lnTo>
                <a:lnTo>
                  <a:pt x="788" y="160"/>
                </a:lnTo>
                <a:lnTo>
                  <a:pt x="778" y="154"/>
                </a:lnTo>
                <a:lnTo>
                  <a:pt x="774" y="144"/>
                </a:lnTo>
                <a:lnTo>
                  <a:pt x="766" y="140"/>
                </a:lnTo>
                <a:lnTo>
                  <a:pt x="768" y="136"/>
                </a:lnTo>
                <a:lnTo>
                  <a:pt x="766" y="132"/>
                </a:lnTo>
                <a:lnTo>
                  <a:pt x="758" y="126"/>
                </a:lnTo>
                <a:lnTo>
                  <a:pt x="754" y="122"/>
                </a:lnTo>
                <a:lnTo>
                  <a:pt x="744" y="110"/>
                </a:lnTo>
                <a:lnTo>
                  <a:pt x="744" y="108"/>
                </a:lnTo>
                <a:lnTo>
                  <a:pt x="748" y="104"/>
                </a:lnTo>
                <a:lnTo>
                  <a:pt x="748" y="98"/>
                </a:lnTo>
                <a:lnTo>
                  <a:pt x="750" y="96"/>
                </a:lnTo>
                <a:lnTo>
                  <a:pt x="750" y="86"/>
                </a:lnTo>
                <a:lnTo>
                  <a:pt x="746" y="80"/>
                </a:lnTo>
                <a:lnTo>
                  <a:pt x="744" y="72"/>
                </a:lnTo>
                <a:lnTo>
                  <a:pt x="746" y="74"/>
                </a:lnTo>
                <a:lnTo>
                  <a:pt x="744" y="72"/>
                </a:lnTo>
                <a:lnTo>
                  <a:pt x="742" y="66"/>
                </a:lnTo>
                <a:lnTo>
                  <a:pt x="736" y="62"/>
                </a:lnTo>
                <a:lnTo>
                  <a:pt x="730" y="56"/>
                </a:lnTo>
                <a:lnTo>
                  <a:pt x="718" y="54"/>
                </a:lnTo>
                <a:lnTo>
                  <a:pt x="714" y="54"/>
                </a:lnTo>
                <a:lnTo>
                  <a:pt x="708" y="38"/>
                </a:lnTo>
                <a:lnTo>
                  <a:pt x="706" y="32"/>
                </a:lnTo>
                <a:lnTo>
                  <a:pt x="704" y="30"/>
                </a:lnTo>
                <a:lnTo>
                  <a:pt x="700" y="32"/>
                </a:lnTo>
                <a:lnTo>
                  <a:pt x="696" y="36"/>
                </a:lnTo>
                <a:lnTo>
                  <a:pt x="690" y="36"/>
                </a:lnTo>
                <a:lnTo>
                  <a:pt x="688" y="42"/>
                </a:lnTo>
                <a:lnTo>
                  <a:pt x="682" y="46"/>
                </a:lnTo>
                <a:lnTo>
                  <a:pt x="682" y="50"/>
                </a:lnTo>
                <a:lnTo>
                  <a:pt x="680" y="52"/>
                </a:lnTo>
                <a:lnTo>
                  <a:pt x="674" y="54"/>
                </a:lnTo>
                <a:lnTo>
                  <a:pt x="668" y="52"/>
                </a:lnTo>
                <a:lnTo>
                  <a:pt x="664" y="56"/>
                </a:lnTo>
                <a:lnTo>
                  <a:pt x="662" y="58"/>
                </a:lnTo>
                <a:lnTo>
                  <a:pt x="660" y="58"/>
                </a:lnTo>
                <a:lnTo>
                  <a:pt x="658" y="54"/>
                </a:lnTo>
                <a:lnTo>
                  <a:pt x="654" y="50"/>
                </a:lnTo>
                <a:lnTo>
                  <a:pt x="642" y="48"/>
                </a:lnTo>
                <a:lnTo>
                  <a:pt x="638" y="46"/>
                </a:lnTo>
                <a:lnTo>
                  <a:pt x="628" y="50"/>
                </a:lnTo>
                <a:lnTo>
                  <a:pt x="626" y="52"/>
                </a:lnTo>
                <a:lnTo>
                  <a:pt x="624" y="56"/>
                </a:lnTo>
                <a:lnTo>
                  <a:pt x="624" y="58"/>
                </a:lnTo>
                <a:lnTo>
                  <a:pt x="616" y="58"/>
                </a:lnTo>
                <a:lnTo>
                  <a:pt x="610" y="56"/>
                </a:lnTo>
                <a:lnTo>
                  <a:pt x="606" y="52"/>
                </a:lnTo>
                <a:lnTo>
                  <a:pt x="602" y="48"/>
                </a:lnTo>
                <a:lnTo>
                  <a:pt x="596" y="42"/>
                </a:lnTo>
                <a:lnTo>
                  <a:pt x="594" y="42"/>
                </a:lnTo>
                <a:lnTo>
                  <a:pt x="588" y="40"/>
                </a:lnTo>
                <a:lnTo>
                  <a:pt x="578" y="42"/>
                </a:lnTo>
                <a:lnTo>
                  <a:pt x="572" y="44"/>
                </a:lnTo>
                <a:lnTo>
                  <a:pt x="558" y="38"/>
                </a:lnTo>
                <a:lnTo>
                  <a:pt x="556" y="36"/>
                </a:lnTo>
                <a:lnTo>
                  <a:pt x="554" y="28"/>
                </a:lnTo>
                <a:lnTo>
                  <a:pt x="548" y="20"/>
                </a:lnTo>
                <a:lnTo>
                  <a:pt x="546" y="12"/>
                </a:lnTo>
                <a:lnTo>
                  <a:pt x="542" y="10"/>
                </a:lnTo>
                <a:lnTo>
                  <a:pt x="532" y="8"/>
                </a:lnTo>
                <a:lnTo>
                  <a:pt x="528" y="2"/>
                </a:lnTo>
                <a:lnTo>
                  <a:pt x="524" y="0"/>
                </a:lnTo>
                <a:lnTo>
                  <a:pt x="520" y="4"/>
                </a:lnTo>
                <a:lnTo>
                  <a:pt x="510" y="8"/>
                </a:lnTo>
                <a:lnTo>
                  <a:pt x="502" y="6"/>
                </a:lnTo>
                <a:lnTo>
                  <a:pt x="498" y="0"/>
                </a:lnTo>
                <a:lnTo>
                  <a:pt x="496" y="0"/>
                </a:lnTo>
                <a:lnTo>
                  <a:pt x="492" y="0"/>
                </a:lnTo>
                <a:lnTo>
                  <a:pt x="490" y="4"/>
                </a:lnTo>
                <a:lnTo>
                  <a:pt x="486" y="8"/>
                </a:lnTo>
                <a:lnTo>
                  <a:pt x="480" y="14"/>
                </a:lnTo>
                <a:lnTo>
                  <a:pt x="488" y="24"/>
                </a:lnTo>
                <a:lnTo>
                  <a:pt x="488" y="28"/>
                </a:lnTo>
                <a:lnTo>
                  <a:pt x="484" y="32"/>
                </a:lnTo>
                <a:lnTo>
                  <a:pt x="484" y="34"/>
                </a:lnTo>
                <a:lnTo>
                  <a:pt x="486" y="36"/>
                </a:lnTo>
                <a:lnTo>
                  <a:pt x="492" y="36"/>
                </a:lnTo>
                <a:lnTo>
                  <a:pt x="494" y="38"/>
                </a:lnTo>
                <a:lnTo>
                  <a:pt x="494" y="40"/>
                </a:lnTo>
                <a:lnTo>
                  <a:pt x="490" y="44"/>
                </a:lnTo>
                <a:lnTo>
                  <a:pt x="492" y="52"/>
                </a:lnTo>
                <a:lnTo>
                  <a:pt x="486" y="50"/>
                </a:lnTo>
                <a:lnTo>
                  <a:pt x="474" y="54"/>
                </a:lnTo>
                <a:lnTo>
                  <a:pt x="456" y="68"/>
                </a:lnTo>
                <a:lnTo>
                  <a:pt x="452" y="70"/>
                </a:lnTo>
                <a:lnTo>
                  <a:pt x="452" y="68"/>
                </a:lnTo>
                <a:lnTo>
                  <a:pt x="450" y="68"/>
                </a:lnTo>
                <a:lnTo>
                  <a:pt x="444" y="64"/>
                </a:lnTo>
                <a:lnTo>
                  <a:pt x="440" y="62"/>
                </a:lnTo>
                <a:lnTo>
                  <a:pt x="432" y="66"/>
                </a:lnTo>
                <a:lnTo>
                  <a:pt x="426" y="66"/>
                </a:lnTo>
                <a:lnTo>
                  <a:pt x="424" y="68"/>
                </a:lnTo>
                <a:lnTo>
                  <a:pt x="422" y="72"/>
                </a:lnTo>
                <a:lnTo>
                  <a:pt x="426" y="78"/>
                </a:lnTo>
                <a:lnTo>
                  <a:pt x="426" y="82"/>
                </a:lnTo>
                <a:lnTo>
                  <a:pt x="430" y="90"/>
                </a:lnTo>
                <a:lnTo>
                  <a:pt x="428" y="94"/>
                </a:lnTo>
                <a:lnTo>
                  <a:pt x="422" y="98"/>
                </a:lnTo>
                <a:lnTo>
                  <a:pt x="418" y="104"/>
                </a:lnTo>
                <a:lnTo>
                  <a:pt x="410" y="108"/>
                </a:lnTo>
                <a:lnTo>
                  <a:pt x="408" y="112"/>
                </a:lnTo>
                <a:lnTo>
                  <a:pt x="406" y="126"/>
                </a:lnTo>
                <a:lnTo>
                  <a:pt x="404" y="130"/>
                </a:lnTo>
                <a:lnTo>
                  <a:pt x="396" y="136"/>
                </a:lnTo>
                <a:lnTo>
                  <a:pt x="390" y="134"/>
                </a:lnTo>
                <a:lnTo>
                  <a:pt x="386" y="136"/>
                </a:lnTo>
                <a:lnTo>
                  <a:pt x="384" y="142"/>
                </a:lnTo>
                <a:lnTo>
                  <a:pt x="380" y="150"/>
                </a:lnTo>
                <a:lnTo>
                  <a:pt x="380" y="164"/>
                </a:lnTo>
                <a:lnTo>
                  <a:pt x="380" y="170"/>
                </a:lnTo>
                <a:lnTo>
                  <a:pt x="376" y="174"/>
                </a:lnTo>
                <a:lnTo>
                  <a:pt x="370" y="178"/>
                </a:lnTo>
                <a:lnTo>
                  <a:pt x="366" y="182"/>
                </a:lnTo>
                <a:lnTo>
                  <a:pt x="358" y="176"/>
                </a:lnTo>
                <a:lnTo>
                  <a:pt x="350" y="176"/>
                </a:lnTo>
                <a:lnTo>
                  <a:pt x="340" y="170"/>
                </a:lnTo>
                <a:lnTo>
                  <a:pt x="338" y="168"/>
                </a:lnTo>
                <a:lnTo>
                  <a:pt x="338" y="160"/>
                </a:lnTo>
                <a:lnTo>
                  <a:pt x="330" y="154"/>
                </a:lnTo>
                <a:lnTo>
                  <a:pt x="328" y="152"/>
                </a:lnTo>
                <a:lnTo>
                  <a:pt x="326" y="154"/>
                </a:lnTo>
                <a:lnTo>
                  <a:pt x="326" y="156"/>
                </a:lnTo>
                <a:lnTo>
                  <a:pt x="332" y="158"/>
                </a:lnTo>
                <a:lnTo>
                  <a:pt x="332" y="160"/>
                </a:lnTo>
                <a:lnTo>
                  <a:pt x="328" y="162"/>
                </a:lnTo>
                <a:lnTo>
                  <a:pt x="326" y="166"/>
                </a:lnTo>
                <a:lnTo>
                  <a:pt x="320" y="162"/>
                </a:lnTo>
                <a:lnTo>
                  <a:pt x="318" y="162"/>
                </a:lnTo>
                <a:lnTo>
                  <a:pt x="322" y="172"/>
                </a:lnTo>
                <a:lnTo>
                  <a:pt x="320" y="174"/>
                </a:lnTo>
                <a:lnTo>
                  <a:pt x="314" y="174"/>
                </a:lnTo>
                <a:lnTo>
                  <a:pt x="312" y="176"/>
                </a:lnTo>
                <a:lnTo>
                  <a:pt x="314" y="190"/>
                </a:lnTo>
                <a:lnTo>
                  <a:pt x="314" y="192"/>
                </a:lnTo>
                <a:lnTo>
                  <a:pt x="306" y="194"/>
                </a:lnTo>
                <a:lnTo>
                  <a:pt x="306" y="196"/>
                </a:lnTo>
                <a:lnTo>
                  <a:pt x="306" y="202"/>
                </a:lnTo>
                <a:lnTo>
                  <a:pt x="302" y="204"/>
                </a:lnTo>
                <a:lnTo>
                  <a:pt x="300" y="204"/>
                </a:lnTo>
                <a:lnTo>
                  <a:pt x="300" y="196"/>
                </a:lnTo>
                <a:lnTo>
                  <a:pt x="298" y="196"/>
                </a:lnTo>
                <a:lnTo>
                  <a:pt x="292" y="200"/>
                </a:lnTo>
                <a:lnTo>
                  <a:pt x="288" y="198"/>
                </a:lnTo>
                <a:lnTo>
                  <a:pt x="286" y="196"/>
                </a:lnTo>
                <a:lnTo>
                  <a:pt x="282" y="188"/>
                </a:lnTo>
                <a:lnTo>
                  <a:pt x="278" y="186"/>
                </a:lnTo>
                <a:lnTo>
                  <a:pt x="276" y="188"/>
                </a:lnTo>
                <a:lnTo>
                  <a:pt x="270" y="194"/>
                </a:lnTo>
                <a:lnTo>
                  <a:pt x="262" y="196"/>
                </a:lnTo>
                <a:lnTo>
                  <a:pt x="258" y="198"/>
                </a:lnTo>
                <a:lnTo>
                  <a:pt x="256" y="204"/>
                </a:lnTo>
                <a:lnTo>
                  <a:pt x="254" y="212"/>
                </a:lnTo>
                <a:lnTo>
                  <a:pt x="252" y="216"/>
                </a:lnTo>
                <a:lnTo>
                  <a:pt x="248" y="218"/>
                </a:lnTo>
                <a:lnTo>
                  <a:pt x="246" y="216"/>
                </a:lnTo>
                <a:lnTo>
                  <a:pt x="242" y="210"/>
                </a:lnTo>
                <a:lnTo>
                  <a:pt x="238" y="210"/>
                </a:lnTo>
                <a:lnTo>
                  <a:pt x="214" y="198"/>
                </a:lnTo>
                <a:lnTo>
                  <a:pt x="210" y="198"/>
                </a:lnTo>
                <a:lnTo>
                  <a:pt x="202" y="204"/>
                </a:lnTo>
                <a:lnTo>
                  <a:pt x="198" y="204"/>
                </a:lnTo>
                <a:lnTo>
                  <a:pt x="194" y="202"/>
                </a:lnTo>
                <a:lnTo>
                  <a:pt x="194" y="198"/>
                </a:lnTo>
                <a:lnTo>
                  <a:pt x="194" y="196"/>
                </a:lnTo>
                <a:lnTo>
                  <a:pt x="192" y="196"/>
                </a:lnTo>
                <a:lnTo>
                  <a:pt x="190" y="200"/>
                </a:lnTo>
                <a:lnTo>
                  <a:pt x="194" y="208"/>
                </a:lnTo>
                <a:lnTo>
                  <a:pt x="194" y="212"/>
                </a:lnTo>
                <a:lnTo>
                  <a:pt x="192" y="216"/>
                </a:lnTo>
                <a:lnTo>
                  <a:pt x="188" y="218"/>
                </a:lnTo>
                <a:lnTo>
                  <a:pt x="186" y="218"/>
                </a:lnTo>
                <a:lnTo>
                  <a:pt x="184" y="216"/>
                </a:lnTo>
                <a:lnTo>
                  <a:pt x="186" y="208"/>
                </a:lnTo>
                <a:lnTo>
                  <a:pt x="184" y="206"/>
                </a:lnTo>
                <a:lnTo>
                  <a:pt x="174" y="212"/>
                </a:lnTo>
                <a:lnTo>
                  <a:pt x="170" y="212"/>
                </a:lnTo>
                <a:lnTo>
                  <a:pt x="166" y="210"/>
                </a:lnTo>
                <a:lnTo>
                  <a:pt x="160" y="206"/>
                </a:lnTo>
                <a:lnTo>
                  <a:pt x="158" y="206"/>
                </a:lnTo>
                <a:lnTo>
                  <a:pt x="156" y="208"/>
                </a:lnTo>
                <a:lnTo>
                  <a:pt x="160" y="220"/>
                </a:lnTo>
                <a:lnTo>
                  <a:pt x="158" y="222"/>
                </a:lnTo>
                <a:lnTo>
                  <a:pt x="154" y="226"/>
                </a:lnTo>
                <a:lnTo>
                  <a:pt x="152" y="224"/>
                </a:lnTo>
                <a:lnTo>
                  <a:pt x="148" y="226"/>
                </a:lnTo>
                <a:lnTo>
                  <a:pt x="146" y="222"/>
                </a:lnTo>
                <a:lnTo>
                  <a:pt x="144" y="222"/>
                </a:lnTo>
                <a:lnTo>
                  <a:pt x="144" y="232"/>
                </a:lnTo>
                <a:lnTo>
                  <a:pt x="136" y="240"/>
                </a:lnTo>
                <a:lnTo>
                  <a:pt x="134" y="244"/>
                </a:lnTo>
                <a:lnTo>
                  <a:pt x="132" y="248"/>
                </a:lnTo>
                <a:lnTo>
                  <a:pt x="134" y="252"/>
                </a:lnTo>
                <a:lnTo>
                  <a:pt x="142" y="262"/>
                </a:lnTo>
                <a:lnTo>
                  <a:pt x="144" y="266"/>
                </a:lnTo>
                <a:lnTo>
                  <a:pt x="144" y="270"/>
                </a:lnTo>
                <a:lnTo>
                  <a:pt x="140" y="272"/>
                </a:lnTo>
                <a:lnTo>
                  <a:pt x="122" y="274"/>
                </a:lnTo>
                <a:lnTo>
                  <a:pt x="116" y="278"/>
                </a:lnTo>
                <a:lnTo>
                  <a:pt x="112" y="282"/>
                </a:lnTo>
                <a:lnTo>
                  <a:pt x="104" y="282"/>
                </a:lnTo>
                <a:lnTo>
                  <a:pt x="100" y="286"/>
                </a:lnTo>
                <a:lnTo>
                  <a:pt x="96" y="294"/>
                </a:lnTo>
                <a:lnTo>
                  <a:pt x="96" y="302"/>
                </a:lnTo>
                <a:lnTo>
                  <a:pt x="100" y="308"/>
                </a:lnTo>
                <a:lnTo>
                  <a:pt x="106" y="316"/>
                </a:lnTo>
                <a:lnTo>
                  <a:pt x="108" y="320"/>
                </a:lnTo>
                <a:lnTo>
                  <a:pt x="106" y="326"/>
                </a:lnTo>
                <a:lnTo>
                  <a:pt x="102" y="332"/>
                </a:lnTo>
                <a:lnTo>
                  <a:pt x="100" y="332"/>
                </a:lnTo>
                <a:lnTo>
                  <a:pt x="96" y="332"/>
                </a:lnTo>
                <a:lnTo>
                  <a:pt x="92" y="330"/>
                </a:lnTo>
                <a:lnTo>
                  <a:pt x="84" y="326"/>
                </a:lnTo>
                <a:lnTo>
                  <a:pt x="60" y="318"/>
                </a:lnTo>
                <a:lnTo>
                  <a:pt x="54" y="314"/>
                </a:lnTo>
                <a:lnTo>
                  <a:pt x="48" y="314"/>
                </a:lnTo>
                <a:lnTo>
                  <a:pt x="44" y="314"/>
                </a:lnTo>
                <a:lnTo>
                  <a:pt x="38" y="316"/>
                </a:lnTo>
                <a:lnTo>
                  <a:pt x="32" y="322"/>
                </a:lnTo>
                <a:lnTo>
                  <a:pt x="30" y="324"/>
                </a:lnTo>
                <a:lnTo>
                  <a:pt x="30" y="330"/>
                </a:lnTo>
                <a:lnTo>
                  <a:pt x="24" y="336"/>
                </a:lnTo>
                <a:lnTo>
                  <a:pt x="24" y="342"/>
                </a:lnTo>
                <a:lnTo>
                  <a:pt x="30" y="348"/>
                </a:lnTo>
                <a:lnTo>
                  <a:pt x="28" y="348"/>
                </a:lnTo>
                <a:lnTo>
                  <a:pt x="30" y="350"/>
                </a:lnTo>
                <a:lnTo>
                  <a:pt x="32" y="352"/>
                </a:lnTo>
                <a:lnTo>
                  <a:pt x="32" y="364"/>
                </a:lnTo>
                <a:lnTo>
                  <a:pt x="28" y="366"/>
                </a:lnTo>
                <a:lnTo>
                  <a:pt x="26" y="368"/>
                </a:lnTo>
                <a:lnTo>
                  <a:pt x="24" y="372"/>
                </a:lnTo>
                <a:lnTo>
                  <a:pt x="26" y="374"/>
                </a:lnTo>
                <a:lnTo>
                  <a:pt x="30" y="374"/>
                </a:lnTo>
                <a:lnTo>
                  <a:pt x="32" y="378"/>
                </a:lnTo>
                <a:lnTo>
                  <a:pt x="30" y="380"/>
                </a:lnTo>
                <a:lnTo>
                  <a:pt x="24" y="380"/>
                </a:lnTo>
                <a:lnTo>
                  <a:pt x="22" y="386"/>
                </a:lnTo>
                <a:lnTo>
                  <a:pt x="26" y="392"/>
                </a:lnTo>
                <a:lnTo>
                  <a:pt x="26" y="394"/>
                </a:lnTo>
                <a:lnTo>
                  <a:pt x="24" y="406"/>
                </a:lnTo>
                <a:lnTo>
                  <a:pt x="20" y="408"/>
                </a:lnTo>
                <a:lnTo>
                  <a:pt x="16" y="408"/>
                </a:lnTo>
                <a:lnTo>
                  <a:pt x="8" y="400"/>
                </a:lnTo>
                <a:lnTo>
                  <a:pt x="4" y="400"/>
                </a:lnTo>
                <a:lnTo>
                  <a:pt x="0" y="420"/>
                </a:lnTo>
                <a:lnTo>
                  <a:pt x="0" y="418"/>
                </a:lnTo>
                <a:lnTo>
                  <a:pt x="158" y="408"/>
                </a:lnTo>
                <a:lnTo>
                  <a:pt x="158" y="398"/>
                </a:lnTo>
                <a:lnTo>
                  <a:pt x="152" y="382"/>
                </a:lnTo>
                <a:lnTo>
                  <a:pt x="178" y="382"/>
                </a:lnTo>
                <a:lnTo>
                  <a:pt x="180" y="388"/>
                </a:lnTo>
                <a:lnTo>
                  <a:pt x="180" y="386"/>
                </a:lnTo>
                <a:lnTo>
                  <a:pt x="254" y="378"/>
                </a:lnTo>
                <a:lnTo>
                  <a:pt x="268" y="378"/>
                </a:lnTo>
                <a:lnTo>
                  <a:pt x="324" y="374"/>
                </a:lnTo>
                <a:lnTo>
                  <a:pt x="324" y="376"/>
                </a:lnTo>
                <a:lnTo>
                  <a:pt x="330" y="372"/>
                </a:lnTo>
                <a:lnTo>
                  <a:pt x="388" y="370"/>
                </a:lnTo>
                <a:lnTo>
                  <a:pt x="446" y="366"/>
                </a:lnTo>
                <a:lnTo>
                  <a:pt x="486" y="360"/>
                </a:lnTo>
                <a:lnTo>
                  <a:pt x="530" y="360"/>
                </a:lnTo>
                <a:lnTo>
                  <a:pt x="608" y="352"/>
                </a:lnTo>
                <a:lnTo>
                  <a:pt x="652" y="350"/>
                </a:lnTo>
                <a:lnTo>
                  <a:pt x="654" y="346"/>
                </a:lnTo>
                <a:lnTo>
                  <a:pt x="656" y="346"/>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84" name="Freeform 41"/>
          <p:cNvSpPr>
            <a:spLocks/>
          </p:cNvSpPr>
          <p:nvPr/>
        </p:nvSpPr>
        <p:spPr bwMode="auto">
          <a:xfrm>
            <a:off x="6220022" y="2848271"/>
            <a:ext cx="136252" cy="231628"/>
          </a:xfrm>
          <a:custGeom>
            <a:avLst/>
            <a:gdLst>
              <a:gd name="T0" fmla="*/ 2910 w 120"/>
              <a:gd name="T1" fmla="*/ 34925 h 204"/>
              <a:gd name="T2" fmla="*/ 11642 w 120"/>
              <a:gd name="T3" fmla="*/ 11642 h 204"/>
              <a:gd name="T4" fmla="*/ 26194 w 120"/>
              <a:gd name="T5" fmla="*/ 0 h 204"/>
              <a:gd name="T6" fmla="*/ 46567 w 120"/>
              <a:gd name="T7" fmla="*/ 0 h 204"/>
              <a:gd name="T8" fmla="*/ 58208 w 120"/>
              <a:gd name="T9" fmla="*/ 5821 h 204"/>
              <a:gd name="T10" fmla="*/ 49477 w 120"/>
              <a:gd name="T11" fmla="*/ 11642 h 204"/>
              <a:gd name="T12" fmla="*/ 40746 w 120"/>
              <a:gd name="T13" fmla="*/ 40746 h 204"/>
              <a:gd name="T14" fmla="*/ 34925 w 120"/>
              <a:gd name="T15" fmla="*/ 52387 h 204"/>
              <a:gd name="T16" fmla="*/ 46567 w 120"/>
              <a:gd name="T17" fmla="*/ 61119 h 204"/>
              <a:gd name="T18" fmla="*/ 46567 w 120"/>
              <a:gd name="T19" fmla="*/ 84402 h 204"/>
              <a:gd name="T20" fmla="*/ 64029 w 120"/>
              <a:gd name="T21" fmla="*/ 101864 h 204"/>
              <a:gd name="T22" fmla="*/ 69850 w 120"/>
              <a:gd name="T23" fmla="*/ 104775 h 204"/>
              <a:gd name="T24" fmla="*/ 81492 w 120"/>
              <a:gd name="T25" fmla="*/ 119327 h 204"/>
              <a:gd name="T26" fmla="*/ 84402 w 120"/>
              <a:gd name="T27" fmla="*/ 139700 h 204"/>
              <a:gd name="T28" fmla="*/ 90223 w 120"/>
              <a:gd name="T29" fmla="*/ 154252 h 204"/>
              <a:gd name="T30" fmla="*/ 101865 w 120"/>
              <a:gd name="T31" fmla="*/ 162983 h 204"/>
              <a:gd name="T32" fmla="*/ 113506 w 120"/>
              <a:gd name="T33" fmla="*/ 186266 h 204"/>
              <a:gd name="T34" fmla="*/ 145521 w 120"/>
              <a:gd name="T35" fmla="*/ 206639 h 204"/>
              <a:gd name="T36" fmla="*/ 157163 w 120"/>
              <a:gd name="T37" fmla="*/ 209550 h 204"/>
              <a:gd name="T38" fmla="*/ 162983 w 120"/>
              <a:gd name="T39" fmla="*/ 235743 h 204"/>
              <a:gd name="T40" fmla="*/ 160073 w 120"/>
              <a:gd name="T41" fmla="*/ 229923 h 204"/>
              <a:gd name="T42" fmla="*/ 154252 w 120"/>
              <a:gd name="T43" fmla="*/ 224102 h 204"/>
              <a:gd name="T44" fmla="*/ 154252 w 120"/>
              <a:gd name="T45" fmla="*/ 232833 h 204"/>
              <a:gd name="T46" fmla="*/ 151342 w 120"/>
              <a:gd name="T47" fmla="*/ 235743 h 204"/>
              <a:gd name="T48" fmla="*/ 148431 w 120"/>
              <a:gd name="T49" fmla="*/ 247385 h 204"/>
              <a:gd name="T50" fmla="*/ 142610 w 120"/>
              <a:gd name="T51" fmla="*/ 250295 h 204"/>
              <a:gd name="T52" fmla="*/ 145521 w 120"/>
              <a:gd name="T53" fmla="*/ 256116 h 204"/>
              <a:gd name="T54" fmla="*/ 154252 w 120"/>
              <a:gd name="T55" fmla="*/ 247385 h 204"/>
              <a:gd name="T56" fmla="*/ 162983 w 120"/>
              <a:gd name="T57" fmla="*/ 247385 h 204"/>
              <a:gd name="T58" fmla="*/ 162983 w 120"/>
              <a:gd name="T59" fmla="*/ 241564 h 204"/>
              <a:gd name="T60" fmla="*/ 165894 w 120"/>
              <a:gd name="T61" fmla="*/ 241564 h 204"/>
              <a:gd name="T62" fmla="*/ 174625 w 120"/>
              <a:gd name="T63" fmla="*/ 264847 h 204"/>
              <a:gd name="T64" fmla="*/ 174625 w 120"/>
              <a:gd name="T65" fmla="*/ 273579 h 204"/>
              <a:gd name="T66" fmla="*/ 40746 w 120"/>
              <a:gd name="T67" fmla="*/ 177535 h 2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0" h="204">
                <a:moveTo>
                  <a:pt x="0" y="24"/>
                </a:moveTo>
                <a:lnTo>
                  <a:pt x="2" y="24"/>
                </a:lnTo>
                <a:lnTo>
                  <a:pt x="6" y="12"/>
                </a:lnTo>
                <a:lnTo>
                  <a:pt x="8" y="8"/>
                </a:lnTo>
                <a:lnTo>
                  <a:pt x="12" y="4"/>
                </a:lnTo>
                <a:lnTo>
                  <a:pt x="18" y="0"/>
                </a:lnTo>
                <a:lnTo>
                  <a:pt x="26" y="0"/>
                </a:lnTo>
                <a:lnTo>
                  <a:pt x="32" y="0"/>
                </a:lnTo>
                <a:lnTo>
                  <a:pt x="36" y="2"/>
                </a:lnTo>
                <a:lnTo>
                  <a:pt x="40" y="4"/>
                </a:lnTo>
                <a:lnTo>
                  <a:pt x="36" y="6"/>
                </a:lnTo>
                <a:lnTo>
                  <a:pt x="34" y="8"/>
                </a:lnTo>
                <a:lnTo>
                  <a:pt x="32" y="18"/>
                </a:lnTo>
                <a:lnTo>
                  <a:pt x="28" y="28"/>
                </a:lnTo>
                <a:lnTo>
                  <a:pt x="24" y="30"/>
                </a:lnTo>
                <a:lnTo>
                  <a:pt x="24" y="36"/>
                </a:lnTo>
                <a:lnTo>
                  <a:pt x="24" y="38"/>
                </a:lnTo>
                <a:lnTo>
                  <a:pt x="32" y="42"/>
                </a:lnTo>
                <a:lnTo>
                  <a:pt x="30" y="52"/>
                </a:lnTo>
                <a:lnTo>
                  <a:pt x="32" y="58"/>
                </a:lnTo>
                <a:lnTo>
                  <a:pt x="38" y="62"/>
                </a:lnTo>
                <a:lnTo>
                  <a:pt x="44" y="70"/>
                </a:lnTo>
                <a:lnTo>
                  <a:pt x="44" y="72"/>
                </a:lnTo>
                <a:lnTo>
                  <a:pt x="48" y="72"/>
                </a:lnTo>
                <a:lnTo>
                  <a:pt x="50" y="74"/>
                </a:lnTo>
                <a:lnTo>
                  <a:pt x="56" y="82"/>
                </a:lnTo>
                <a:lnTo>
                  <a:pt x="58" y="88"/>
                </a:lnTo>
                <a:lnTo>
                  <a:pt x="58" y="96"/>
                </a:lnTo>
                <a:lnTo>
                  <a:pt x="62" y="102"/>
                </a:lnTo>
                <a:lnTo>
                  <a:pt x="62" y="106"/>
                </a:lnTo>
                <a:lnTo>
                  <a:pt x="64" y="108"/>
                </a:lnTo>
                <a:lnTo>
                  <a:pt x="70" y="112"/>
                </a:lnTo>
                <a:lnTo>
                  <a:pt x="76" y="120"/>
                </a:lnTo>
                <a:lnTo>
                  <a:pt x="78" y="128"/>
                </a:lnTo>
                <a:lnTo>
                  <a:pt x="96" y="140"/>
                </a:lnTo>
                <a:lnTo>
                  <a:pt x="100" y="142"/>
                </a:lnTo>
                <a:lnTo>
                  <a:pt x="106" y="140"/>
                </a:lnTo>
                <a:lnTo>
                  <a:pt x="108" y="144"/>
                </a:lnTo>
                <a:lnTo>
                  <a:pt x="108" y="150"/>
                </a:lnTo>
                <a:lnTo>
                  <a:pt x="112" y="162"/>
                </a:lnTo>
                <a:lnTo>
                  <a:pt x="110" y="162"/>
                </a:lnTo>
                <a:lnTo>
                  <a:pt x="110" y="158"/>
                </a:lnTo>
                <a:lnTo>
                  <a:pt x="108" y="154"/>
                </a:lnTo>
                <a:lnTo>
                  <a:pt x="106" y="154"/>
                </a:lnTo>
                <a:lnTo>
                  <a:pt x="102" y="156"/>
                </a:lnTo>
                <a:lnTo>
                  <a:pt x="106" y="160"/>
                </a:lnTo>
                <a:lnTo>
                  <a:pt x="102" y="162"/>
                </a:lnTo>
                <a:lnTo>
                  <a:pt x="104" y="162"/>
                </a:lnTo>
                <a:lnTo>
                  <a:pt x="108" y="164"/>
                </a:lnTo>
                <a:lnTo>
                  <a:pt x="102" y="170"/>
                </a:lnTo>
                <a:lnTo>
                  <a:pt x="98" y="170"/>
                </a:lnTo>
                <a:lnTo>
                  <a:pt x="98" y="172"/>
                </a:lnTo>
                <a:lnTo>
                  <a:pt x="100" y="172"/>
                </a:lnTo>
                <a:lnTo>
                  <a:pt x="100" y="176"/>
                </a:lnTo>
                <a:lnTo>
                  <a:pt x="106" y="170"/>
                </a:lnTo>
                <a:lnTo>
                  <a:pt x="112" y="172"/>
                </a:lnTo>
                <a:lnTo>
                  <a:pt x="112" y="170"/>
                </a:lnTo>
                <a:lnTo>
                  <a:pt x="114" y="168"/>
                </a:lnTo>
                <a:lnTo>
                  <a:pt x="112" y="166"/>
                </a:lnTo>
                <a:lnTo>
                  <a:pt x="114" y="164"/>
                </a:lnTo>
                <a:lnTo>
                  <a:pt x="114" y="166"/>
                </a:lnTo>
                <a:lnTo>
                  <a:pt x="116" y="174"/>
                </a:lnTo>
                <a:lnTo>
                  <a:pt x="120" y="182"/>
                </a:lnTo>
                <a:lnTo>
                  <a:pt x="120" y="188"/>
                </a:lnTo>
                <a:lnTo>
                  <a:pt x="48" y="204"/>
                </a:lnTo>
                <a:lnTo>
                  <a:pt x="28" y="122"/>
                </a:lnTo>
                <a:lnTo>
                  <a:pt x="0" y="24"/>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085" name="Freeform 42"/>
          <p:cNvSpPr>
            <a:spLocks/>
          </p:cNvSpPr>
          <p:nvPr/>
        </p:nvSpPr>
        <p:spPr bwMode="auto">
          <a:xfrm>
            <a:off x="5767913" y="2875522"/>
            <a:ext cx="590838" cy="292323"/>
          </a:xfrm>
          <a:custGeom>
            <a:avLst/>
            <a:gdLst>
              <a:gd name="T0" fmla="*/ 334932 w 520"/>
              <a:gd name="T1" fmla="*/ 171352 h 258"/>
              <a:gd name="T2" fmla="*/ 387356 w 520"/>
              <a:gd name="T3" fmla="*/ 203298 h 258"/>
              <a:gd name="T4" fmla="*/ 431043 w 520"/>
              <a:gd name="T5" fmla="*/ 243958 h 258"/>
              <a:gd name="T6" fmla="*/ 401918 w 520"/>
              <a:gd name="T7" fmla="*/ 293331 h 258"/>
              <a:gd name="T8" fmla="*/ 428130 w 520"/>
              <a:gd name="T9" fmla="*/ 310756 h 258"/>
              <a:gd name="T10" fmla="*/ 468904 w 520"/>
              <a:gd name="T11" fmla="*/ 336895 h 258"/>
              <a:gd name="T12" fmla="*/ 486379 w 520"/>
              <a:gd name="T13" fmla="*/ 339799 h 258"/>
              <a:gd name="T14" fmla="*/ 544628 w 520"/>
              <a:gd name="T15" fmla="*/ 345607 h 258"/>
              <a:gd name="T16" fmla="*/ 559190 w 520"/>
              <a:gd name="T17" fmla="*/ 336895 h 258"/>
              <a:gd name="T18" fmla="*/ 512591 w 520"/>
              <a:gd name="T19" fmla="*/ 302043 h 258"/>
              <a:gd name="T20" fmla="*/ 512591 w 520"/>
              <a:gd name="T21" fmla="*/ 296235 h 258"/>
              <a:gd name="T22" fmla="*/ 515504 w 520"/>
              <a:gd name="T23" fmla="*/ 267192 h 258"/>
              <a:gd name="T24" fmla="*/ 506766 w 520"/>
              <a:gd name="T25" fmla="*/ 206203 h 258"/>
              <a:gd name="T26" fmla="*/ 495116 w 520"/>
              <a:gd name="T27" fmla="*/ 188777 h 258"/>
              <a:gd name="T28" fmla="*/ 486379 w 520"/>
              <a:gd name="T29" fmla="*/ 162639 h 258"/>
              <a:gd name="T30" fmla="*/ 495116 w 520"/>
              <a:gd name="T31" fmla="*/ 159734 h 258"/>
              <a:gd name="T32" fmla="*/ 498029 w 520"/>
              <a:gd name="T33" fmla="*/ 139405 h 258"/>
              <a:gd name="T34" fmla="*/ 477642 w 520"/>
              <a:gd name="T35" fmla="*/ 121979 h 258"/>
              <a:gd name="T36" fmla="*/ 495116 w 520"/>
              <a:gd name="T37" fmla="*/ 110362 h 258"/>
              <a:gd name="T38" fmla="*/ 506766 w 520"/>
              <a:gd name="T39" fmla="*/ 101649 h 258"/>
              <a:gd name="T40" fmla="*/ 515504 w 520"/>
              <a:gd name="T41" fmla="*/ 92936 h 258"/>
              <a:gd name="T42" fmla="*/ 527153 w 520"/>
              <a:gd name="T43" fmla="*/ 87128 h 258"/>
              <a:gd name="T44" fmla="*/ 556278 w 520"/>
              <a:gd name="T45" fmla="*/ 43564 h 258"/>
              <a:gd name="T46" fmla="*/ 576665 w 520"/>
              <a:gd name="T47" fmla="*/ 31947 h 258"/>
              <a:gd name="T48" fmla="*/ 562103 w 520"/>
              <a:gd name="T49" fmla="*/ 78415 h 258"/>
              <a:gd name="T50" fmla="*/ 535891 w 520"/>
              <a:gd name="T51" fmla="*/ 113266 h 258"/>
              <a:gd name="T52" fmla="*/ 544628 w 520"/>
              <a:gd name="T53" fmla="*/ 142309 h 258"/>
              <a:gd name="T54" fmla="*/ 553366 w 520"/>
              <a:gd name="T55" fmla="*/ 151022 h 258"/>
              <a:gd name="T56" fmla="*/ 527153 w 520"/>
              <a:gd name="T57" fmla="*/ 200394 h 258"/>
              <a:gd name="T58" fmla="*/ 544628 w 520"/>
              <a:gd name="T59" fmla="*/ 174256 h 258"/>
              <a:gd name="T60" fmla="*/ 565015 w 520"/>
              <a:gd name="T61" fmla="*/ 188777 h 258"/>
              <a:gd name="T62" fmla="*/ 565015 w 520"/>
              <a:gd name="T63" fmla="*/ 212011 h 258"/>
              <a:gd name="T64" fmla="*/ 538803 w 520"/>
              <a:gd name="T65" fmla="*/ 235245 h 258"/>
              <a:gd name="T66" fmla="*/ 553366 w 520"/>
              <a:gd name="T67" fmla="*/ 212011 h 258"/>
              <a:gd name="T68" fmla="*/ 565015 w 520"/>
              <a:gd name="T69" fmla="*/ 229437 h 258"/>
              <a:gd name="T70" fmla="*/ 588315 w 520"/>
              <a:gd name="T71" fmla="*/ 241054 h 258"/>
              <a:gd name="T72" fmla="*/ 573753 w 520"/>
              <a:gd name="T73" fmla="*/ 243958 h 258"/>
              <a:gd name="T74" fmla="*/ 562103 w 520"/>
              <a:gd name="T75" fmla="*/ 258479 h 258"/>
              <a:gd name="T76" fmla="*/ 556278 w 520"/>
              <a:gd name="T77" fmla="*/ 278809 h 258"/>
              <a:gd name="T78" fmla="*/ 570840 w 520"/>
              <a:gd name="T79" fmla="*/ 293331 h 258"/>
              <a:gd name="T80" fmla="*/ 611615 w 520"/>
              <a:gd name="T81" fmla="*/ 287522 h 258"/>
              <a:gd name="T82" fmla="*/ 617439 w 520"/>
              <a:gd name="T83" fmla="*/ 307852 h 258"/>
              <a:gd name="T84" fmla="*/ 640739 w 520"/>
              <a:gd name="T85" fmla="*/ 310756 h 258"/>
              <a:gd name="T86" fmla="*/ 640739 w 520"/>
              <a:gd name="T87" fmla="*/ 342703 h 258"/>
              <a:gd name="T88" fmla="*/ 646564 w 520"/>
              <a:gd name="T89" fmla="*/ 363033 h 258"/>
              <a:gd name="T90" fmla="*/ 666951 w 520"/>
              <a:gd name="T91" fmla="*/ 363033 h 258"/>
              <a:gd name="T92" fmla="*/ 725200 w 520"/>
              <a:gd name="T93" fmla="*/ 316565 h 258"/>
              <a:gd name="T94" fmla="*/ 751412 w 520"/>
              <a:gd name="T95" fmla="*/ 258479 h 258"/>
              <a:gd name="T96" fmla="*/ 748500 w 520"/>
              <a:gd name="T97" fmla="*/ 241054 h 258"/>
              <a:gd name="T98" fmla="*/ 754325 w 520"/>
              <a:gd name="T99" fmla="*/ 238150 h 258"/>
              <a:gd name="T100" fmla="*/ 17475 w 520"/>
              <a:gd name="T101" fmla="*/ 223628 h 258"/>
              <a:gd name="T102" fmla="*/ 78636 w 520"/>
              <a:gd name="T103" fmla="*/ 153926 h 258"/>
              <a:gd name="T104" fmla="*/ 122323 w 520"/>
              <a:gd name="T105" fmla="*/ 119075 h 258"/>
              <a:gd name="T106" fmla="*/ 168922 w 520"/>
              <a:gd name="T107" fmla="*/ 127788 h 258"/>
              <a:gd name="T108" fmla="*/ 192222 w 520"/>
              <a:gd name="T109" fmla="*/ 101649 h 258"/>
              <a:gd name="T110" fmla="*/ 253383 w 520"/>
              <a:gd name="T111" fmla="*/ 95841 h 258"/>
              <a:gd name="T112" fmla="*/ 270858 w 520"/>
              <a:gd name="T113" fmla="*/ 110362 h 258"/>
              <a:gd name="T114" fmla="*/ 288333 w 520"/>
              <a:gd name="T115" fmla="*/ 130692 h 25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20" h="258">
                <a:moveTo>
                  <a:pt x="198" y="102"/>
                </a:moveTo>
                <a:lnTo>
                  <a:pt x="202" y="102"/>
                </a:lnTo>
                <a:lnTo>
                  <a:pt x="208" y="100"/>
                </a:lnTo>
                <a:lnTo>
                  <a:pt x="214" y="104"/>
                </a:lnTo>
                <a:lnTo>
                  <a:pt x="220" y="102"/>
                </a:lnTo>
                <a:lnTo>
                  <a:pt x="224" y="106"/>
                </a:lnTo>
                <a:lnTo>
                  <a:pt x="232" y="110"/>
                </a:lnTo>
                <a:lnTo>
                  <a:pt x="232" y="114"/>
                </a:lnTo>
                <a:lnTo>
                  <a:pt x="230" y="118"/>
                </a:lnTo>
                <a:lnTo>
                  <a:pt x="230" y="124"/>
                </a:lnTo>
                <a:lnTo>
                  <a:pt x="238" y="130"/>
                </a:lnTo>
                <a:lnTo>
                  <a:pt x="242" y="132"/>
                </a:lnTo>
                <a:lnTo>
                  <a:pt x="250" y="130"/>
                </a:lnTo>
                <a:lnTo>
                  <a:pt x="254" y="132"/>
                </a:lnTo>
                <a:lnTo>
                  <a:pt x="258" y="132"/>
                </a:lnTo>
                <a:lnTo>
                  <a:pt x="260" y="134"/>
                </a:lnTo>
                <a:lnTo>
                  <a:pt x="264" y="140"/>
                </a:lnTo>
                <a:lnTo>
                  <a:pt x="266" y="140"/>
                </a:lnTo>
                <a:lnTo>
                  <a:pt x="276" y="140"/>
                </a:lnTo>
                <a:lnTo>
                  <a:pt x="276" y="142"/>
                </a:lnTo>
                <a:lnTo>
                  <a:pt x="278" y="142"/>
                </a:lnTo>
                <a:lnTo>
                  <a:pt x="284" y="134"/>
                </a:lnTo>
                <a:lnTo>
                  <a:pt x="302" y="146"/>
                </a:lnTo>
                <a:lnTo>
                  <a:pt x="292" y="160"/>
                </a:lnTo>
                <a:lnTo>
                  <a:pt x="294" y="162"/>
                </a:lnTo>
                <a:lnTo>
                  <a:pt x="294" y="166"/>
                </a:lnTo>
                <a:lnTo>
                  <a:pt x="296" y="168"/>
                </a:lnTo>
                <a:lnTo>
                  <a:pt x="294" y="170"/>
                </a:lnTo>
                <a:lnTo>
                  <a:pt x="294" y="176"/>
                </a:lnTo>
                <a:lnTo>
                  <a:pt x="288" y="180"/>
                </a:lnTo>
                <a:lnTo>
                  <a:pt x="286" y="188"/>
                </a:lnTo>
                <a:lnTo>
                  <a:pt x="284" y="190"/>
                </a:lnTo>
                <a:lnTo>
                  <a:pt x="280" y="192"/>
                </a:lnTo>
                <a:lnTo>
                  <a:pt x="280" y="196"/>
                </a:lnTo>
                <a:lnTo>
                  <a:pt x="282" y="196"/>
                </a:lnTo>
                <a:lnTo>
                  <a:pt x="276" y="202"/>
                </a:lnTo>
                <a:lnTo>
                  <a:pt x="274" y="212"/>
                </a:lnTo>
                <a:lnTo>
                  <a:pt x="278" y="224"/>
                </a:lnTo>
                <a:lnTo>
                  <a:pt x="284" y="226"/>
                </a:lnTo>
                <a:lnTo>
                  <a:pt x="288" y="226"/>
                </a:lnTo>
                <a:lnTo>
                  <a:pt x="292" y="220"/>
                </a:lnTo>
                <a:lnTo>
                  <a:pt x="292" y="216"/>
                </a:lnTo>
                <a:lnTo>
                  <a:pt x="290" y="212"/>
                </a:lnTo>
                <a:lnTo>
                  <a:pt x="294" y="212"/>
                </a:lnTo>
                <a:lnTo>
                  <a:pt x="294" y="214"/>
                </a:lnTo>
                <a:lnTo>
                  <a:pt x="294" y="216"/>
                </a:lnTo>
                <a:lnTo>
                  <a:pt x="296" y="218"/>
                </a:lnTo>
                <a:lnTo>
                  <a:pt x="300" y="212"/>
                </a:lnTo>
                <a:lnTo>
                  <a:pt x="302" y="206"/>
                </a:lnTo>
                <a:lnTo>
                  <a:pt x="302" y="210"/>
                </a:lnTo>
                <a:lnTo>
                  <a:pt x="306" y="216"/>
                </a:lnTo>
                <a:lnTo>
                  <a:pt x="310" y="222"/>
                </a:lnTo>
                <a:lnTo>
                  <a:pt x="322" y="232"/>
                </a:lnTo>
                <a:lnTo>
                  <a:pt x="326" y="232"/>
                </a:lnTo>
                <a:lnTo>
                  <a:pt x="328" y="230"/>
                </a:lnTo>
                <a:lnTo>
                  <a:pt x="322" y="220"/>
                </a:lnTo>
                <a:lnTo>
                  <a:pt x="318" y="216"/>
                </a:lnTo>
                <a:lnTo>
                  <a:pt x="320" y="216"/>
                </a:lnTo>
                <a:lnTo>
                  <a:pt x="326" y="220"/>
                </a:lnTo>
                <a:lnTo>
                  <a:pt x="330" y="228"/>
                </a:lnTo>
                <a:lnTo>
                  <a:pt x="332" y="234"/>
                </a:lnTo>
                <a:lnTo>
                  <a:pt x="334" y="234"/>
                </a:lnTo>
                <a:lnTo>
                  <a:pt x="338" y="236"/>
                </a:lnTo>
                <a:lnTo>
                  <a:pt x="346" y="232"/>
                </a:lnTo>
                <a:lnTo>
                  <a:pt x="354" y="232"/>
                </a:lnTo>
                <a:lnTo>
                  <a:pt x="360" y="236"/>
                </a:lnTo>
                <a:lnTo>
                  <a:pt x="366" y="246"/>
                </a:lnTo>
                <a:lnTo>
                  <a:pt x="368" y="244"/>
                </a:lnTo>
                <a:lnTo>
                  <a:pt x="368" y="240"/>
                </a:lnTo>
                <a:lnTo>
                  <a:pt x="372" y="244"/>
                </a:lnTo>
                <a:lnTo>
                  <a:pt x="374" y="238"/>
                </a:lnTo>
                <a:lnTo>
                  <a:pt x="372" y="234"/>
                </a:lnTo>
                <a:lnTo>
                  <a:pt x="374" y="234"/>
                </a:lnTo>
                <a:lnTo>
                  <a:pt x="378" y="246"/>
                </a:lnTo>
                <a:lnTo>
                  <a:pt x="392" y="252"/>
                </a:lnTo>
                <a:lnTo>
                  <a:pt x="388" y="246"/>
                </a:lnTo>
                <a:lnTo>
                  <a:pt x="388" y="240"/>
                </a:lnTo>
                <a:lnTo>
                  <a:pt x="388" y="238"/>
                </a:lnTo>
                <a:lnTo>
                  <a:pt x="384" y="232"/>
                </a:lnTo>
                <a:lnTo>
                  <a:pt x="380" y="230"/>
                </a:lnTo>
                <a:lnTo>
                  <a:pt x="376" y="226"/>
                </a:lnTo>
                <a:lnTo>
                  <a:pt x="378" y="218"/>
                </a:lnTo>
                <a:lnTo>
                  <a:pt x="376" y="216"/>
                </a:lnTo>
                <a:lnTo>
                  <a:pt x="370" y="220"/>
                </a:lnTo>
                <a:lnTo>
                  <a:pt x="366" y="218"/>
                </a:lnTo>
                <a:lnTo>
                  <a:pt x="362" y="216"/>
                </a:lnTo>
                <a:lnTo>
                  <a:pt x="360" y="212"/>
                </a:lnTo>
                <a:lnTo>
                  <a:pt x="352" y="208"/>
                </a:lnTo>
                <a:lnTo>
                  <a:pt x="342" y="202"/>
                </a:lnTo>
                <a:lnTo>
                  <a:pt x="340" y="200"/>
                </a:lnTo>
                <a:lnTo>
                  <a:pt x="334" y="176"/>
                </a:lnTo>
                <a:lnTo>
                  <a:pt x="334" y="170"/>
                </a:lnTo>
                <a:lnTo>
                  <a:pt x="334" y="174"/>
                </a:lnTo>
                <a:lnTo>
                  <a:pt x="336" y="184"/>
                </a:lnTo>
                <a:lnTo>
                  <a:pt x="340" y="188"/>
                </a:lnTo>
                <a:lnTo>
                  <a:pt x="342" y="196"/>
                </a:lnTo>
                <a:lnTo>
                  <a:pt x="352" y="204"/>
                </a:lnTo>
                <a:lnTo>
                  <a:pt x="364" y="208"/>
                </a:lnTo>
                <a:lnTo>
                  <a:pt x="366" y="212"/>
                </a:lnTo>
                <a:lnTo>
                  <a:pt x="368" y="214"/>
                </a:lnTo>
                <a:lnTo>
                  <a:pt x="374" y="212"/>
                </a:lnTo>
                <a:lnTo>
                  <a:pt x="376" y="208"/>
                </a:lnTo>
                <a:lnTo>
                  <a:pt x="372" y="202"/>
                </a:lnTo>
                <a:lnTo>
                  <a:pt x="358" y="192"/>
                </a:lnTo>
                <a:lnTo>
                  <a:pt x="356" y="188"/>
                </a:lnTo>
                <a:lnTo>
                  <a:pt x="354" y="184"/>
                </a:lnTo>
                <a:lnTo>
                  <a:pt x="354" y="174"/>
                </a:lnTo>
                <a:lnTo>
                  <a:pt x="350" y="166"/>
                </a:lnTo>
                <a:lnTo>
                  <a:pt x="350" y="162"/>
                </a:lnTo>
                <a:lnTo>
                  <a:pt x="346" y="160"/>
                </a:lnTo>
                <a:lnTo>
                  <a:pt x="344" y="154"/>
                </a:lnTo>
                <a:lnTo>
                  <a:pt x="344" y="152"/>
                </a:lnTo>
                <a:lnTo>
                  <a:pt x="350" y="148"/>
                </a:lnTo>
                <a:lnTo>
                  <a:pt x="350" y="144"/>
                </a:lnTo>
                <a:lnTo>
                  <a:pt x="348" y="142"/>
                </a:lnTo>
                <a:lnTo>
                  <a:pt x="346" y="146"/>
                </a:lnTo>
                <a:lnTo>
                  <a:pt x="344" y="146"/>
                </a:lnTo>
                <a:lnTo>
                  <a:pt x="346" y="140"/>
                </a:lnTo>
                <a:lnTo>
                  <a:pt x="342" y="138"/>
                </a:lnTo>
                <a:lnTo>
                  <a:pt x="344" y="136"/>
                </a:lnTo>
                <a:lnTo>
                  <a:pt x="348" y="136"/>
                </a:lnTo>
                <a:lnTo>
                  <a:pt x="348" y="134"/>
                </a:lnTo>
                <a:lnTo>
                  <a:pt x="346" y="132"/>
                </a:lnTo>
                <a:lnTo>
                  <a:pt x="340" y="130"/>
                </a:lnTo>
                <a:lnTo>
                  <a:pt x="340" y="128"/>
                </a:lnTo>
                <a:lnTo>
                  <a:pt x="342" y="126"/>
                </a:lnTo>
                <a:lnTo>
                  <a:pt x="344" y="126"/>
                </a:lnTo>
                <a:lnTo>
                  <a:pt x="350" y="132"/>
                </a:lnTo>
                <a:lnTo>
                  <a:pt x="352" y="128"/>
                </a:lnTo>
                <a:lnTo>
                  <a:pt x="340" y="118"/>
                </a:lnTo>
                <a:lnTo>
                  <a:pt x="336" y="116"/>
                </a:lnTo>
                <a:lnTo>
                  <a:pt x="334" y="112"/>
                </a:lnTo>
                <a:lnTo>
                  <a:pt x="336" y="112"/>
                </a:lnTo>
                <a:lnTo>
                  <a:pt x="344" y="118"/>
                </a:lnTo>
                <a:lnTo>
                  <a:pt x="348" y="120"/>
                </a:lnTo>
                <a:lnTo>
                  <a:pt x="350" y="120"/>
                </a:lnTo>
                <a:lnTo>
                  <a:pt x="350" y="118"/>
                </a:lnTo>
                <a:lnTo>
                  <a:pt x="354" y="118"/>
                </a:lnTo>
                <a:lnTo>
                  <a:pt x="354" y="116"/>
                </a:lnTo>
                <a:lnTo>
                  <a:pt x="352" y="112"/>
                </a:lnTo>
                <a:lnTo>
                  <a:pt x="340" y="110"/>
                </a:lnTo>
                <a:lnTo>
                  <a:pt x="338" y="108"/>
                </a:lnTo>
                <a:lnTo>
                  <a:pt x="340" y="106"/>
                </a:lnTo>
                <a:lnTo>
                  <a:pt x="344" y="108"/>
                </a:lnTo>
                <a:lnTo>
                  <a:pt x="346" y="106"/>
                </a:lnTo>
                <a:lnTo>
                  <a:pt x="350" y="110"/>
                </a:lnTo>
                <a:lnTo>
                  <a:pt x="350" y="106"/>
                </a:lnTo>
                <a:lnTo>
                  <a:pt x="348" y="102"/>
                </a:lnTo>
                <a:lnTo>
                  <a:pt x="342" y="96"/>
                </a:lnTo>
                <a:lnTo>
                  <a:pt x="340" y="98"/>
                </a:lnTo>
                <a:lnTo>
                  <a:pt x="334" y="94"/>
                </a:lnTo>
                <a:lnTo>
                  <a:pt x="334" y="92"/>
                </a:lnTo>
                <a:lnTo>
                  <a:pt x="330" y="92"/>
                </a:lnTo>
                <a:lnTo>
                  <a:pt x="328" y="88"/>
                </a:lnTo>
                <a:lnTo>
                  <a:pt x="324" y="88"/>
                </a:lnTo>
                <a:lnTo>
                  <a:pt x="322" y="86"/>
                </a:lnTo>
                <a:lnTo>
                  <a:pt x="326" y="86"/>
                </a:lnTo>
                <a:lnTo>
                  <a:pt x="328" y="84"/>
                </a:lnTo>
                <a:lnTo>
                  <a:pt x="336" y="86"/>
                </a:lnTo>
                <a:lnTo>
                  <a:pt x="338" y="90"/>
                </a:lnTo>
                <a:lnTo>
                  <a:pt x="342" y="88"/>
                </a:lnTo>
                <a:lnTo>
                  <a:pt x="344" y="90"/>
                </a:lnTo>
                <a:lnTo>
                  <a:pt x="346" y="88"/>
                </a:lnTo>
                <a:lnTo>
                  <a:pt x="348" y="86"/>
                </a:lnTo>
                <a:lnTo>
                  <a:pt x="342" y="84"/>
                </a:lnTo>
                <a:lnTo>
                  <a:pt x="336" y="78"/>
                </a:lnTo>
                <a:lnTo>
                  <a:pt x="340" y="76"/>
                </a:lnTo>
                <a:lnTo>
                  <a:pt x="344" y="82"/>
                </a:lnTo>
                <a:lnTo>
                  <a:pt x="348" y="82"/>
                </a:lnTo>
                <a:lnTo>
                  <a:pt x="348" y="80"/>
                </a:lnTo>
                <a:lnTo>
                  <a:pt x="342" y="76"/>
                </a:lnTo>
                <a:lnTo>
                  <a:pt x="342" y="74"/>
                </a:lnTo>
                <a:lnTo>
                  <a:pt x="342" y="72"/>
                </a:lnTo>
                <a:lnTo>
                  <a:pt x="344" y="72"/>
                </a:lnTo>
                <a:lnTo>
                  <a:pt x="348" y="74"/>
                </a:lnTo>
                <a:lnTo>
                  <a:pt x="348" y="70"/>
                </a:lnTo>
                <a:lnTo>
                  <a:pt x="348" y="68"/>
                </a:lnTo>
                <a:lnTo>
                  <a:pt x="350" y="68"/>
                </a:lnTo>
                <a:lnTo>
                  <a:pt x="350" y="66"/>
                </a:lnTo>
                <a:lnTo>
                  <a:pt x="348" y="64"/>
                </a:lnTo>
                <a:lnTo>
                  <a:pt x="344" y="64"/>
                </a:lnTo>
                <a:lnTo>
                  <a:pt x="342" y="62"/>
                </a:lnTo>
                <a:lnTo>
                  <a:pt x="348" y="60"/>
                </a:lnTo>
                <a:lnTo>
                  <a:pt x="352" y="60"/>
                </a:lnTo>
                <a:lnTo>
                  <a:pt x="354" y="64"/>
                </a:lnTo>
                <a:lnTo>
                  <a:pt x="358" y="72"/>
                </a:lnTo>
                <a:lnTo>
                  <a:pt x="360" y="66"/>
                </a:lnTo>
                <a:lnTo>
                  <a:pt x="356" y="62"/>
                </a:lnTo>
                <a:lnTo>
                  <a:pt x="358" y="56"/>
                </a:lnTo>
                <a:lnTo>
                  <a:pt x="356" y="52"/>
                </a:lnTo>
                <a:lnTo>
                  <a:pt x="358" y="48"/>
                </a:lnTo>
                <a:lnTo>
                  <a:pt x="360" y="46"/>
                </a:lnTo>
                <a:lnTo>
                  <a:pt x="360" y="48"/>
                </a:lnTo>
                <a:lnTo>
                  <a:pt x="362" y="60"/>
                </a:lnTo>
                <a:lnTo>
                  <a:pt x="362" y="62"/>
                </a:lnTo>
                <a:lnTo>
                  <a:pt x="364" y="62"/>
                </a:lnTo>
                <a:lnTo>
                  <a:pt x="376" y="46"/>
                </a:lnTo>
                <a:lnTo>
                  <a:pt x="376" y="44"/>
                </a:lnTo>
                <a:lnTo>
                  <a:pt x="370" y="42"/>
                </a:lnTo>
                <a:lnTo>
                  <a:pt x="372" y="30"/>
                </a:lnTo>
                <a:lnTo>
                  <a:pt x="378" y="28"/>
                </a:lnTo>
                <a:lnTo>
                  <a:pt x="382" y="30"/>
                </a:lnTo>
                <a:lnTo>
                  <a:pt x="384" y="22"/>
                </a:lnTo>
                <a:lnTo>
                  <a:pt x="386" y="22"/>
                </a:lnTo>
                <a:lnTo>
                  <a:pt x="386" y="30"/>
                </a:lnTo>
                <a:lnTo>
                  <a:pt x="382" y="40"/>
                </a:lnTo>
                <a:lnTo>
                  <a:pt x="384" y="42"/>
                </a:lnTo>
                <a:lnTo>
                  <a:pt x="388" y="36"/>
                </a:lnTo>
                <a:lnTo>
                  <a:pt x="392" y="30"/>
                </a:lnTo>
                <a:lnTo>
                  <a:pt x="396" y="24"/>
                </a:lnTo>
                <a:lnTo>
                  <a:pt x="396" y="22"/>
                </a:lnTo>
                <a:lnTo>
                  <a:pt x="398" y="22"/>
                </a:lnTo>
                <a:lnTo>
                  <a:pt x="396" y="30"/>
                </a:lnTo>
                <a:lnTo>
                  <a:pt x="394" y="34"/>
                </a:lnTo>
                <a:lnTo>
                  <a:pt x="400" y="40"/>
                </a:lnTo>
                <a:lnTo>
                  <a:pt x="392" y="40"/>
                </a:lnTo>
                <a:lnTo>
                  <a:pt x="386" y="46"/>
                </a:lnTo>
                <a:lnTo>
                  <a:pt x="382" y="52"/>
                </a:lnTo>
                <a:lnTo>
                  <a:pt x="386" y="54"/>
                </a:lnTo>
                <a:lnTo>
                  <a:pt x="402" y="50"/>
                </a:lnTo>
                <a:lnTo>
                  <a:pt x="404" y="52"/>
                </a:lnTo>
                <a:lnTo>
                  <a:pt x="402" y="52"/>
                </a:lnTo>
                <a:lnTo>
                  <a:pt x="376" y="58"/>
                </a:lnTo>
                <a:lnTo>
                  <a:pt x="374" y="60"/>
                </a:lnTo>
                <a:lnTo>
                  <a:pt x="374" y="64"/>
                </a:lnTo>
                <a:lnTo>
                  <a:pt x="370" y="68"/>
                </a:lnTo>
                <a:lnTo>
                  <a:pt x="370" y="74"/>
                </a:lnTo>
                <a:lnTo>
                  <a:pt x="368" y="78"/>
                </a:lnTo>
                <a:lnTo>
                  <a:pt x="364" y="94"/>
                </a:lnTo>
                <a:lnTo>
                  <a:pt x="370" y="98"/>
                </a:lnTo>
                <a:lnTo>
                  <a:pt x="370" y="100"/>
                </a:lnTo>
                <a:lnTo>
                  <a:pt x="372" y="108"/>
                </a:lnTo>
                <a:lnTo>
                  <a:pt x="374" y="108"/>
                </a:lnTo>
                <a:lnTo>
                  <a:pt x="374" y="104"/>
                </a:lnTo>
                <a:lnTo>
                  <a:pt x="374" y="100"/>
                </a:lnTo>
                <a:lnTo>
                  <a:pt x="374" y="98"/>
                </a:lnTo>
                <a:lnTo>
                  <a:pt x="374" y="96"/>
                </a:lnTo>
                <a:lnTo>
                  <a:pt x="376" y="94"/>
                </a:lnTo>
                <a:lnTo>
                  <a:pt x="378" y="92"/>
                </a:lnTo>
                <a:lnTo>
                  <a:pt x="378" y="96"/>
                </a:lnTo>
                <a:lnTo>
                  <a:pt x="386" y="90"/>
                </a:lnTo>
                <a:lnTo>
                  <a:pt x="380" y="100"/>
                </a:lnTo>
                <a:lnTo>
                  <a:pt x="380" y="104"/>
                </a:lnTo>
                <a:lnTo>
                  <a:pt x="378" y="104"/>
                </a:lnTo>
                <a:lnTo>
                  <a:pt x="378" y="106"/>
                </a:lnTo>
                <a:lnTo>
                  <a:pt x="382" y="110"/>
                </a:lnTo>
                <a:lnTo>
                  <a:pt x="380" y="112"/>
                </a:lnTo>
                <a:lnTo>
                  <a:pt x="376" y="116"/>
                </a:lnTo>
                <a:lnTo>
                  <a:pt x="372" y="116"/>
                </a:lnTo>
                <a:lnTo>
                  <a:pt x="364" y="112"/>
                </a:lnTo>
                <a:lnTo>
                  <a:pt x="362" y="122"/>
                </a:lnTo>
                <a:lnTo>
                  <a:pt x="362" y="138"/>
                </a:lnTo>
                <a:lnTo>
                  <a:pt x="364" y="138"/>
                </a:lnTo>
                <a:lnTo>
                  <a:pt x="368" y="134"/>
                </a:lnTo>
                <a:lnTo>
                  <a:pt x="364" y="130"/>
                </a:lnTo>
                <a:lnTo>
                  <a:pt x="364" y="128"/>
                </a:lnTo>
                <a:lnTo>
                  <a:pt x="366" y="126"/>
                </a:lnTo>
                <a:lnTo>
                  <a:pt x="370" y="128"/>
                </a:lnTo>
                <a:lnTo>
                  <a:pt x="370" y="124"/>
                </a:lnTo>
                <a:lnTo>
                  <a:pt x="372" y="122"/>
                </a:lnTo>
                <a:lnTo>
                  <a:pt x="374" y="120"/>
                </a:lnTo>
                <a:lnTo>
                  <a:pt x="374" y="118"/>
                </a:lnTo>
                <a:lnTo>
                  <a:pt x="378" y="122"/>
                </a:lnTo>
                <a:lnTo>
                  <a:pt x="380" y="128"/>
                </a:lnTo>
                <a:lnTo>
                  <a:pt x="382" y="128"/>
                </a:lnTo>
                <a:lnTo>
                  <a:pt x="384" y="124"/>
                </a:lnTo>
                <a:lnTo>
                  <a:pt x="384" y="128"/>
                </a:lnTo>
                <a:lnTo>
                  <a:pt x="390" y="130"/>
                </a:lnTo>
                <a:lnTo>
                  <a:pt x="388" y="130"/>
                </a:lnTo>
                <a:lnTo>
                  <a:pt x="386" y="132"/>
                </a:lnTo>
                <a:lnTo>
                  <a:pt x="386" y="134"/>
                </a:lnTo>
                <a:lnTo>
                  <a:pt x="382" y="136"/>
                </a:lnTo>
                <a:lnTo>
                  <a:pt x="384" y="142"/>
                </a:lnTo>
                <a:lnTo>
                  <a:pt x="388" y="144"/>
                </a:lnTo>
                <a:lnTo>
                  <a:pt x="390" y="138"/>
                </a:lnTo>
                <a:lnTo>
                  <a:pt x="392" y="140"/>
                </a:lnTo>
                <a:lnTo>
                  <a:pt x="390" y="144"/>
                </a:lnTo>
                <a:lnTo>
                  <a:pt x="388" y="146"/>
                </a:lnTo>
                <a:lnTo>
                  <a:pt x="380" y="144"/>
                </a:lnTo>
                <a:lnTo>
                  <a:pt x="380" y="140"/>
                </a:lnTo>
                <a:lnTo>
                  <a:pt x="376" y="140"/>
                </a:lnTo>
                <a:lnTo>
                  <a:pt x="376" y="138"/>
                </a:lnTo>
                <a:lnTo>
                  <a:pt x="372" y="138"/>
                </a:lnTo>
                <a:lnTo>
                  <a:pt x="370" y="142"/>
                </a:lnTo>
                <a:lnTo>
                  <a:pt x="368" y="150"/>
                </a:lnTo>
                <a:lnTo>
                  <a:pt x="370" y="162"/>
                </a:lnTo>
                <a:lnTo>
                  <a:pt x="372" y="162"/>
                </a:lnTo>
                <a:lnTo>
                  <a:pt x="372" y="152"/>
                </a:lnTo>
                <a:lnTo>
                  <a:pt x="374" y="146"/>
                </a:lnTo>
                <a:lnTo>
                  <a:pt x="374" y="148"/>
                </a:lnTo>
                <a:lnTo>
                  <a:pt x="374" y="150"/>
                </a:lnTo>
                <a:lnTo>
                  <a:pt x="376" y="154"/>
                </a:lnTo>
                <a:lnTo>
                  <a:pt x="378" y="154"/>
                </a:lnTo>
                <a:lnTo>
                  <a:pt x="378" y="148"/>
                </a:lnTo>
                <a:lnTo>
                  <a:pt x="380" y="146"/>
                </a:lnTo>
                <a:lnTo>
                  <a:pt x="384" y="150"/>
                </a:lnTo>
                <a:lnTo>
                  <a:pt x="382" y="152"/>
                </a:lnTo>
                <a:lnTo>
                  <a:pt x="382" y="154"/>
                </a:lnTo>
                <a:lnTo>
                  <a:pt x="384" y="156"/>
                </a:lnTo>
                <a:lnTo>
                  <a:pt x="384" y="158"/>
                </a:lnTo>
                <a:lnTo>
                  <a:pt x="386" y="158"/>
                </a:lnTo>
                <a:lnTo>
                  <a:pt x="388" y="152"/>
                </a:lnTo>
                <a:lnTo>
                  <a:pt x="388" y="154"/>
                </a:lnTo>
                <a:lnTo>
                  <a:pt x="388" y="158"/>
                </a:lnTo>
                <a:lnTo>
                  <a:pt x="390" y="158"/>
                </a:lnTo>
                <a:lnTo>
                  <a:pt x="396" y="156"/>
                </a:lnTo>
                <a:lnTo>
                  <a:pt x="392" y="162"/>
                </a:lnTo>
                <a:lnTo>
                  <a:pt x="394" y="162"/>
                </a:lnTo>
                <a:lnTo>
                  <a:pt x="398" y="160"/>
                </a:lnTo>
                <a:lnTo>
                  <a:pt x="398" y="164"/>
                </a:lnTo>
                <a:lnTo>
                  <a:pt x="400" y="166"/>
                </a:lnTo>
                <a:lnTo>
                  <a:pt x="404" y="166"/>
                </a:lnTo>
                <a:lnTo>
                  <a:pt x="408" y="166"/>
                </a:lnTo>
                <a:lnTo>
                  <a:pt x="410" y="164"/>
                </a:lnTo>
                <a:lnTo>
                  <a:pt x="412" y="158"/>
                </a:lnTo>
                <a:lnTo>
                  <a:pt x="414" y="164"/>
                </a:lnTo>
                <a:lnTo>
                  <a:pt x="412" y="168"/>
                </a:lnTo>
                <a:lnTo>
                  <a:pt x="408" y="170"/>
                </a:lnTo>
                <a:lnTo>
                  <a:pt x="398" y="170"/>
                </a:lnTo>
                <a:lnTo>
                  <a:pt x="394" y="168"/>
                </a:lnTo>
                <a:lnTo>
                  <a:pt x="390" y="168"/>
                </a:lnTo>
                <a:lnTo>
                  <a:pt x="390" y="166"/>
                </a:lnTo>
                <a:lnTo>
                  <a:pt x="386" y="168"/>
                </a:lnTo>
                <a:lnTo>
                  <a:pt x="380" y="170"/>
                </a:lnTo>
                <a:lnTo>
                  <a:pt x="378" y="168"/>
                </a:lnTo>
                <a:lnTo>
                  <a:pt x="382" y="174"/>
                </a:lnTo>
                <a:lnTo>
                  <a:pt x="378" y="176"/>
                </a:lnTo>
                <a:lnTo>
                  <a:pt x="382" y="180"/>
                </a:lnTo>
                <a:lnTo>
                  <a:pt x="386" y="178"/>
                </a:lnTo>
                <a:lnTo>
                  <a:pt x="388" y="174"/>
                </a:lnTo>
                <a:lnTo>
                  <a:pt x="390" y="174"/>
                </a:lnTo>
                <a:lnTo>
                  <a:pt x="392" y="174"/>
                </a:lnTo>
                <a:lnTo>
                  <a:pt x="390" y="178"/>
                </a:lnTo>
                <a:lnTo>
                  <a:pt x="392" y="180"/>
                </a:lnTo>
                <a:lnTo>
                  <a:pt x="388" y="182"/>
                </a:lnTo>
                <a:lnTo>
                  <a:pt x="386" y="182"/>
                </a:lnTo>
                <a:lnTo>
                  <a:pt x="384" y="192"/>
                </a:lnTo>
                <a:lnTo>
                  <a:pt x="382" y="192"/>
                </a:lnTo>
                <a:lnTo>
                  <a:pt x="382" y="188"/>
                </a:lnTo>
                <a:lnTo>
                  <a:pt x="378" y="188"/>
                </a:lnTo>
                <a:lnTo>
                  <a:pt x="378" y="190"/>
                </a:lnTo>
                <a:lnTo>
                  <a:pt x="382" y="194"/>
                </a:lnTo>
                <a:lnTo>
                  <a:pt x="386" y="204"/>
                </a:lnTo>
                <a:lnTo>
                  <a:pt x="392" y="208"/>
                </a:lnTo>
                <a:lnTo>
                  <a:pt x="394" y="212"/>
                </a:lnTo>
                <a:lnTo>
                  <a:pt x="396" y="208"/>
                </a:lnTo>
                <a:lnTo>
                  <a:pt x="392" y="202"/>
                </a:lnTo>
                <a:lnTo>
                  <a:pt x="400" y="206"/>
                </a:lnTo>
                <a:lnTo>
                  <a:pt x="404" y="212"/>
                </a:lnTo>
                <a:lnTo>
                  <a:pt x="410" y="212"/>
                </a:lnTo>
                <a:lnTo>
                  <a:pt x="414" y="220"/>
                </a:lnTo>
                <a:lnTo>
                  <a:pt x="416" y="220"/>
                </a:lnTo>
                <a:lnTo>
                  <a:pt x="418" y="212"/>
                </a:lnTo>
                <a:lnTo>
                  <a:pt x="414" y="208"/>
                </a:lnTo>
                <a:lnTo>
                  <a:pt x="420" y="198"/>
                </a:lnTo>
                <a:lnTo>
                  <a:pt x="422" y="200"/>
                </a:lnTo>
                <a:lnTo>
                  <a:pt x="422" y="202"/>
                </a:lnTo>
                <a:lnTo>
                  <a:pt x="422" y="204"/>
                </a:lnTo>
                <a:lnTo>
                  <a:pt x="418" y="206"/>
                </a:lnTo>
                <a:lnTo>
                  <a:pt x="422" y="210"/>
                </a:lnTo>
                <a:lnTo>
                  <a:pt x="424" y="216"/>
                </a:lnTo>
                <a:lnTo>
                  <a:pt x="424" y="212"/>
                </a:lnTo>
                <a:lnTo>
                  <a:pt x="426" y="210"/>
                </a:lnTo>
                <a:lnTo>
                  <a:pt x="426" y="204"/>
                </a:lnTo>
                <a:lnTo>
                  <a:pt x="430" y="196"/>
                </a:lnTo>
                <a:lnTo>
                  <a:pt x="432" y="192"/>
                </a:lnTo>
                <a:lnTo>
                  <a:pt x="434" y="190"/>
                </a:lnTo>
                <a:lnTo>
                  <a:pt x="430" y="208"/>
                </a:lnTo>
                <a:lnTo>
                  <a:pt x="432" y="214"/>
                </a:lnTo>
                <a:lnTo>
                  <a:pt x="438" y="214"/>
                </a:lnTo>
                <a:lnTo>
                  <a:pt x="440" y="214"/>
                </a:lnTo>
                <a:lnTo>
                  <a:pt x="430" y="222"/>
                </a:lnTo>
                <a:lnTo>
                  <a:pt x="430" y="232"/>
                </a:lnTo>
                <a:lnTo>
                  <a:pt x="432" y="232"/>
                </a:lnTo>
                <a:lnTo>
                  <a:pt x="434" y="228"/>
                </a:lnTo>
                <a:lnTo>
                  <a:pt x="446" y="224"/>
                </a:lnTo>
                <a:lnTo>
                  <a:pt x="448" y="226"/>
                </a:lnTo>
                <a:lnTo>
                  <a:pt x="444" y="228"/>
                </a:lnTo>
                <a:lnTo>
                  <a:pt x="444" y="232"/>
                </a:lnTo>
                <a:lnTo>
                  <a:pt x="440" y="236"/>
                </a:lnTo>
                <a:lnTo>
                  <a:pt x="448" y="234"/>
                </a:lnTo>
                <a:lnTo>
                  <a:pt x="450" y="230"/>
                </a:lnTo>
                <a:lnTo>
                  <a:pt x="452" y="230"/>
                </a:lnTo>
                <a:lnTo>
                  <a:pt x="452" y="234"/>
                </a:lnTo>
                <a:lnTo>
                  <a:pt x="446" y="242"/>
                </a:lnTo>
                <a:lnTo>
                  <a:pt x="444" y="242"/>
                </a:lnTo>
                <a:lnTo>
                  <a:pt x="440" y="250"/>
                </a:lnTo>
                <a:lnTo>
                  <a:pt x="442" y="252"/>
                </a:lnTo>
                <a:lnTo>
                  <a:pt x="444" y="250"/>
                </a:lnTo>
                <a:lnTo>
                  <a:pt x="444" y="252"/>
                </a:lnTo>
                <a:lnTo>
                  <a:pt x="442" y="254"/>
                </a:lnTo>
                <a:lnTo>
                  <a:pt x="442" y="256"/>
                </a:lnTo>
                <a:lnTo>
                  <a:pt x="444" y="258"/>
                </a:lnTo>
                <a:lnTo>
                  <a:pt x="446" y="258"/>
                </a:lnTo>
                <a:lnTo>
                  <a:pt x="450" y="252"/>
                </a:lnTo>
                <a:lnTo>
                  <a:pt x="454" y="248"/>
                </a:lnTo>
                <a:lnTo>
                  <a:pt x="458" y="250"/>
                </a:lnTo>
                <a:lnTo>
                  <a:pt x="462" y="248"/>
                </a:lnTo>
                <a:lnTo>
                  <a:pt x="468" y="248"/>
                </a:lnTo>
                <a:lnTo>
                  <a:pt x="468" y="242"/>
                </a:lnTo>
                <a:lnTo>
                  <a:pt x="496" y="232"/>
                </a:lnTo>
                <a:lnTo>
                  <a:pt x="496" y="234"/>
                </a:lnTo>
                <a:lnTo>
                  <a:pt x="496" y="226"/>
                </a:lnTo>
                <a:lnTo>
                  <a:pt x="496" y="224"/>
                </a:lnTo>
                <a:lnTo>
                  <a:pt x="498" y="218"/>
                </a:lnTo>
                <a:lnTo>
                  <a:pt x="502" y="218"/>
                </a:lnTo>
                <a:lnTo>
                  <a:pt x="502" y="214"/>
                </a:lnTo>
                <a:lnTo>
                  <a:pt x="504" y="198"/>
                </a:lnTo>
                <a:lnTo>
                  <a:pt x="508" y="194"/>
                </a:lnTo>
                <a:lnTo>
                  <a:pt x="508" y="200"/>
                </a:lnTo>
                <a:lnTo>
                  <a:pt x="512" y="198"/>
                </a:lnTo>
                <a:lnTo>
                  <a:pt x="516" y="184"/>
                </a:lnTo>
                <a:lnTo>
                  <a:pt x="516" y="178"/>
                </a:lnTo>
                <a:lnTo>
                  <a:pt x="510" y="180"/>
                </a:lnTo>
                <a:lnTo>
                  <a:pt x="512" y="178"/>
                </a:lnTo>
                <a:lnTo>
                  <a:pt x="510" y="172"/>
                </a:lnTo>
                <a:lnTo>
                  <a:pt x="504" y="172"/>
                </a:lnTo>
                <a:lnTo>
                  <a:pt x="508" y="170"/>
                </a:lnTo>
                <a:lnTo>
                  <a:pt x="514" y="172"/>
                </a:lnTo>
                <a:lnTo>
                  <a:pt x="514" y="170"/>
                </a:lnTo>
                <a:lnTo>
                  <a:pt x="510" y="166"/>
                </a:lnTo>
                <a:lnTo>
                  <a:pt x="514" y="166"/>
                </a:lnTo>
                <a:lnTo>
                  <a:pt x="514" y="164"/>
                </a:lnTo>
                <a:lnTo>
                  <a:pt x="516" y="164"/>
                </a:lnTo>
                <a:lnTo>
                  <a:pt x="518" y="166"/>
                </a:lnTo>
                <a:lnTo>
                  <a:pt x="518" y="180"/>
                </a:lnTo>
                <a:lnTo>
                  <a:pt x="520" y="182"/>
                </a:lnTo>
                <a:lnTo>
                  <a:pt x="520" y="176"/>
                </a:lnTo>
                <a:lnTo>
                  <a:pt x="518" y="164"/>
                </a:lnTo>
                <a:lnTo>
                  <a:pt x="446" y="180"/>
                </a:lnTo>
                <a:lnTo>
                  <a:pt x="426" y="98"/>
                </a:lnTo>
                <a:lnTo>
                  <a:pt x="398" y="0"/>
                </a:lnTo>
                <a:lnTo>
                  <a:pt x="298" y="24"/>
                </a:lnTo>
                <a:lnTo>
                  <a:pt x="194" y="44"/>
                </a:lnTo>
                <a:lnTo>
                  <a:pt x="0" y="82"/>
                </a:lnTo>
                <a:lnTo>
                  <a:pt x="12" y="154"/>
                </a:lnTo>
                <a:lnTo>
                  <a:pt x="12" y="156"/>
                </a:lnTo>
                <a:lnTo>
                  <a:pt x="14" y="154"/>
                </a:lnTo>
                <a:lnTo>
                  <a:pt x="26" y="140"/>
                </a:lnTo>
                <a:lnTo>
                  <a:pt x="32" y="138"/>
                </a:lnTo>
                <a:lnTo>
                  <a:pt x="34" y="130"/>
                </a:lnTo>
                <a:lnTo>
                  <a:pt x="42" y="124"/>
                </a:lnTo>
                <a:lnTo>
                  <a:pt x="46" y="118"/>
                </a:lnTo>
                <a:lnTo>
                  <a:pt x="48" y="110"/>
                </a:lnTo>
                <a:lnTo>
                  <a:pt x="54" y="106"/>
                </a:lnTo>
                <a:lnTo>
                  <a:pt x="60" y="110"/>
                </a:lnTo>
                <a:lnTo>
                  <a:pt x="64" y="110"/>
                </a:lnTo>
                <a:lnTo>
                  <a:pt x="74" y="92"/>
                </a:lnTo>
                <a:lnTo>
                  <a:pt x="78" y="90"/>
                </a:lnTo>
                <a:lnTo>
                  <a:pt x="76" y="88"/>
                </a:lnTo>
                <a:lnTo>
                  <a:pt x="78" y="80"/>
                </a:lnTo>
                <a:lnTo>
                  <a:pt x="80" y="80"/>
                </a:lnTo>
                <a:lnTo>
                  <a:pt x="82" y="82"/>
                </a:lnTo>
                <a:lnTo>
                  <a:pt x="84" y="82"/>
                </a:lnTo>
                <a:lnTo>
                  <a:pt x="82" y="86"/>
                </a:lnTo>
                <a:lnTo>
                  <a:pt x="84" y="88"/>
                </a:lnTo>
                <a:lnTo>
                  <a:pt x="88" y="88"/>
                </a:lnTo>
                <a:lnTo>
                  <a:pt x="92" y="92"/>
                </a:lnTo>
                <a:lnTo>
                  <a:pt x="104" y="92"/>
                </a:lnTo>
                <a:lnTo>
                  <a:pt x="104" y="90"/>
                </a:lnTo>
                <a:lnTo>
                  <a:pt x="106" y="90"/>
                </a:lnTo>
                <a:lnTo>
                  <a:pt x="112" y="90"/>
                </a:lnTo>
                <a:lnTo>
                  <a:pt x="116" y="88"/>
                </a:lnTo>
                <a:lnTo>
                  <a:pt x="118" y="84"/>
                </a:lnTo>
                <a:lnTo>
                  <a:pt x="116" y="82"/>
                </a:lnTo>
                <a:lnTo>
                  <a:pt x="114" y="82"/>
                </a:lnTo>
                <a:lnTo>
                  <a:pt x="120" y="78"/>
                </a:lnTo>
                <a:lnTo>
                  <a:pt x="116" y="76"/>
                </a:lnTo>
                <a:lnTo>
                  <a:pt x="116" y="74"/>
                </a:lnTo>
                <a:lnTo>
                  <a:pt x="122" y="74"/>
                </a:lnTo>
                <a:lnTo>
                  <a:pt x="126" y="70"/>
                </a:lnTo>
                <a:lnTo>
                  <a:pt x="132" y="70"/>
                </a:lnTo>
                <a:lnTo>
                  <a:pt x="138" y="62"/>
                </a:lnTo>
                <a:lnTo>
                  <a:pt x="142" y="58"/>
                </a:lnTo>
                <a:lnTo>
                  <a:pt x="146" y="58"/>
                </a:lnTo>
                <a:lnTo>
                  <a:pt x="156" y="62"/>
                </a:lnTo>
                <a:lnTo>
                  <a:pt x="160" y="64"/>
                </a:lnTo>
                <a:lnTo>
                  <a:pt x="164" y="68"/>
                </a:lnTo>
                <a:lnTo>
                  <a:pt x="170" y="68"/>
                </a:lnTo>
                <a:lnTo>
                  <a:pt x="172" y="66"/>
                </a:lnTo>
                <a:lnTo>
                  <a:pt x="174" y="66"/>
                </a:lnTo>
                <a:lnTo>
                  <a:pt x="178" y="64"/>
                </a:lnTo>
                <a:lnTo>
                  <a:pt x="180" y="64"/>
                </a:lnTo>
                <a:lnTo>
                  <a:pt x="182" y="66"/>
                </a:lnTo>
                <a:lnTo>
                  <a:pt x="182" y="68"/>
                </a:lnTo>
                <a:lnTo>
                  <a:pt x="178" y="72"/>
                </a:lnTo>
                <a:lnTo>
                  <a:pt x="182" y="78"/>
                </a:lnTo>
                <a:lnTo>
                  <a:pt x="182" y="74"/>
                </a:lnTo>
                <a:lnTo>
                  <a:pt x="184" y="74"/>
                </a:lnTo>
                <a:lnTo>
                  <a:pt x="186" y="76"/>
                </a:lnTo>
                <a:lnTo>
                  <a:pt x="184" y="78"/>
                </a:lnTo>
                <a:lnTo>
                  <a:pt x="184" y="80"/>
                </a:lnTo>
                <a:lnTo>
                  <a:pt x="192" y="78"/>
                </a:lnTo>
                <a:lnTo>
                  <a:pt x="190" y="82"/>
                </a:lnTo>
                <a:lnTo>
                  <a:pt x="190" y="84"/>
                </a:lnTo>
                <a:lnTo>
                  <a:pt x="188" y="86"/>
                </a:lnTo>
                <a:lnTo>
                  <a:pt x="190" y="88"/>
                </a:lnTo>
                <a:lnTo>
                  <a:pt x="194" y="88"/>
                </a:lnTo>
                <a:lnTo>
                  <a:pt x="198" y="90"/>
                </a:lnTo>
                <a:lnTo>
                  <a:pt x="196" y="96"/>
                </a:lnTo>
                <a:lnTo>
                  <a:pt x="198" y="96"/>
                </a:lnTo>
                <a:lnTo>
                  <a:pt x="198" y="100"/>
                </a:lnTo>
                <a:lnTo>
                  <a:pt x="198" y="102"/>
                </a:lnTo>
                <a:close/>
              </a:path>
            </a:pathLst>
          </a:custGeom>
          <a:solidFill>
            <a:schemeClr val="accent1"/>
          </a:solidFill>
          <a:ln>
            <a:noFill/>
          </a:ln>
        </p:spPr>
        <p:txBody>
          <a:bodyPr/>
          <a:lstStyle/>
          <a:p>
            <a:endParaRPr lang="en-US" sz="1600" dirty="0">
              <a:solidFill>
                <a:prstClr val="black"/>
              </a:solidFill>
            </a:endParaRPr>
          </a:p>
        </p:txBody>
      </p:sp>
      <p:sp>
        <p:nvSpPr>
          <p:cNvPr id="2086" name="Freeform 43"/>
          <p:cNvSpPr>
            <a:spLocks/>
          </p:cNvSpPr>
          <p:nvPr/>
        </p:nvSpPr>
        <p:spPr bwMode="auto">
          <a:xfrm>
            <a:off x="5767913" y="2875522"/>
            <a:ext cx="590838" cy="292323"/>
          </a:xfrm>
          <a:custGeom>
            <a:avLst/>
            <a:gdLst>
              <a:gd name="T0" fmla="*/ 334932 w 520"/>
              <a:gd name="T1" fmla="*/ 171352 h 258"/>
              <a:gd name="T2" fmla="*/ 387356 w 520"/>
              <a:gd name="T3" fmla="*/ 203298 h 258"/>
              <a:gd name="T4" fmla="*/ 431043 w 520"/>
              <a:gd name="T5" fmla="*/ 243958 h 258"/>
              <a:gd name="T6" fmla="*/ 401918 w 520"/>
              <a:gd name="T7" fmla="*/ 293331 h 258"/>
              <a:gd name="T8" fmla="*/ 428130 w 520"/>
              <a:gd name="T9" fmla="*/ 310756 h 258"/>
              <a:gd name="T10" fmla="*/ 468904 w 520"/>
              <a:gd name="T11" fmla="*/ 336895 h 258"/>
              <a:gd name="T12" fmla="*/ 486379 w 520"/>
              <a:gd name="T13" fmla="*/ 339799 h 258"/>
              <a:gd name="T14" fmla="*/ 544628 w 520"/>
              <a:gd name="T15" fmla="*/ 345607 h 258"/>
              <a:gd name="T16" fmla="*/ 559190 w 520"/>
              <a:gd name="T17" fmla="*/ 336895 h 258"/>
              <a:gd name="T18" fmla="*/ 512591 w 520"/>
              <a:gd name="T19" fmla="*/ 302043 h 258"/>
              <a:gd name="T20" fmla="*/ 512591 w 520"/>
              <a:gd name="T21" fmla="*/ 296235 h 258"/>
              <a:gd name="T22" fmla="*/ 515504 w 520"/>
              <a:gd name="T23" fmla="*/ 267192 h 258"/>
              <a:gd name="T24" fmla="*/ 506766 w 520"/>
              <a:gd name="T25" fmla="*/ 206203 h 258"/>
              <a:gd name="T26" fmla="*/ 495116 w 520"/>
              <a:gd name="T27" fmla="*/ 188777 h 258"/>
              <a:gd name="T28" fmla="*/ 486379 w 520"/>
              <a:gd name="T29" fmla="*/ 162639 h 258"/>
              <a:gd name="T30" fmla="*/ 495116 w 520"/>
              <a:gd name="T31" fmla="*/ 159734 h 258"/>
              <a:gd name="T32" fmla="*/ 498029 w 520"/>
              <a:gd name="T33" fmla="*/ 139405 h 258"/>
              <a:gd name="T34" fmla="*/ 477642 w 520"/>
              <a:gd name="T35" fmla="*/ 121979 h 258"/>
              <a:gd name="T36" fmla="*/ 495116 w 520"/>
              <a:gd name="T37" fmla="*/ 110362 h 258"/>
              <a:gd name="T38" fmla="*/ 506766 w 520"/>
              <a:gd name="T39" fmla="*/ 101649 h 258"/>
              <a:gd name="T40" fmla="*/ 515504 w 520"/>
              <a:gd name="T41" fmla="*/ 92936 h 258"/>
              <a:gd name="T42" fmla="*/ 527153 w 520"/>
              <a:gd name="T43" fmla="*/ 87128 h 258"/>
              <a:gd name="T44" fmla="*/ 556278 w 520"/>
              <a:gd name="T45" fmla="*/ 43564 h 258"/>
              <a:gd name="T46" fmla="*/ 576665 w 520"/>
              <a:gd name="T47" fmla="*/ 31947 h 258"/>
              <a:gd name="T48" fmla="*/ 562103 w 520"/>
              <a:gd name="T49" fmla="*/ 78415 h 258"/>
              <a:gd name="T50" fmla="*/ 535891 w 520"/>
              <a:gd name="T51" fmla="*/ 113266 h 258"/>
              <a:gd name="T52" fmla="*/ 544628 w 520"/>
              <a:gd name="T53" fmla="*/ 142309 h 258"/>
              <a:gd name="T54" fmla="*/ 553366 w 520"/>
              <a:gd name="T55" fmla="*/ 151022 h 258"/>
              <a:gd name="T56" fmla="*/ 527153 w 520"/>
              <a:gd name="T57" fmla="*/ 200394 h 258"/>
              <a:gd name="T58" fmla="*/ 544628 w 520"/>
              <a:gd name="T59" fmla="*/ 174256 h 258"/>
              <a:gd name="T60" fmla="*/ 565015 w 520"/>
              <a:gd name="T61" fmla="*/ 188777 h 258"/>
              <a:gd name="T62" fmla="*/ 565015 w 520"/>
              <a:gd name="T63" fmla="*/ 212011 h 258"/>
              <a:gd name="T64" fmla="*/ 538803 w 520"/>
              <a:gd name="T65" fmla="*/ 235245 h 258"/>
              <a:gd name="T66" fmla="*/ 553366 w 520"/>
              <a:gd name="T67" fmla="*/ 212011 h 258"/>
              <a:gd name="T68" fmla="*/ 565015 w 520"/>
              <a:gd name="T69" fmla="*/ 229437 h 258"/>
              <a:gd name="T70" fmla="*/ 588315 w 520"/>
              <a:gd name="T71" fmla="*/ 241054 h 258"/>
              <a:gd name="T72" fmla="*/ 573753 w 520"/>
              <a:gd name="T73" fmla="*/ 243958 h 258"/>
              <a:gd name="T74" fmla="*/ 562103 w 520"/>
              <a:gd name="T75" fmla="*/ 258479 h 258"/>
              <a:gd name="T76" fmla="*/ 556278 w 520"/>
              <a:gd name="T77" fmla="*/ 278809 h 258"/>
              <a:gd name="T78" fmla="*/ 570840 w 520"/>
              <a:gd name="T79" fmla="*/ 293331 h 258"/>
              <a:gd name="T80" fmla="*/ 611615 w 520"/>
              <a:gd name="T81" fmla="*/ 287522 h 258"/>
              <a:gd name="T82" fmla="*/ 617439 w 520"/>
              <a:gd name="T83" fmla="*/ 307852 h 258"/>
              <a:gd name="T84" fmla="*/ 640739 w 520"/>
              <a:gd name="T85" fmla="*/ 310756 h 258"/>
              <a:gd name="T86" fmla="*/ 640739 w 520"/>
              <a:gd name="T87" fmla="*/ 342703 h 258"/>
              <a:gd name="T88" fmla="*/ 646564 w 520"/>
              <a:gd name="T89" fmla="*/ 363033 h 258"/>
              <a:gd name="T90" fmla="*/ 666951 w 520"/>
              <a:gd name="T91" fmla="*/ 363033 h 258"/>
              <a:gd name="T92" fmla="*/ 725200 w 520"/>
              <a:gd name="T93" fmla="*/ 316565 h 258"/>
              <a:gd name="T94" fmla="*/ 751412 w 520"/>
              <a:gd name="T95" fmla="*/ 258479 h 258"/>
              <a:gd name="T96" fmla="*/ 748500 w 520"/>
              <a:gd name="T97" fmla="*/ 241054 h 258"/>
              <a:gd name="T98" fmla="*/ 754325 w 520"/>
              <a:gd name="T99" fmla="*/ 238150 h 258"/>
              <a:gd name="T100" fmla="*/ 17475 w 520"/>
              <a:gd name="T101" fmla="*/ 223628 h 258"/>
              <a:gd name="T102" fmla="*/ 78636 w 520"/>
              <a:gd name="T103" fmla="*/ 153926 h 258"/>
              <a:gd name="T104" fmla="*/ 122323 w 520"/>
              <a:gd name="T105" fmla="*/ 119075 h 258"/>
              <a:gd name="T106" fmla="*/ 168922 w 520"/>
              <a:gd name="T107" fmla="*/ 127788 h 258"/>
              <a:gd name="T108" fmla="*/ 192222 w 520"/>
              <a:gd name="T109" fmla="*/ 101649 h 258"/>
              <a:gd name="T110" fmla="*/ 253383 w 520"/>
              <a:gd name="T111" fmla="*/ 95841 h 258"/>
              <a:gd name="T112" fmla="*/ 270858 w 520"/>
              <a:gd name="T113" fmla="*/ 110362 h 258"/>
              <a:gd name="T114" fmla="*/ 288333 w 520"/>
              <a:gd name="T115" fmla="*/ 130692 h 25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20" h="258">
                <a:moveTo>
                  <a:pt x="198" y="102"/>
                </a:moveTo>
                <a:lnTo>
                  <a:pt x="202" y="102"/>
                </a:lnTo>
                <a:lnTo>
                  <a:pt x="208" y="100"/>
                </a:lnTo>
                <a:lnTo>
                  <a:pt x="214" y="104"/>
                </a:lnTo>
                <a:lnTo>
                  <a:pt x="220" y="102"/>
                </a:lnTo>
                <a:lnTo>
                  <a:pt x="224" y="106"/>
                </a:lnTo>
                <a:lnTo>
                  <a:pt x="232" y="110"/>
                </a:lnTo>
                <a:lnTo>
                  <a:pt x="232" y="114"/>
                </a:lnTo>
                <a:lnTo>
                  <a:pt x="230" y="118"/>
                </a:lnTo>
                <a:lnTo>
                  <a:pt x="230" y="124"/>
                </a:lnTo>
                <a:lnTo>
                  <a:pt x="238" y="130"/>
                </a:lnTo>
                <a:lnTo>
                  <a:pt x="242" y="132"/>
                </a:lnTo>
                <a:lnTo>
                  <a:pt x="250" y="130"/>
                </a:lnTo>
                <a:lnTo>
                  <a:pt x="254" y="132"/>
                </a:lnTo>
                <a:lnTo>
                  <a:pt x="258" y="132"/>
                </a:lnTo>
                <a:lnTo>
                  <a:pt x="260" y="134"/>
                </a:lnTo>
                <a:lnTo>
                  <a:pt x="264" y="140"/>
                </a:lnTo>
                <a:lnTo>
                  <a:pt x="266" y="140"/>
                </a:lnTo>
                <a:lnTo>
                  <a:pt x="276" y="140"/>
                </a:lnTo>
                <a:lnTo>
                  <a:pt x="276" y="142"/>
                </a:lnTo>
                <a:lnTo>
                  <a:pt x="278" y="142"/>
                </a:lnTo>
                <a:lnTo>
                  <a:pt x="284" y="134"/>
                </a:lnTo>
                <a:lnTo>
                  <a:pt x="302" y="146"/>
                </a:lnTo>
                <a:lnTo>
                  <a:pt x="292" y="160"/>
                </a:lnTo>
                <a:lnTo>
                  <a:pt x="294" y="162"/>
                </a:lnTo>
                <a:lnTo>
                  <a:pt x="294" y="166"/>
                </a:lnTo>
                <a:lnTo>
                  <a:pt x="296" y="168"/>
                </a:lnTo>
                <a:lnTo>
                  <a:pt x="294" y="170"/>
                </a:lnTo>
                <a:lnTo>
                  <a:pt x="294" y="176"/>
                </a:lnTo>
                <a:lnTo>
                  <a:pt x="288" y="180"/>
                </a:lnTo>
                <a:lnTo>
                  <a:pt x="286" y="188"/>
                </a:lnTo>
                <a:lnTo>
                  <a:pt x="284" y="190"/>
                </a:lnTo>
                <a:lnTo>
                  <a:pt x="280" y="192"/>
                </a:lnTo>
                <a:lnTo>
                  <a:pt x="280" y="196"/>
                </a:lnTo>
                <a:lnTo>
                  <a:pt x="282" y="196"/>
                </a:lnTo>
                <a:lnTo>
                  <a:pt x="276" y="202"/>
                </a:lnTo>
                <a:lnTo>
                  <a:pt x="274" y="212"/>
                </a:lnTo>
                <a:lnTo>
                  <a:pt x="278" y="224"/>
                </a:lnTo>
                <a:lnTo>
                  <a:pt x="284" y="226"/>
                </a:lnTo>
                <a:lnTo>
                  <a:pt x="288" y="226"/>
                </a:lnTo>
                <a:lnTo>
                  <a:pt x="292" y="220"/>
                </a:lnTo>
                <a:lnTo>
                  <a:pt x="292" y="216"/>
                </a:lnTo>
                <a:lnTo>
                  <a:pt x="290" y="212"/>
                </a:lnTo>
                <a:lnTo>
                  <a:pt x="294" y="212"/>
                </a:lnTo>
                <a:lnTo>
                  <a:pt x="294" y="214"/>
                </a:lnTo>
                <a:lnTo>
                  <a:pt x="294" y="216"/>
                </a:lnTo>
                <a:lnTo>
                  <a:pt x="296" y="218"/>
                </a:lnTo>
                <a:lnTo>
                  <a:pt x="300" y="212"/>
                </a:lnTo>
                <a:lnTo>
                  <a:pt x="302" y="206"/>
                </a:lnTo>
                <a:lnTo>
                  <a:pt x="302" y="210"/>
                </a:lnTo>
                <a:lnTo>
                  <a:pt x="306" y="216"/>
                </a:lnTo>
                <a:lnTo>
                  <a:pt x="310" y="222"/>
                </a:lnTo>
                <a:lnTo>
                  <a:pt x="322" y="232"/>
                </a:lnTo>
                <a:lnTo>
                  <a:pt x="326" y="232"/>
                </a:lnTo>
                <a:lnTo>
                  <a:pt x="328" y="230"/>
                </a:lnTo>
                <a:lnTo>
                  <a:pt x="322" y="220"/>
                </a:lnTo>
                <a:lnTo>
                  <a:pt x="318" y="216"/>
                </a:lnTo>
                <a:lnTo>
                  <a:pt x="320" y="216"/>
                </a:lnTo>
                <a:lnTo>
                  <a:pt x="326" y="220"/>
                </a:lnTo>
                <a:lnTo>
                  <a:pt x="330" y="228"/>
                </a:lnTo>
                <a:lnTo>
                  <a:pt x="332" y="234"/>
                </a:lnTo>
                <a:lnTo>
                  <a:pt x="334" y="234"/>
                </a:lnTo>
                <a:lnTo>
                  <a:pt x="338" y="236"/>
                </a:lnTo>
                <a:lnTo>
                  <a:pt x="346" y="232"/>
                </a:lnTo>
                <a:lnTo>
                  <a:pt x="354" y="232"/>
                </a:lnTo>
                <a:lnTo>
                  <a:pt x="360" y="236"/>
                </a:lnTo>
                <a:lnTo>
                  <a:pt x="366" y="246"/>
                </a:lnTo>
                <a:lnTo>
                  <a:pt x="368" y="244"/>
                </a:lnTo>
                <a:lnTo>
                  <a:pt x="368" y="240"/>
                </a:lnTo>
                <a:lnTo>
                  <a:pt x="372" y="244"/>
                </a:lnTo>
                <a:lnTo>
                  <a:pt x="374" y="238"/>
                </a:lnTo>
                <a:lnTo>
                  <a:pt x="372" y="234"/>
                </a:lnTo>
                <a:lnTo>
                  <a:pt x="374" y="234"/>
                </a:lnTo>
                <a:lnTo>
                  <a:pt x="378" y="246"/>
                </a:lnTo>
                <a:lnTo>
                  <a:pt x="392" y="252"/>
                </a:lnTo>
                <a:lnTo>
                  <a:pt x="388" y="246"/>
                </a:lnTo>
                <a:lnTo>
                  <a:pt x="388" y="240"/>
                </a:lnTo>
                <a:lnTo>
                  <a:pt x="388" y="238"/>
                </a:lnTo>
                <a:lnTo>
                  <a:pt x="384" y="232"/>
                </a:lnTo>
                <a:lnTo>
                  <a:pt x="380" y="230"/>
                </a:lnTo>
                <a:lnTo>
                  <a:pt x="376" y="226"/>
                </a:lnTo>
                <a:lnTo>
                  <a:pt x="378" y="218"/>
                </a:lnTo>
                <a:lnTo>
                  <a:pt x="376" y="216"/>
                </a:lnTo>
                <a:lnTo>
                  <a:pt x="370" y="220"/>
                </a:lnTo>
                <a:lnTo>
                  <a:pt x="366" y="218"/>
                </a:lnTo>
                <a:lnTo>
                  <a:pt x="362" y="216"/>
                </a:lnTo>
                <a:lnTo>
                  <a:pt x="360" y="212"/>
                </a:lnTo>
                <a:lnTo>
                  <a:pt x="352" y="208"/>
                </a:lnTo>
                <a:lnTo>
                  <a:pt x="342" y="202"/>
                </a:lnTo>
                <a:lnTo>
                  <a:pt x="340" y="200"/>
                </a:lnTo>
                <a:lnTo>
                  <a:pt x="334" y="176"/>
                </a:lnTo>
                <a:lnTo>
                  <a:pt x="334" y="170"/>
                </a:lnTo>
                <a:lnTo>
                  <a:pt x="334" y="174"/>
                </a:lnTo>
                <a:lnTo>
                  <a:pt x="336" y="184"/>
                </a:lnTo>
                <a:lnTo>
                  <a:pt x="340" y="188"/>
                </a:lnTo>
                <a:lnTo>
                  <a:pt x="342" y="196"/>
                </a:lnTo>
                <a:lnTo>
                  <a:pt x="352" y="204"/>
                </a:lnTo>
                <a:lnTo>
                  <a:pt x="364" y="208"/>
                </a:lnTo>
                <a:lnTo>
                  <a:pt x="366" y="212"/>
                </a:lnTo>
                <a:lnTo>
                  <a:pt x="368" y="214"/>
                </a:lnTo>
                <a:lnTo>
                  <a:pt x="374" y="212"/>
                </a:lnTo>
                <a:lnTo>
                  <a:pt x="376" y="208"/>
                </a:lnTo>
                <a:lnTo>
                  <a:pt x="372" y="202"/>
                </a:lnTo>
                <a:lnTo>
                  <a:pt x="358" y="192"/>
                </a:lnTo>
                <a:lnTo>
                  <a:pt x="356" y="188"/>
                </a:lnTo>
                <a:lnTo>
                  <a:pt x="354" y="184"/>
                </a:lnTo>
                <a:lnTo>
                  <a:pt x="354" y="174"/>
                </a:lnTo>
                <a:lnTo>
                  <a:pt x="350" y="166"/>
                </a:lnTo>
                <a:lnTo>
                  <a:pt x="350" y="162"/>
                </a:lnTo>
                <a:lnTo>
                  <a:pt x="346" y="160"/>
                </a:lnTo>
                <a:lnTo>
                  <a:pt x="344" y="154"/>
                </a:lnTo>
                <a:lnTo>
                  <a:pt x="344" y="152"/>
                </a:lnTo>
                <a:lnTo>
                  <a:pt x="350" y="148"/>
                </a:lnTo>
                <a:lnTo>
                  <a:pt x="350" y="144"/>
                </a:lnTo>
                <a:lnTo>
                  <a:pt x="348" y="142"/>
                </a:lnTo>
                <a:lnTo>
                  <a:pt x="346" y="146"/>
                </a:lnTo>
                <a:lnTo>
                  <a:pt x="344" y="146"/>
                </a:lnTo>
                <a:lnTo>
                  <a:pt x="346" y="140"/>
                </a:lnTo>
                <a:lnTo>
                  <a:pt x="342" y="138"/>
                </a:lnTo>
                <a:lnTo>
                  <a:pt x="344" y="136"/>
                </a:lnTo>
                <a:lnTo>
                  <a:pt x="348" y="136"/>
                </a:lnTo>
                <a:lnTo>
                  <a:pt x="348" y="134"/>
                </a:lnTo>
                <a:lnTo>
                  <a:pt x="346" y="132"/>
                </a:lnTo>
                <a:lnTo>
                  <a:pt x="340" y="130"/>
                </a:lnTo>
                <a:lnTo>
                  <a:pt x="340" y="128"/>
                </a:lnTo>
                <a:lnTo>
                  <a:pt x="342" y="126"/>
                </a:lnTo>
                <a:lnTo>
                  <a:pt x="344" y="126"/>
                </a:lnTo>
                <a:lnTo>
                  <a:pt x="350" y="132"/>
                </a:lnTo>
                <a:lnTo>
                  <a:pt x="352" y="128"/>
                </a:lnTo>
                <a:lnTo>
                  <a:pt x="340" y="118"/>
                </a:lnTo>
                <a:lnTo>
                  <a:pt x="336" y="116"/>
                </a:lnTo>
                <a:lnTo>
                  <a:pt x="334" y="112"/>
                </a:lnTo>
                <a:lnTo>
                  <a:pt x="336" y="112"/>
                </a:lnTo>
                <a:lnTo>
                  <a:pt x="344" y="118"/>
                </a:lnTo>
                <a:lnTo>
                  <a:pt x="348" y="120"/>
                </a:lnTo>
                <a:lnTo>
                  <a:pt x="350" y="120"/>
                </a:lnTo>
                <a:lnTo>
                  <a:pt x="350" y="118"/>
                </a:lnTo>
                <a:lnTo>
                  <a:pt x="354" y="118"/>
                </a:lnTo>
                <a:lnTo>
                  <a:pt x="354" y="116"/>
                </a:lnTo>
                <a:lnTo>
                  <a:pt x="352" y="112"/>
                </a:lnTo>
                <a:lnTo>
                  <a:pt x="340" y="110"/>
                </a:lnTo>
                <a:lnTo>
                  <a:pt x="338" y="108"/>
                </a:lnTo>
                <a:lnTo>
                  <a:pt x="340" y="106"/>
                </a:lnTo>
                <a:lnTo>
                  <a:pt x="344" y="108"/>
                </a:lnTo>
                <a:lnTo>
                  <a:pt x="346" y="106"/>
                </a:lnTo>
                <a:lnTo>
                  <a:pt x="350" y="110"/>
                </a:lnTo>
                <a:lnTo>
                  <a:pt x="350" y="106"/>
                </a:lnTo>
                <a:lnTo>
                  <a:pt x="348" y="102"/>
                </a:lnTo>
                <a:lnTo>
                  <a:pt x="342" y="96"/>
                </a:lnTo>
                <a:lnTo>
                  <a:pt x="340" y="98"/>
                </a:lnTo>
                <a:lnTo>
                  <a:pt x="334" y="94"/>
                </a:lnTo>
                <a:lnTo>
                  <a:pt x="334" y="92"/>
                </a:lnTo>
                <a:lnTo>
                  <a:pt x="330" y="92"/>
                </a:lnTo>
                <a:lnTo>
                  <a:pt x="328" y="88"/>
                </a:lnTo>
                <a:lnTo>
                  <a:pt x="324" y="88"/>
                </a:lnTo>
                <a:lnTo>
                  <a:pt x="322" y="86"/>
                </a:lnTo>
                <a:lnTo>
                  <a:pt x="326" y="86"/>
                </a:lnTo>
                <a:lnTo>
                  <a:pt x="328" y="84"/>
                </a:lnTo>
                <a:lnTo>
                  <a:pt x="336" y="86"/>
                </a:lnTo>
                <a:lnTo>
                  <a:pt x="338" y="90"/>
                </a:lnTo>
                <a:lnTo>
                  <a:pt x="342" y="88"/>
                </a:lnTo>
                <a:lnTo>
                  <a:pt x="344" y="90"/>
                </a:lnTo>
                <a:lnTo>
                  <a:pt x="346" y="88"/>
                </a:lnTo>
                <a:lnTo>
                  <a:pt x="348" y="86"/>
                </a:lnTo>
                <a:lnTo>
                  <a:pt x="342" y="84"/>
                </a:lnTo>
                <a:lnTo>
                  <a:pt x="336" y="78"/>
                </a:lnTo>
                <a:lnTo>
                  <a:pt x="340" y="76"/>
                </a:lnTo>
                <a:lnTo>
                  <a:pt x="344" y="82"/>
                </a:lnTo>
                <a:lnTo>
                  <a:pt x="348" y="82"/>
                </a:lnTo>
                <a:lnTo>
                  <a:pt x="348" y="80"/>
                </a:lnTo>
                <a:lnTo>
                  <a:pt x="342" y="76"/>
                </a:lnTo>
                <a:lnTo>
                  <a:pt x="342" y="74"/>
                </a:lnTo>
                <a:lnTo>
                  <a:pt x="342" y="72"/>
                </a:lnTo>
                <a:lnTo>
                  <a:pt x="344" y="72"/>
                </a:lnTo>
                <a:lnTo>
                  <a:pt x="348" y="74"/>
                </a:lnTo>
                <a:lnTo>
                  <a:pt x="348" y="70"/>
                </a:lnTo>
                <a:lnTo>
                  <a:pt x="348" y="68"/>
                </a:lnTo>
                <a:lnTo>
                  <a:pt x="350" y="68"/>
                </a:lnTo>
                <a:lnTo>
                  <a:pt x="350" y="66"/>
                </a:lnTo>
                <a:lnTo>
                  <a:pt x="348" y="64"/>
                </a:lnTo>
                <a:lnTo>
                  <a:pt x="344" y="64"/>
                </a:lnTo>
                <a:lnTo>
                  <a:pt x="342" y="62"/>
                </a:lnTo>
                <a:lnTo>
                  <a:pt x="348" y="60"/>
                </a:lnTo>
                <a:lnTo>
                  <a:pt x="352" y="60"/>
                </a:lnTo>
                <a:lnTo>
                  <a:pt x="354" y="64"/>
                </a:lnTo>
                <a:lnTo>
                  <a:pt x="358" y="72"/>
                </a:lnTo>
                <a:lnTo>
                  <a:pt x="360" y="66"/>
                </a:lnTo>
                <a:lnTo>
                  <a:pt x="356" y="62"/>
                </a:lnTo>
                <a:lnTo>
                  <a:pt x="358" y="56"/>
                </a:lnTo>
                <a:lnTo>
                  <a:pt x="356" y="52"/>
                </a:lnTo>
                <a:lnTo>
                  <a:pt x="358" y="48"/>
                </a:lnTo>
                <a:lnTo>
                  <a:pt x="360" y="46"/>
                </a:lnTo>
                <a:lnTo>
                  <a:pt x="360" y="48"/>
                </a:lnTo>
                <a:lnTo>
                  <a:pt x="362" y="60"/>
                </a:lnTo>
                <a:lnTo>
                  <a:pt x="362" y="62"/>
                </a:lnTo>
                <a:lnTo>
                  <a:pt x="364" y="62"/>
                </a:lnTo>
                <a:lnTo>
                  <a:pt x="376" y="46"/>
                </a:lnTo>
                <a:lnTo>
                  <a:pt x="376" y="44"/>
                </a:lnTo>
                <a:lnTo>
                  <a:pt x="370" y="42"/>
                </a:lnTo>
                <a:lnTo>
                  <a:pt x="372" y="30"/>
                </a:lnTo>
                <a:lnTo>
                  <a:pt x="378" y="28"/>
                </a:lnTo>
                <a:lnTo>
                  <a:pt x="382" y="30"/>
                </a:lnTo>
                <a:lnTo>
                  <a:pt x="384" y="22"/>
                </a:lnTo>
                <a:lnTo>
                  <a:pt x="386" y="22"/>
                </a:lnTo>
                <a:lnTo>
                  <a:pt x="386" y="30"/>
                </a:lnTo>
                <a:lnTo>
                  <a:pt x="382" y="40"/>
                </a:lnTo>
                <a:lnTo>
                  <a:pt x="384" y="42"/>
                </a:lnTo>
                <a:lnTo>
                  <a:pt x="388" y="36"/>
                </a:lnTo>
                <a:lnTo>
                  <a:pt x="392" y="30"/>
                </a:lnTo>
                <a:lnTo>
                  <a:pt x="396" y="24"/>
                </a:lnTo>
                <a:lnTo>
                  <a:pt x="396" y="22"/>
                </a:lnTo>
                <a:lnTo>
                  <a:pt x="398" y="22"/>
                </a:lnTo>
                <a:lnTo>
                  <a:pt x="396" y="30"/>
                </a:lnTo>
                <a:lnTo>
                  <a:pt x="394" y="34"/>
                </a:lnTo>
                <a:lnTo>
                  <a:pt x="400" y="40"/>
                </a:lnTo>
                <a:lnTo>
                  <a:pt x="392" y="40"/>
                </a:lnTo>
                <a:lnTo>
                  <a:pt x="386" y="46"/>
                </a:lnTo>
                <a:lnTo>
                  <a:pt x="382" y="52"/>
                </a:lnTo>
                <a:lnTo>
                  <a:pt x="386" y="54"/>
                </a:lnTo>
                <a:lnTo>
                  <a:pt x="402" y="50"/>
                </a:lnTo>
                <a:lnTo>
                  <a:pt x="404" y="52"/>
                </a:lnTo>
                <a:lnTo>
                  <a:pt x="402" y="52"/>
                </a:lnTo>
                <a:lnTo>
                  <a:pt x="376" y="58"/>
                </a:lnTo>
                <a:lnTo>
                  <a:pt x="374" y="60"/>
                </a:lnTo>
                <a:lnTo>
                  <a:pt x="374" y="64"/>
                </a:lnTo>
                <a:lnTo>
                  <a:pt x="370" y="68"/>
                </a:lnTo>
                <a:lnTo>
                  <a:pt x="370" y="74"/>
                </a:lnTo>
                <a:lnTo>
                  <a:pt x="368" y="78"/>
                </a:lnTo>
                <a:lnTo>
                  <a:pt x="364" y="94"/>
                </a:lnTo>
                <a:lnTo>
                  <a:pt x="370" y="98"/>
                </a:lnTo>
                <a:lnTo>
                  <a:pt x="370" y="100"/>
                </a:lnTo>
                <a:lnTo>
                  <a:pt x="372" y="108"/>
                </a:lnTo>
                <a:lnTo>
                  <a:pt x="374" y="108"/>
                </a:lnTo>
                <a:lnTo>
                  <a:pt x="374" y="104"/>
                </a:lnTo>
                <a:lnTo>
                  <a:pt x="374" y="100"/>
                </a:lnTo>
                <a:lnTo>
                  <a:pt x="374" y="98"/>
                </a:lnTo>
                <a:lnTo>
                  <a:pt x="374" y="96"/>
                </a:lnTo>
                <a:lnTo>
                  <a:pt x="376" y="94"/>
                </a:lnTo>
                <a:lnTo>
                  <a:pt x="378" y="92"/>
                </a:lnTo>
                <a:lnTo>
                  <a:pt x="378" y="96"/>
                </a:lnTo>
                <a:lnTo>
                  <a:pt x="386" y="90"/>
                </a:lnTo>
                <a:lnTo>
                  <a:pt x="380" y="100"/>
                </a:lnTo>
                <a:lnTo>
                  <a:pt x="380" y="104"/>
                </a:lnTo>
                <a:lnTo>
                  <a:pt x="378" y="104"/>
                </a:lnTo>
                <a:lnTo>
                  <a:pt x="378" y="106"/>
                </a:lnTo>
                <a:lnTo>
                  <a:pt x="382" y="110"/>
                </a:lnTo>
                <a:lnTo>
                  <a:pt x="380" y="112"/>
                </a:lnTo>
                <a:lnTo>
                  <a:pt x="376" y="116"/>
                </a:lnTo>
                <a:lnTo>
                  <a:pt x="372" y="116"/>
                </a:lnTo>
                <a:lnTo>
                  <a:pt x="364" y="112"/>
                </a:lnTo>
                <a:lnTo>
                  <a:pt x="362" y="122"/>
                </a:lnTo>
                <a:lnTo>
                  <a:pt x="362" y="138"/>
                </a:lnTo>
                <a:lnTo>
                  <a:pt x="364" y="138"/>
                </a:lnTo>
                <a:lnTo>
                  <a:pt x="368" y="134"/>
                </a:lnTo>
                <a:lnTo>
                  <a:pt x="364" y="130"/>
                </a:lnTo>
                <a:lnTo>
                  <a:pt x="364" y="128"/>
                </a:lnTo>
                <a:lnTo>
                  <a:pt x="366" y="126"/>
                </a:lnTo>
                <a:lnTo>
                  <a:pt x="370" y="128"/>
                </a:lnTo>
                <a:lnTo>
                  <a:pt x="370" y="124"/>
                </a:lnTo>
                <a:lnTo>
                  <a:pt x="372" y="122"/>
                </a:lnTo>
                <a:lnTo>
                  <a:pt x="374" y="120"/>
                </a:lnTo>
                <a:lnTo>
                  <a:pt x="374" y="118"/>
                </a:lnTo>
                <a:lnTo>
                  <a:pt x="378" y="122"/>
                </a:lnTo>
                <a:lnTo>
                  <a:pt x="380" y="128"/>
                </a:lnTo>
                <a:lnTo>
                  <a:pt x="382" y="128"/>
                </a:lnTo>
                <a:lnTo>
                  <a:pt x="384" y="124"/>
                </a:lnTo>
                <a:lnTo>
                  <a:pt x="384" y="128"/>
                </a:lnTo>
                <a:lnTo>
                  <a:pt x="390" y="130"/>
                </a:lnTo>
                <a:lnTo>
                  <a:pt x="388" y="130"/>
                </a:lnTo>
                <a:lnTo>
                  <a:pt x="386" y="132"/>
                </a:lnTo>
                <a:lnTo>
                  <a:pt x="386" y="134"/>
                </a:lnTo>
                <a:lnTo>
                  <a:pt x="382" y="136"/>
                </a:lnTo>
                <a:lnTo>
                  <a:pt x="384" y="142"/>
                </a:lnTo>
                <a:lnTo>
                  <a:pt x="388" y="144"/>
                </a:lnTo>
                <a:lnTo>
                  <a:pt x="390" y="138"/>
                </a:lnTo>
                <a:lnTo>
                  <a:pt x="392" y="140"/>
                </a:lnTo>
                <a:lnTo>
                  <a:pt x="390" y="144"/>
                </a:lnTo>
                <a:lnTo>
                  <a:pt x="388" y="146"/>
                </a:lnTo>
                <a:lnTo>
                  <a:pt x="380" y="144"/>
                </a:lnTo>
                <a:lnTo>
                  <a:pt x="380" y="140"/>
                </a:lnTo>
                <a:lnTo>
                  <a:pt x="376" y="140"/>
                </a:lnTo>
                <a:lnTo>
                  <a:pt x="376" y="138"/>
                </a:lnTo>
                <a:lnTo>
                  <a:pt x="372" y="138"/>
                </a:lnTo>
                <a:lnTo>
                  <a:pt x="370" y="142"/>
                </a:lnTo>
                <a:lnTo>
                  <a:pt x="368" y="150"/>
                </a:lnTo>
                <a:lnTo>
                  <a:pt x="370" y="162"/>
                </a:lnTo>
                <a:lnTo>
                  <a:pt x="372" y="162"/>
                </a:lnTo>
                <a:lnTo>
                  <a:pt x="372" y="152"/>
                </a:lnTo>
                <a:lnTo>
                  <a:pt x="374" y="146"/>
                </a:lnTo>
                <a:lnTo>
                  <a:pt x="374" y="148"/>
                </a:lnTo>
                <a:lnTo>
                  <a:pt x="374" y="150"/>
                </a:lnTo>
                <a:lnTo>
                  <a:pt x="376" y="154"/>
                </a:lnTo>
                <a:lnTo>
                  <a:pt x="378" y="154"/>
                </a:lnTo>
                <a:lnTo>
                  <a:pt x="378" y="148"/>
                </a:lnTo>
                <a:lnTo>
                  <a:pt x="380" y="146"/>
                </a:lnTo>
                <a:lnTo>
                  <a:pt x="384" y="150"/>
                </a:lnTo>
                <a:lnTo>
                  <a:pt x="382" y="152"/>
                </a:lnTo>
                <a:lnTo>
                  <a:pt x="382" y="154"/>
                </a:lnTo>
                <a:lnTo>
                  <a:pt x="384" y="156"/>
                </a:lnTo>
                <a:lnTo>
                  <a:pt x="384" y="158"/>
                </a:lnTo>
                <a:lnTo>
                  <a:pt x="386" y="158"/>
                </a:lnTo>
                <a:lnTo>
                  <a:pt x="388" y="152"/>
                </a:lnTo>
                <a:lnTo>
                  <a:pt x="388" y="154"/>
                </a:lnTo>
                <a:lnTo>
                  <a:pt x="388" y="158"/>
                </a:lnTo>
                <a:lnTo>
                  <a:pt x="390" y="158"/>
                </a:lnTo>
                <a:lnTo>
                  <a:pt x="396" y="156"/>
                </a:lnTo>
                <a:lnTo>
                  <a:pt x="392" y="162"/>
                </a:lnTo>
                <a:lnTo>
                  <a:pt x="394" y="162"/>
                </a:lnTo>
                <a:lnTo>
                  <a:pt x="398" y="160"/>
                </a:lnTo>
                <a:lnTo>
                  <a:pt x="398" y="164"/>
                </a:lnTo>
                <a:lnTo>
                  <a:pt x="400" y="166"/>
                </a:lnTo>
                <a:lnTo>
                  <a:pt x="404" y="166"/>
                </a:lnTo>
                <a:lnTo>
                  <a:pt x="408" y="166"/>
                </a:lnTo>
                <a:lnTo>
                  <a:pt x="410" y="164"/>
                </a:lnTo>
                <a:lnTo>
                  <a:pt x="412" y="158"/>
                </a:lnTo>
                <a:lnTo>
                  <a:pt x="414" y="164"/>
                </a:lnTo>
                <a:lnTo>
                  <a:pt x="412" y="168"/>
                </a:lnTo>
                <a:lnTo>
                  <a:pt x="408" y="170"/>
                </a:lnTo>
                <a:lnTo>
                  <a:pt x="398" y="170"/>
                </a:lnTo>
                <a:lnTo>
                  <a:pt x="394" y="168"/>
                </a:lnTo>
                <a:lnTo>
                  <a:pt x="390" y="168"/>
                </a:lnTo>
                <a:lnTo>
                  <a:pt x="390" y="166"/>
                </a:lnTo>
                <a:lnTo>
                  <a:pt x="386" y="168"/>
                </a:lnTo>
                <a:lnTo>
                  <a:pt x="380" y="170"/>
                </a:lnTo>
                <a:lnTo>
                  <a:pt x="378" y="168"/>
                </a:lnTo>
                <a:lnTo>
                  <a:pt x="382" y="174"/>
                </a:lnTo>
                <a:lnTo>
                  <a:pt x="378" y="176"/>
                </a:lnTo>
                <a:lnTo>
                  <a:pt x="382" y="180"/>
                </a:lnTo>
                <a:lnTo>
                  <a:pt x="386" y="178"/>
                </a:lnTo>
                <a:lnTo>
                  <a:pt x="388" y="174"/>
                </a:lnTo>
                <a:lnTo>
                  <a:pt x="390" y="174"/>
                </a:lnTo>
                <a:lnTo>
                  <a:pt x="392" y="174"/>
                </a:lnTo>
                <a:lnTo>
                  <a:pt x="390" y="178"/>
                </a:lnTo>
                <a:lnTo>
                  <a:pt x="392" y="180"/>
                </a:lnTo>
                <a:lnTo>
                  <a:pt x="388" y="182"/>
                </a:lnTo>
                <a:lnTo>
                  <a:pt x="386" y="182"/>
                </a:lnTo>
                <a:lnTo>
                  <a:pt x="384" y="192"/>
                </a:lnTo>
                <a:lnTo>
                  <a:pt x="382" y="192"/>
                </a:lnTo>
                <a:lnTo>
                  <a:pt x="382" y="188"/>
                </a:lnTo>
                <a:lnTo>
                  <a:pt x="378" y="188"/>
                </a:lnTo>
                <a:lnTo>
                  <a:pt x="378" y="190"/>
                </a:lnTo>
                <a:lnTo>
                  <a:pt x="382" y="194"/>
                </a:lnTo>
                <a:lnTo>
                  <a:pt x="386" y="204"/>
                </a:lnTo>
                <a:lnTo>
                  <a:pt x="392" y="208"/>
                </a:lnTo>
                <a:lnTo>
                  <a:pt x="394" y="212"/>
                </a:lnTo>
                <a:lnTo>
                  <a:pt x="396" y="208"/>
                </a:lnTo>
                <a:lnTo>
                  <a:pt x="392" y="202"/>
                </a:lnTo>
                <a:lnTo>
                  <a:pt x="400" y="206"/>
                </a:lnTo>
                <a:lnTo>
                  <a:pt x="404" y="212"/>
                </a:lnTo>
                <a:lnTo>
                  <a:pt x="410" y="212"/>
                </a:lnTo>
                <a:lnTo>
                  <a:pt x="414" y="220"/>
                </a:lnTo>
                <a:lnTo>
                  <a:pt x="416" y="220"/>
                </a:lnTo>
                <a:lnTo>
                  <a:pt x="418" y="212"/>
                </a:lnTo>
                <a:lnTo>
                  <a:pt x="414" y="208"/>
                </a:lnTo>
                <a:lnTo>
                  <a:pt x="420" y="198"/>
                </a:lnTo>
                <a:lnTo>
                  <a:pt x="422" y="200"/>
                </a:lnTo>
                <a:lnTo>
                  <a:pt x="422" y="202"/>
                </a:lnTo>
                <a:lnTo>
                  <a:pt x="422" y="204"/>
                </a:lnTo>
                <a:lnTo>
                  <a:pt x="418" y="206"/>
                </a:lnTo>
                <a:lnTo>
                  <a:pt x="422" y="210"/>
                </a:lnTo>
                <a:lnTo>
                  <a:pt x="424" y="216"/>
                </a:lnTo>
                <a:lnTo>
                  <a:pt x="424" y="212"/>
                </a:lnTo>
                <a:lnTo>
                  <a:pt x="426" y="210"/>
                </a:lnTo>
                <a:lnTo>
                  <a:pt x="426" y="204"/>
                </a:lnTo>
                <a:lnTo>
                  <a:pt x="430" y="196"/>
                </a:lnTo>
                <a:lnTo>
                  <a:pt x="432" y="192"/>
                </a:lnTo>
                <a:lnTo>
                  <a:pt x="434" y="190"/>
                </a:lnTo>
                <a:lnTo>
                  <a:pt x="430" y="208"/>
                </a:lnTo>
                <a:lnTo>
                  <a:pt x="432" y="214"/>
                </a:lnTo>
                <a:lnTo>
                  <a:pt x="438" y="214"/>
                </a:lnTo>
                <a:lnTo>
                  <a:pt x="440" y="214"/>
                </a:lnTo>
                <a:lnTo>
                  <a:pt x="430" y="222"/>
                </a:lnTo>
                <a:lnTo>
                  <a:pt x="430" y="232"/>
                </a:lnTo>
                <a:lnTo>
                  <a:pt x="432" y="232"/>
                </a:lnTo>
                <a:lnTo>
                  <a:pt x="434" y="228"/>
                </a:lnTo>
                <a:lnTo>
                  <a:pt x="446" y="224"/>
                </a:lnTo>
                <a:lnTo>
                  <a:pt x="448" y="226"/>
                </a:lnTo>
                <a:lnTo>
                  <a:pt x="444" y="228"/>
                </a:lnTo>
                <a:lnTo>
                  <a:pt x="444" y="232"/>
                </a:lnTo>
                <a:lnTo>
                  <a:pt x="440" y="236"/>
                </a:lnTo>
                <a:lnTo>
                  <a:pt x="448" y="234"/>
                </a:lnTo>
                <a:lnTo>
                  <a:pt x="450" y="230"/>
                </a:lnTo>
                <a:lnTo>
                  <a:pt x="452" y="230"/>
                </a:lnTo>
                <a:lnTo>
                  <a:pt x="452" y="234"/>
                </a:lnTo>
                <a:lnTo>
                  <a:pt x="446" y="242"/>
                </a:lnTo>
                <a:lnTo>
                  <a:pt x="444" y="242"/>
                </a:lnTo>
                <a:lnTo>
                  <a:pt x="440" y="250"/>
                </a:lnTo>
                <a:lnTo>
                  <a:pt x="442" y="252"/>
                </a:lnTo>
                <a:lnTo>
                  <a:pt x="444" y="250"/>
                </a:lnTo>
                <a:lnTo>
                  <a:pt x="444" y="252"/>
                </a:lnTo>
                <a:lnTo>
                  <a:pt x="442" y="254"/>
                </a:lnTo>
                <a:lnTo>
                  <a:pt x="442" y="256"/>
                </a:lnTo>
                <a:lnTo>
                  <a:pt x="444" y="258"/>
                </a:lnTo>
                <a:lnTo>
                  <a:pt x="446" y="258"/>
                </a:lnTo>
                <a:lnTo>
                  <a:pt x="450" y="252"/>
                </a:lnTo>
                <a:lnTo>
                  <a:pt x="454" y="248"/>
                </a:lnTo>
                <a:lnTo>
                  <a:pt x="458" y="250"/>
                </a:lnTo>
                <a:lnTo>
                  <a:pt x="462" y="248"/>
                </a:lnTo>
                <a:lnTo>
                  <a:pt x="468" y="248"/>
                </a:lnTo>
                <a:lnTo>
                  <a:pt x="468" y="242"/>
                </a:lnTo>
                <a:lnTo>
                  <a:pt x="496" y="232"/>
                </a:lnTo>
                <a:lnTo>
                  <a:pt x="496" y="234"/>
                </a:lnTo>
                <a:lnTo>
                  <a:pt x="496" y="226"/>
                </a:lnTo>
                <a:lnTo>
                  <a:pt x="496" y="224"/>
                </a:lnTo>
                <a:lnTo>
                  <a:pt x="498" y="218"/>
                </a:lnTo>
                <a:lnTo>
                  <a:pt x="502" y="218"/>
                </a:lnTo>
                <a:lnTo>
                  <a:pt x="502" y="214"/>
                </a:lnTo>
                <a:lnTo>
                  <a:pt x="504" y="198"/>
                </a:lnTo>
                <a:lnTo>
                  <a:pt x="508" y="194"/>
                </a:lnTo>
                <a:lnTo>
                  <a:pt x="508" y="200"/>
                </a:lnTo>
                <a:lnTo>
                  <a:pt x="512" y="198"/>
                </a:lnTo>
                <a:lnTo>
                  <a:pt x="516" y="184"/>
                </a:lnTo>
                <a:lnTo>
                  <a:pt x="516" y="178"/>
                </a:lnTo>
                <a:lnTo>
                  <a:pt x="510" y="180"/>
                </a:lnTo>
                <a:lnTo>
                  <a:pt x="512" y="178"/>
                </a:lnTo>
                <a:lnTo>
                  <a:pt x="510" y="172"/>
                </a:lnTo>
                <a:lnTo>
                  <a:pt x="504" y="172"/>
                </a:lnTo>
                <a:lnTo>
                  <a:pt x="508" y="170"/>
                </a:lnTo>
                <a:lnTo>
                  <a:pt x="514" y="172"/>
                </a:lnTo>
                <a:lnTo>
                  <a:pt x="514" y="170"/>
                </a:lnTo>
                <a:lnTo>
                  <a:pt x="510" y="166"/>
                </a:lnTo>
                <a:lnTo>
                  <a:pt x="514" y="166"/>
                </a:lnTo>
                <a:lnTo>
                  <a:pt x="514" y="164"/>
                </a:lnTo>
                <a:lnTo>
                  <a:pt x="516" y="164"/>
                </a:lnTo>
                <a:lnTo>
                  <a:pt x="518" y="166"/>
                </a:lnTo>
                <a:lnTo>
                  <a:pt x="518" y="180"/>
                </a:lnTo>
                <a:lnTo>
                  <a:pt x="520" y="182"/>
                </a:lnTo>
                <a:lnTo>
                  <a:pt x="520" y="176"/>
                </a:lnTo>
                <a:lnTo>
                  <a:pt x="518" y="164"/>
                </a:lnTo>
                <a:lnTo>
                  <a:pt x="446" y="180"/>
                </a:lnTo>
                <a:lnTo>
                  <a:pt x="426" y="98"/>
                </a:lnTo>
                <a:lnTo>
                  <a:pt x="398" y="0"/>
                </a:lnTo>
                <a:lnTo>
                  <a:pt x="298" y="24"/>
                </a:lnTo>
                <a:lnTo>
                  <a:pt x="194" y="44"/>
                </a:lnTo>
                <a:lnTo>
                  <a:pt x="0" y="82"/>
                </a:lnTo>
                <a:lnTo>
                  <a:pt x="12" y="154"/>
                </a:lnTo>
                <a:lnTo>
                  <a:pt x="12" y="156"/>
                </a:lnTo>
                <a:lnTo>
                  <a:pt x="14" y="154"/>
                </a:lnTo>
                <a:lnTo>
                  <a:pt x="26" y="140"/>
                </a:lnTo>
                <a:lnTo>
                  <a:pt x="32" y="138"/>
                </a:lnTo>
                <a:lnTo>
                  <a:pt x="34" y="130"/>
                </a:lnTo>
                <a:lnTo>
                  <a:pt x="42" y="124"/>
                </a:lnTo>
                <a:lnTo>
                  <a:pt x="46" y="118"/>
                </a:lnTo>
                <a:lnTo>
                  <a:pt x="48" y="110"/>
                </a:lnTo>
                <a:lnTo>
                  <a:pt x="54" y="106"/>
                </a:lnTo>
                <a:lnTo>
                  <a:pt x="60" y="110"/>
                </a:lnTo>
                <a:lnTo>
                  <a:pt x="64" y="110"/>
                </a:lnTo>
                <a:lnTo>
                  <a:pt x="74" y="92"/>
                </a:lnTo>
                <a:lnTo>
                  <a:pt x="78" y="90"/>
                </a:lnTo>
                <a:lnTo>
                  <a:pt x="76" y="88"/>
                </a:lnTo>
                <a:lnTo>
                  <a:pt x="78" y="80"/>
                </a:lnTo>
                <a:lnTo>
                  <a:pt x="80" y="80"/>
                </a:lnTo>
                <a:lnTo>
                  <a:pt x="82" y="82"/>
                </a:lnTo>
                <a:lnTo>
                  <a:pt x="84" y="82"/>
                </a:lnTo>
                <a:lnTo>
                  <a:pt x="82" y="86"/>
                </a:lnTo>
                <a:lnTo>
                  <a:pt x="84" y="88"/>
                </a:lnTo>
                <a:lnTo>
                  <a:pt x="88" y="88"/>
                </a:lnTo>
                <a:lnTo>
                  <a:pt x="92" y="92"/>
                </a:lnTo>
                <a:lnTo>
                  <a:pt x="104" y="92"/>
                </a:lnTo>
                <a:lnTo>
                  <a:pt x="104" y="90"/>
                </a:lnTo>
                <a:lnTo>
                  <a:pt x="106" y="90"/>
                </a:lnTo>
                <a:lnTo>
                  <a:pt x="112" y="90"/>
                </a:lnTo>
                <a:lnTo>
                  <a:pt x="116" y="88"/>
                </a:lnTo>
                <a:lnTo>
                  <a:pt x="118" y="84"/>
                </a:lnTo>
                <a:lnTo>
                  <a:pt x="116" y="82"/>
                </a:lnTo>
                <a:lnTo>
                  <a:pt x="114" y="82"/>
                </a:lnTo>
                <a:lnTo>
                  <a:pt x="120" y="78"/>
                </a:lnTo>
                <a:lnTo>
                  <a:pt x="116" y="76"/>
                </a:lnTo>
                <a:lnTo>
                  <a:pt x="116" y="74"/>
                </a:lnTo>
                <a:lnTo>
                  <a:pt x="122" y="74"/>
                </a:lnTo>
                <a:lnTo>
                  <a:pt x="126" y="70"/>
                </a:lnTo>
                <a:lnTo>
                  <a:pt x="132" y="70"/>
                </a:lnTo>
                <a:lnTo>
                  <a:pt x="138" y="62"/>
                </a:lnTo>
                <a:lnTo>
                  <a:pt x="142" y="58"/>
                </a:lnTo>
                <a:lnTo>
                  <a:pt x="146" y="58"/>
                </a:lnTo>
                <a:lnTo>
                  <a:pt x="156" y="62"/>
                </a:lnTo>
                <a:lnTo>
                  <a:pt x="160" y="64"/>
                </a:lnTo>
                <a:lnTo>
                  <a:pt x="164" y="68"/>
                </a:lnTo>
                <a:lnTo>
                  <a:pt x="170" y="68"/>
                </a:lnTo>
                <a:lnTo>
                  <a:pt x="172" y="66"/>
                </a:lnTo>
                <a:lnTo>
                  <a:pt x="174" y="66"/>
                </a:lnTo>
                <a:lnTo>
                  <a:pt x="178" y="64"/>
                </a:lnTo>
                <a:lnTo>
                  <a:pt x="180" y="64"/>
                </a:lnTo>
                <a:lnTo>
                  <a:pt x="182" y="66"/>
                </a:lnTo>
                <a:lnTo>
                  <a:pt x="182" y="68"/>
                </a:lnTo>
                <a:lnTo>
                  <a:pt x="178" y="72"/>
                </a:lnTo>
                <a:lnTo>
                  <a:pt x="182" y="78"/>
                </a:lnTo>
                <a:lnTo>
                  <a:pt x="182" y="74"/>
                </a:lnTo>
                <a:lnTo>
                  <a:pt x="184" y="74"/>
                </a:lnTo>
                <a:lnTo>
                  <a:pt x="186" y="76"/>
                </a:lnTo>
                <a:lnTo>
                  <a:pt x="184" y="78"/>
                </a:lnTo>
                <a:lnTo>
                  <a:pt x="184" y="80"/>
                </a:lnTo>
                <a:lnTo>
                  <a:pt x="192" y="78"/>
                </a:lnTo>
                <a:lnTo>
                  <a:pt x="190" y="82"/>
                </a:lnTo>
                <a:lnTo>
                  <a:pt x="190" y="84"/>
                </a:lnTo>
                <a:lnTo>
                  <a:pt x="188" y="86"/>
                </a:lnTo>
                <a:lnTo>
                  <a:pt x="190" y="88"/>
                </a:lnTo>
                <a:lnTo>
                  <a:pt x="194" y="88"/>
                </a:lnTo>
                <a:lnTo>
                  <a:pt x="198" y="90"/>
                </a:lnTo>
                <a:lnTo>
                  <a:pt x="196" y="96"/>
                </a:lnTo>
                <a:lnTo>
                  <a:pt x="198" y="96"/>
                </a:lnTo>
                <a:lnTo>
                  <a:pt x="198" y="100"/>
                </a:lnTo>
                <a:lnTo>
                  <a:pt x="198" y="102"/>
                </a:lnTo>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87" name="Freeform 44"/>
          <p:cNvSpPr>
            <a:spLocks/>
          </p:cNvSpPr>
          <p:nvPr/>
        </p:nvSpPr>
        <p:spPr bwMode="auto">
          <a:xfrm>
            <a:off x="5087891" y="3798320"/>
            <a:ext cx="698602" cy="735762"/>
          </a:xfrm>
          <a:custGeom>
            <a:avLst/>
            <a:gdLst>
              <a:gd name="T0" fmla="*/ 119186 w 616"/>
              <a:gd name="T1" fmla="*/ 488950 h 648"/>
              <a:gd name="T2" fmla="*/ 139535 w 616"/>
              <a:gd name="T3" fmla="*/ 526785 h 648"/>
              <a:gd name="T4" fmla="*/ 162791 w 616"/>
              <a:gd name="T5" fmla="*/ 573352 h 648"/>
              <a:gd name="T6" fmla="*/ 171512 w 616"/>
              <a:gd name="T7" fmla="*/ 593725 h 648"/>
              <a:gd name="T8" fmla="*/ 168605 w 616"/>
              <a:gd name="T9" fmla="*/ 617008 h 648"/>
              <a:gd name="T10" fmla="*/ 154070 w 616"/>
              <a:gd name="T11" fmla="*/ 646113 h 648"/>
              <a:gd name="T12" fmla="*/ 159884 w 616"/>
              <a:gd name="T13" fmla="*/ 733425 h 648"/>
              <a:gd name="T14" fmla="*/ 162791 w 616"/>
              <a:gd name="T15" fmla="*/ 782902 h 648"/>
              <a:gd name="T16" fmla="*/ 162791 w 616"/>
              <a:gd name="T17" fmla="*/ 829469 h 648"/>
              <a:gd name="T18" fmla="*/ 183140 w 616"/>
              <a:gd name="T19" fmla="*/ 867304 h 648"/>
              <a:gd name="T20" fmla="*/ 206396 w 616"/>
              <a:gd name="T21" fmla="*/ 916781 h 648"/>
              <a:gd name="T22" fmla="*/ 691861 w 616"/>
              <a:gd name="T23" fmla="*/ 934244 h 648"/>
              <a:gd name="T24" fmla="*/ 720931 w 616"/>
              <a:gd name="T25" fmla="*/ 928423 h 648"/>
              <a:gd name="T26" fmla="*/ 715117 w 616"/>
              <a:gd name="T27" fmla="*/ 864394 h 648"/>
              <a:gd name="T28" fmla="*/ 735466 w 616"/>
              <a:gd name="T29" fmla="*/ 844021 h 648"/>
              <a:gd name="T30" fmla="*/ 770350 w 616"/>
              <a:gd name="T31" fmla="*/ 855663 h 648"/>
              <a:gd name="T32" fmla="*/ 802327 w 616"/>
              <a:gd name="T33" fmla="*/ 858573 h 648"/>
              <a:gd name="T34" fmla="*/ 805234 w 616"/>
              <a:gd name="T35" fmla="*/ 838200 h 648"/>
              <a:gd name="T36" fmla="*/ 811048 w 616"/>
              <a:gd name="T37" fmla="*/ 809096 h 648"/>
              <a:gd name="T38" fmla="*/ 811048 w 616"/>
              <a:gd name="T39" fmla="*/ 791633 h 648"/>
              <a:gd name="T40" fmla="*/ 816862 w 616"/>
              <a:gd name="T41" fmla="*/ 788723 h 648"/>
              <a:gd name="T42" fmla="*/ 802327 w 616"/>
              <a:gd name="T43" fmla="*/ 771260 h 648"/>
              <a:gd name="T44" fmla="*/ 808141 w 616"/>
              <a:gd name="T45" fmla="*/ 753798 h 648"/>
              <a:gd name="T46" fmla="*/ 828489 w 616"/>
              <a:gd name="T47" fmla="*/ 750888 h 648"/>
              <a:gd name="T48" fmla="*/ 825582 w 616"/>
              <a:gd name="T49" fmla="*/ 727604 h 648"/>
              <a:gd name="T50" fmla="*/ 799420 w 616"/>
              <a:gd name="T51" fmla="*/ 718873 h 648"/>
              <a:gd name="T52" fmla="*/ 822675 w 616"/>
              <a:gd name="T53" fmla="*/ 704321 h 648"/>
              <a:gd name="T54" fmla="*/ 848838 w 616"/>
              <a:gd name="T55" fmla="*/ 678127 h 648"/>
              <a:gd name="T56" fmla="*/ 831396 w 616"/>
              <a:gd name="T57" fmla="*/ 681038 h 648"/>
              <a:gd name="T58" fmla="*/ 840117 w 616"/>
              <a:gd name="T59" fmla="*/ 666485 h 648"/>
              <a:gd name="T60" fmla="*/ 845931 w 616"/>
              <a:gd name="T61" fmla="*/ 672306 h 648"/>
              <a:gd name="T62" fmla="*/ 843024 w 616"/>
              <a:gd name="T63" fmla="*/ 646113 h 648"/>
              <a:gd name="T64" fmla="*/ 825582 w 616"/>
              <a:gd name="T65" fmla="*/ 637381 h 648"/>
              <a:gd name="T66" fmla="*/ 857559 w 616"/>
              <a:gd name="T67" fmla="*/ 628650 h 648"/>
              <a:gd name="T68" fmla="*/ 851745 w 616"/>
              <a:gd name="T69" fmla="*/ 608277 h 648"/>
              <a:gd name="T70" fmla="*/ 857559 w 616"/>
              <a:gd name="T71" fmla="*/ 605367 h 648"/>
              <a:gd name="T72" fmla="*/ 872094 w 616"/>
              <a:gd name="T73" fmla="*/ 590815 h 648"/>
              <a:gd name="T74" fmla="*/ 889536 w 616"/>
              <a:gd name="T75" fmla="*/ 579173 h 648"/>
              <a:gd name="T76" fmla="*/ 869187 w 616"/>
              <a:gd name="T77" fmla="*/ 561710 h 648"/>
              <a:gd name="T78" fmla="*/ 834303 w 616"/>
              <a:gd name="T79" fmla="*/ 544248 h 648"/>
              <a:gd name="T80" fmla="*/ 831396 w 616"/>
              <a:gd name="T81" fmla="*/ 509323 h 648"/>
              <a:gd name="T82" fmla="*/ 802327 w 616"/>
              <a:gd name="T83" fmla="*/ 471488 h 648"/>
              <a:gd name="T84" fmla="*/ 773257 w 616"/>
              <a:gd name="T85" fmla="*/ 442383 h 648"/>
              <a:gd name="T86" fmla="*/ 758722 w 616"/>
              <a:gd name="T87" fmla="*/ 404548 h 648"/>
              <a:gd name="T88" fmla="*/ 744187 w 616"/>
              <a:gd name="T89" fmla="*/ 372533 h 648"/>
              <a:gd name="T90" fmla="*/ 703489 w 616"/>
              <a:gd name="T91" fmla="*/ 355071 h 648"/>
              <a:gd name="T92" fmla="*/ 686047 w 616"/>
              <a:gd name="T93" fmla="*/ 331788 h 648"/>
              <a:gd name="T94" fmla="*/ 665699 w 616"/>
              <a:gd name="T95" fmla="*/ 314325 h 648"/>
              <a:gd name="T96" fmla="*/ 665699 w 616"/>
              <a:gd name="T97" fmla="*/ 293952 h 648"/>
              <a:gd name="T98" fmla="*/ 616280 w 616"/>
              <a:gd name="T99" fmla="*/ 267758 h 648"/>
              <a:gd name="T100" fmla="*/ 552326 w 616"/>
              <a:gd name="T101" fmla="*/ 206640 h 648"/>
              <a:gd name="T102" fmla="*/ 523256 w 616"/>
              <a:gd name="T103" fmla="*/ 174625 h 648"/>
              <a:gd name="T104" fmla="*/ 470931 w 616"/>
              <a:gd name="T105" fmla="*/ 101865 h 648"/>
              <a:gd name="T106" fmla="*/ 424419 w 616"/>
              <a:gd name="T107" fmla="*/ 87313 h 648"/>
              <a:gd name="T108" fmla="*/ 392442 w 616"/>
              <a:gd name="T109" fmla="*/ 66940 h 648"/>
              <a:gd name="T110" fmla="*/ 406977 w 616"/>
              <a:gd name="T111" fmla="*/ 29104 h 648"/>
              <a:gd name="T112" fmla="*/ 177326 w 616"/>
              <a:gd name="T113" fmla="*/ 29104 h 6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16" h="648">
                <a:moveTo>
                  <a:pt x="0" y="32"/>
                </a:moveTo>
                <a:lnTo>
                  <a:pt x="40" y="172"/>
                </a:lnTo>
                <a:lnTo>
                  <a:pt x="78" y="324"/>
                </a:lnTo>
                <a:lnTo>
                  <a:pt x="82" y="332"/>
                </a:lnTo>
                <a:lnTo>
                  <a:pt x="82" y="336"/>
                </a:lnTo>
                <a:lnTo>
                  <a:pt x="88" y="342"/>
                </a:lnTo>
                <a:lnTo>
                  <a:pt x="86" y="346"/>
                </a:lnTo>
                <a:lnTo>
                  <a:pt x="90" y="348"/>
                </a:lnTo>
                <a:lnTo>
                  <a:pt x="94" y="360"/>
                </a:lnTo>
                <a:lnTo>
                  <a:pt x="92" y="360"/>
                </a:lnTo>
                <a:lnTo>
                  <a:pt x="96" y="362"/>
                </a:lnTo>
                <a:lnTo>
                  <a:pt x="96" y="366"/>
                </a:lnTo>
                <a:lnTo>
                  <a:pt x="98" y="370"/>
                </a:lnTo>
                <a:lnTo>
                  <a:pt x="108" y="378"/>
                </a:lnTo>
                <a:lnTo>
                  <a:pt x="108" y="386"/>
                </a:lnTo>
                <a:lnTo>
                  <a:pt x="112" y="390"/>
                </a:lnTo>
                <a:lnTo>
                  <a:pt x="112" y="394"/>
                </a:lnTo>
                <a:lnTo>
                  <a:pt x="110" y="396"/>
                </a:lnTo>
                <a:lnTo>
                  <a:pt x="112" y="398"/>
                </a:lnTo>
                <a:lnTo>
                  <a:pt x="110" y="402"/>
                </a:lnTo>
                <a:lnTo>
                  <a:pt x="110" y="404"/>
                </a:lnTo>
                <a:lnTo>
                  <a:pt x="112" y="406"/>
                </a:lnTo>
                <a:lnTo>
                  <a:pt x="118" y="408"/>
                </a:lnTo>
                <a:lnTo>
                  <a:pt x="122" y="412"/>
                </a:lnTo>
                <a:lnTo>
                  <a:pt x="120" y="416"/>
                </a:lnTo>
                <a:lnTo>
                  <a:pt x="120" y="418"/>
                </a:lnTo>
                <a:lnTo>
                  <a:pt x="118" y="420"/>
                </a:lnTo>
                <a:lnTo>
                  <a:pt x="114" y="420"/>
                </a:lnTo>
                <a:lnTo>
                  <a:pt x="116" y="424"/>
                </a:lnTo>
                <a:lnTo>
                  <a:pt x="110" y="426"/>
                </a:lnTo>
                <a:lnTo>
                  <a:pt x="108" y="428"/>
                </a:lnTo>
                <a:lnTo>
                  <a:pt x="106" y="434"/>
                </a:lnTo>
                <a:lnTo>
                  <a:pt x="106" y="438"/>
                </a:lnTo>
                <a:lnTo>
                  <a:pt x="106" y="442"/>
                </a:lnTo>
                <a:lnTo>
                  <a:pt x="106" y="444"/>
                </a:lnTo>
                <a:lnTo>
                  <a:pt x="106" y="452"/>
                </a:lnTo>
                <a:lnTo>
                  <a:pt x="100" y="466"/>
                </a:lnTo>
                <a:lnTo>
                  <a:pt x="98" y="478"/>
                </a:lnTo>
                <a:lnTo>
                  <a:pt x="104" y="496"/>
                </a:lnTo>
                <a:lnTo>
                  <a:pt x="110" y="504"/>
                </a:lnTo>
                <a:lnTo>
                  <a:pt x="112" y="506"/>
                </a:lnTo>
                <a:lnTo>
                  <a:pt x="116" y="518"/>
                </a:lnTo>
                <a:lnTo>
                  <a:pt x="112" y="524"/>
                </a:lnTo>
                <a:lnTo>
                  <a:pt x="114" y="532"/>
                </a:lnTo>
                <a:lnTo>
                  <a:pt x="112" y="534"/>
                </a:lnTo>
                <a:lnTo>
                  <a:pt x="112" y="538"/>
                </a:lnTo>
                <a:lnTo>
                  <a:pt x="112" y="542"/>
                </a:lnTo>
                <a:lnTo>
                  <a:pt x="112" y="550"/>
                </a:lnTo>
                <a:lnTo>
                  <a:pt x="110" y="556"/>
                </a:lnTo>
                <a:lnTo>
                  <a:pt x="112" y="562"/>
                </a:lnTo>
                <a:lnTo>
                  <a:pt x="112" y="566"/>
                </a:lnTo>
                <a:lnTo>
                  <a:pt x="112" y="570"/>
                </a:lnTo>
                <a:lnTo>
                  <a:pt x="118" y="572"/>
                </a:lnTo>
                <a:lnTo>
                  <a:pt x="126" y="584"/>
                </a:lnTo>
                <a:lnTo>
                  <a:pt x="126" y="588"/>
                </a:lnTo>
                <a:lnTo>
                  <a:pt x="128" y="592"/>
                </a:lnTo>
                <a:lnTo>
                  <a:pt x="126" y="594"/>
                </a:lnTo>
                <a:lnTo>
                  <a:pt x="126" y="596"/>
                </a:lnTo>
                <a:lnTo>
                  <a:pt x="130" y="598"/>
                </a:lnTo>
                <a:lnTo>
                  <a:pt x="132" y="606"/>
                </a:lnTo>
                <a:lnTo>
                  <a:pt x="132" y="604"/>
                </a:lnTo>
                <a:lnTo>
                  <a:pt x="136" y="608"/>
                </a:lnTo>
                <a:lnTo>
                  <a:pt x="140" y="628"/>
                </a:lnTo>
                <a:lnTo>
                  <a:pt x="142" y="630"/>
                </a:lnTo>
                <a:lnTo>
                  <a:pt x="146" y="630"/>
                </a:lnTo>
                <a:lnTo>
                  <a:pt x="146" y="632"/>
                </a:lnTo>
                <a:lnTo>
                  <a:pt x="470" y="620"/>
                </a:lnTo>
                <a:lnTo>
                  <a:pt x="470" y="626"/>
                </a:lnTo>
                <a:lnTo>
                  <a:pt x="476" y="632"/>
                </a:lnTo>
                <a:lnTo>
                  <a:pt x="476" y="642"/>
                </a:lnTo>
                <a:lnTo>
                  <a:pt x="480" y="648"/>
                </a:lnTo>
                <a:lnTo>
                  <a:pt x="482" y="648"/>
                </a:lnTo>
                <a:lnTo>
                  <a:pt x="488" y="648"/>
                </a:lnTo>
                <a:lnTo>
                  <a:pt x="492" y="648"/>
                </a:lnTo>
                <a:lnTo>
                  <a:pt x="496" y="646"/>
                </a:lnTo>
                <a:lnTo>
                  <a:pt x="496" y="638"/>
                </a:lnTo>
                <a:lnTo>
                  <a:pt x="498" y="618"/>
                </a:lnTo>
                <a:lnTo>
                  <a:pt x="498" y="614"/>
                </a:lnTo>
                <a:lnTo>
                  <a:pt x="494" y="610"/>
                </a:lnTo>
                <a:lnTo>
                  <a:pt x="492" y="606"/>
                </a:lnTo>
                <a:lnTo>
                  <a:pt x="492" y="598"/>
                </a:lnTo>
                <a:lnTo>
                  <a:pt x="492" y="594"/>
                </a:lnTo>
                <a:lnTo>
                  <a:pt x="494" y="590"/>
                </a:lnTo>
                <a:lnTo>
                  <a:pt x="494" y="586"/>
                </a:lnTo>
                <a:lnTo>
                  <a:pt x="496" y="586"/>
                </a:lnTo>
                <a:lnTo>
                  <a:pt x="498" y="586"/>
                </a:lnTo>
                <a:lnTo>
                  <a:pt x="500" y="580"/>
                </a:lnTo>
                <a:lnTo>
                  <a:pt x="506" y="580"/>
                </a:lnTo>
                <a:lnTo>
                  <a:pt x="510" y="582"/>
                </a:lnTo>
                <a:lnTo>
                  <a:pt x="518" y="582"/>
                </a:lnTo>
                <a:lnTo>
                  <a:pt x="522" y="586"/>
                </a:lnTo>
                <a:lnTo>
                  <a:pt x="524" y="584"/>
                </a:lnTo>
                <a:lnTo>
                  <a:pt x="528" y="586"/>
                </a:lnTo>
                <a:lnTo>
                  <a:pt x="530" y="588"/>
                </a:lnTo>
                <a:lnTo>
                  <a:pt x="534" y="588"/>
                </a:lnTo>
                <a:lnTo>
                  <a:pt x="538" y="590"/>
                </a:lnTo>
                <a:lnTo>
                  <a:pt x="542" y="588"/>
                </a:lnTo>
                <a:lnTo>
                  <a:pt x="544" y="590"/>
                </a:lnTo>
                <a:lnTo>
                  <a:pt x="546" y="590"/>
                </a:lnTo>
                <a:lnTo>
                  <a:pt x="552" y="590"/>
                </a:lnTo>
                <a:lnTo>
                  <a:pt x="554" y="588"/>
                </a:lnTo>
                <a:lnTo>
                  <a:pt x="556" y="588"/>
                </a:lnTo>
                <a:lnTo>
                  <a:pt x="558" y="584"/>
                </a:lnTo>
                <a:lnTo>
                  <a:pt x="558" y="582"/>
                </a:lnTo>
                <a:lnTo>
                  <a:pt x="554" y="576"/>
                </a:lnTo>
                <a:lnTo>
                  <a:pt x="554" y="572"/>
                </a:lnTo>
                <a:lnTo>
                  <a:pt x="552" y="570"/>
                </a:lnTo>
                <a:lnTo>
                  <a:pt x="556" y="570"/>
                </a:lnTo>
                <a:lnTo>
                  <a:pt x="554" y="566"/>
                </a:lnTo>
                <a:lnTo>
                  <a:pt x="554" y="564"/>
                </a:lnTo>
                <a:lnTo>
                  <a:pt x="558" y="556"/>
                </a:lnTo>
                <a:lnTo>
                  <a:pt x="560" y="552"/>
                </a:lnTo>
                <a:lnTo>
                  <a:pt x="558" y="552"/>
                </a:lnTo>
                <a:lnTo>
                  <a:pt x="554" y="554"/>
                </a:lnTo>
                <a:lnTo>
                  <a:pt x="552" y="550"/>
                </a:lnTo>
                <a:lnTo>
                  <a:pt x="558" y="548"/>
                </a:lnTo>
                <a:lnTo>
                  <a:pt x="558" y="544"/>
                </a:lnTo>
                <a:lnTo>
                  <a:pt x="558" y="542"/>
                </a:lnTo>
                <a:lnTo>
                  <a:pt x="550" y="536"/>
                </a:lnTo>
                <a:lnTo>
                  <a:pt x="550" y="534"/>
                </a:lnTo>
                <a:lnTo>
                  <a:pt x="554" y="536"/>
                </a:lnTo>
                <a:lnTo>
                  <a:pt x="560" y="542"/>
                </a:lnTo>
                <a:lnTo>
                  <a:pt x="562" y="542"/>
                </a:lnTo>
                <a:lnTo>
                  <a:pt x="564" y="534"/>
                </a:lnTo>
                <a:lnTo>
                  <a:pt x="562" y="530"/>
                </a:lnTo>
                <a:lnTo>
                  <a:pt x="560" y="532"/>
                </a:lnTo>
                <a:lnTo>
                  <a:pt x="560" y="536"/>
                </a:lnTo>
                <a:lnTo>
                  <a:pt x="552" y="532"/>
                </a:lnTo>
                <a:lnTo>
                  <a:pt x="552" y="530"/>
                </a:lnTo>
                <a:lnTo>
                  <a:pt x="552" y="528"/>
                </a:lnTo>
                <a:lnTo>
                  <a:pt x="556" y="530"/>
                </a:lnTo>
                <a:lnTo>
                  <a:pt x="558" y="528"/>
                </a:lnTo>
                <a:lnTo>
                  <a:pt x="558" y="526"/>
                </a:lnTo>
                <a:lnTo>
                  <a:pt x="554" y="520"/>
                </a:lnTo>
                <a:lnTo>
                  <a:pt x="556" y="518"/>
                </a:lnTo>
                <a:lnTo>
                  <a:pt x="556" y="516"/>
                </a:lnTo>
                <a:lnTo>
                  <a:pt x="560" y="516"/>
                </a:lnTo>
                <a:lnTo>
                  <a:pt x="560" y="526"/>
                </a:lnTo>
                <a:lnTo>
                  <a:pt x="562" y="526"/>
                </a:lnTo>
                <a:lnTo>
                  <a:pt x="564" y="526"/>
                </a:lnTo>
                <a:lnTo>
                  <a:pt x="570" y="516"/>
                </a:lnTo>
                <a:lnTo>
                  <a:pt x="572" y="514"/>
                </a:lnTo>
                <a:lnTo>
                  <a:pt x="572" y="512"/>
                </a:lnTo>
                <a:lnTo>
                  <a:pt x="574" y="514"/>
                </a:lnTo>
                <a:lnTo>
                  <a:pt x="576" y="506"/>
                </a:lnTo>
                <a:lnTo>
                  <a:pt x="576" y="504"/>
                </a:lnTo>
                <a:lnTo>
                  <a:pt x="568" y="500"/>
                </a:lnTo>
                <a:lnTo>
                  <a:pt x="562" y="500"/>
                </a:lnTo>
                <a:lnTo>
                  <a:pt x="560" y="498"/>
                </a:lnTo>
                <a:lnTo>
                  <a:pt x="556" y="500"/>
                </a:lnTo>
                <a:lnTo>
                  <a:pt x="548" y="496"/>
                </a:lnTo>
                <a:lnTo>
                  <a:pt x="550" y="494"/>
                </a:lnTo>
                <a:lnTo>
                  <a:pt x="554" y="498"/>
                </a:lnTo>
                <a:lnTo>
                  <a:pt x="574" y="498"/>
                </a:lnTo>
                <a:lnTo>
                  <a:pt x="574" y="494"/>
                </a:lnTo>
                <a:lnTo>
                  <a:pt x="570" y="490"/>
                </a:lnTo>
                <a:lnTo>
                  <a:pt x="566" y="484"/>
                </a:lnTo>
                <a:lnTo>
                  <a:pt x="568" y="482"/>
                </a:lnTo>
                <a:lnTo>
                  <a:pt x="572" y="488"/>
                </a:lnTo>
                <a:lnTo>
                  <a:pt x="574" y="488"/>
                </a:lnTo>
                <a:lnTo>
                  <a:pt x="576" y="480"/>
                </a:lnTo>
                <a:lnTo>
                  <a:pt x="580" y="476"/>
                </a:lnTo>
                <a:lnTo>
                  <a:pt x="584" y="466"/>
                </a:lnTo>
                <a:lnTo>
                  <a:pt x="580" y="466"/>
                </a:lnTo>
                <a:lnTo>
                  <a:pt x="576" y="468"/>
                </a:lnTo>
                <a:lnTo>
                  <a:pt x="572" y="472"/>
                </a:lnTo>
                <a:lnTo>
                  <a:pt x="570" y="474"/>
                </a:lnTo>
                <a:lnTo>
                  <a:pt x="572" y="468"/>
                </a:lnTo>
                <a:lnTo>
                  <a:pt x="568" y="468"/>
                </a:lnTo>
                <a:lnTo>
                  <a:pt x="562" y="466"/>
                </a:lnTo>
                <a:lnTo>
                  <a:pt x="568" y="464"/>
                </a:lnTo>
                <a:lnTo>
                  <a:pt x="572" y="464"/>
                </a:lnTo>
                <a:lnTo>
                  <a:pt x="576" y="462"/>
                </a:lnTo>
                <a:lnTo>
                  <a:pt x="578" y="458"/>
                </a:lnTo>
                <a:lnTo>
                  <a:pt x="578" y="456"/>
                </a:lnTo>
                <a:lnTo>
                  <a:pt x="574" y="456"/>
                </a:lnTo>
                <a:lnTo>
                  <a:pt x="572" y="452"/>
                </a:lnTo>
                <a:lnTo>
                  <a:pt x="578" y="452"/>
                </a:lnTo>
                <a:lnTo>
                  <a:pt x="580" y="456"/>
                </a:lnTo>
                <a:lnTo>
                  <a:pt x="582" y="462"/>
                </a:lnTo>
                <a:lnTo>
                  <a:pt x="584" y="460"/>
                </a:lnTo>
                <a:lnTo>
                  <a:pt x="586" y="454"/>
                </a:lnTo>
                <a:lnTo>
                  <a:pt x="586" y="442"/>
                </a:lnTo>
                <a:lnTo>
                  <a:pt x="584" y="442"/>
                </a:lnTo>
                <a:lnTo>
                  <a:pt x="580" y="444"/>
                </a:lnTo>
                <a:lnTo>
                  <a:pt x="582" y="448"/>
                </a:lnTo>
                <a:lnTo>
                  <a:pt x="574" y="448"/>
                </a:lnTo>
                <a:lnTo>
                  <a:pt x="578" y="444"/>
                </a:lnTo>
                <a:lnTo>
                  <a:pt x="578" y="442"/>
                </a:lnTo>
                <a:lnTo>
                  <a:pt x="574" y="438"/>
                </a:lnTo>
                <a:lnTo>
                  <a:pt x="568" y="438"/>
                </a:lnTo>
                <a:lnTo>
                  <a:pt x="566" y="434"/>
                </a:lnTo>
                <a:lnTo>
                  <a:pt x="568" y="434"/>
                </a:lnTo>
                <a:lnTo>
                  <a:pt x="576" y="436"/>
                </a:lnTo>
                <a:lnTo>
                  <a:pt x="584" y="438"/>
                </a:lnTo>
                <a:lnTo>
                  <a:pt x="586" y="438"/>
                </a:lnTo>
                <a:lnTo>
                  <a:pt x="590" y="432"/>
                </a:lnTo>
                <a:lnTo>
                  <a:pt x="594" y="422"/>
                </a:lnTo>
                <a:lnTo>
                  <a:pt x="590" y="422"/>
                </a:lnTo>
                <a:lnTo>
                  <a:pt x="588" y="420"/>
                </a:lnTo>
                <a:lnTo>
                  <a:pt x="580" y="420"/>
                </a:lnTo>
                <a:lnTo>
                  <a:pt x="582" y="418"/>
                </a:lnTo>
                <a:lnTo>
                  <a:pt x="586" y="418"/>
                </a:lnTo>
                <a:lnTo>
                  <a:pt x="588" y="418"/>
                </a:lnTo>
                <a:lnTo>
                  <a:pt x="586" y="414"/>
                </a:lnTo>
                <a:lnTo>
                  <a:pt x="584" y="414"/>
                </a:lnTo>
                <a:lnTo>
                  <a:pt x="584" y="410"/>
                </a:lnTo>
                <a:lnTo>
                  <a:pt x="586" y="410"/>
                </a:lnTo>
                <a:lnTo>
                  <a:pt x="590" y="416"/>
                </a:lnTo>
                <a:lnTo>
                  <a:pt x="596" y="416"/>
                </a:lnTo>
                <a:lnTo>
                  <a:pt x="598" y="416"/>
                </a:lnTo>
                <a:lnTo>
                  <a:pt x="600" y="416"/>
                </a:lnTo>
                <a:lnTo>
                  <a:pt x="606" y="410"/>
                </a:lnTo>
                <a:lnTo>
                  <a:pt x="602" y="408"/>
                </a:lnTo>
                <a:lnTo>
                  <a:pt x="600" y="406"/>
                </a:lnTo>
                <a:lnTo>
                  <a:pt x="600" y="404"/>
                </a:lnTo>
                <a:lnTo>
                  <a:pt x="602" y="400"/>
                </a:lnTo>
                <a:lnTo>
                  <a:pt x="604" y="400"/>
                </a:lnTo>
                <a:lnTo>
                  <a:pt x="606" y="402"/>
                </a:lnTo>
                <a:lnTo>
                  <a:pt x="608" y="402"/>
                </a:lnTo>
                <a:lnTo>
                  <a:pt x="612" y="398"/>
                </a:lnTo>
                <a:lnTo>
                  <a:pt x="616" y="394"/>
                </a:lnTo>
                <a:lnTo>
                  <a:pt x="614" y="392"/>
                </a:lnTo>
                <a:lnTo>
                  <a:pt x="608" y="392"/>
                </a:lnTo>
                <a:lnTo>
                  <a:pt x="608" y="390"/>
                </a:lnTo>
                <a:lnTo>
                  <a:pt x="602" y="390"/>
                </a:lnTo>
                <a:lnTo>
                  <a:pt x="598" y="386"/>
                </a:lnTo>
                <a:lnTo>
                  <a:pt x="594" y="386"/>
                </a:lnTo>
                <a:lnTo>
                  <a:pt x="592" y="384"/>
                </a:lnTo>
                <a:lnTo>
                  <a:pt x="586" y="386"/>
                </a:lnTo>
                <a:lnTo>
                  <a:pt x="584" y="386"/>
                </a:lnTo>
                <a:lnTo>
                  <a:pt x="576" y="380"/>
                </a:lnTo>
                <a:lnTo>
                  <a:pt x="574" y="374"/>
                </a:lnTo>
                <a:lnTo>
                  <a:pt x="572" y="370"/>
                </a:lnTo>
                <a:lnTo>
                  <a:pt x="574" y="366"/>
                </a:lnTo>
                <a:lnTo>
                  <a:pt x="572" y="362"/>
                </a:lnTo>
                <a:lnTo>
                  <a:pt x="574" y="358"/>
                </a:lnTo>
                <a:lnTo>
                  <a:pt x="574" y="352"/>
                </a:lnTo>
                <a:lnTo>
                  <a:pt x="572" y="350"/>
                </a:lnTo>
                <a:lnTo>
                  <a:pt x="568" y="350"/>
                </a:lnTo>
                <a:lnTo>
                  <a:pt x="564" y="338"/>
                </a:lnTo>
                <a:lnTo>
                  <a:pt x="564" y="332"/>
                </a:lnTo>
                <a:lnTo>
                  <a:pt x="558" y="328"/>
                </a:lnTo>
                <a:lnTo>
                  <a:pt x="556" y="324"/>
                </a:lnTo>
                <a:lnTo>
                  <a:pt x="552" y="324"/>
                </a:lnTo>
                <a:lnTo>
                  <a:pt x="550" y="320"/>
                </a:lnTo>
                <a:lnTo>
                  <a:pt x="542" y="320"/>
                </a:lnTo>
                <a:lnTo>
                  <a:pt x="536" y="314"/>
                </a:lnTo>
                <a:lnTo>
                  <a:pt x="534" y="312"/>
                </a:lnTo>
                <a:lnTo>
                  <a:pt x="536" y="308"/>
                </a:lnTo>
                <a:lnTo>
                  <a:pt x="532" y="304"/>
                </a:lnTo>
                <a:lnTo>
                  <a:pt x="534" y="296"/>
                </a:lnTo>
                <a:lnTo>
                  <a:pt x="530" y="290"/>
                </a:lnTo>
                <a:lnTo>
                  <a:pt x="528" y="284"/>
                </a:lnTo>
                <a:lnTo>
                  <a:pt x="526" y="282"/>
                </a:lnTo>
                <a:lnTo>
                  <a:pt x="524" y="280"/>
                </a:lnTo>
                <a:lnTo>
                  <a:pt x="522" y="278"/>
                </a:lnTo>
                <a:lnTo>
                  <a:pt x="522" y="276"/>
                </a:lnTo>
                <a:lnTo>
                  <a:pt x="518" y="268"/>
                </a:lnTo>
                <a:lnTo>
                  <a:pt x="518" y="266"/>
                </a:lnTo>
                <a:lnTo>
                  <a:pt x="518" y="260"/>
                </a:lnTo>
                <a:lnTo>
                  <a:pt x="516" y="260"/>
                </a:lnTo>
                <a:lnTo>
                  <a:pt x="512" y="256"/>
                </a:lnTo>
                <a:lnTo>
                  <a:pt x="510" y="256"/>
                </a:lnTo>
                <a:lnTo>
                  <a:pt x="506" y="254"/>
                </a:lnTo>
                <a:lnTo>
                  <a:pt x="500" y="250"/>
                </a:lnTo>
                <a:lnTo>
                  <a:pt x="494" y="248"/>
                </a:lnTo>
                <a:lnTo>
                  <a:pt x="490" y="248"/>
                </a:lnTo>
                <a:lnTo>
                  <a:pt x="484" y="244"/>
                </a:lnTo>
                <a:lnTo>
                  <a:pt x="482" y="240"/>
                </a:lnTo>
                <a:lnTo>
                  <a:pt x="482" y="236"/>
                </a:lnTo>
                <a:lnTo>
                  <a:pt x="480" y="236"/>
                </a:lnTo>
                <a:lnTo>
                  <a:pt x="476" y="236"/>
                </a:lnTo>
                <a:lnTo>
                  <a:pt x="472" y="232"/>
                </a:lnTo>
                <a:lnTo>
                  <a:pt x="472" y="228"/>
                </a:lnTo>
                <a:lnTo>
                  <a:pt x="470" y="226"/>
                </a:lnTo>
                <a:lnTo>
                  <a:pt x="470" y="222"/>
                </a:lnTo>
                <a:lnTo>
                  <a:pt x="468" y="222"/>
                </a:lnTo>
                <a:lnTo>
                  <a:pt x="466" y="224"/>
                </a:lnTo>
                <a:lnTo>
                  <a:pt x="462" y="218"/>
                </a:lnTo>
                <a:lnTo>
                  <a:pt x="458" y="216"/>
                </a:lnTo>
                <a:lnTo>
                  <a:pt x="458" y="214"/>
                </a:lnTo>
                <a:lnTo>
                  <a:pt x="460" y="214"/>
                </a:lnTo>
                <a:lnTo>
                  <a:pt x="458" y="210"/>
                </a:lnTo>
                <a:lnTo>
                  <a:pt x="460" y="210"/>
                </a:lnTo>
                <a:lnTo>
                  <a:pt x="458" y="206"/>
                </a:lnTo>
                <a:lnTo>
                  <a:pt x="458" y="202"/>
                </a:lnTo>
                <a:lnTo>
                  <a:pt x="450" y="198"/>
                </a:lnTo>
                <a:lnTo>
                  <a:pt x="440" y="188"/>
                </a:lnTo>
                <a:lnTo>
                  <a:pt x="434" y="186"/>
                </a:lnTo>
                <a:lnTo>
                  <a:pt x="430" y="186"/>
                </a:lnTo>
                <a:lnTo>
                  <a:pt x="424" y="184"/>
                </a:lnTo>
                <a:lnTo>
                  <a:pt x="422" y="178"/>
                </a:lnTo>
                <a:lnTo>
                  <a:pt x="414" y="166"/>
                </a:lnTo>
                <a:lnTo>
                  <a:pt x="408" y="158"/>
                </a:lnTo>
                <a:lnTo>
                  <a:pt x="388" y="148"/>
                </a:lnTo>
                <a:lnTo>
                  <a:pt x="380" y="142"/>
                </a:lnTo>
                <a:lnTo>
                  <a:pt x="374" y="142"/>
                </a:lnTo>
                <a:lnTo>
                  <a:pt x="370" y="132"/>
                </a:lnTo>
                <a:lnTo>
                  <a:pt x="368" y="128"/>
                </a:lnTo>
                <a:lnTo>
                  <a:pt x="364" y="126"/>
                </a:lnTo>
                <a:lnTo>
                  <a:pt x="360" y="120"/>
                </a:lnTo>
                <a:lnTo>
                  <a:pt x="350" y="114"/>
                </a:lnTo>
                <a:lnTo>
                  <a:pt x="346" y="100"/>
                </a:lnTo>
                <a:lnTo>
                  <a:pt x="338" y="88"/>
                </a:lnTo>
                <a:lnTo>
                  <a:pt x="328" y="72"/>
                </a:lnTo>
                <a:lnTo>
                  <a:pt x="324" y="70"/>
                </a:lnTo>
                <a:lnTo>
                  <a:pt x="310" y="72"/>
                </a:lnTo>
                <a:lnTo>
                  <a:pt x="306" y="70"/>
                </a:lnTo>
                <a:lnTo>
                  <a:pt x="302" y="66"/>
                </a:lnTo>
                <a:lnTo>
                  <a:pt x="300" y="66"/>
                </a:lnTo>
                <a:lnTo>
                  <a:pt x="298" y="62"/>
                </a:lnTo>
                <a:lnTo>
                  <a:pt x="292" y="60"/>
                </a:lnTo>
                <a:lnTo>
                  <a:pt x="292" y="58"/>
                </a:lnTo>
                <a:lnTo>
                  <a:pt x="292" y="56"/>
                </a:lnTo>
                <a:lnTo>
                  <a:pt x="290" y="58"/>
                </a:lnTo>
                <a:lnTo>
                  <a:pt x="282" y="54"/>
                </a:lnTo>
                <a:lnTo>
                  <a:pt x="270" y="46"/>
                </a:lnTo>
                <a:lnTo>
                  <a:pt x="268" y="44"/>
                </a:lnTo>
                <a:lnTo>
                  <a:pt x="272" y="32"/>
                </a:lnTo>
                <a:lnTo>
                  <a:pt x="276" y="30"/>
                </a:lnTo>
                <a:lnTo>
                  <a:pt x="276" y="26"/>
                </a:lnTo>
                <a:lnTo>
                  <a:pt x="280" y="24"/>
                </a:lnTo>
                <a:lnTo>
                  <a:pt x="280" y="20"/>
                </a:lnTo>
                <a:lnTo>
                  <a:pt x="288" y="12"/>
                </a:lnTo>
                <a:lnTo>
                  <a:pt x="290" y="10"/>
                </a:lnTo>
                <a:lnTo>
                  <a:pt x="294" y="0"/>
                </a:lnTo>
                <a:lnTo>
                  <a:pt x="152" y="18"/>
                </a:lnTo>
                <a:lnTo>
                  <a:pt x="122" y="20"/>
                </a:lnTo>
                <a:lnTo>
                  <a:pt x="120" y="20"/>
                </a:lnTo>
                <a:lnTo>
                  <a:pt x="0" y="32"/>
                </a:lnTo>
                <a:close/>
              </a:path>
            </a:pathLst>
          </a:custGeom>
          <a:solidFill>
            <a:schemeClr val="accent1"/>
          </a:solidFill>
          <a:ln>
            <a:noFill/>
          </a:ln>
        </p:spPr>
        <p:txBody>
          <a:bodyPr/>
          <a:lstStyle/>
          <a:p>
            <a:endParaRPr lang="en-US" sz="1600" dirty="0">
              <a:solidFill>
                <a:prstClr val="black"/>
              </a:solidFill>
            </a:endParaRPr>
          </a:p>
        </p:txBody>
      </p:sp>
      <p:sp>
        <p:nvSpPr>
          <p:cNvPr id="2088" name="Freeform 45"/>
          <p:cNvSpPr>
            <a:spLocks/>
          </p:cNvSpPr>
          <p:nvPr/>
        </p:nvSpPr>
        <p:spPr bwMode="auto">
          <a:xfrm>
            <a:off x="5087891" y="3798320"/>
            <a:ext cx="698602" cy="735762"/>
          </a:xfrm>
          <a:custGeom>
            <a:avLst/>
            <a:gdLst>
              <a:gd name="T0" fmla="*/ 119186 w 616"/>
              <a:gd name="T1" fmla="*/ 488950 h 648"/>
              <a:gd name="T2" fmla="*/ 139535 w 616"/>
              <a:gd name="T3" fmla="*/ 526785 h 648"/>
              <a:gd name="T4" fmla="*/ 162791 w 616"/>
              <a:gd name="T5" fmla="*/ 573352 h 648"/>
              <a:gd name="T6" fmla="*/ 171512 w 616"/>
              <a:gd name="T7" fmla="*/ 593725 h 648"/>
              <a:gd name="T8" fmla="*/ 168605 w 616"/>
              <a:gd name="T9" fmla="*/ 617008 h 648"/>
              <a:gd name="T10" fmla="*/ 154070 w 616"/>
              <a:gd name="T11" fmla="*/ 646113 h 648"/>
              <a:gd name="T12" fmla="*/ 159884 w 616"/>
              <a:gd name="T13" fmla="*/ 733425 h 648"/>
              <a:gd name="T14" fmla="*/ 162791 w 616"/>
              <a:gd name="T15" fmla="*/ 782902 h 648"/>
              <a:gd name="T16" fmla="*/ 162791 w 616"/>
              <a:gd name="T17" fmla="*/ 829469 h 648"/>
              <a:gd name="T18" fmla="*/ 183140 w 616"/>
              <a:gd name="T19" fmla="*/ 867304 h 648"/>
              <a:gd name="T20" fmla="*/ 206396 w 616"/>
              <a:gd name="T21" fmla="*/ 916781 h 648"/>
              <a:gd name="T22" fmla="*/ 691861 w 616"/>
              <a:gd name="T23" fmla="*/ 934244 h 648"/>
              <a:gd name="T24" fmla="*/ 720931 w 616"/>
              <a:gd name="T25" fmla="*/ 928423 h 648"/>
              <a:gd name="T26" fmla="*/ 715117 w 616"/>
              <a:gd name="T27" fmla="*/ 864394 h 648"/>
              <a:gd name="T28" fmla="*/ 735466 w 616"/>
              <a:gd name="T29" fmla="*/ 844021 h 648"/>
              <a:gd name="T30" fmla="*/ 770350 w 616"/>
              <a:gd name="T31" fmla="*/ 855663 h 648"/>
              <a:gd name="T32" fmla="*/ 802327 w 616"/>
              <a:gd name="T33" fmla="*/ 858573 h 648"/>
              <a:gd name="T34" fmla="*/ 805234 w 616"/>
              <a:gd name="T35" fmla="*/ 838200 h 648"/>
              <a:gd name="T36" fmla="*/ 811048 w 616"/>
              <a:gd name="T37" fmla="*/ 809096 h 648"/>
              <a:gd name="T38" fmla="*/ 811048 w 616"/>
              <a:gd name="T39" fmla="*/ 791633 h 648"/>
              <a:gd name="T40" fmla="*/ 816862 w 616"/>
              <a:gd name="T41" fmla="*/ 788723 h 648"/>
              <a:gd name="T42" fmla="*/ 802327 w 616"/>
              <a:gd name="T43" fmla="*/ 771260 h 648"/>
              <a:gd name="T44" fmla="*/ 808141 w 616"/>
              <a:gd name="T45" fmla="*/ 753798 h 648"/>
              <a:gd name="T46" fmla="*/ 828489 w 616"/>
              <a:gd name="T47" fmla="*/ 750888 h 648"/>
              <a:gd name="T48" fmla="*/ 825582 w 616"/>
              <a:gd name="T49" fmla="*/ 727604 h 648"/>
              <a:gd name="T50" fmla="*/ 799420 w 616"/>
              <a:gd name="T51" fmla="*/ 718873 h 648"/>
              <a:gd name="T52" fmla="*/ 822675 w 616"/>
              <a:gd name="T53" fmla="*/ 704321 h 648"/>
              <a:gd name="T54" fmla="*/ 848838 w 616"/>
              <a:gd name="T55" fmla="*/ 678127 h 648"/>
              <a:gd name="T56" fmla="*/ 831396 w 616"/>
              <a:gd name="T57" fmla="*/ 681038 h 648"/>
              <a:gd name="T58" fmla="*/ 840117 w 616"/>
              <a:gd name="T59" fmla="*/ 666485 h 648"/>
              <a:gd name="T60" fmla="*/ 845931 w 616"/>
              <a:gd name="T61" fmla="*/ 672306 h 648"/>
              <a:gd name="T62" fmla="*/ 843024 w 616"/>
              <a:gd name="T63" fmla="*/ 646113 h 648"/>
              <a:gd name="T64" fmla="*/ 825582 w 616"/>
              <a:gd name="T65" fmla="*/ 637381 h 648"/>
              <a:gd name="T66" fmla="*/ 857559 w 616"/>
              <a:gd name="T67" fmla="*/ 628650 h 648"/>
              <a:gd name="T68" fmla="*/ 851745 w 616"/>
              <a:gd name="T69" fmla="*/ 608277 h 648"/>
              <a:gd name="T70" fmla="*/ 857559 w 616"/>
              <a:gd name="T71" fmla="*/ 605367 h 648"/>
              <a:gd name="T72" fmla="*/ 872094 w 616"/>
              <a:gd name="T73" fmla="*/ 590815 h 648"/>
              <a:gd name="T74" fmla="*/ 889536 w 616"/>
              <a:gd name="T75" fmla="*/ 579173 h 648"/>
              <a:gd name="T76" fmla="*/ 869187 w 616"/>
              <a:gd name="T77" fmla="*/ 561710 h 648"/>
              <a:gd name="T78" fmla="*/ 834303 w 616"/>
              <a:gd name="T79" fmla="*/ 544248 h 648"/>
              <a:gd name="T80" fmla="*/ 831396 w 616"/>
              <a:gd name="T81" fmla="*/ 509323 h 648"/>
              <a:gd name="T82" fmla="*/ 802327 w 616"/>
              <a:gd name="T83" fmla="*/ 471488 h 648"/>
              <a:gd name="T84" fmla="*/ 773257 w 616"/>
              <a:gd name="T85" fmla="*/ 442383 h 648"/>
              <a:gd name="T86" fmla="*/ 758722 w 616"/>
              <a:gd name="T87" fmla="*/ 404548 h 648"/>
              <a:gd name="T88" fmla="*/ 744187 w 616"/>
              <a:gd name="T89" fmla="*/ 372533 h 648"/>
              <a:gd name="T90" fmla="*/ 703489 w 616"/>
              <a:gd name="T91" fmla="*/ 355071 h 648"/>
              <a:gd name="T92" fmla="*/ 686047 w 616"/>
              <a:gd name="T93" fmla="*/ 331788 h 648"/>
              <a:gd name="T94" fmla="*/ 665699 w 616"/>
              <a:gd name="T95" fmla="*/ 314325 h 648"/>
              <a:gd name="T96" fmla="*/ 665699 w 616"/>
              <a:gd name="T97" fmla="*/ 293952 h 648"/>
              <a:gd name="T98" fmla="*/ 616280 w 616"/>
              <a:gd name="T99" fmla="*/ 267758 h 648"/>
              <a:gd name="T100" fmla="*/ 552326 w 616"/>
              <a:gd name="T101" fmla="*/ 206640 h 648"/>
              <a:gd name="T102" fmla="*/ 523256 w 616"/>
              <a:gd name="T103" fmla="*/ 174625 h 648"/>
              <a:gd name="T104" fmla="*/ 470931 w 616"/>
              <a:gd name="T105" fmla="*/ 101865 h 648"/>
              <a:gd name="T106" fmla="*/ 424419 w 616"/>
              <a:gd name="T107" fmla="*/ 87313 h 648"/>
              <a:gd name="T108" fmla="*/ 392442 w 616"/>
              <a:gd name="T109" fmla="*/ 66940 h 648"/>
              <a:gd name="T110" fmla="*/ 406977 w 616"/>
              <a:gd name="T111" fmla="*/ 29104 h 648"/>
              <a:gd name="T112" fmla="*/ 177326 w 616"/>
              <a:gd name="T113" fmla="*/ 29104 h 6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16" h="648">
                <a:moveTo>
                  <a:pt x="0" y="32"/>
                </a:moveTo>
                <a:lnTo>
                  <a:pt x="40" y="172"/>
                </a:lnTo>
                <a:lnTo>
                  <a:pt x="78" y="324"/>
                </a:lnTo>
                <a:lnTo>
                  <a:pt x="82" y="332"/>
                </a:lnTo>
                <a:lnTo>
                  <a:pt x="82" y="336"/>
                </a:lnTo>
                <a:lnTo>
                  <a:pt x="88" y="342"/>
                </a:lnTo>
                <a:lnTo>
                  <a:pt x="86" y="346"/>
                </a:lnTo>
                <a:lnTo>
                  <a:pt x="90" y="348"/>
                </a:lnTo>
                <a:lnTo>
                  <a:pt x="94" y="360"/>
                </a:lnTo>
                <a:lnTo>
                  <a:pt x="92" y="360"/>
                </a:lnTo>
                <a:lnTo>
                  <a:pt x="96" y="362"/>
                </a:lnTo>
                <a:lnTo>
                  <a:pt x="96" y="366"/>
                </a:lnTo>
                <a:lnTo>
                  <a:pt x="98" y="370"/>
                </a:lnTo>
                <a:lnTo>
                  <a:pt x="108" y="378"/>
                </a:lnTo>
                <a:lnTo>
                  <a:pt x="108" y="386"/>
                </a:lnTo>
                <a:lnTo>
                  <a:pt x="112" y="390"/>
                </a:lnTo>
                <a:lnTo>
                  <a:pt x="112" y="394"/>
                </a:lnTo>
                <a:lnTo>
                  <a:pt x="110" y="396"/>
                </a:lnTo>
                <a:lnTo>
                  <a:pt x="112" y="398"/>
                </a:lnTo>
                <a:lnTo>
                  <a:pt x="110" y="402"/>
                </a:lnTo>
                <a:lnTo>
                  <a:pt x="110" y="404"/>
                </a:lnTo>
                <a:lnTo>
                  <a:pt x="112" y="406"/>
                </a:lnTo>
                <a:lnTo>
                  <a:pt x="118" y="408"/>
                </a:lnTo>
                <a:lnTo>
                  <a:pt x="122" y="412"/>
                </a:lnTo>
                <a:lnTo>
                  <a:pt x="120" y="416"/>
                </a:lnTo>
                <a:lnTo>
                  <a:pt x="120" y="418"/>
                </a:lnTo>
                <a:lnTo>
                  <a:pt x="118" y="420"/>
                </a:lnTo>
                <a:lnTo>
                  <a:pt x="114" y="420"/>
                </a:lnTo>
                <a:lnTo>
                  <a:pt x="116" y="424"/>
                </a:lnTo>
                <a:lnTo>
                  <a:pt x="110" y="426"/>
                </a:lnTo>
                <a:lnTo>
                  <a:pt x="108" y="428"/>
                </a:lnTo>
                <a:lnTo>
                  <a:pt x="106" y="434"/>
                </a:lnTo>
                <a:lnTo>
                  <a:pt x="106" y="438"/>
                </a:lnTo>
                <a:lnTo>
                  <a:pt x="106" y="442"/>
                </a:lnTo>
                <a:lnTo>
                  <a:pt x="106" y="444"/>
                </a:lnTo>
                <a:lnTo>
                  <a:pt x="106" y="452"/>
                </a:lnTo>
                <a:lnTo>
                  <a:pt x="100" y="466"/>
                </a:lnTo>
                <a:lnTo>
                  <a:pt x="98" y="478"/>
                </a:lnTo>
                <a:lnTo>
                  <a:pt x="104" y="496"/>
                </a:lnTo>
                <a:lnTo>
                  <a:pt x="110" y="504"/>
                </a:lnTo>
                <a:lnTo>
                  <a:pt x="112" y="506"/>
                </a:lnTo>
                <a:lnTo>
                  <a:pt x="116" y="518"/>
                </a:lnTo>
                <a:lnTo>
                  <a:pt x="112" y="524"/>
                </a:lnTo>
                <a:lnTo>
                  <a:pt x="114" y="532"/>
                </a:lnTo>
                <a:lnTo>
                  <a:pt x="112" y="534"/>
                </a:lnTo>
                <a:lnTo>
                  <a:pt x="112" y="538"/>
                </a:lnTo>
                <a:lnTo>
                  <a:pt x="112" y="542"/>
                </a:lnTo>
                <a:lnTo>
                  <a:pt x="112" y="550"/>
                </a:lnTo>
                <a:lnTo>
                  <a:pt x="110" y="556"/>
                </a:lnTo>
                <a:lnTo>
                  <a:pt x="112" y="562"/>
                </a:lnTo>
                <a:lnTo>
                  <a:pt x="112" y="566"/>
                </a:lnTo>
                <a:lnTo>
                  <a:pt x="112" y="570"/>
                </a:lnTo>
                <a:lnTo>
                  <a:pt x="118" y="572"/>
                </a:lnTo>
                <a:lnTo>
                  <a:pt x="126" y="584"/>
                </a:lnTo>
                <a:lnTo>
                  <a:pt x="126" y="588"/>
                </a:lnTo>
                <a:lnTo>
                  <a:pt x="128" y="592"/>
                </a:lnTo>
                <a:lnTo>
                  <a:pt x="126" y="594"/>
                </a:lnTo>
                <a:lnTo>
                  <a:pt x="126" y="596"/>
                </a:lnTo>
                <a:lnTo>
                  <a:pt x="130" y="598"/>
                </a:lnTo>
                <a:lnTo>
                  <a:pt x="132" y="606"/>
                </a:lnTo>
                <a:lnTo>
                  <a:pt x="132" y="604"/>
                </a:lnTo>
                <a:lnTo>
                  <a:pt x="136" y="608"/>
                </a:lnTo>
                <a:lnTo>
                  <a:pt x="140" y="628"/>
                </a:lnTo>
                <a:lnTo>
                  <a:pt x="142" y="630"/>
                </a:lnTo>
                <a:lnTo>
                  <a:pt x="146" y="630"/>
                </a:lnTo>
                <a:lnTo>
                  <a:pt x="146" y="632"/>
                </a:lnTo>
                <a:lnTo>
                  <a:pt x="470" y="620"/>
                </a:lnTo>
                <a:lnTo>
                  <a:pt x="470" y="626"/>
                </a:lnTo>
                <a:lnTo>
                  <a:pt x="476" y="632"/>
                </a:lnTo>
                <a:lnTo>
                  <a:pt x="476" y="642"/>
                </a:lnTo>
                <a:lnTo>
                  <a:pt x="480" y="648"/>
                </a:lnTo>
                <a:lnTo>
                  <a:pt x="482" y="648"/>
                </a:lnTo>
                <a:lnTo>
                  <a:pt x="488" y="648"/>
                </a:lnTo>
                <a:lnTo>
                  <a:pt x="492" y="648"/>
                </a:lnTo>
                <a:lnTo>
                  <a:pt x="496" y="646"/>
                </a:lnTo>
                <a:lnTo>
                  <a:pt x="496" y="638"/>
                </a:lnTo>
                <a:lnTo>
                  <a:pt x="498" y="618"/>
                </a:lnTo>
                <a:lnTo>
                  <a:pt x="498" y="614"/>
                </a:lnTo>
                <a:lnTo>
                  <a:pt x="494" y="610"/>
                </a:lnTo>
                <a:lnTo>
                  <a:pt x="492" y="606"/>
                </a:lnTo>
                <a:lnTo>
                  <a:pt x="492" y="598"/>
                </a:lnTo>
                <a:lnTo>
                  <a:pt x="492" y="594"/>
                </a:lnTo>
                <a:lnTo>
                  <a:pt x="494" y="590"/>
                </a:lnTo>
                <a:lnTo>
                  <a:pt x="494" y="586"/>
                </a:lnTo>
                <a:lnTo>
                  <a:pt x="496" y="586"/>
                </a:lnTo>
                <a:lnTo>
                  <a:pt x="498" y="586"/>
                </a:lnTo>
                <a:lnTo>
                  <a:pt x="500" y="580"/>
                </a:lnTo>
                <a:lnTo>
                  <a:pt x="506" y="580"/>
                </a:lnTo>
                <a:lnTo>
                  <a:pt x="510" y="582"/>
                </a:lnTo>
                <a:lnTo>
                  <a:pt x="518" y="582"/>
                </a:lnTo>
                <a:lnTo>
                  <a:pt x="522" y="586"/>
                </a:lnTo>
                <a:lnTo>
                  <a:pt x="524" y="584"/>
                </a:lnTo>
                <a:lnTo>
                  <a:pt x="528" y="586"/>
                </a:lnTo>
                <a:lnTo>
                  <a:pt x="530" y="588"/>
                </a:lnTo>
                <a:lnTo>
                  <a:pt x="534" y="588"/>
                </a:lnTo>
                <a:lnTo>
                  <a:pt x="538" y="590"/>
                </a:lnTo>
                <a:lnTo>
                  <a:pt x="542" y="588"/>
                </a:lnTo>
                <a:lnTo>
                  <a:pt x="544" y="590"/>
                </a:lnTo>
                <a:lnTo>
                  <a:pt x="546" y="590"/>
                </a:lnTo>
                <a:lnTo>
                  <a:pt x="552" y="590"/>
                </a:lnTo>
                <a:lnTo>
                  <a:pt x="554" y="588"/>
                </a:lnTo>
                <a:lnTo>
                  <a:pt x="556" y="588"/>
                </a:lnTo>
                <a:lnTo>
                  <a:pt x="558" y="584"/>
                </a:lnTo>
                <a:lnTo>
                  <a:pt x="558" y="582"/>
                </a:lnTo>
                <a:lnTo>
                  <a:pt x="554" y="576"/>
                </a:lnTo>
                <a:lnTo>
                  <a:pt x="554" y="572"/>
                </a:lnTo>
                <a:lnTo>
                  <a:pt x="552" y="570"/>
                </a:lnTo>
                <a:lnTo>
                  <a:pt x="556" y="570"/>
                </a:lnTo>
                <a:lnTo>
                  <a:pt x="554" y="566"/>
                </a:lnTo>
                <a:lnTo>
                  <a:pt x="554" y="564"/>
                </a:lnTo>
                <a:lnTo>
                  <a:pt x="558" y="556"/>
                </a:lnTo>
                <a:lnTo>
                  <a:pt x="560" y="552"/>
                </a:lnTo>
                <a:lnTo>
                  <a:pt x="558" y="552"/>
                </a:lnTo>
                <a:lnTo>
                  <a:pt x="554" y="554"/>
                </a:lnTo>
                <a:lnTo>
                  <a:pt x="552" y="550"/>
                </a:lnTo>
                <a:lnTo>
                  <a:pt x="558" y="548"/>
                </a:lnTo>
                <a:lnTo>
                  <a:pt x="558" y="544"/>
                </a:lnTo>
                <a:lnTo>
                  <a:pt x="558" y="542"/>
                </a:lnTo>
                <a:lnTo>
                  <a:pt x="550" y="536"/>
                </a:lnTo>
                <a:lnTo>
                  <a:pt x="550" y="534"/>
                </a:lnTo>
                <a:lnTo>
                  <a:pt x="554" y="536"/>
                </a:lnTo>
                <a:lnTo>
                  <a:pt x="560" y="542"/>
                </a:lnTo>
                <a:lnTo>
                  <a:pt x="562" y="542"/>
                </a:lnTo>
                <a:lnTo>
                  <a:pt x="564" y="534"/>
                </a:lnTo>
                <a:lnTo>
                  <a:pt x="562" y="530"/>
                </a:lnTo>
                <a:lnTo>
                  <a:pt x="560" y="532"/>
                </a:lnTo>
                <a:lnTo>
                  <a:pt x="560" y="536"/>
                </a:lnTo>
                <a:lnTo>
                  <a:pt x="552" y="532"/>
                </a:lnTo>
                <a:lnTo>
                  <a:pt x="552" y="530"/>
                </a:lnTo>
                <a:lnTo>
                  <a:pt x="552" y="528"/>
                </a:lnTo>
                <a:lnTo>
                  <a:pt x="556" y="530"/>
                </a:lnTo>
                <a:lnTo>
                  <a:pt x="558" y="528"/>
                </a:lnTo>
                <a:lnTo>
                  <a:pt x="558" y="526"/>
                </a:lnTo>
                <a:lnTo>
                  <a:pt x="554" y="520"/>
                </a:lnTo>
                <a:lnTo>
                  <a:pt x="556" y="518"/>
                </a:lnTo>
                <a:lnTo>
                  <a:pt x="556" y="516"/>
                </a:lnTo>
                <a:lnTo>
                  <a:pt x="560" y="516"/>
                </a:lnTo>
                <a:lnTo>
                  <a:pt x="560" y="526"/>
                </a:lnTo>
                <a:lnTo>
                  <a:pt x="562" y="526"/>
                </a:lnTo>
                <a:lnTo>
                  <a:pt x="564" y="526"/>
                </a:lnTo>
                <a:lnTo>
                  <a:pt x="570" y="516"/>
                </a:lnTo>
                <a:lnTo>
                  <a:pt x="572" y="514"/>
                </a:lnTo>
                <a:lnTo>
                  <a:pt x="572" y="512"/>
                </a:lnTo>
                <a:lnTo>
                  <a:pt x="574" y="514"/>
                </a:lnTo>
                <a:lnTo>
                  <a:pt x="576" y="506"/>
                </a:lnTo>
                <a:lnTo>
                  <a:pt x="576" y="504"/>
                </a:lnTo>
                <a:lnTo>
                  <a:pt x="568" y="500"/>
                </a:lnTo>
                <a:lnTo>
                  <a:pt x="562" y="500"/>
                </a:lnTo>
                <a:lnTo>
                  <a:pt x="560" y="498"/>
                </a:lnTo>
                <a:lnTo>
                  <a:pt x="556" y="500"/>
                </a:lnTo>
                <a:lnTo>
                  <a:pt x="548" y="496"/>
                </a:lnTo>
                <a:lnTo>
                  <a:pt x="550" y="494"/>
                </a:lnTo>
                <a:lnTo>
                  <a:pt x="554" y="498"/>
                </a:lnTo>
                <a:lnTo>
                  <a:pt x="574" y="498"/>
                </a:lnTo>
                <a:lnTo>
                  <a:pt x="574" y="494"/>
                </a:lnTo>
                <a:lnTo>
                  <a:pt x="570" y="490"/>
                </a:lnTo>
                <a:lnTo>
                  <a:pt x="566" y="484"/>
                </a:lnTo>
                <a:lnTo>
                  <a:pt x="568" y="482"/>
                </a:lnTo>
                <a:lnTo>
                  <a:pt x="572" y="488"/>
                </a:lnTo>
                <a:lnTo>
                  <a:pt x="574" y="488"/>
                </a:lnTo>
                <a:lnTo>
                  <a:pt x="576" y="480"/>
                </a:lnTo>
                <a:lnTo>
                  <a:pt x="580" y="476"/>
                </a:lnTo>
                <a:lnTo>
                  <a:pt x="584" y="466"/>
                </a:lnTo>
                <a:lnTo>
                  <a:pt x="580" y="466"/>
                </a:lnTo>
                <a:lnTo>
                  <a:pt x="576" y="468"/>
                </a:lnTo>
                <a:lnTo>
                  <a:pt x="572" y="472"/>
                </a:lnTo>
                <a:lnTo>
                  <a:pt x="570" y="474"/>
                </a:lnTo>
                <a:lnTo>
                  <a:pt x="572" y="468"/>
                </a:lnTo>
                <a:lnTo>
                  <a:pt x="568" y="468"/>
                </a:lnTo>
                <a:lnTo>
                  <a:pt x="562" y="466"/>
                </a:lnTo>
                <a:lnTo>
                  <a:pt x="568" y="464"/>
                </a:lnTo>
                <a:lnTo>
                  <a:pt x="572" y="464"/>
                </a:lnTo>
                <a:lnTo>
                  <a:pt x="576" y="462"/>
                </a:lnTo>
                <a:lnTo>
                  <a:pt x="578" y="458"/>
                </a:lnTo>
                <a:lnTo>
                  <a:pt x="578" y="456"/>
                </a:lnTo>
                <a:lnTo>
                  <a:pt x="574" y="456"/>
                </a:lnTo>
                <a:lnTo>
                  <a:pt x="572" y="452"/>
                </a:lnTo>
                <a:lnTo>
                  <a:pt x="578" y="452"/>
                </a:lnTo>
                <a:lnTo>
                  <a:pt x="580" y="456"/>
                </a:lnTo>
                <a:lnTo>
                  <a:pt x="582" y="462"/>
                </a:lnTo>
                <a:lnTo>
                  <a:pt x="584" y="460"/>
                </a:lnTo>
                <a:lnTo>
                  <a:pt x="586" y="454"/>
                </a:lnTo>
                <a:lnTo>
                  <a:pt x="586" y="442"/>
                </a:lnTo>
                <a:lnTo>
                  <a:pt x="584" y="442"/>
                </a:lnTo>
                <a:lnTo>
                  <a:pt x="580" y="444"/>
                </a:lnTo>
                <a:lnTo>
                  <a:pt x="582" y="448"/>
                </a:lnTo>
                <a:lnTo>
                  <a:pt x="574" y="448"/>
                </a:lnTo>
                <a:lnTo>
                  <a:pt x="578" y="444"/>
                </a:lnTo>
                <a:lnTo>
                  <a:pt x="578" y="442"/>
                </a:lnTo>
                <a:lnTo>
                  <a:pt x="574" y="438"/>
                </a:lnTo>
                <a:lnTo>
                  <a:pt x="568" y="438"/>
                </a:lnTo>
                <a:lnTo>
                  <a:pt x="566" y="434"/>
                </a:lnTo>
                <a:lnTo>
                  <a:pt x="568" y="434"/>
                </a:lnTo>
                <a:lnTo>
                  <a:pt x="576" y="436"/>
                </a:lnTo>
                <a:lnTo>
                  <a:pt x="584" y="438"/>
                </a:lnTo>
                <a:lnTo>
                  <a:pt x="586" y="438"/>
                </a:lnTo>
                <a:lnTo>
                  <a:pt x="590" y="432"/>
                </a:lnTo>
                <a:lnTo>
                  <a:pt x="594" y="422"/>
                </a:lnTo>
                <a:lnTo>
                  <a:pt x="590" y="422"/>
                </a:lnTo>
                <a:lnTo>
                  <a:pt x="588" y="420"/>
                </a:lnTo>
                <a:lnTo>
                  <a:pt x="580" y="420"/>
                </a:lnTo>
                <a:lnTo>
                  <a:pt x="582" y="418"/>
                </a:lnTo>
                <a:lnTo>
                  <a:pt x="586" y="418"/>
                </a:lnTo>
                <a:lnTo>
                  <a:pt x="588" y="418"/>
                </a:lnTo>
                <a:lnTo>
                  <a:pt x="586" y="414"/>
                </a:lnTo>
                <a:lnTo>
                  <a:pt x="584" y="414"/>
                </a:lnTo>
                <a:lnTo>
                  <a:pt x="584" y="410"/>
                </a:lnTo>
                <a:lnTo>
                  <a:pt x="586" y="410"/>
                </a:lnTo>
                <a:lnTo>
                  <a:pt x="590" y="416"/>
                </a:lnTo>
                <a:lnTo>
                  <a:pt x="596" y="416"/>
                </a:lnTo>
                <a:lnTo>
                  <a:pt x="598" y="416"/>
                </a:lnTo>
                <a:lnTo>
                  <a:pt x="600" y="416"/>
                </a:lnTo>
                <a:lnTo>
                  <a:pt x="606" y="410"/>
                </a:lnTo>
                <a:lnTo>
                  <a:pt x="602" y="408"/>
                </a:lnTo>
                <a:lnTo>
                  <a:pt x="600" y="406"/>
                </a:lnTo>
                <a:lnTo>
                  <a:pt x="600" y="404"/>
                </a:lnTo>
                <a:lnTo>
                  <a:pt x="602" y="400"/>
                </a:lnTo>
                <a:lnTo>
                  <a:pt x="604" y="400"/>
                </a:lnTo>
                <a:lnTo>
                  <a:pt x="606" y="402"/>
                </a:lnTo>
                <a:lnTo>
                  <a:pt x="608" y="402"/>
                </a:lnTo>
                <a:lnTo>
                  <a:pt x="612" y="398"/>
                </a:lnTo>
                <a:lnTo>
                  <a:pt x="616" y="394"/>
                </a:lnTo>
                <a:lnTo>
                  <a:pt x="614" y="392"/>
                </a:lnTo>
                <a:lnTo>
                  <a:pt x="608" y="392"/>
                </a:lnTo>
                <a:lnTo>
                  <a:pt x="608" y="390"/>
                </a:lnTo>
                <a:lnTo>
                  <a:pt x="602" y="390"/>
                </a:lnTo>
                <a:lnTo>
                  <a:pt x="598" y="386"/>
                </a:lnTo>
                <a:lnTo>
                  <a:pt x="594" y="386"/>
                </a:lnTo>
                <a:lnTo>
                  <a:pt x="592" y="384"/>
                </a:lnTo>
                <a:lnTo>
                  <a:pt x="586" y="386"/>
                </a:lnTo>
                <a:lnTo>
                  <a:pt x="584" y="386"/>
                </a:lnTo>
                <a:lnTo>
                  <a:pt x="576" y="380"/>
                </a:lnTo>
                <a:lnTo>
                  <a:pt x="574" y="374"/>
                </a:lnTo>
                <a:lnTo>
                  <a:pt x="572" y="370"/>
                </a:lnTo>
                <a:lnTo>
                  <a:pt x="574" y="366"/>
                </a:lnTo>
                <a:lnTo>
                  <a:pt x="572" y="362"/>
                </a:lnTo>
                <a:lnTo>
                  <a:pt x="574" y="358"/>
                </a:lnTo>
                <a:lnTo>
                  <a:pt x="574" y="352"/>
                </a:lnTo>
                <a:lnTo>
                  <a:pt x="572" y="350"/>
                </a:lnTo>
                <a:lnTo>
                  <a:pt x="568" y="350"/>
                </a:lnTo>
                <a:lnTo>
                  <a:pt x="564" y="338"/>
                </a:lnTo>
                <a:lnTo>
                  <a:pt x="564" y="332"/>
                </a:lnTo>
                <a:lnTo>
                  <a:pt x="558" y="328"/>
                </a:lnTo>
                <a:lnTo>
                  <a:pt x="556" y="324"/>
                </a:lnTo>
                <a:lnTo>
                  <a:pt x="552" y="324"/>
                </a:lnTo>
                <a:lnTo>
                  <a:pt x="550" y="320"/>
                </a:lnTo>
                <a:lnTo>
                  <a:pt x="542" y="320"/>
                </a:lnTo>
                <a:lnTo>
                  <a:pt x="536" y="314"/>
                </a:lnTo>
                <a:lnTo>
                  <a:pt x="534" y="312"/>
                </a:lnTo>
                <a:lnTo>
                  <a:pt x="536" y="308"/>
                </a:lnTo>
                <a:lnTo>
                  <a:pt x="532" y="304"/>
                </a:lnTo>
                <a:lnTo>
                  <a:pt x="534" y="296"/>
                </a:lnTo>
                <a:lnTo>
                  <a:pt x="530" y="290"/>
                </a:lnTo>
                <a:lnTo>
                  <a:pt x="528" y="284"/>
                </a:lnTo>
                <a:lnTo>
                  <a:pt x="526" y="282"/>
                </a:lnTo>
                <a:lnTo>
                  <a:pt x="524" y="280"/>
                </a:lnTo>
                <a:lnTo>
                  <a:pt x="522" y="278"/>
                </a:lnTo>
                <a:lnTo>
                  <a:pt x="522" y="276"/>
                </a:lnTo>
                <a:lnTo>
                  <a:pt x="518" y="268"/>
                </a:lnTo>
                <a:lnTo>
                  <a:pt x="518" y="266"/>
                </a:lnTo>
                <a:lnTo>
                  <a:pt x="518" y="260"/>
                </a:lnTo>
                <a:lnTo>
                  <a:pt x="516" y="260"/>
                </a:lnTo>
                <a:lnTo>
                  <a:pt x="512" y="256"/>
                </a:lnTo>
                <a:lnTo>
                  <a:pt x="510" y="256"/>
                </a:lnTo>
                <a:lnTo>
                  <a:pt x="506" y="254"/>
                </a:lnTo>
                <a:lnTo>
                  <a:pt x="500" y="250"/>
                </a:lnTo>
                <a:lnTo>
                  <a:pt x="494" y="248"/>
                </a:lnTo>
                <a:lnTo>
                  <a:pt x="490" y="248"/>
                </a:lnTo>
                <a:lnTo>
                  <a:pt x="484" y="244"/>
                </a:lnTo>
                <a:lnTo>
                  <a:pt x="482" y="240"/>
                </a:lnTo>
                <a:lnTo>
                  <a:pt x="482" y="236"/>
                </a:lnTo>
                <a:lnTo>
                  <a:pt x="480" y="236"/>
                </a:lnTo>
                <a:lnTo>
                  <a:pt x="476" y="236"/>
                </a:lnTo>
                <a:lnTo>
                  <a:pt x="472" y="232"/>
                </a:lnTo>
                <a:lnTo>
                  <a:pt x="472" y="228"/>
                </a:lnTo>
                <a:lnTo>
                  <a:pt x="470" y="226"/>
                </a:lnTo>
                <a:lnTo>
                  <a:pt x="470" y="222"/>
                </a:lnTo>
                <a:lnTo>
                  <a:pt x="468" y="222"/>
                </a:lnTo>
                <a:lnTo>
                  <a:pt x="466" y="224"/>
                </a:lnTo>
                <a:lnTo>
                  <a:pt x="462" y="218"/>
                </a:lnTo>
                <a:lnTo>
                  <a:pt x="458" y="216"/>
                </a:lnTo>
                <a:lnTo>
                  <a:pt x="458" y="214"/>
                </a:lnTo>
                <a:lnTo>
                  <a:pt x="460" y="214"/>
                </a:lnTo>
                <a:lnTo>
                  <a:pt x="458" y="210"/>
                </a:lnTo>
                <a:lnTo>
                  <a:pt x="460" y="210"/>
                </a:lnTo>
                <a:lnTo>
                  <a:pt x="458" y="206"/>
                </a:lnTo>
                <a:lnTo>
                  <a:pt x="458" y="202"/>
                </a:lnTo>
                <a:lnTo>
                  <a:pt x="450" y="198"/>
                </a:lnTo>
                <a:lnTo>
                  <a:pt x="440" y="188"/>
                </a:lnTo>
                <a:lnTo>
                  <a:pt x="434" y="186"/>
                </a:lnTo>
                <a:lnTo>
                  <a:pt x="430" y="186"/>
                </a:lnTo>
                <a:lnTo>
                  <a:pt x="424" y="184"/>
                </a:lnTo>
                <a:lnTo>
                  <a:pt x="422" y="178"/>
                </a:lnTo>
                <a:lnTo>
                  <a:pt x="414" y="166"/>
                </a:lnTo>
                <a:lnTo>
                  <a:pt x="408" y="158"/>
                </a:lnTo>
                <a:lnTo>
                  <a:pt x="388" y="148"/>
                </a:lnTo>
                <a:lnTo>
                  <a:pt x="380" y="142"/>
                </a:lnTo>
                <a:lnTo>
                  <a:pt x="374" y="142"/>
                </a:lnTo>
                <a:lnTo>
                  <a:pt x="370" y="132"/>
                </a:lnTo>
                <a:lnTo>
                  <a:pt x="368" y="128"/>
                </a:lnTo>
                <a:lnTo>
                  <a:pt x="364" y="126"/>
                </a:lnTo>
                <a:lnTo>
                  <a:pt x="360" y="120"/>
                </a:lnTo>
                <a:lnTo>
                  <a:pt x="350" y="114"/>
                </a:lnTo>
                <a:lnTo>
                  <a:pt x="346" y="100"/>
                </a:lnTo>
                <a:lnTo>
                  <a:pt x="338" y="88"/>
                </a:lnTo>
                <a:lnTo>
                  <a:pt x="328" y="72"/>
                </a:lnTo>
                <a:lnTo>
                  <a:pt x="324" y="70"/>
                </a:lnTo>
                <a:lnTo>
                  <a:pt x="310" y="72"/>
                </a:lnTo>
                <a:lnTo>
                  <a:pt x="306" y="70"/>
                </a:lnTo>
                <a:lnTo>
                  <a:pt x="302" y="66"/>
                </a:lnTo>
                <a:lnTo>
                  <a:pt x="300" y="66"/>
                </a:lnTo>
                <a:lnTo>
                  <a:pt x="298" y="62"/>
                </a:lnTo>
                <a:lnTo>
                  <a:pt x="292" y="60"/>
                </a:lnTo>
                <a:lnTo>
                  <a:pt x="292" y="58"/>
                </a:lnTo>
                <a:lnTo>
                  <a:pt x="292" y="56"/>
                </a:lnTo>
                <a:lnTo>
                  <a:pt x="290" y="58"/>
                </a:lnTo>
                <a:lnTo>
                  <a:pt x="282" y="54"/>
                </a:lnTo>
                <a:lnTo>
                  <a:pt x="270" y="46"/>
                </a:lnTo>
                <a:lnTo>
                  <a:pt x="268" y="44"/>
                </a:lnTo>
                <a:lnTo>
                  <a:pt x="272" y="32"/>
                </a:lnTo>
                <a:lnTo>
                  <a:pt x="276" y="30"/>
                </a:lnTo>
                <a:lnTo>
                  <a:pt x="276" y="26"/>
                </a:lnTo>
                <a:lnTo>
                  <a:pt x="280" y="24"/>
                </a:lnTo>
                <a:lnTo>
                  <a:pt x="280" y="20"/>
                </a:lnTo>
                <a:lnTo>
                  <a:pt x="288" y="12"/>
                </a:lnTo>
                <a:lnTo>
                  <a:pt x="290" y="10"/>
                </a:lnTo>
                <a:lnTo>
                  <a:pt x="294" y="0"/>
                </a:lnTo>
                <a:lnTo>
                  <a:pt x="152" y="18"/>
                </a:lnTo>
                <a:lnTo>
                  <a:pt x="122" y="20"/>
                </a:lnTo>
                <a:lnTo>
                  <a:pt x="120" y="20"/>
                </a:lnTo>
                <a:lnTo>
                  <a:pt x="0" y="32"/>
                </a:lnTo>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89" name="Freeform 46"/>
          <p:cNvSpPr>
            <a:spLocks/>
          </p:cNvSpPr>
          <p:nvPr/>
        </p:nvSpPr>
        <p:spPr bwMode="auto">
          <a:xfrm>
            <a:off x="6400866" y="2210363"/>
            <a:ext cx="431052" cy="229152"/>
          </a:xfrm>
          <a:custGeom>
            <a:avLst/>
            <a:gdLst>
              <a:gd name="T0" fmla="*/ 113398 w 380"/>
              <a:gd name="T1" fmla="*/ 264610 h 202"/>
              <a:gd name="T2" fmla="*/ 142474 w 380"/>
              <a:gd name="T3" fmla="*/ 250071 h 202"/>
              <a:gd name="T4" fmla="*/ 325655 w 380"/>
              <a:gd name="T5" fmla="*/ 226809 h 202"/>
              <a:gd name="T6" fmla="*/ 351823 w 380"/>
              <a:gd name="T7" fmla="*/ 250071 h 202"/>
              <a:gd name="T8" fmla="*/ 369269 w 380"/>
              <a:gd name="T9" fmla="*/ 235532 h 202"/>
              <a:gd name="T10" fmla="*/ 377992 w 380"/>
              <a:gd name="T11" fmla="*/ 270426 h 202"/>
              <a:gd name="T12" fmla="*/ 389623 w 380"/>
              <a:gd name="T13" fmla="*/ 293688 h 202"/>
              <a:gd name="T14" fmla="*/ 395438 w 380"/>
              <a:gd name="T15" fmla="*/ 290780 h 202"/>
              <a:gd name="T16" fmla="*/ 409976 w 380"/>
              <a:gd name="T17" fmla="*/ 284965 h 202"/>
              <a:gd name="T18" fmla="*/ 412884 w 380"/>
              <a:gd name="T19" fmla="*/ 264610 h 202"/>
              <a:gd name="T20" fmla="*/ 421607 w 380"/>
              <a:gd name="T21" fmla="*/ 258794 h 202"/>
              <a:gd name="T22" fmla="*/ 436145 w 380"/>
              <a:gd name="T23" fmla="*/ 241348 h 202"/>
              <a:gd name="T24" fmla="*/ 444868 w 380"/>
              <a:gd name="T25" fmla="*/ 226809 h 202"/>
              <a:gd name="T26" fmla="*/ 447775 w 380"/>
              <a:gd name="T27" fmla="*/ 241348 h 202"/>
              <a:gd name="T28" fmla="*/ 450683 w 380"/>
              <a:gd name="T29" fmla="*/ 270426 h 202"/>
              <a:gd name="T30" fmla="*/ 491390 w 380"/>
              <a:gd name="T31" fmla="*/ 238440 h 202"/>
              <a:gd name="T32" fmla="*/ 505928 w 380"/>
              <a:gd name="T33" fmla="*/ 235532 h 202"/>
              <a:gd name="T34" fmla="*/ 549542 w 380"/>
              <a:gd name="T35" fmla="*/ 209362 h 202"/>
              <a:gd name="T36" fmla="*/ 546635 w 380"/>
              <a:gd name="T37" fmla="*/ 177376 h 202"/>
              <a:gd name="T38" fmla="*/ 543727 w 380"/>
              <a:gd name="T39" fmla="*/ 174468 h 202"/>
              <a:gd name="T40" fmla="*/ 508836 w 380"/>
              <a:gd name="T41" fmla="*/ 133759 h 202"/>
              <a:gd name="T42" fmla="*/ 488482 w 380"/>
              <a:gd name="T43" fmla="*/ 139574 h 202"/>
              <a:gd name="T44" fmla="*/ 494297 w 380"/>
              <a:gd name="T45" fmla="*/ 142482 h 202"/>
              <a:gd name="T46" fmla="*/ 511743 w 380"/>
              <a:gd name="T47" fmla="*/ 145390 h 202"/>
              <a:gd name="T48" fmla="*/ 526281 w 380"/>
              <a:gd name="T49" fmla="*/ 159929 h 202"/>
              <a:gd name="T50" fmla="*/ 532097 w 380"/>
              <a:gd name="T51" fmla="*/ 168653 h 202"/>
              <a:gd name="T52" fmla="*/ 505928 w 380"/>
              <a:gd name="T53" fmla="*/ 206454 h 202"/>
              <a:gd name="T54" fmla="*/ 497205 w 380"/>
              <a:gd name="T55" fmla="*/ 212270 h 202"/>
              <a:gd name="T56" fmla="*/ 456498 w 380"/>
              <a:gd name="T57" fmla="*/ 194823 h 202"/>
              <a:gd name="T58" fmla="*/ 433237 w 380"/>
              <a:gd name="T59" fmla="*/ 180284 h 202"/>
              <a:gd name="T60" fmla="*/ 427422 w 380"/>
              <a:gd name="T61" fmla="*/ 159929 h 202"/>
              <a:gd name="T62" fmla="*/ 436145 w 380"/>
              <a:gd name="T63" fmla="*/ 165745 h 202"/>
              <a:gd name="T64" fmla="*/ 412884 w 380"/>
              <a:gd name="T65" fmla="*/ 139574 h 202"/>
              <a:gd name="T66" fmla="*/ 380900 w 380"/>
              <a:gd name="T67" fmla="*/ 125035 h 202"/>
              <a:gd name="T68" fmla="*/ 380900 w 380"/>
              <a:gd name="T69" fmla="*/ 127943 h 202"/>
              <a:gd name="T70" fmla="*/ 369269 w 380"/>
              <a:gd name="T71" fmla="*/ 136667 h 202"/>
              <a:gd name="T72" fmla="*/ 357639 w 380"/>
              <a:gd name="T73" fmla="*/ 125035 h 202"/>
              <a:gd name="T74" fmla="*/ 348916 w 380"/>
              <a:gd name="T75" fmla="*/ 116312 h 202"/>
              <a:gd name="T76" fmla="*/ 354731 w 380"/>
              <a:gd name="T77" fmla="*/ 110496 h 202"/>
              <a:gd name="T78" fmla="*/ 357639 w 380"/>
              <a:gd name="T79" fmla="*/ 104681 h 202"/>
              <a:gd name="T80" fmla="*/ 366362 w 380"/>
              <a:gd name="T81" fmla="*/ 95957 h 202"/>
              <a:gd name="T82" fmla="*/ 366362 w 380"/>
              <a:gd name="T83" fmla="*/ 87234 h 202"/>
              <a:gd name="T84" fmla="*/ 363454 w 380"/>
              <a:gd name="T85" fmla="*/ 78511 h 202"/>
              <a:gd name="T86" fmla="*/ 392530 w 380"/>
              <a:gd name="T87" fmla="*/ 49433 h 202"/>
              <a:gd name="T88" fmla="*/ 398346 w 380"/>
              <a:gd name="T89" fmla="*/ 31986 h 202"/>
              <a:gd name="T90" fmla="*/ 389623 w 380"/>
              <a:gd name="T91" fmla="*/ 40709 h 202"/>
              <a:gd name="T92" fmla="*/ 377992 w 380"/>
              <a:gd name="T93" fmla="*/ 43617 h 202"/>
              <a:gd name="T94" fmla="*/ 360546 w 380"/>
              <a:gd name="T95" fmla="*/ 26170 h 202"/>
              <a:gd name="T96" fmla="*/ 357639 w 380"/>
              <a:gd name="T97" fmla="*/ 14539 h 202"/>
              <a:gd name="T98" fmla="*/ 351823 w 380"/>
              <a:gd name="T99" fmla="*/ 0 h 202"/>
              <a:gd name="T100" fmla="*/ 316932 w 380"/>
              <a:gd name="T101" fmla="*/ 23262 h 202"/>
              <a:gd name="T102" fmla="*/ 290763 w 380"/>
              <a:gd name="T103" fmla="*/ 58156 h 202"/>
              <a:gd name="T104" fmla="*/ 0 w 380"/>
              <a:gd name="T105" fmla="*/ 133759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80" h="202">
                <a:moveTo>
                  <a:pt x="4" y="194"/>
                </a:moveTo>
                <a:lnTo>
                  <a:pt x="72" y="178"/>
                </a:lnTo>
                <a:lnTo>
                  <a:pt x="74" y="182"/>
                </a:lnTo>
                <a:lnTo>
                  <a:pt x="76" y="182"/>
                </a:lnTo>
                <a:lnTo>
                  <a:pt x="78" y="182"/>
                </a:lnTo>
                <a:lnTo>
                  <a:pt x="80" y="176"/>
                </a:lnTo>
                <a:lnTo>
                  <a:pt x="92" y="172"/>
                </a:lnTo>
                <a:lnTo>
                  <a:pt x="94" y="174"/>
                </a:lnTo>
                <a:lnTo>
                  <a:pt x="96" y="174"/>
                </a:lnTo>
                <a:lnTo>
                  <a:pt x="98" y="172"/>
                </a:lnTo>
                <a:lnTo>
                  <a:pt x="176" y="150"/>
                </a:lnTo>
                <a:lnTo>
                  <a:pt x="176" y="152"/>
                </a:lnTo>
                <a:lnTo>
                  <a:pt x="178" y="152"/>
                </a:lnTo>
                <a:lnTo>
                  <a:pt x="218" y="138"/>
                </a:lnTo>
                <a:lnTo>
                  <a:pt x="224" y="156"/>
                </a:lnTo>
                <a:lnTo>
                  <a:pt x="228" y="154"/>
                </a:lnTo>
                <a:lnTo>
                  <a:pt x="230" y="156"/>
                </a:lnTo>
                <a:lnTo>
                  <a:pt x="232" y="170"/>
                </a:lnTo>
                <a:lnTo>
                  <a:pt x="236" y="172"/>
                </a:lnTo>
                <a:lnTo>
                  <a:pt x="242" y="172"/>
                </a:lnTo>
                <a:lnTo>
                  <a:pt x="246" y="176"/>
                </a:lnTo>
                <a:lnTo>
                  <a:pt x="246" y="178"/>
                </a:lnTo>
                <a:lnTo>
                  <a:pt x="248" y="176"/>
                </a:lnTo>
                <a:lnTo>
                  <a:pt x="252" y="174"/>
                </a:lnTo>
                <a:lnTo>
                  <a:pt x="254" y="162"/>
                </a:lnTo>
                <a:lnTo>
                  <a:pt x="256" y="162"/>
                </a:lnTo>
                <a:lnTo>
                  <a:pt x="252" y="182"/>
                </a:lnTo>
                <a:lnTo>
                  <a:pt x="254" y="182"/>
                </a:lnTo>
                <a:lnTo>
                  <a:pt x="258" y="184"/>
                </a:lnTo>
                <a:lnTo>
                  <a:pt x="260" y="186"/>
                </a:lnTo>
                <a:lnTo>
                  <a:pt x="260" y="188"/>
                </a:lnTo>
                <a:lnTo>
                  <a:pt x="262" y="192"/>
                </a:lnTo>
                <a:lnTo>
                  <a:pt x="266" y="202"/>
                </a:lnTo>
                <a:lnTo>
                  <a:pt x="268" y="202"/>
                </a:lnTo>
                <a:lnTo>
                  <a:pt x="266" y="198"/>
                </a:lnTo>
                <a:lnTo>
                  <a:pt x="272" y="198"/>
                </a:lnTo>
                <a:lnTo>
                  <a:pt x="272" y="194"/>
                </a:lnTo>
                <a:lnTo>
                  <a:pt x="274" y="198"/>
                </a:lnTo>
                <a:lnTo>
                  <a:pt x="272" y="200"/>
                </a:lnTo>
                <a:lnTo>
                  <a:pt x="276" y="202"/>
                </a:lnTo>
                <a:lnTo>
                  <a:pt x="280" y="198"/>
                </a:lnTo>
                <a:lnTo>
                  <a:pt x="280" y="194"/>
                </a:lnTo>
                <a:lnTo>
                  <a:pt x="282" y="196"/>
                </a:lnTo>
                <a:lnTo>
                  <a:pt x="284" y="194"/>
                </a:lnTo>
                <a:lnTo>
                  <a:pt x="284" y="192"/>
                </a:lnTo>
                <a:lnTo>
                  <a:pt x="282" y="186"/>
                </a:lnTo>
                <a:lnTo>
                  <a:pt x="284" y="182"/>
                </a:lnTo>
                <a:lnTo>
                  <a:pt x="284" y="178"/>
                </a:lnTo>
                <a:lnTo>
                  <a:pt x="288" y="180"/>
                </a:lnTo>
                <a:lnTo>
                  <a:pt x="290" y="184"/>
                </a:lnTo>
                <a:lnTo>
                  <a:pt x="292" y="184"/>
                </a:lnTo>
                <a:lnTo>
                  <a:pt x="290" y="178"/>
                </a:lnTo>
                <a:lnTo>
                  <a:pt x="294" y="176"/>
                </a:lnTo>
                <a:lnTo>
                  <a:pt x="292" y="172"/>
                </a:lnTo>
                <a:lnTo>
                  <a:pt x="298" y="172"/>
                </a:lnTo>
                <a:lnTo>
                  <a:pt x="298" y="166"/>
                </a:lnTo>
                <a:lnTo>
                  <a:pt x="300" y="166"/>
                </a:lnTo>
                <a:lnTo>
                  <a:pt x="298" y="160"/>
                </a:lnTo>
                <a:lnTo>
                  <a:pt x="300" y="156"/>
                </a:lnTo>
                <a:lnTo>
                  <a:pt x="302" y="158"/>
                </a:lnTo>
                <a:lnTo>
                  <a:pt x="306" y="158"/>
                </a:lnTo>
                <a:lnTo>
                  <a:pt x="306" y="156"/>
                </a:lnTo>
                <a:lnTo>
                  <a:pt x="308" y="156"/>
                </a:lnTo>
                <a:lnTo>
                  <a:pt x="308" y="158"/>
                </a:lnTo>
                <a:lnTo>
                  <a:pt x="306" y="164"/>
                </a:lnTo>
                <a:lnTo>
                  <a:pt x="308" y="166"/>
                </a:lnTo>
                <a:lnTo>
                  <a:pt x="310" y="166"/>
                </a:lnTo>
                <a:lnTo>
                  <a:pt x="310" y="176"/>
                </a:lnTo>
                <a:lnTo>
                  <a:pt x="312" y="178"/>
                </a:lnTo>
                <a:lnTo>
                  <a:pt x="312" y="184"/>
                </a:lnTo>
                <a:lnTo>
                  <a:pt x="310" y="186"/>
                </a:lnTo>
                <a:lnTo>
                  <a:pt x="312" y="186"/>
                </a:lnTo>
                <a:lnTo>
                  <a:pt x="320" y="180"/>
                </a:lnTo>
                <a:lnTo>
                  <a:pt x="330" y="176"/>
                </a:lnTo>
                <a:lnTo>
                  <a:pt x="334" y="162"/>
                </a:lnTo>
                <a:lnTo>
                  <a:pt x="338" y="164"/>
                </a:lnTo>
                <a:lnTo>
                  <a:pt x="340" y="160"/>
                </a:lnTo>
                <a:lnTo>
                  <a:pt x="344" y="160"/>
                </a:lnTo>
                <a:lnTo>
                  <a:pt x="350" y="156"/>
                </a:lnTo>
                <a:lnTo>
                  <a:pt x="348" y="160"/>
                </a:lnTo>
                <a:lnTo>
                  <a:pt x="348" y="162"/>
                </a:lnTo>
                <a:lnTo>
                  <a:pt x="350" y="162"/>
                </a:lnTo>
                <a:lnTo>
                  <a:pt x="352" y="156"/>
                </a:lnTo>
                <a:lnTo>
                  <a:pt x="356" y="152"/>
                </a:lnTo>
                <a:lnTo>
                  <a:pt x="366" y="148"/>
                </a:lnTo>
                <a:lnTo>
                  <a:pt x="378" y="144"/>
                </a:lnTo>
                <a:lnTo>
                  <a:pt x="380" y="142"/>
                </a:lnTo>
                <a:lnTo>
                  <a:pt x="380" y="134"/>
                </a:lnTo>
                <a:lnTo>
                  <a:pt x="376" y="122"/>
                </a:lnTo>
                <a:lnTo>
                  <a:pt x="372" y="126"/>
                </a:lnTo>
                <a:lnTo>
                  <a:pt x="370" y="118"/>
                </a:lnTo>
                <a:lnTo>
                  <a:pt x="372" y="118"/>
                </a:lnTo>
                <a:lnTo>
                  <a:pt x="374" y="120"/>
                </a:lnTo>
                <a:lnTo>
                  <a:pt x="374" y="118"/>
                </a:lnTo>
                <a:lnTo>
                  <a:pt x="368" y="106"/>
                </a:lnTo>
                <a:lnTo>
                  <a:pt x="362" y="100"/>
                </a:lnTo>
                <a:lnTo>
                  <a:pt x="356" y="94"/>
                </a:lnTo>
                <a:lnTo>
                  <a:pt x="350" y="92"/>
                </a:lnTo>
                <a:lnTo>
                  <a:pt x="344" y="90"/>
                </a:lnTo>
                <a:lnTo>
                  <a:pt x="334" y="92"/>
                </a:lnTo>
                <a:lnTo>
                  <a:pt x="332" y="92"/>
                </a:lnTo>
                <a:lnTo>
                  <a:pt x="332" y="96"/>
                </a:lnTo>
                <a:lnTo>
                  <a:pt x="336" y="96"/>
                </a:lnTo>
                <a:lnTo>
                  <a:pt x="340" y="100"/>
                </a:lnTo>
                <a:lnTo>
                  <a:pt x="342" y="100"/>
                </a:lnTo>
                <a:lnTo>
                  <a:pt x="342" y="98"/>
                </a:lnTo>
                <a:lnTo>
                  <a:pt x="340" y="98"/>
                </a:lnTo>
                <a:lnTo>
                  <a:pt x="342" y="94"/>
                </a:lnTo>
                <a:lnTo>
                  <a:pt x="344" y="94"/>
                </a:lnTo>
                <a:lnTo>
                  <a:pt x="348" y="96"/>
                </a:lnTo>
                <a:lnTo>
                  <a:pt x="352" y="100"/>
                </a:lnTo>
                <a:lnTo>
                  <a:pt x="358" y="116"/>
                </a:lnTo>
                <a:lnTo>
                  <a:pt x="358" y="108"/>
                </a:lnTo>
                <a:lnTo>
                  <a:pt x="360" y="108"/>
                </a:lnTo>
                <a:lnTo>
                  <a:pt x="362" y="110"/>
                </a:lnTo>
                <a:lnTo>
                  <a:pt x="366" y="110"/>
                </a:lnTo>
                <a:lnTo>
                  <a:pt x="362" y="112"/>
                </a:lnTo>
                <a:lnTo>
                  <a:pt x="364" y="114"/>
                </a:lnTo>
                <a:lnTo>
                  <a:pt x="366" y="116"/>
                </a:lnTo>
                <a:lnTo>
                  <a:pt x="368" y="120"/>
                </a:lnTo>
                <a:lnTo>
                  <a:pt x="368" y="126"/>
                </a:lnTo>
                <a:lnTo>
                  <a:pt x="360" y="134"/>
                </a:lnTo>
                <a:lnTo>
                  <a:pt x="352" y="140"/>
                </a:lnTo>
                <a:lnTo>
                  <a:pt x="348" y="142"/>
                </a:lnTo>
                <a:lnTo>
                  <a:pt x="348" y="146"/>
                </a:lnTo>
                <a:lnTo>
                  <a:pt x="344" y="148"/>
                </a:lnTo>
                <a:lnTo>
                  <a:pt x="340" y="148"/>
                </a:lnTo>
                <a:lnTo>
                  <a:pt x="338" y="148"/>
                </a:lnTo>
                <a:lnTo>
                  <a:pt x="342" y="146"/>
                </a:lnTo>
                <a:lnTo>
                  <a:pt x="344" y="144"/>
                </a:lnTo>
                <a:lnTo>
                  <a:pt x="330" y="146"/>
                </a:lnTo>
                <a:lnTo>
                  <a:pt x="324" y="146"/>
                </a:lnTo>
                <a:lnTo>
                  <a:pt x="314" y="142"/>
                </a:lnTo>
                <a:lnTo>
                  <a:pt x="314" y="134"/>
                </a:lnTo>
                <a:lnTo>
                  <a:pt x="310" y="128"/>
                </a:lnTo>
                <a:lnTo>
                  <a:pt x="310" y="124"/>
                </a:lnTo>
                <a:lnTo>
                  <a:pt x="304" y="122"/>
                </a:lnTo>
                <a:lnTo>
                  <a:pt x="302" y="124"/>
                </a:lnTo>
                <a:lnTo>
                  <a:pt x="298" y="124"/>
                </a:lnTo>
                <a:lnTo>
                  <a:pt x="290" y="120"/>
                </a:lnTo>
                <a:lnTo>
                  <a:pt x="290" y="118"/>
                </a:lnTo>
                <a:lnTo>
                  <a:pt x="292" y="116"/>
                </a:lnTo>
                <a:lnTo>
                  <a:pt x="292" y="110"/>
                </a:lnTo>
                <a:lnTo>
                  <a:pt x="294" y="110"/>
                </a:lnTo>
                <a:lnTo>
                  <a:pt x="298" y="114"/>
                </a:lnTo>
                <a:lnTo>
                  <a:pt x="296" y="116"/>
                </a:lnTo>
                <a:lnTo>
                  <a:pt x="298" y="116"/>
                </a:lnTo>
                <a:lnTo>
                  <a:pt x="300" y="114"/>
                </a:lnTo>
                <a:lnTo>
                  <a:pt x="296" y="112"/>
                </a:lnTo>
                <a:lnTo>
                  <a:pt x="294" y="108"/>
                </a:lnTo>
                <a:lnTo>
                  <a:pt x="292" y="106"/>
                </a:lnTo>
                <a:lnTo>
                  <a:pt x="288" y="102"/>
                </a:lnTo>
                <a:lnTo>
                  <a:pt x="284" y="96"/>
                </a:lnTo>
                <a:lnTo>
                  <a:pt x="280" y="96"/>
                </a:lnTo>
                <a:lnTo>
                  <a:pt x="280" y="94"/>
                </a:lnTo>
                <a:lnTo>
                  <a:pt x="278" y="90"/>
                </a:lnTo>
                <a:lnTo>
                  <a:pt x="274" y="86"/>
                </a:lnTo>
                <a:lnTo>
                  <a:pt x="262" y="86"/>
                </a:lnTo>
                <a:lnTo>
                  <a:pt x="260" y="82"/>
                </a:lnTo>
                <a:lnTo>
                  <a:pt x="256" y="82"/>
                </a:lnTo>
                <a:lnTo>
                  <a:pt x="256" y="84"/>
                </a:lnTo>
                <a:lnTo>
                  <a:pt x="258" y="84"/>
                </a:lnTo>
                <a:lnTo>
                  <a:pt x="262" y="88"/>
                </a:lnTo>
                <a:lnTo>
                  <a:pt x="260" y="90"/>
                </a:lnTo>
                <a:lnTo>
                  <a:pt x="258" y="90"/>
                </a:lnTo>
                <a:lnTo>
                  <a:pt x="258" y="92"/>
                </a:lnTo>
                <a:lnTo>
                  <a:pt x="256" y="92"/>
                </a:lnTo>
                <a:lnTo>
                  <a:pt x="254" y="94"/>
                </a:lnTo>
                <a:lnTo>
                  <a:pt x="252" y="88"/>
                </a:lnTo>
                <a:lnTo>
                  <a:pt x="250" y="90"/>
                </a:lnTo>
                <a:lnTo>
                  <a:pt x="246" y="90"/>
                </a:lnTo>
                <a:lnTo>
                  <a:pt x="248" y="86"/>
                </a:lnTo>
                <a:lnTo>
                  <a:pt x="246" y="86"/>
                </a:lnTo>
                <a:lnTo>
                  <a:pt x="244" y="88"/>
                </a:lnTo>
                <a:lnTo>
                  <a:pt x="242" y="86"/>
                </a:lnTo>
                <a:lnTo>
                  <a:pt x="244" y="82"/>
                </a:lnTo>
                <a:lnTo>
                  <a:pt x="240" y="80"/>
                </a:lnTo>
                <a:lnTo>
                  <a:pt x="240" y="78"/>
                </a:lnTo>
                <a:lnTo>
                  <a:pt x="246" y="80"/>
                </a:lnTo>
                <a:lnTo>
                  <a:pt x="246" y="78"/>
                </a:lnTo>
                <a:lnTo>
                  <a:pt x="242" y="76"/>
                </a:lnTo>
                <a:lnTo>
                  <a:pt x="244" y="76"/>
                </a:lnTo>
                <a:lnTo>
                  <a:pt x="248" y="78"/>
                </a:lnTo>
                <a:lnTo>
                  <a:pt x="250" y="78"/>
                </a:lnTo>
                <a:lnTo>
                  <a:pt x="250" y="76"/>
                </a:lnTo>
                <a:lnTo>
                  <a:pt x="248" y="76"/>
                </a:lnTo>
                <a:lnTo>
                  <a:pt x="246" y="72"/>
                </a:lnTo>
                <a:lnTo>
                  <a:pt x="244" y="70"/>
                </a:lnTo>
                <a:lnTo>
                  <a:pt x="246" y="64"/>
                </a:lnTo>
                <a:lnTo>
                  <a:pt x="250" y="68"/>
                </a:lnTo>
                <a:lnTo>
                  <a:pt x="252" y="66"/>
                </a:lnTo>
                <a:lnTo>
                  <a:pt x="248" y="64"/>
                </a:lnTo>
                <a:lnTo>
                  <a:pt x="248" y="62"/>
                </a:lnTo>
                <a:lnTo>
                  <a:pt x="248" y="60"/>
                </a:lnTo>
                <a:lnTo>
                  <a:pt x="252" y="60"/>
                </a:lnTo>
                <a:lnTo>
                  <a:pt x="254" y="54"/>
                </a:lnTo>
                <a:lnTo>
                  <a:pt x="254" y="52"/>
                </a:lnTo>
                <a:lnTo>
                  <a:pt x="252" y="50"/>
                </a:lnTo>
                <a:lnTo>
                  <a:pt x="250" y="54"/>
                </a:lnTo>
                <a:lnTo>
                  <a:pt x="250" y="48"/>
                </a:lnTo>
                <a:lnTo>
                  <a:pt x="266" y="38"/>
                </a:lnTo>
                <a:lnTo>
                  <a:pt x="268" y="32"/>
                </a:lnTo>
                <a:lnTo>
                  <a:pt x="270" y="32"/>
                </a:lnTo>
                <a:lnTo>
                  <a:pt x="270" y="34"/>
                </a:lnTo>
                <a:lnTo>
                  <a:pt x="272" y="34"/>
                </a:lnTo>
                <a:lnTo>
                  <a:pt x="274" y="28"/>
                </a:lnTo>
                <a:lnTo>
                  <a:pt x="276" y="26"/>
                </a:lnTo>
                <a:lnTo>
                  <a:pt x="274" y="26"/>
                </a:lnTo>
                <a:lnTo>
                  <a:pt x="274" y="22"/>
                </a:lnTo>
                <a:lnTo>
                  <a:pt x="270" y="24"/>
                </a:lnTo>
                <a:lnTo>
                  <a:pt x="270" y="20"/>
                </a:lnTo>
                <a:lnTo>
                  <a:pt x="268" y="20"/>
                </a:lnTo>
                <a:lnTo>
                  <a:pt x="266" y="24"/>
                </a:lnTo>
                <a:lnTo>
                  <a:pt x="268" y="28"/>
                </a:lnTo>
                <a:lnTo>
                  <a:pt x="266" y="30"/>
                </a:lnTo>
                <a:lnTo>
                  <a:pt x="264" y="30"/>
                </a:lnTo>
                <a:lnTo>
                  <a:pt x="264" y="26"/>
                </a:lnTo>
                <a:lnTo>
                  <a:pt x="262" y="26"/>
                </a:lnTo>
                <a:lnTo>
                  <a:pt x="260" y="30"/>
                </a:lnTo>
                <a:lnTo>
                  <a:pt x="256" y="28"/>
                </a:lnTo>
                <a:lnTo>
                  <a:pt x="256" y="26"/>
                </a:lnTo>
                <a:lnTo>
                  <a:pt x="258" y="24"/>
                </a:lnTo>
                <a:lnTo>
                  <a:pt x="250" y="22"/>
                </a:lnTo>
                <a:lnTo>
                  <a:pt x="248" y="18"/>
                </a:lnTo>
                <a:lnTo>
                  <a:pt x="248" y="16"/>
                </a:lnTo>
                <a:lnTo>
                  <a:pt x="250" y="20"/>
                </a:lnTo>
                <a:lnTo>
                  <a:pt x="252" y="22"/>
                </a:lnTo>
                <a:lnTo>
                  <a:pt x="254" y="20"/>
                </a:lnTo>
                <a:lnTo>
                  <a:pt x="246" y="10"/>
                </a:lnTo>
                <a:lnTo>
                  <a:pt x="242" y="10"/>
                </a:lnTo>
                <a:lnTo>
                  <a:pt x="240" y="8"/>
                </a:lnTo>
                <a:lnTo>
                  <a:pt x="244" y="6"/>
                </a:lnTo>
                <a:lnTo>
                  <a:pt x="242" y="0"/>
                </a:lnTo>
                <a:lnTo>
                  <a:pt x="238" y="2"/>
                </a:lnTo>
                <a:lnTo>
                  <a:pt x="234" y="0"/>
                </a:lnTo>
                <a:lnTo>
                  <a:pt x="232" y="0"/>
                </a:lnTo>
                <a:lnTo>
                  <a:pt x="222" y="8"/>
                </a:lnTo>
                <a:lnTo>
                  <a:pt x="218" y="16"/>
                </a:lnTo>
                <a:lnTo>
                  <a:pt x="212" y="16"/>
                </a:lnTo>
                <a:lnTo>
                  <a:pt x="210" y="22"/>
                </a:lnTo>
                <a:lnTo>
                  <a:pt x="210" y="28"/>
                </a:lnTo>
                <a:lnTo>
                  <a:pt x="204" y="32"/>
                </a:lnTo>
                <a:lnTo>
                  <a:pt x="200" y="40"/>
                </a:lnTo>
                <a:lnTo>
                  <a:pt x="128" y="58"/>
                </a:lnTo>
                <a:lnTo>
                  <a:pt x="82" y="70"/>
                </a:lnTo>
                <a:lnTo>
                  <a:pt x="0" y="90"/>
                </a:lnTo>
                <a:lnTo>
                  <a:pt x="0" y="92"/>
                </a:lnTo>
                <a:lnTo>
                  <a:pt x="0" y="192"/>
                </a:lnTo>
                <a:lnTo>
                  <a:pt x="2" y="194"/>
                </a:lnTo>
                <a:lnTo>
                  <a:pt x="4" y="194"/>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90" name="Freeform 47"/>
          <p:cNvSpPr>
            <a:spLocks/>
          </p:cNvSpPr>
          <p:nvPr/>
        </p:nvSpPr>
        <p:spPr bwMode="auto">
          <a:xfrm>
            <a:off x="6601528" y="2367673"/>
            <a:ext cx="80513" cy="128820"/>
          </a:xfrm>
          <a:custGeom>
            <a:avLst/>
            <a:gdLst>
              <a:gd name="T0" fmla="*/ 100322 w 72"/>
              <a:gd name="T1" fmla="*/ 55033 h 114"/>
              <a:gd name="T2" fmla="*/ 94589 w 72"/>
              <a:gd name="T3" fmla="*/ 49240 h 114"/>
              <a:gd name="T4" fmla="*/ 85990 w 72"/>
              <a:gd name="T5" fmla="*/ 49240 h 114"/>
              <a:gd name="T6" fmla="*/ 80257 w 72"/>
              <a:gd name="T7" fmla="*/ 46344 h 114"/>
              <a:gd name="T8" fmla="*/ 77391 w 72"/>
              <a:gd name="T9" fmla="*/ 26068 h 114"/>
              <a:gd name="T10" fmla="*/ 74525 w 72"/>
              <a:gd name="T11" fmla="*/ 23172 h 114"/>
              <a:gd name="T12" fmla="*/ 68792 w 72"/>
              <a:gd name="T13" fmla="*/ 26068 h 114"/>
              <a:gd name="T14" fmla="*/ 60193 w 72"/>
              <a:gd name="T15" fmla="*/ 0 h 114"/>
              <a:gd name="T16" fmla="*/ 2866 w 72"/>
              <a:gd name="T17" fmla="*/ 20275 h 114"/>
              <a:gd name="T18" fmla="*/ 0 w 72"/>
              <a:gd name="T19" fmla="*/ 20275 h 114"/>
              <a:gd name="T20" fmla="*/ 34396 w 72"/>
              <a:gd name="T21" fmla="*/ 141928 h 114"/>
              <a:gd name="T22" fmla="*/ 31530 w 72"/>
              <a:gd name="T23" fmla="*/ 147721 h 114"/>
              <a:gd name="T24" fmla="*/ 34396 w 72"/>
              <a:gd name="T25" fmla="*/ 165100 h 114"/>
              <a:gd name="T26" fmla="*/ 34396 w 72"/>
              <a:gd name="T27" fmla="*/ 165100 h 114"/>
              <a:gd name="T28" fmla="*/ 48728 w 72"/>
              <a:gd name="T29" fmla="*/ 156411 h 114"/>
              <a:gd name="T30" fmla="*/ 51594 w 72"/>
              <a:gd name="T31" fmla="*/ 156411 h 114"/>
              <a:gd name="T32" fmla="*/ 57327 w 72"/>
              <a:gd name="T33" fmla="*/ 150618 h 114"/>
              <a:gd name="T34" fmla="*/ 71658 w 72"/>
              <a:gd name="T35" fmla="*/ 141928 h 114"/>
              <a:gd name="T36" fmla="*/ 77391 w 72"/>
              <a:gd name="T37" fmla="*/ 139032 h 114"/>
              <a:gd name="T38" fmla="*/ 83124 w 72"/>
              <a:gd name="T39" fmla="*/ 139032 h 114"/>
              <a:gd name="T40" fmla="*/ 85990 w 72"/>
              <a:gd name="T41" fmla="*/ 124549 h 114"/>
              <a:gd name="T42" fmla="*/ 85990 w 72"/>
              <a:gd name="T43" fmla="*/ 118756 h 114"/>
              <a:gd name="T44" fmla="*/ 85990 w 72"/>
              <a:gd name="T45" fmla="*/ 112963 h 114"/>
              <a:gd name="T46" fmla="*/ 83124 w 72"/>
              <a:gd name="T47" fmla="*/ 101377 h 114"/>
              <a:gd name="T48" fmla="*/ 77391 w 72"/>
              <a:gd name="T49" fmla="*/ 95584 h 114"/>
              <a:gd name="T50" fmla="*/ 80257 w 72"/>
              <a:gd name="T51" fmla="*/ 89791 h 114"/>
              <a:gd name="T52" fmla="*/ 77391 w 72"/>
              <a:gd name="T53" fmla="*/ 75309 h 114"/>
              <a:gd name="T54" fmla="*/ 77391 w 72"/>
              <a:gd name="T55" fmla="*/ 75309 h 114"/>
              <a:gd name="T56" fmla="*/ 71658 w 72"/>
              <a:gd name="T57" fmla="*/ 75309 h 114"/>
              <a:gd name="T58" fmla="*/ 71658 w 72"/>
              <a:gd name="T59" fmla="*/ 72412 h 114"/>
              <a:gd name="T60" fmla="*/ 77391 w 72"/>
              <a:gd name="T61" fmla="*/ 69516 h 114"/>
              <a:gd name="T62" fmla="*/ 80257 w 72"/>
              <a:gd name="T63" fmla="*/ 72412 h 114"/>
              <a:gd name="T64" fmla="*/ 83124 w 72"/>
              <a:gd name="T65" fmla="*/ 63723 h 114"/>
              <a:gd name="T66" fmla="*/ 80257 w 72"/>
              <a:gd name="T67" fmla="*/ 60826 h 114"/>
              <a:gd name="T68" fmla="*/ 77391 w 72"/>
              <a:gd name="T69" fmla="*/ 57930 h 114"/>
              <a:gd name="T70" fmla="*/ 71658 w 72"/>
              <a:gd name="T71" fmla="*/ 43447 h 114"/>
              <a:gd name="T72" fmla="*/ 77391 w 72"/>
              <a:gd name="T73" fmla="*/ 49240 h 114"/>
              <a:gd name="T74" fmla="*/ 80257 w 72"/>
              <a:gd name="T75" fmla="*/ 55033 h 114"/>
              <a:gd name="T76" fmla="*/ 85990 w 72"/>
              <a:gd name="T77" fmla="*/ 57930 h 114"/>
              <a:gd name="T78" fmla="*/ 91723 w 72"/>
              <a:gd name="T79" fmla="*/ 57930 h 114"/>
              <a:gd name="T80" fmla="*/ 88856 w 72"/>
              <a:gd name="T81" fmla="*/ 52137 h 114"/>
              <a:gd name="T82" fmla="*/ 91723 w 72"/>
              <a:gd name="T83" fmla="*/ 52137 h 114"/>
              <a:gd name="T84" fmla="*/ 91723 w 72"/>
              <a:gd name="T85" fmla="*/ 55033 h 114"/>
              <a:gd name="T86" fmla="*/ 91723 w 72"/>
              <a:gd name="T87" fmla="*/ 69516 h 114"/>
              <a:gd name="T88" fmla="*/ 94589 w 72"/>
              <a:gd name="T89" fmla="*/ 72412 h 114"/>
              <a:gd name="T90" fmla="*/ 97455 w 72"/>
              <a:gd name="T91" fmla="*/ 69516 h 114"/>
              <a:gd name="T92" fmla="*/ 100322 w 72"/>
              <a:gd name="T93" fmla="*/ 72412 h 114"/>
              <a:gd name="T94" fmla="*/ 103188 w 72"/>
              <a:gd name="T95" fmla="*/ 63723 h 114"/>
              <a:gd name="T96" fmla="*/ 100322 w 72"/>
              <a:gd name="T97" fmla="*/ 60826 h 114"/>
              <a:gd name="T98" fmla="*/ 100322 w 72"/>
              <a:gd name="T99" fmla="*/ 57930 h 114"/>
              <a:gd name="T100" fmla="*/ 100322 w 72"/>
              <a:gd name="T101" fmla="*/ 55033 h 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2" h="114">
                <a:moveTo>
                  <a:pt x="70" y="38"/>
                </a:moveTo>
                <a:lnTo>
                  <a:pt x="66" y="34"/>
                </a:lnTo>
                <a:lnTo>
                  <a:pt x="60" y="34"/>
                </a:lnTo>
                <a:lnTo>
                  <a:pt x="56" y="32"/>
                </a:lnTo>
                <a:lnTo>
                  <a:pt x="54" y="18"/>
                </a:lnTo>
                <a:lnTo>
                  <a:pt x="52" y="16"/>
                </a:lnTo>
                <a:lnTo>
                  <a:pt x="48" y="18"/>
                </a:lnTo>
                <a:lnTo>
                  <a:pt x="42" y="0"/>
                </a:lnTo>
                <a:lnTo>
                  <a:pt x="2" y="14"/>
                </a:lnTo>
                <a:lnTo>
                  <a:pt x="0" y="14"/>
                </a:lnTo>
                <a:lnTo>
                  <a:pt x="24" y="98"/>
                </a:lnTo>
                <a:lnTo>
                  <a:pt x="22" y="102"/>
                </a:lnTo>
                <a:lnTo>
                  <a:pt x="24" y="114"/>
                </a:lnTo>
                <a:lnTo>
                  <a:pt x="34" y="108"/>
                </a:lnTo>
                <a:lnTo>
                  <a:pt x="36" y="108"/>
                </a:lnTo>
                <a:lnTo>
                  <a:pt x="40" y="104"/>
                </a:lnTo>
                <a:lnTo>
                  <a:pt x="50" y="98"/>
                </a:lnTo>
                <a:lnTo>
                  <a:pt x="54" y="96"/>
                </a:lnTo>
                <a:lnTo>
                  <a:pt x="58" y="96"/>
                </a:lnTo>
                <a:lnTo>
                  <a:pt x="60" y="86"/>
                </a:lnTo>
                <a:lnTo>
                  <a:pt x="60" y="82"/>
                </a:lnTo>
                <a:lnTo>
                  <a:pt x="60" y="78"/>
                </a:lnTo>
                <a:lnTo>
                  <a:pt x="58" y="70"/>
                </a:lnTo>
                <a:lnTo>
                  <a:pt x="54" y="66"/>
                </a:lnTo>
                <a:lnTo>
                  <a:pt x="56" y="62"/>
                </a:lnTo>
                <a:lnTo>
                  <a:pt x="54" y="52"/>
                </a:lnTo>
                <a:lnTo>
                  <a:pt x="50" y="52"/>
                </a:lnTo>
                <a:lnTo>
                  <a:pt x="50" y="50"/>
                </a:lnTo>
                <a:lnTo>
                  <a:pt x="54" y="48"/>
                </a:lnTo>
                <a:lnTo>
                  <a:pt x="56" y="50"/>
                </a:lnTo>
                <a:lnTo>
                  <a:pt x="58" y="44"/>
                </a:lnTo>
                <a:lnTo>
                  <a:pt x="56" y="42"/>
                </a:lnTo>
                <a:lnTo>
                  <a:pt x="54" y="40"/>
                </a:lnTo>
                <a:lnTo>
                  <a:pt x="50" y="30"/>
                </a:lnTo>
                <a:lnTo>
                  <a:pt x="54" y="34"/>
                </a:lnTo>
                <a:lnTo>
                  <a:pt x="56" y="38"/>
                </a:lnTo>
                <a:lnTo>
                  <a:pt x="60" y="40"/>
                </a:lnTo>
                <a:lnTo>
                  <a:pt x="64" y="40"/>
                </a:lnTo>
                <a:lnTo>
                  <a:pt x="62" y="36"/>
                </a:lnTo>
                <a:lnTo>
                  <a:pt x="64" y="36"/>
                </a:lnTo>
                <a:lnTo>
                  <a:pt x="64" y="38"/>
                </a:lnTo>
                <a:lnTo>
                  <a:pt x="64" y="48"/>
                </a:lnTo>
                <a:lnTo>
                  <a:pt x="66" y="50"/>
                </a:lnTo>
                <a:lnTo>
                  <a:pt x="68" y="48"/>
                </a:lnTo>
                <a:lnTo>
                  <a:pt x="70" y="50"/>
                </a:lnTo>
                <a:lnTo>
                  <a:pt x="72" y="44"/>
                </a:lnTo>
                <a:lnTo>
                  <a:pt x="70" y="42"/>
                </a:lnTo>
                <a:lnTo>
                  <a:pt x="70" y="40"/>
                </a:lnTo>
                <a:lnTo>
                  <a:pt x="70" y="38"/>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91" name="Freeform 48"/>
          <p:cNvSpPr>
            <a:spLocks/>
          </p:cNvSpPr>
          <p:nvPr/>
        </p:nvSpPr>
        <p:spPr bwMode="auto">
          <a:xfrm>
            <a:off x="6686996" y="2417219"/>
            <a:ext cx="16102" cy="32205"/>
          </a:xfrm>
          <a:custGeom>
            <a:avLst/>
            <a:gdLst>
              <a:gd name="T0" fmla="*/ 2948 w 14"/>
              <a:gd name="T1" fmla="*/ 0 h 28"/>
              <a:gd name="T2" fmla="*/ 8844 w 14"/>
              <a:gd name="T3" fmla="*/ 2948 h 28"/>
              <a:gd name="T4" fmla="*/ 11793 w 14"/>
              <a:gd name="T5" fmla="*/ 5896 h 28"/>
              <a:gd name="T6" fmla="*/ 11793 w 14"/>
              <a:gd name="T7" fmla="*/ 8845 h 28"/>
              <a:gd name="T8" fmla="*/ 14741 w 14"/>
              <a:gd name="T9" fmla="*/ 14741 h 28"/>
              <a:gd name="T10" fmla="*/ 20637 w 14"/>
              <a:gd name="T11" fmla="*/ 29482 h 28"/>
              <a:gd name="T12" fmla="*/ 20637 w 14"/>
              <a:gd name="T13" fmla="*/ 29482 h 28"/>
              <a:gd name="T14" fmla="*/ 17689 w 14"/>
              <a:gd name="T15" fmla="*/ 35379 h 28"/>
              <a:gd name="T16" fmla="*/ 14741 w 14"/>
              <a:gd name="T17" fmla="*/ 41275 h 28"/>
              <a:gd name="T18" fmla="*/ 8844 w 14"/>
              <a:gd name="T19" fmla="*/ 35379 h 28"/>
              <a:gd name="T20" fmla="*/ 8844 w 14"/>
              <a:gd name="T21" fmla="*/ 32430 h 28"/>
              <a:gd name="T22" fmla="*/ 5896 w 14"/>
              <a:gd name="T23" fmla="*/ 26534 h 28"/>
              <a:gd name="T24" fmla="*/ 0 w 14"/>
              <a:gd name="T25" fmla="*/ 5896 h 28"/>
              <a:gd name="T26" fmla="*/ 0 w 14"/>
              <a:gd name="T27" fmla="*/ 0 h 28"/>
              <a:gd name="T28" fmla="*/ 2948 w 14"/>
              <a:gd name="T29" fmla="*/ 0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 h="28">
                <a:moveTo>
                  <a:pt x="2" y="0"/>
                </a:moveTo>
                <a:lnTo>
                  <a:pt x="6" y="2"/>
                </a:lnTo>
                <a:lnTo>
                  <a:pt x="8" y="4"/>
                </a:lnTo>
                <a:lnTo>
                  <a:pt x="8" y="6"/>
                </a:lnTo>
                <a:lnTo>
                  <a:pt x="10" y="10"/>
                </a:lnTo>
                <a:lnTo>
                  <a:pt x="14" y="20"/>
                </a:lnTo>
                <a:lnTo>
                  <a:pt x="12" y="24"/>
                </a:lnTo>
                <a:lnTo>
                  <a:pt x="10" y="28"/>
                </a:lnTo>
                <a:lnTo>
                  <a:pt x="6" y="24"/>
                </a:lnTo>
                <a:lnTo>
                  <a:pt x="6" y="22"/>
                </a:lnTo>
                <a:lnTo>
                  <a:pt x="4" y="18"/>
                </a:lnTo>
                <a:lnTo>
                  <a:pt x="0" y="4"/>
                </a:lnTo>
                <a:lnTo>
                  <a:pt x="0" y="0"/>
                </a:lnTo>
                <a:lnTo>
                  <a:pt x="2" y="0"/>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92" name="Freeform 49"/>
          <p:cNvSpPr>
            <a:spLocks/>
          </p:cNvSpPr>
          <p:nvPr/>
        </p:nvSpPr>
        <p:spPr bwMode="auto">
          <a:xfrm>
            <a:off x="6252227" y="2580722"/>
            <a:ext cx="174651" cy="401324"/>
          </a:xfrm>
          <a:custGeom>
            <a:avLst/>
            <a:gdLst>
              <a:gd name="T0" fmla="*/ 46512 w 154"/>
              <a:gd name="T1" fmla="*/ 325464 h 354"/>
              <a:gd name="T2" fmla="*/ 52326 w 154"/>
              <a:gd name="T3" fmla="*/ 313841 h 354"/>
              <a:gd name="T4" fmla="*/ 63954 w 154"/>
              <a:gd name="T5" fmla="*/ 290593 h 354"/>
              <a:gd name="T6" fmla="*/ 90117 w 154"/>
              <a:gd name="T7" fmla="*/ 261534 h 354"/>
              <a:gd name="T8" fmla="*/ 81396 w 154"/>
              <a:gd name="T9" fmla="*/ 232475 h 354"/>
              <a:gd name="T10" fmla="*/ 46512 w 154"/>
              <a:gd name="T11" fmla="*/ 209227 h 354"/>
              <a:gd name="T12" fmla="*/ 31977 w 154"/>
              <a:gd name="T13" fmla="*/ 180168 h 354"/>
              <a:gd name="T14" fmla="*/ 8721 w 154"/>
              <a:gd name="T15" fmla="*/ 174356 h 354"/>
              <a:gd name="T16" fmla="*/ 5814 w 154"/>
              <a:gd name="T17" fmla="*/ 156920 h 354"/>
              <a:gd name="T18" fmla="*/ 5814 w 154"/>
              <a:gd name="T19" fmla="*/ 142391 h 354"/>
              <a:gd name="T20" fmla="*/ 14535 w 154"/>
              <a:gd name="T21" fmla="*/ 127861 h 354"/>
              <a:gd name="T22" fmla="*/ 17442 w 154"/>
              <a:gd name="T23" fmla="*/ 113331 h 354"/>
              <a:gd name="T24" fmla="*/ 2907 w 154"/>
              <a:gd name="T25" fmla="*/ 95896 h 354"/>
              <a:gd name="T26" fmla="*/ 20349 w 154"/>
              <a:gd name="T27" fmla="*/ 66836 h 354"/>
              <a:gd name="T28" fmla="*/ 29070 w 154"/>
              <a:gd name="T29" fmla="*/ 31965 h 354"/>
              <a:gd name="T30" fmla="*/ 49419 w 154"/>
              <a:gd name="T31" fmla="*/ 2906 h 354"/>
              <a:gd name="T32" fmla="*/ 188954 w 154"/>
              <a:gd name="T33" fmla="*/ 46495 h 354"/>
              <a:gd name="T34" fmla="*/ 183140 w 154"/>
              <a:gd name="T35" fmla="*/ 107519 h 354"/>
              <a:gd name="T36" fmla="*/ 171512 w 154"/>
              <a:gd name="T37" fmla="*/ 122049 h 354"/>
              <a:gd name="T38" fmla="*/ 168605 w 154"/>
              <a:gd name="T39" fmla="*/ 113331 h 354"/>
              <a:gd name="T40" fmla="*/ 156977 w 154"/>
              <a:gd name="T41" fmla="*/ 151108 h 354"/>
              <a:gd name="T42" fmla="*/ 162791 w 154"/>
              <a:gd name="T43" fmla="*/ 171450 h 354"/>
              <a:gd name="T44" fmla="*/ 183140 w 154"/>
              <a:gd name="T45" fmla="*/ 165638 h 354"/>
              <a:gd name="T46" fmla="*/ 200582 w 154"/>
              <a:gd name="T47" fmla="*/ 159826 h 354"/>
              <a:gd name="T48" fmla="*/ 215117 w 154"/>
              <a:gd name="T49" fmla="*/ 191792 h 354"/>
              <a:gd name="T50" fmla="*/ 212210 w 154"/>
              <a:gd name="T51" fmla="*/ 238286 h 354"/>
              <a:gd name="T52" fmla="*/ 223838 w 154"/>
              <a:gd name="T53" fmla="*/ 305123 h 354"/>
              <a:gd name="T54" fmla="*/ 218024 w 154"/>
              <a:gd name="T55" fmla="*/ 281875 h 354"/>
              <a:gd name="T56" fmla="*/ 215117 w 154"/>
              <a:gd name="T57" fmla="*/ 247004 h 354"/>
              <a:gd name="T58" fmla="*/ 215117 w 154"/>
              <a:gd name="T59" fmla="*/ 249910 h 354"/>
              <a:gd name="T60" fmla="*/ 209303 w 154"/>
              <a:gd name="T61" fmla="*/ 261534 h 354"/>
              <a:gd name="T62" fmla="*/ 212210 w 154"/>
              <a:gd name="T63" fmla="*/ 276064 h 354"/>
              <a:gd name="T64" fmla="*/ 209303 w 154"/>
              <a:gd name="T65" fmla="*/ 310935 h 354"/>
              <a:gd name="T66" fmla="*/ 209303 w 154"/>
              <a:gd name="T67" fmla="*/ 337088 h 354"/>
              <a:gd name="T68" fmla="*/ 194768 w 154"/>
              <a:gd name="T69" fmla="*/ 357430 h 354"/>
              <a:gd name="T70" fmla="*/ 200582 w 154"/>
              <a:gd name="T71" fmla="*/ 369053 h 354"/>
              <a:gd name="T72" fmla="*/ 186047 w 154"/>
              <a:gd name="T73" fmla="*/ 366147 h 354"/>
              <a:gd name="T74" fmla="*/ 188954 w 154"/>
              <a:gd name="T75" fmla="*/ 380677 h 354"/>
              <a:gd name="T76" fmla="*/ 180233 w 154"/>
              <a:gd name="T77" fmla="*/ 395207 h 354"/>
              <a:gd name="T78" fmla="*/ 191861 w 154"/>
              <a:gd name="T79" fmla="*/ 403925 h 354"/>
              <a:gd name="T80" fmla="*/ 177326 w 154"/>
              <a:gd name="T81" fmla="*/ 403925 h 354"/>
              <a:gd name="T82" fmla="*/ 171512 w 154"/>
              <a:gd name="T83" fmla="*/ 418454 h 354"/>
              <a:gd name="T84" fmla="*/ 162791 w 154"/>
              <a:gd name="T85" fmla="*/ 427172 h 354"/>
              <a:gd name="T86" fmla="*/ 168605 w 154"/>
              <a:gd name="T87" fmla="*/ 430078 h 354"/>
              <a:gd name="T88" fmla="*/ 154070 w 154"/>
              <a:gd name="T89" fmla="*/ 462043 h 354"/>
              <a:gd name="T90" fmla="*/ 156977 w 154"/>
              <a:gd name="T91" fmla="*/ 470761 h 354"/>
              <a:gd name="T92" fmla="*/ 148256 w 154"/>
              <a:gd name="T93" fmla="*/ 491103 h 354"/>
              <a:gd name="T94" fmla="*/ 136628 w 154"/>
              <a:gd name="T95" fmla="*/ 508538 h 354"/>
              <a:gd name="T96" fmla="*/ 125000 w 154"/>
              <a:gd name="T97" fmla="*/ 511444 h 354"/>
              <a:gd name="T98" fmla="*/ 125000 w 154"/>
              <a:gd name="T99" fmla="*/ 462043 h 354"/>
              <a:gd name="T100" fmla="*/ 98838 w 154"/>
              <a:gd name="T101" fmla="*/ 456231 h 354"/>
              <a:gd name="T102" fmla="*/ 84303 w 154"/>
              <a:gd name="T103" fmla="*/ 467855 h 354"/>
              <a:gd name="T104" fmla="*/ 63954 w 154"/>
              <a:gd name="T105" fmla="*/ 447514 h 354"/>
              <a:gd name="T106" fmla="*/ 43605 w 154"/>
              <a:gd name="T107" fmla="*/ 444608 h 354"/>
              <a:gd name="T108" fmla="*/ 11628 w 154"/>
              <a:gd name="T109" fmla="*/ 424266 h 354"/>
              <a:gd name="T110" fmla="*/ 8721 w 154"/>
              <a:gd name="T111" fmla="*/ 401019 h 354"/>
              <a:gd name="T112" fmla="*/ 8721 w 154"/>
              <a:gd name="T113" fmla="*/ 369053 h 35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4" h="354">
                <a:moveTo>
                  <a:pt x="12" y="240"/>
                </a:moveTo>
                <a:lnTo>
                  <a:pt x="16" y="234"/>
                </a:lnTo>
                <a:lnTo>
                  <a:pt x="28" y="228"/>
                </a:lnTo>
                <a:lnTo>
                  <a:pt x="32" y="224"/>
                </a:lnTo>
                <a:lnTo>
                  <a:pt x="38" y="222"/>
                </a:lnTo>
                <a:lnTo>
                  <a:pt x="38" y="220"/>
                </a:lnTo>
                <a:lnTo>
                  <a:pt x="40" y="218"/>
                </a:lnTo>
                <a:lnTo>
                  <a:pt x="36" y="216"/>
                </a:lnTo>
                <a:lnTo>
                  <a:pt x="36" y="212"/>
                </a:lnTo>
                <a:lnTo>
                  <a:pt x="42" y="210"/>
                </a:lnTo>
                <a:lnTo>
                  <a:pt x="44" y="200"/>
                </a:lnTo>
                <a:lnTo>
                  <a:pt x="48" y="198"/>
                </a:lnTo>
                <a:lnTo>
                  <a:pt x="52" y="190"/>
                </a:lnTo>
                <a:lnTo>
                  <a:pt x="58" y="188"/>
                </a:lnTo>
                <a:lnTo>
                  <a:pt x="62" y="180"/>
                </a:lnTo>
                <a:lnTo>
                  <a:pt x="70" y="176"/>
                </a:lnTo>
                <a:lnTo>
                  <a:pt x="72" y="172"/>
                </a:lnTo>
                <a:lnTo>
                  <a:pt x="64" y="166"/>
                </a:lnTo>
                <a:lnTo>
                  <a:pt x="56" y="160"/>
                </a:lnTo>
                <a:lnTo>
                  <a:pt x="50" y="154"/>
                </a:lnTo>
                <a:lnTo>
                  <a:pt x="44" y="150"/>
                </a:lnTo>
                <a:lnTo>
                  <a:pt x="38" y="144"/>
                </a:lnTo>
                <a:lnTo>
                  <a:pt x="32" y="144"/>
                </a:lnTo>
                <a:lnTo>
                  <a:pt x="28" y="142"/>
                </a:lnTo>
                <a:lnTo>
                  <a:pt x="26" y="138"/>
                </a:lnTo>
                <a:lnTo>
                  <a:pt x="24" y="128"/>
                </a:lnTo>
                <a:lnTo>
                  <a:pt x="22" y="124"/>
                </a:lnTo>
                <a:lnTo>
                  <a:pt x="18" y="124"/>
                </a:lnTo>
                <a:lnTo>
                  <a:pt x="12" y="126"/>
                </a:lnTo>
                <a:lnTo>
                  <a:pt x="10" y="124"/>
                </a:lnTo>
                <a:lnTo>
                  <a:pt x="6" y="120"/>
                </a:lnTo>
                <a:lnTo>
                  <a:pt x="6" y="116"/>
                </a:lnTo>
                <a:lnTo>
                  <a:pt x="6" y="114"/>
                </a:lnTo>
                <a:lnTo>
                  <a:pt x="6" y="110"/>
                </a:lnTo>
                <a:lnTo>
                  <a:pt x="4" y="108"/>
                </a:lnTo>
                <a:lnTo>
                  <a:pt x="4" y="110"/>
                </a:lnTo>
                <a:lnTo>
                  <a:pt x="4" y="108"/>
                </a:lnTo>
                <a:lnTo>
                  <a:pt x="4" y="102"/>
                </a:lnTo>
                <a:lnTo>
                  <a:pt x="4" y="98"/>
                </a:lnTo>
                <a:lnTo>
                  <a:pt x="4" y="94"/>
                </a:lnTo>
                <a:lnTo>
                  <a:pt x="8" y="94"/>
                </a:lnTo>
                <a:lnTo>
                  <a:pt x="10" y="92"/>
                </a:lnTo>
                <a:lnTo>
                  <a:pt x="10" y="88"/>
                </a:lnTo>
                <a:lnTo>
                  <a:pt x="10" y="84"/>
                </a:lnTo>
                <a:lnTo>
                  <a:pt x="10" y="82"/>
                </a:lnTo>
                <a:lnTo>
                  <a:pt x="12" y="82"/>
                </a:lnTo>
                <a:lnTo>
                  <a:pt x="12" y="78"/>
                </a:lnTo>
                <a:lnTo>
                  <a:pt x="8" y="72"/>
                </a:lnTo>
                <a:lnTo>
                  <a:pt x="4" y="70"/>
                </a:lnTo>
                <a:lnTo>
                  <a:pt x="4" y="66"/>
                </a:lnTo>
                <a:lnTo>
                  <a:pt x="2" y="66"/>
                </a:lnTo>
                <a:lnTo>
                  <a:pt x="2" y="64"/>
                </a:lnTo>
                <a:lnTo>
                  <a:pt x="2" y="62"/>
                </a:lnTo>
                <a:lnTo>
                  <a:pt x="10" y="54"/>
                </a:lnTo>
                <a:lnTo>
                  <a:pt x="14" y="46"/>
                </a:lnTo>
                <a:lnTo>
                  <a:pt x="14" y="44"/>
                </a:lnTo>
                <a:lnTo>
                  <a:pt x="18" y="38"/>
                </a:lnTo>
                <a:lnTo>
                  <a:pt x="22" y="30"/>
                </a:lnTo>
                <a:lnTo>
                  <a:pt x="20" y="22"/>
                </a:lnTo>
                <a:lnTo>
                  <a:pt x="22" y="16"/>
                </a:lnTo>
                <a:lnTo>
                  <a:pt x="26" y="10"/>
                </a:lnTo>
                <a:lnTo>
                  <a:pt x="26" y="8"/>
                </a:lnTo>
                <a:lnTo>
                  <a:pt x="34" y="2"/>
                </a:lnTo>
                <a:lnTo>
                  <a:pt x="34" y="0"/>
                </a:lnTo>
                <a:lnTo>
                  <a:pt x="128" y="32"/>
                </a:lnTo>
                <a:lnTo>
                  <a:pt x="130" y="32"/>
                </a:lnTo>
                <a:lnTo>
                  <a:pt x="130" y="36"/>
                </a:lnTo>
                <a:lnTo>
                  <a:pt x="130" y="52"/>
                </a:lnTo>
                <a:lnTo>
                  <a:pt x="126" y="64"/>
                </a:lnTo>
                <a:lnTo>
                  <a:pt x="126" y="74"/>
                </a:lnTo>
                <a:lnTo>
                  <a:pt x="122" y="80"/>
                </a:lnTo>
                <a:lnTo>
                  <a:pt x="122" y="82"/>
                </a:lnTo>
                <a:lnTo>
                  <a:pt x="120" y="84"/>
                </a:lnTo>
                <a:lnTo>
                  <a:pt x="118" y="84"/>
                </a:lnTo>
                <a:lnTo>
                  <a:pt x="118" y="76"/>
                </a:lnTo>
                <a:lnTo>
                  <a:pt x="116" y="78"/>
                </a:lnTo>
                <a:lnTo>
                  <a:pt x="114" y="84"/>
                </a:lnTo>
                <a:lnTo>
                  <a:pt x="110" y="88"/>
                </a:lnTo>
                <a:lnTo>
                  <a:pt x="110" y="98"/>
                </a:lnTo>
                <a:lnTo>
                  <a:pt x="108" y="104"/>
                </a:lnTo>
                <a:lnTo>
                  <a:pt x="110" y="110"/>
                </a:lnTo>
                <a:lnTo>
                  <a:pt x="110" y="116"/>
                </a:lnTo>
                <a:lnTo>
                  <a:pt x="112" y="118"/>
                </a:lnTo>
                <a:lnTo>
                  <a:pt x="118" y="118"/>
                </a:lnTo>
                <a:lnTo>
                  <a:pt x="120" y="116"/>
                </a:lnTo>
                <a:lnTo>
                  <a:pt x="122" y="116"/>
                </a:lnTo>
                <a:lnTo>
                  <a:pt x="126" y="114"/>
                </a:lnTo>
                <a:lnTo>
                  <a:pt x="142" y="118"/>
                </a:lnTo>
                <a:lnTo>
                  <a:pt x="140" y="114"/>
                </a:lnTo>
                <a:lnTo>
                  <a:pt x="138" y="110"/>
                </a:lnTo>
                <a:lnTo>
                  <a:pt x="140" y="110"/>
                </a:lnTo>
                <a:lnTo>
                  <a:pt x="144" y="116"/>
                </a:lnTo>
                <a:lnTo>
                  <a:pt x="146" y="126"/>
                </a:lnTo>
                <a:lnTo>
                  <a:pt x="148" y="132"/>
                </a:lnTo>
                <a:lnTo>
                  <a:pt x="148" y="142"/>
                </a:lnTo>
                <a:lnTo>
                  <a:pt x="148" y="148"/>
                </a:lnTo>
                <a:lnTo>
                  <a:pt x="148" y="160"/>
                </a:lnTo>
                <a:lnTo>
                  <a:pt x="146" y="164"/>
                </a:lnTo>
                <a:lnTo>
                  <a:pt x="148" y="164"/>
                </a:lnTo>
                <a:lnTo>
                  <a:pt x="150" y="168"/>
                </a:lnTo>
                <a:lnTo>
                  <a:pt x="152" y="194"/>
                </a:lnTo>
                <a:lnTo>
                  <a:pt x="154" y="210"/>
                </a:lnTo>
                <a:lnTo>
                  <a:pt x="152" y="210"/>
                </a:lnTo>
                <a:lnTo>
                  <a:pt x="150" y="200"/>
                </a:lnTo>
                <a:lnTo>
                  <a:pt x="150" y="194"/>
                </a:lnTo>
                <a:lnTo>
                  <a:pt x="150" y="188"/>
                </a:lnTo>
                <a:lnTo>
                  <a:pt x="148" y="184"/>
                </a:lnTo>
                <a:lnTo>
                  <a:pt x="150" y="180"/>
                </a:lnTo>
                <a:lnTo>
                  <a:pt x="148" y="170"/>
                </a:lnTo>
                <a:lnTo>
                  <a:pt x="146" y="168"/>
                </a:lnTo>
                <a:lnTo>
                  <a:pt x="144" y="170"/>
                </a:lnTo>
                <a:lnTo>
                  <a:pt x="144" y="172"/>
                </a:lnTo>
                <a:lnTo>
                  <a:pt x="148" y="172"/>
                </a:lnTo>
                <a:lnTo>
                  <a:pt x="146" y="174"/>
                </a:lnTo>
                <a:lnTo>
                  <a:pt x="140" y="180"/>
                </a:lnTo>
                <a:lnTo>
                  <a:pt x="144" y="180"/>
                </a:lnTo>
                <a:lnTo>
                  <a:pt x="144" y="182"/>
                </a:lnTo>
                <a:lnTo>
                  <a:pt x="144" y="186"/>
                </a:lnTo>
                <a:lnTo>
                  <a:pt x="142" y="188"/>
                </a:lnTo>
                <a:lnTo>
                  <a:pt x="146" y="190"/>
                </a:lnTo>
                <a:lnTo>
                  <a:pt x="144" y="196"/>
                </a:lnTo>
                <a:lnTo>
                  <a:pt x="146" y="200"/>
                </a:lnTo>
                <a:lnTo>
                  <a:pt x="144" y="206"/>
                </a:lnTo>
                <a:lnTo>
                  <a:pt x="144" y="214"/>
                </a:lnTo>
                <a:lnTo>
                  <a:pt x="144" y="216"/>
                </a:lnTo>
                <a:lnTo>
                  <a:pt x="146" y="218"/>
                </a:lnTo>
                <a:lnTo>
                  <a:pt x="148" y="220"/>
                </a:lnTo>
                <a:lnTo>
                  <a:pt x="144" y="232"/>
                </a:lnTo>
                <a:lnTo>
                  <a:pt x="140" y="234"/>
                </a:lnTo>
                <a:lnTo>
                  <a:pt x="140" y="238"/>
                </a:lnTo>
                <a:lnTo>
                  <a:pt x="136" y="240"/>
                </a:lnTo>
                <a:lnTo>
                  <a:pt x="134" y="246"/>
                </a:lnTo>
                <a:lnTo>
                  <a:pt x="136" y="248"/>
                </a:lnTo>
                <a:lnTo>
                  <a:pt x="140" y="250"/>
                </a:lnTo>
                <a:lnTo>
                  <a:pt x="140" y="252"/>
                </a:lnTo>
                <a:lnTo>
                  <a:pt x="138" y="254"/>
                </a:lnTo>
                <a:lnTo>
                  <a:pt x="136" y="254"/>
                </a:lnTo>
                <a:lnTo>
                  <a:pt x="136" y="250"/>
                </a:lnTo>
                <a:lnTo>
                  <a:pt x="134" y="250"/>
                </a:lnTo>
                <a:lnTo>
                  <a:pt x="128" y="252"/>
                </a:lnTo>
                <a:lnTo>
                  <a:pt x="126" y="250"/>
                </a:lnTo>
                <a:lnTo>
                  <a:pt x="126" y="256"/>
                </a:lnTo>
                <a:lnTo>
                  <a:pt x="132" y="260"/>
                </a:lnTo>
                <a:lnTo>
                  <a:pt x="130" y="262"/>
                </a:lnTo>
                <a:lnTo>
                  <a:pt x="130" y="266"/>
                </a:lnTo>
                <a:lnTo>
                  <a:pt x="128" y="264"/>
                </a:lnTo>
                <a:lnTo>
                  <a:pt x="126" y="264"/>
                </a:lnTo>
                <a:lnTo>
                  <a:pt x="124" y="272"/>
                </a:lnTo>
                <a:lnTo>
                  <a:pt x="124" y="274"/>
                </a:lnTo>
                <a:lnTo>
                  <a:pt x="126" y="272"/>
                </a:lnTo>
                <a:lnTo>
                  <a:pt x="128" y="274"/>
                </a:lnTo>
                <a:lnTo>
                  <a:pt x="132" y="278"/>
                </a:lnTo>
                <a:lnTo>
                  <a:pt x="120" y="288"/>
                </a:lnTo>
                <a:lnTo>
                  <a:pt x="120" y="284"/>
                </a:lnTo>
                <a:lnTo>
                  <a:pt x="124" y="278"/>
                </a:lnTo>
                <a:lnTo>
                  <a:pt x="122" y="278"/>
                </a:lnTo>
                <a:lnTo>
                  <a:pt x="120" y="278"/>
                </a:lnTo>
                <a:lnTo>
                  <a:pt x="120" y="282"/>
                </a:lnTo>
                <a:lnTo>
                  <a:pt x="116" y="284"/>
                </a:lnTo>
                <a:lnTo>
                  <a:pt x="118" y="288"/>
                </a:lnTo>
                <a:lnTo>
                  <a:pt x="112" y="290"/>
                </a:lnTo>
                <a:lnTo>
                  <a:pt x="108" y="292"/>
                </a:lnTo>
                <a:lnTo>
                  <a:pt x="108" y="294"/>
                </a:lnTo>
                <a:lnTo>
                  <a:pt x="112" y="294"/>
                </a:lnTo>
                <a:lnTo>
                  <a:pt x="112" y="296"/>
                </a:lnTo>
                <a:lnTo>
                  <a:pt x="118" y="292"/>
                </a:lnTo>
                <a:lnTo>
                  <a:pt x="120" y="292"/>
                </a:lnTo>
                <a:lnTo>
                  <a:pt x="116" y="296"/>
                </a:lnTo>
                <a:lnTo>
                  <a:pt x="114" y="304"/>
                </a:lnTo>
                <a:lnTo>
                  <a:pt x="110" y="306"/>
                </a:lnTo>
                <a:lnTo>
                  <a:pt x="108" y="318"/>
                </a:lnTo>
                <a:lnTo>
                  <a:pt x="106" y="318"/>
                </a:lnTo>
                <a:lnTo>
                  <a:pt x="104" y="320"/>
                </a:lnTo>
                <a:lnTo>
                  <a:pt x="106" y="322"/>
                </a:lnTo>
                <a:lnTo>
                  <a:pt x="108" y="320"/>
                </a:lnTo>
                <a:lnTo>
                  <a:pt x="108" y="324"/>
                </a:lnTo>
                <a:lnTo>
                  <a:pt x="104" y="332"/>
                </a:lnTo>
                <a:lnTo>
                  <a:pt x="102" y="332"/>
                </a:lnTo>
                <a:lnTo>
                  <a:pt x="102" y="334"/>
                </a:lnTo>
                <a:lnTo>
                  <a:pt x="102" y="338"/>
                </a:lnTo>
                <a:lnTo>
                  <a:pt x="100" y="344"/>
                </a:lnTo>
                <a:lnTo>
                  <a:pt x="98" y="348"/>
                </a:lnTo>
                <a:lnTo>
                  <a:pt x="96" y="348"/>
                </a:lnTo>
                <a:lnTo>
                  <a:pt x="94" y="350"/>
                </a:lnTo>
                <a:lnTo>
                  <a:pt x="92" y="352"/>
                </a:lnTo>
                <a:lnTo>
                  <a:pt x="88" y="354"/>
                </a:lnTo>
                <a:lnTo>
                  <a:pt x="86" y="354"/>
                </a:lnTo>
                <a:lnTo>
                  <a:pt x="86" y="352"/>
                </a:lnTo>
                <a:lnTo>
                  <a:pt x="84" y="342"/>
                </a:lnTo>
                <a:lnTo>
                  <a:pt x="88" y="332"/>
                </a:lnTo>
                <a:lnTo>
                  <a:pt x="88" y="322"/>
                </a:lnTo>
                <a:lnTo>
                  <a:pt x="86" y="318"/>
                </a:lnTo>
                <a:lnTo>
                  <a:pt x="82" y="314"/>
                </a:lnTo>
                <a:lnTo>
                  <a:pt x="72" y="318"/>
                </a:lnTo>
                <a:lnTo>
                  <a:pt x="70" y="316"/>
                </a:lnTo>
                <a:lnTo>
                  <a:pt x="68" y="314"/>
                </a:lnTo>
                <a:lnTo>
                  <a:pt x="66" y="316"/>
                </a:lnTo>
                <a:lnTo>
                  <a:pt x="62" y="318"/>
                </a:lnTo>
                <a:lnTo>
                  <a:pt x="60" y="320"/>
                </a:lnTo>
                <a:lnTo>
                  <a:pt x="58" y="322"/>
                </a:lnTo>
                <a:lnTo>
                  <a:pt x="56" y="320"/>
                </a:lnTo>
                <a:lnTo>
                  <a:pt x="54" y="314"/>
                </a:lnTo>
                <a:lnTo>
                  <a:pt x="46" y="312"/>
                </a:lnTo>
                <a:lnTo>
                  <a:pt x="44" y="308"/>
                </a:lnTo>
                <a:lnTo>
                  <a:pt x="40" y="310"/>
                </a:lnTo>
                <a:lnTo>
                  <a:pt x="38" y="308"/>
                </a:lnTo>
                <a:lnTo>
                  <a:pt x="32" y="304"/>
                </a:lnTo>
                <a:lnTo>
                  <a:pt x="30" y="306"/>
                </a:lnTo>
                <a:lnTo>
                  <a:pt x="26" y="302"/>
                </a:lnTo>
                <a:lnTo>
                  <a:pt x="22" y="300"/>
                </a:lnTo>
                <a:lnTo>
                  <a:pt x="16" y="294"/>
                </a:lnTo>
                <a:lnTo>
                  <a:pt x="8" y="292"/>
                </a:lnTo>
                <a:lnTo>
                  <a:pt x="6" y="286"/>
                </a:lnTo>
                <a:lnTo>
                  <a:pt x="6" y="284"/>
                </a:lnTo>
                <a:lnTo>
                  <a:pt x="8" y="286"/>
                </a:lnTo>
                <a:lnTo>
                  <a:pt x="6" y="276"/>
                </a:lnTo>
                <a:lnTo>
                  <a:pt x="0" y="270"/>
                </a:lnTo>
                <a:lnTo>
                  <a:pt x="4" y="264"/>
                </a:lnTo>
                <a:lnTo>
                  <a:pt x="4" y="258"/>
                </a:lnTo>
                <a:lnTo>
                  <a:pt x="6" y="254"/>
                </a:lnTo>
                <a:lnTo>
                  <a:pt x="8" y="254"/>
                </a:lnTo>
                <a:lnTo>
                  <a:pt x="6" y="250"/>
                </a:lnTo>
                <a:lnTo>
                  <a:pt x="12" y="240"/>
                </a:lnTo>
                <a:close/>
              </a:path>
            </a:pathLst>
          </a:custGeom>
          <a:solidFill>
            <a:schemeClr val="accent2"/>
          </a:solidFill>
          <a:ln w="12700">
            <a:solidFill>
              <a:srgbClr val="FFFFFF"/>
            </a:solidFill>
            <a:prstDash val="solid"/>
            <a:round/>
            <a:headEnd/>
            <a:tailEnd/>
          </a:ln>
        </p:spPr>
        <p:txBody>
          <a:bodyPr/>
          <a:lstStyle/>
          <a:p>
            <a:endParaRPr lang="en-US" sz="1600" dirty="0">
              <a:solidFill>
                <a:srgbClr val="C4262E"/>
              </a:solidFill>
            </a:endParaRPr>
          </a:p>
        </p:txBody>
      </p:sp>
      <p:sp>
        <p:nvSpPr>
          <p:cNvPr id="2093" name="Freeform 50"/>
          <p:cNvSpPr>
            <a:spLocks/>
          </p:cNvSpPr>
          <p:nvPr/>
        </p:nvSpPr>
        <p:spPr bwMode="auto">
          <a:xfrm>
            <a:off x="4083341" y="1963871"/>
            <a:ext cx="641624" cy="712227"/>
          </a:xfrm>
          <a:custGeom>
            <a:avLst/>
            <a:gdLst>
              <a:gd name="T0" fmla="*/ 255705 w 566"/>
              <a:gd name="T1" fmla="*/ 668620 h 628"/>
              <a:gd name="T2" fmla="*/ 246988 w 566"/>
              <a:gd name="T3" fmla="*/ 639550 h 628"/>
              <a:gd name="T4" fmla="*/ 203402 w 566"/>
              <a:gd name="T5" fmla="*/ 604665 h 628"/>
              <a:gd name="T6" fmla="*/ 148193 w 566"/>
              <a:gd name="T7" fmla="*/ 546524 h 628"/>
              <a:gd name="T8" fmla="*/ 107512 w 566"/>
              <a:gd name="T9" fmla="*/ 526175 h 628"/>
              <a:gd name="T10" fmla="*/ 61021 w 566"/>
              <a:gd name="T11" fmla="*/ 500012 h 628"/>
              <a:gd name="T12" fmla="*/ 17434 w 566"/>
              <a:gd name="T13" fmla="*/ 465127 h 628"/>
              <a:gd name="T14" fmla="*/ 26152 w 566"/>
              <a:gd name="T15" fmla="*/ 427336 h 628"/>
              <a:gd name="T16" fmla="*/ 26152 w 566"/>
              <a:gd name="T17" fmla="*/ 389544 h 628"/>
              <a:gd name="T18" fmla="*/ 29057 w 566"/>
              <a:gd name="T19" fmla="*/ 337217 h 628"/>
              <a:gd name="T20" fmla="*/ 23246 w 566"/>
              <a:gd name="T21" fmla="*/ 302333 h 628"/>
              <a:gd name="T22" fmla="*/ 0 w 566"/>
              <a:gd name="T23" fmla="*/ 279076 h 628"/>
              <a:gd name="T24" fmla="*/ 23246 w 566"/>
              <a:gd name="T25" fmla="*/ 232564 h 628"/>
              <a:gd name="T26" fmla="*/ 63926 w 566"/>
              <a:gd name="T27" fmla="*/ 200586 h 628"/>
              <a:gd name="T28" fmla="*/ 84267 w 566"/>
              <a:gd name="T29" fmla="*/ 69769 h 628"/>
              <a:gd name="T30" fmla="*/ 101701 w 566"/>
              <a:gd name="T31" fmla="*/ 49420 h 628"/>
              <a:gd name="T32" fmla="*/ 122041 w 566"/>
              <a:gd name="T33" fmla="*/ 61048 h 628"/>
              <a:gd name="T34" fmla="*/ 194685 w 566"/>
              <a:gd name="T35" fmla="*/ 43606 h 628"/>
              <a:gd name="T36" fmla="*/ 232459 w 566"/>
              <a:gd name="T37" fmla="*/ 17442 h 628"/>
              <a:gd name="T38" fmla="*/ 244082 w 566"/>
              <a:gd name="T39" fmla="*/ 23256 h 628"/>
              <a:gd name="T40" fmla="*/ 261517 w 566"/>
              <a:gd name="T41" fmla="*/ 5814 h 628"/>
              <a:gd name="T42" fmla="*/ 281857 w 566"/>
              <a:gd name="T43" fmla="*/ 0 h 628"/>
              <a:gd name="T44" fmla="*/ 296386 w 566"/>
              <a:gd name="T45" fmla="*/ 8721 h 628"/>
              <a:gd name="T46" fmla="*/ 281857 w 566"/>
              <a:gd name="T47" fmla="*/ 34885 h 628"/>
              <a:gd name="T48" fmla="*/ 276045 w 566"/>
              <a:gd name="T49" fmla="*/ 66862 h 628"/>
              <a:gd name="T50" fmla="*/ 296386 w 566"/>
              <a:gd name="T51" fmla="*/ 66862 h 628"/>
              <a:gd name="T52" fmla="*/ 299291 w 566"/>
              <a:gd name="T53" fmla="*/ 52327 h 628"/>
              <a:gd name="T54" fmla="*/ 334160 w 566"/>
              <a:gd name="T55" fmla="*/ 72676 h 628"/>
              <a:gd name="T56" fmla="*/ 351595 w 566"/>
              <a:gd name="T57" fmla="*/ 81397 h 628"/>
              <a:gd name="T58" fmla="*/ 369029 w 566"/>
              <a:gd name="T59" fmla="*/ 87211 h 628"/>
              <a:gd name="T60" fmla="*/ 540468 w 566"/>
              <a:gd name="T61" fmla="*/ 151166 h 628"/>
              <a:gd name="T62" fmla="*/ 601489 w 566"/>
              <a:gd name="T63" fmla="*/ 171516 h 628"/>
              <a:gd name="T64" fmla="*/ 621829 w 566"/>
              <a:gd name="T65" fmla="*/ 171516 h 628"/>
              <a:gd name="T66" fmla="*/ 642169 w 566"/>
              <a:gd name="T67" fmla="*/ 174423 h 628"/>
              <a:gd name="T68" fmla="*/ 677038 w 566"/>
              <a:gd name="T69" fmla="*/ 180237 h 628"/>
              <a:gd name="T70" fmla="*/ 688661 w 566"/>
              <a:gd name="T71" fmla="*/ 203493 h 628"/>
              <a:gd name="T72" fmla="*/ 720624 w 566"/>
              <a:gd name="T73" fmla="*/ 218028 h 628"/>
              <a:gd name="T74" fmla="*/ 738058 w 566"/>
              <a:gd name="T75" fmla="*/ 252913 h 628"/>
              <a:gd name="T76" fmla="*/ 732247 w 566"/>
              <a:gd name="T77" fmla="*/ 281983 h 628"/>
              <a:gd name="T78" fmla="*/ 740964 w 566"/>
              <a:gd name="T79" fmla="*/ 296519 h 628"/>
              <a:gd name="T80" fmla="*/ 761304 w 566"/>
              <a:gd name="T81" fmla="*/ 302333 h 628"/>
              <a:gd name="T82" fmla="*/ 778739 w 566"/>
              <a:gd name="T83" fmla="*/ 345938 h 628"/>
              <a:gd name="T84" fmla="*/ 770022 w 566"/>
              <a:gd name="T85" fmla="*/ 372102 h 628"/>
              <a:gd name="T86" fmla="*/ 735153 w 566"/>
              <a:gd name="T87" fmla="*/ 421521 h 628"/>
              <a:gd name="T88" fmla="*/ 720624 w 566"/>
              <a:gd name="T89" fmla="*/ 462220 h 628"/>
              <a:gd name="T90" fmla="*/ 743870 w 566"/>
              <a:gd name="T91" fmla="*/ 456406 h 628"/>
              <a:gd name="T92" fmla="*/ 772927 w 566"/>
              <a:gd name="T93" fmla="*/ 412800 h 628"/>
              <a:gd name="T94" fmla="*/ 790362 w 566"/>
              <a:gd name="T95" fmla="*/ 404079 h 628"/>
              <a:gd name="T96" fmla="*/ 807796 w 566"/>
              <a:gd name="T97" fmla="*/ 392451 h 628"/>
              <a:gd name="T98" fmla="*/ 804891 w 566"/>
              <a:gd name="T99" fmla="*/ 462220 h 628"/>
              <a:gd name="T100" fmla="*/ 807796 w 566"/>
              <a:gd name="T101" fmla="*/ 534896 h 628"/>
              <a:gd name="T102" fmla="*/ 781645 w 566"/>
              <a:gd name="T103" fmla="*/ 610479 h 628"/>
              <a:gd name="T104" fmla="*/ 770022 w 566"/>
              <a:gd name="T105" fmla="*/ 709319 h 628"/>
              <a:gd name="T106" fmla="*/ 772927 w 566"/>
              <a:gd name="T107" fmla="*/ 764553 h 628"/>
              <a:gd name="T108" fmla="*/ 781645 w 566"/>
              <a:gd name="T109" fmla="*/ 793623 h 628"/>
              <a:gd name="T110" fmla="*/ 790362 w 566"/>
              <a:gd name="T111" fmla="*/ 857578 h 628"/>
              <a:gd name="T112" fmla="*/ 363218 w 566"/>
              <a:gd name="T113" fmla="*/ 912812 h 628"/>
              <a:gd name="T114" fmla="*/ 351595 w 566"/>
              <a:gd name="T115" fmla="*/ 886649 h 628"/>
              <a:gd name="T116" fmla="*/ 290574 w 566"/>
              <a:gd name="T117" fmla="*/ 843043 h 628"/>
              <a:gd name="T118" fmla="*/ 276045 w 566"/>
              <a:gd name="T119" fmla="*/ 799437 h 628"/>
              <a:gd name="T120" fmla="*/ 287668 w 566"/>
              <a:gd name="T121" fmla="*/ 755832 h 628"/>
              <a:gd name="T122" fmla="*/ 267328 w 566"/>
              <a:gd name="T123" fmla="*/ 741296 h 628"/>
              <a:gd name="T124" fmla="*/ 264423 w 566"/>
              <a:gd name="T125" fmla="*/ 712226 h 6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66" h="628">
                <a:moveTo>
                  <a:pt x="182" y="490"/>
                </a:moveTo>
                <a:lnTo>
                  <a:pt x="178" y="484"/>
                </a:lnTo>
                <a:lnTo>
                  <a:pt x="178" y="478"/>
                </a:lnTo>
                <a:lnTo>
                  <a:pt x="176" y="460"/>
                </a:lnTo>
                <a:lnTo>
                  <a:pt x="176" y="452"/>
                </a:lnTo>
                <a:lnTo>
                  <a:pt x="176" y="450"/>
                </a:lnTo>
                <a:lnTo>
                  <a:pt x="174" y="444"/>
                </a:lnTo>
                <a:lnTo>
                  <a:pt x="170" y="440"/>
                </a:lnTo>
                <a:lnTo>
                  <a:pt x="166" y="432"/>
                </a:lnTo>
                <a:lnTo>
                  <a:pt x="158" y="424"/>
                </a:lnTo>
                <a:lnTo>
                  <a:pt x="148" y="418"/>
                </a:lnTo>
                <a:lnTo>
                  <a:pt x="140" y="416"/>
                </a:lnTo>
                <a:lnTo>
                  <a:pt x="130" y="410"/>
                </a:lnTo>
                <a:lnTo>
                  <a:pt x="122" y="404"/>
                </a:lnTo>
                <a:lnTo>
                  <a:pt x="118" y="400"/>
                </a:lnTo>
                <a:lnTo>
                  <a:pt x="112" y="396"/>
                </a:lnTo>
                <a:lnTo>
                  <a:pt x="102" y="376"/>
                </a:lnTo>
                <a:lnTo>
                  <a:pt x="96" y="372"/>
                </a:lnTo>
                <a:lnTo>
                  <a:pt x="84" y="364"/>
                </a:lnTo>
                <a:lnTo>
                  <a:pt x="80" y="362"/>
                </a:lnTo>
                <a:lnTo>
                  <a:pt x="74" y="362"/>
                </a:lnTo>
                <a:lnTo>
                  <a:pt x="70" y="360"/>
                </a:lnTo>
                <a:lnTo>
                  <a:pt x="64" y="354"/>
                </a:lnTo>
                <a:lnTo>
                  <a:pt x="62" y="348"/>
                </a:lnTo>
                <a:lnTo>
                  <a:pt x="58" y="346"/>
                </a:lnTo>
                <a:lnTo>
                  <a:pt x="42" y="344"/>
                </a:lnTo>
                <a:lnTo>
                  <a:pt x="34" y="338"/>
                </a:lnTo>
                <a:lnTo>
                  <a:pt x="36" y="340"/>
                </a:lnTo>
                <a:lnTo>
                  <a:pt x="32" y="338"/>
                </a:lnTo>
                <a:lnTo>
                  <a:pt x="26" y="332"/>
                </a:lnTo>
                <a:lnTo>
                  <a:pt x="12" y="320"/>
                </a:lnTo>
                <a:lnTo>
                  <a:pt x="16" y="312"/>
                </a:lnTo>
                <a:lnTo>
                  <a:pt x="16" y="304"/>
                </a:lnTo>
                <a:lnTo>
                  <a:pt x="16" y="300"/>
                </a:lnTo>
                <a:lnTo>
                  <a:pt x="18" y="294"/>
                </a:lnTo>
                <a:lnTo>
                  <a:pt x="14" y="280"/>
                </a:lnTo>
                <a:lnTo>
                  <a:pt x="12" y="276"/>
                </a:lnTo>
                <a:lnTo>
                  <a:pt x="12" y="274"/>
                </a:lnTo>
                <a:lnTo>
                  <a:pt x="16" y="272"/>
                </a:lnTo>
                <a:lnTo>
                  <a:pt x="18" y="268"/>
                </a:lnTo>
                <a:lnTo>
                  <a:pt x="16" y="264"/>
                </a:lnTo>
                <a:lnTo>
                  <a:pt x="14" y="258"/>
                </a:lnTo>
                <a:lnTo>
                  <a:pt x="16" y="244"/>
                </a:lnTo>
                <a:lnTo>
                  <a:pt x="20" y="238"/>
                </a:lnTo>
                <a:lnTo>
                  <a:pt x="20" y="232"/>
                </a:lnTo>
                <a:lnTo>
                  <a:pt x="24" y="228"/>
                </a:lnTo>
                <a:lnTo>
                  <a:pt x="24" y="224"/>
                </a:lnTo>
                <a:lnTo>
                  <a:pt x="24" y="222"/>
                </a:lnTo>
                <a:lnTo>
                  <a:pt x="18" y="214"/>
                </a:lnTo>
                <a:lnTo>
                  <a:pt x="16" y="208"/>
                </a:lnTo>
                <a:lnTo>
                  <a:pt x="14" y="206"/>
                </a:lnTo>
                <a:lnTo>
                  <a:pt x="12" y="204"/>
                </a:lnTo>
                <a:lnTo>
                  <a:pt x="4" y="204"/>
                </a:lnTo>
                <a:lnTo>
                  <a:pt x="0" y="202"/>
                </a:lnTo>
                <a:lnTo>
                  <a:pt x="0" y="192"/>
                </a:lnTo>
                <a:lnTo>
                  <a:pt x="0" y="184"/>
                </a:lnTo>
                <a:lnTo>
                  <a:pt x="10" y="176"/>
                </a:lnTo>
                <a:lnTo>
                  <a:pt x="12" y="170"/>
                </a:lnTo>
                <a:lnTo>
                  <a:pt x="12" y="166"/>
                </a:lnTo>
                <a:lnTo>
                  <a:pt x="16" y="160"/>
                </a:lnTo>
                <a:lnTo>
                  <a:pt x="20" y="156"/>
                </a:lnTo>
                <a:lnTo>
                  <a:pt x="32" y="150"/>
                </a:lnTo>
                <a:lnTo>
                  <a:pt x="34" y="144"/>
                </a:lnTo>
                <a:lnTo>
                  <a:pt x="40" y="144"/>
                </a:lnTo>
                <a:lnTo>
                  <a:pt x="44" y="138"/>
                </a:lnTo>
                <a:lnTo>
                  <a:pt x="52" y="138"/>
                </a:lnTo>
                <a:lnTo>
                  <a:pt x="54" y="132"/>
                </a:lnTo>
                <a:lnTo>
                  <a:pt x="58" y="130"/>
                </a:lnTo>
                <a:lnTo>
                  <a:pt x="56" y="48"/>
                </a:lnTo>
                <a:lnTo>
                  <a:pt x="58" y="48"/>
                </a:lnTo>
                <a:lnTo>
                  <a:pt x="64" y="48"/>
                </a:lnTo>
                <a:lnTo>
                  <a:pt x="64" y="42"/>
                </a:lnTo>
                <a:lnTo>
                  <a:pt x="66" y="40"/>
                </a:lnTo>
                <a:lnTo>
                  <a:pt x="68" y="38"/>
                </a:lnTo>
                <a:lnTo>
                  <a:pt x="70" y="34"/>
                </a:lnTo>
                <a:lnTo>
                  <a:pt x="72" y="32"/>
                </a:lnTo>
                <a:lnTo>
                  <a:pt x="74" y="34"/>
                </a:lnTo>
                <a:lnTo>
                  <a:pt x="82" y="42"/>
                </a:lnTo>
                <a:lnTo>
                  <a:pt x="84" y="42"/>
                </a:lnTo>
                <a:lnTo>
                  <a:pt x="90" y="44"/>
                </a:lnTo>
                <a:lnTo>
                  <a:pt x="100" y="42"/>
                </a:lnTo>
                <a:lnTo>
                  <a:pt x="116" y="36"/>
                </a:lnTo>
                <a:lnTo>
                  <a:pt x="124" y="32"/>
                </a:lnTo>
                <a:lnTo>
                  <a:pt x="134" y="30"/>
                </a:lnTo>
                <a:lnTo>
                  <a:pt x="140" y="26"/>
                </a:lnTo>
                <a:lnTo>
                  <a:pt x="142" y="28"/>
                </a:lnTo>
                <a:lnTo>
                  <a:pt x="148" y="22"/>
                </a:lnTo>
                <a:lnTo>
                  <a:pt x="154" y="18"/>
                </a:lnTo>
                <a:lnTo>
                  <a:pt x="160" y="12"/>
                </a:lnTo>
                <a:lnTo>
                  <a:pt x="162" y="12"/>
                </a:lnTo>
                <a:lnTo>
                  <a:pt x="162" y="16"/>
                </a:lnTo>
                <a:lnTo>
                  <a:pt x="166" y="14"/>
                </a:lnTo>
                <a:lnTo>
                  <a:pt x="168" y="16"/>
                </a:lnTo>
                <a:lnTo>
                  <a:pt x="170" y="16"/>
                </a:lnTo>
                <a:lnTo>
                  <a:pt x="172" y="12"/>
                </a:lnTo>
                <a:lnTo>
                  <a:pt x="174" y="10"/>
                </a:lnTo>
                <a:lnTo>
                  <a:pt x="176" y="6"/>
                </a:lnTo>
                <a:lnTo>
                  <a:pt x="180" y="4"/>
                </a:lnTo>
                <a:lnTo>
                  <a:pt x="182" y="2"/>
                </a:lnTo>
                <a:lnTo>
                  <a:pt x="186" y="4"/>
                </a:lnTo>
                <a:lnTo>
                  <a:pt x="190" y="2"/>
                </a:lnTo>
                <a:lnTo>
                  <a:pt x="192" y="0"/>
                </a:lnTo>
                <a:lnTo>
                  <a:pt x="194" y="0"/>
                </a:lnTo>
                <a:lnTo>
                  <a:pt x="196" y="0"/>
                </a:lnTo>
                <a:lnTo>
                  <a:pt x="196" y="2"/>
                </a:lnTo>
                <a:lnTo>
                  <a:pt x="200" y="2"/>
                </a:lnTo>
                <a:lnTo>
                  <a:pt x="202" y="6"/>
                </a:lnTo>
                <a:lnTo>
                  <a:pt x="204" y="6"/>
                </a:lnTo>
                <a:lnTo>
                  <a:pt x="204" y="8"/>
                </a:lnTo>
                <a:lnTo>
                  <a:pt x="202" y="10"/>
                </a:lnTo>
                <a:lnTo>
                  <a:pt x="202" y="12"/>
                </a:lnTo>
                <a:lnTo>
                  <a:pt x="200" y="20"/>
                </a:lnTo>
                <a:lnTo>
                  <a:pt x="194" y="24"/>
                </a:lnTo>
                <a:lnTo>
                  <a:pt x="194" y="26"/>
                </a:lnTo>
                <a:lnTo>
                  <a:pt x="194" y="30"/>
                </a:lnTo>
                <a:lnTo>
                  <a:pt x="196" y="36"/>
                </a:lnTo>
                <a:lnTo>
                  <a:pt x="192" y="42"/>
                </a:lnTo>
                <a:lnTo>
                  <a:pt x="190" y="46"/>
                </a:lnTo>
                <a:lnTo>
                  <a:pt x="188" y="50"/>
                </a:lnTo>
                <a:lnTo>
                  <a:pt x="188" y="52"/>
                </a:lnTo>
                <a:lnTo>
                  <a:pt x="190" y="52"/>
                </a:lnTo>
                <a:lnTo>
                  <a:pt x="196" y="48"/>
                </a:lnTo>
                <a:lnTo>
                  <a:pt x="204" y="46"/>
                </a:lnTo>
                <a:lnTo>
                  <a:pt x="208" y="42"/>
                </a:lnTo>
                <a:lnTo>
                  <a:pt x="204" y="40"/>
                </a:lnTo>
                <a:lnTo>
                  <a:pt x="208" y="40"/>
                </a:lnTo>
                <a:lnTo>
                  <a:pt x="206" y="36"/>
                </a:lnTo>
                <a:lnTo>
                  <a:pt x="212" y="40"/>
                </a:lnTo>
                <a:lnTo>
                  <a:pt x="216" y="44"/>
                </a:lnTo>
                <a:lnTo>
                  <a:pt x="218" y="46"/>
                </a:lnTo>
                <a:lnTo>
                  <a:pt x="224" y="50"/>
                </a:lnTo>
                <a:lnTo>
                  <a:pt x="230" y="50"/>
                </a:lnTo>
                <a:lnTo>
                  <a:pt x="236" y="54"/>
                </a:lnTo>
                <a:lnTo>
                  <a:pt x="240" y="50"/>
                </a:lnTo>
                <a:lnTo>
                  <a:pt x="242" y="56"/>
                </a:lnTo>
                <a:lnTo>
                  <a:pt x="244" y="56"/>
                </a:lnTo>
                <a:lnTo>
                  <a:pt x="248" y="54"/>
                </a:lnTo>
                <a:lnTo>
                  <a:pt x="250" y="58"/>
                </a:lnTo>
                <a:lnTo>
                  <a:pt x="252" y="58"/>
                </a:lnTo>
                <a:lnTo>
                  <a:pt x="254" y="60"/>
                </a:lnTo>
                <a:lnTo>
                  <a:pt x="258" y="60"/>
                </a:lnTo>
                <a:lnTo>
                  <a:pt x="260" y="60"/>
                </a:lnTo>
                <a:lnTo>
                  <a:pt x="264" y="68"/>
                </a:lnTo>
                <a:lnTo>
                  <a:pt x="270" y="84"/>
                </a:lnTo>
                <a:lnTo>
                  <a:pt x="372" y="104"/>
                </a:lnTo>
                <a:lnTo>
                  <a:pt x="400" y="118"/>
                </a:lnTo>
                <a:lnTo>
                  <a:pt x="404" y="118"/>
                </a:lnTo>
                <a:lnTo>
                  <a:pt x="406" y="118"/>
                </a:lnTo>
                <a:lnTo>
                  <a:pt x="412" y="116"/>
                </a:lnTo>
                <a:lnTo>
                  <a:pt x="414" y="118"/>
                </a:lnTo>
                <a:lnTo>
                  <a:pt x="418" y="118"/>
                </a:lnTo>
                <a:lnTo>
                  <a:pt x="418" y="120"/>
                </a:lnTo>
                <a:lnTo>
                  <a:pt x="420" y="122"/>
                </a:lnTo>
                <a:lnTo>
                  <a:pt x="424" y="118"/>
                </a:lnTo>
                <a:lnTo>
                  <a:pt x="428" y="118"/>
                </a:lnTo>
                <a:lnTo>
                  <a:pt x="430" y="116"/>
                </a:lnTo>
                <a:lnTo>
                  <a:pt x="432" y="116"/>
                </a:lnTo>
                <a:lnTo>
                  <a:pt x="434" y="120"/>
                </a:lnTo>
                <a:lnTo>
                  <a:pt x="438" y="118"/>
                </a:lnTo>
                <a:lnTo>
                  <a:pt x="442" y="120"/>
                </a:lnTo>
                <a:lnTo>
                  <a:pt x="448" y="120"/>
                </a:lnTo>
                <a:lnTo>
                  <a:pt x="452" y="122"/>
                </a:lnTo>
                <a:lnTo>
                  <a:pt x="458" y="122"/>
                </a:lnTo>
                <a:lnTo>
                  <a:pt x="462" y="124"/>
                </a:lnTo>
                <a:lnTo>
                  <a:pt x="466" y="124"/>
                </a:lnTo>
                <a:lnTo>
                  <a:pt x="470" y="126"/>
                </a:lnTo>
                <a:lnTo>
                  <a:pt x="474" y="126"/>
                </a:lnTo>
                <a:lnTo>
                  <a:pt x="474" y="132"/>
                </a:lnTo>
                <a:lnTo>
                  <a:pt x="478" y="134"/>
                </a:lnTo>
                <a:lnTo>
                  <a:pt x="474" y="140"/>
                </a:lnTo>
                <a:lnTo>
                  <a:pt x="474" y="144"/>
                </a:lnTo>
                <a:lnTo>
                  <a:pt x="480" y="146"/>
                </a:lnTo>
                <a:lnTo>
                  <a:pt x="486" y="146"/>
                </a:lnTo>
                <a:lnTo>
                  <a:pt x="490" y="148"/>
                </a:lnTo>
                <a:lnTo>
                  <a:pt x="496" y="150"/>
                </a:lnTo>
                <a:lnTo>
                  <a:pt x="508" y="158"/>
                </a:lnTo>
                <a:lnTo>
                  <a:pt x="506" y="164"/>
                </a:lnTo>
                <a:lnTo>
                  <a:pt x="510" y="168"/>
                </a:lnTo>
                <a:lnTo>
                  <a:pt x="510" y="172"/>
                </a:lnTo>
                <a:lnTo>
                  <a:pt x="508" y="174"/>
                </a:lnTo>
                <a:lnTo>
                  <a:pt x="506" y="176"/>
                </a:lnTo>
                <a:lnTo>
                  <a:pt x="510" y="180"/>
                </a:lnTo>
                <a:lnTo>
                  <a:pt x="510" y="184"/>
                </a:lnTo>
                <a:lnTo>
                  <a:pt x="508" y="190"/>
                </a:lnTo>
                <a:lnTo>
                  <a:pt x="504" y="194"/>
                </a:lnTo>
                <a:lnTo>
                  <a:pt x="504" y="198"/>
                </a:lnTo>
                <a:lnTo>
                  <a:pt x="504" y="202"/>
                </a:lnTo>
                <a:lnTo>
                  <a:pt x="504" y="204"/>
                </a:lnTo>
                <a:lnTo>
                  <a:pt x="506" y="206"/>
                </a:lnTo>
                <a:lnTo>
                  <a:pt x="510" y="204"/>
                </a:lnTo>
                <a:lnTo>
                  <a:pt x="514" y="204"/>
                </a:lnTo>
                <a:lnTo>
                  <a:pt x="522" y="200"/>
                </a:lnTo>
                <a:lnTo>
                  <a:pt x="524" y="200"/>
                </a:lnTo>
                <a:lnTo>
                  <a:pt x="526" y="204"/>
                </a:lnTo>
                <a:lnTo>
                  <a:pt x="524" y="208"/>
                </a:lnTo>
                <a:lnTo>
                  <a:pt x="522" y="218"/>
                </a:lnTo>
                <a:lnTo>
                  <a:pt x="520" y="228"/>
                </a:lnTo>
                <a:lnTo>
                  <a:pt x="526" y="232"/>
                </a:lnTo>
                <a:lnTo>
                  <a:pt x="528" y="238"/>
                </a:lnTo>
                <a:lnTo>
                  <a:pt x="536" y="238"/>
                </a:lnTo>
                <a:lnTo>
                  <a:pt x="536" y="240"/>
                </a:lnTo>
                <a:lnTo>
                  <a:pt x="532" y="246"/>
                </a:lnTo>
                <a:lnTo>
                  <a:pt x="534" y="250"/>
                </a:lnTo>
                <a:lnTo>
                  <a:pt x="532" y="254"/>
                </a:lnTo>
                <a:lnTo>
                  <a:pt x="530" y="256"/>
                </a:lnTo>
                <a:lnTo>
                  <a:pt x="514" y="264"/>
                </a:lnTo>
                <a:lnTo>
                  <a:pt x="512" y="268"/>
                </a:lnTo>
                <a:lnTo>
                  <a:pt x="514" y="274"/>
                </a:lnTo>
                <a:lnTo>
                  <a:pt x="508" y="282"/>
                </a:lnTo>
                <a:lnTo>
                  <a:pt x="506" y="290"/>
                </a:lnTo>
                <a:lnTo>
                  <a:pt x="500" y="298"/>
                </a:lnTo>
                <a:lnTo>
                  <a:pt x="502" y="304"/>
                </a:lnTo>
                <a:lnTo>
                  <a:pt x="498" y="306"/>
                </a:lnTo>
                <a:lnTo>
                  <a:pt x="498" y="316"/>
                </a:lnTo>
                <a:lnTo>
                  <a:pt x="496" y="318"/>
                </a:lnTo>
                <a:lnTo>
                  <a:pt x="498" y="320"/>
                </a:lnTo>
                <a:lnTo>
                  <a:pt x="502" y="322"/>
                </a:lnTo>
                <a:lnTo>
                  <a:pt x="508" y="322"/>
                </a:lnTo>
                <a:lnTo>
                  <a:pt x="510" y="320"/>
                </a:lnTo>
                <a:lnTo>
                  <a:pt x="512" y="314"/>
                </a:lnTo>
                <a:lnTo>
                  <a:pt x="516" y="310"/>
                </a:lnTo>
                <a:lnTo>
                  <a:pt x="524" y="304"/>
                </a:lnTo>
                <a:lnTo>
                  <a:pt x="528" y="298"/>
                </a:lnTo>
                <a:lnTo>
                  <a:pt x="528" y="294"/>
                </a:lnTo>
                <a:lnTo>
                  <a:pt x="532" y="284"/>
                </a:lnTo>
                <a:lnTo>
                  <a:pt x="534" y="280"/>
                </a:lnTo>
                <a:lnTo>
                  <a:pt x="540" y="274"/>
                </a:lnTo>
                <a:lnTo>
                  <a:pt x="542" y="274"/>
                </a:lnTo>
                <a:lnTo>
                  <a:pt x="542" y="278"/>
                </a:lnTo>
                <a:lnTo>
                  <a:pt x="544" y="278"/>
                </a:lnTo>
                <a:lnTo>
                  <a:pt x="546" y="272"/>
                </a:lnTo>
                <a:lnTo>
                  <a:pt x="548" y="272"/>
                </a:lnTo>
                <a:lnTo>
                  <a:pt x="550" y="274"/>
                </a:lnTo>
                <a:lnTo>
                  <a:pt x="554" y="268"/>
                </a:lnTo>
                <a:lnTo>
                  <a:pt x="556" y="270"/>
                </a:lnTo>
                <a:lnTo>
                  <a:pt x="558" y="274"/>
                </a:lnTo>
                <a:lnTo>
                  <a:pt x="566" y="280"/>
                </a:lnTo>
                <a:lnTo>
                  <a:pt x="564" y="296"/>
                </a:lnTo>
                <a:lnTo>
                  <a:pt x="558" y="308"/>
                </a:lnTo>
                <a:lnTo>
                  <a:pt x="554" y="318"/>
                </a:lnTo>
                <a:lnTo>
                  <a:pt x="552" y="342"/>
                </a:lnTo>
                <a:lnTo>
                  <a:pt x="550" y="348"/>
                </a:lnTo>
                <a:lnTo>
                  <a:pt x="552" y="356"/>
                </a:lnTo>
                <a:lnTo>
                  <a:pt x="556" y="362"/>
                </a:lnTo>
                <a:lnTo>
                  <a:pt x="556" y="368"/>
                </a:lnTo>
                <a:lnTo>
                  <a:pt x="554" y="374"/>
                </a:lnTo>
                <a:lnTo>
                  <a:pt x="546" y="378"/>
                </a:lnTo>
                <a:lnTo>
                  <a:pt x="544" y="382"/>
                </a:lnTo>
                <a:lnTo>
                  <a:pt x="538" y="408"/>
                </a:lnTo>
                <a:lnTo>
                  <a:pt x="538" y="420"/>
                </a:lnTo>
                <a:lnTo>
                  <a:pt x="542" y="430"/>
                </a:lnTo>
                <a:lnTo>
                  <a:pt x="542" y="442"/>
                </a:lnTo>
                <a:lnTo>
                  <a:pt x="534" y="458"/>
                </a:lnTo>
                <a:lnTo>
                  <a:pt x="536" y="470"/>
                </a:lnTo>
                <a:lnTo>
                  <a:pt x="530" y="488"/>
                </a:lnTo>
                <a:lnTo>
                  <a:pt x="528" y="504"/>
                </a:lnTo>
                <a:lnTo>
                  <a:pt x="528" y="508"/>
                </a:lnTo>
                <a:lnTo>
                  <a:pt x="532" y="514"/>
                </a:lnTo>
                <a:lnTo>
                  <a:pt x="530" y="522"/>
                </a:lnTo>
                <a:lnTo>
                  <a:pt x="532" y="526"/>
                </a:lnTo>
                <a:lnTo>
                  <a:pt x="534" y="528"/>
                </a:lnTo>
                <a:lnTo>
                  <a:pt x="530" y="536"/>
                </a:lnTo>
                <a:lnTo>
                  <a:pt x="534" y="540"/>
                </a:lnTo>
                <a:lnTo>
                  <a:pt x="538" y="546"/>
                </a:lnTo>
                <a:lnTo>
                  <a:pt x="538" y="558"/>
                </a:lnTo>
                <a:lnTo>
                  <a:pt x="546" y="566"/>
                </a:lnTo>
                <a:lnTo>
                  <a:pt x="548" y="570"/>
                </a:lnTo>
                <a:lnTo>
                  <a:pt x="548" y="580"/>
                </a:lnTo>
                <a:lnTo>
                  <a:pt x="544" y="590"/>
                </a:lnTo>
                <a:lnTo>
                  <a:pt x="548" y="610"/>
                </a:lnTo>
                <a:lnTo>
                  <a:pt x="396" y="622"/>
                </a:lnTo>
                <a:lnTo>
                  <a:pt x="250" y="628"/>
                </a:lnTo>
                <a:lnTo>
                  <a:pt x="250" y="624"/>
                </a:lnTo>
                <a:lnTo>
                  <a:pt x="250" y="622"/>
                </a:lnTo>
                <a:lnTo>
                  <a:pt x="246" y="618"/>
                </a:lnTo>
                <a:lnTo>
                  <a:pt x="244" y="612"/>
                </a:lnTo>
                <a:lnTo>
                  <a:pt x="242" y="610"/>
                </a:lnTo>
                <a:lnTo>
                  <a:pt x="232" y="606"/>
                </a:lnTo>
                <a:lnTo>
                  <a:pt x="214" y="604"/>
                </a:lnTo>
                <a:lnTo>
                  <a:pt x="204" y="598"/>
                </a:lnTo>
                <a:lnTo>
                  <a:pt x="200" y="588"/>
                </a:lnTo>
                <a:lnTo>
                  <a:pt x="200" y="580"/>
                </a:lnTo>
                <a:lnTo>
                  <a:pt x="194" y="572"/>
                </a:lnTo>
                <a:lnTo>
                  <a:pt x="192" y="562"/>
                </a:lnTo>
                <a:lnTo>
                  <a:pt x="190" y="550"/>
                </a:lnTo>
                <a:lnTo>
                  <a:pt x="188" y="544"/>
                </a:lnTo>
                <a:lnTo>
                  <a:pt x="190" y="538"/>
                </a:lnTo>
                <a:lnTo>
                  <a:pt x="192" y="534"/>
                </a:lnTo>
                <a:lnTo>
                  <a:pt x="196" y="526"/>
                </a:lnTo>
                <a:lnTo>
                  <a:pt x="198" y="520"/>
                </a:lnTo>
                <a:lnTo>
                  <a:pt x="196" y="516"/>
                </a:lnTo>
                <a:lnTo>
                  <a:pt x="194" y="514"/>
                </a:lnTo>
                <a:lnTo>
                  <a:pt x="188" y="512"/>
                </a:lnTo>
                <a:lnTo>
                  <a:pt x="184" y="510"/>
                </a:lnTo>
                <a:lnTo>
                  <a:pt x="184" y="502"/>
                </a:lnTo>
                <a:lnTo>
                  <a:pt x="180" y="498"/>
                </a:lnTo>
                <a:lnTo>
                  <a:pt x="182" y="49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94" name="Freeform 51"/>
          <p:cNvSpPr>
            <a:spLocks/>
          </p:cNvSpPr>
          <p:nvPr/>
        </p:nvSpPr>
        <p:spPr bwMode="auto">
          <a:xfrm>
            <a:off x="3649812" y="2518789"/>
            <a:ext cx="780353" cy="504133"/>
          </a:xfrm>
          <a:custGeom>
            <a:avLst/>
            <a:gdLst>
              <a:gd name="T0" fmla="*/ 662874 w 688"/>
              <a:gd name="T1" fmla="*/ 605366 h 444"/>
              <a:gd name="T2" fmla="*/ 773352 w 688"/>
              <a:gd name="T3" fmla="*/ 611187 h 444"/>
              <a:gd name="T4" fmla="*/ 793704 w 688"/>
              <a:gd name="T5" fmla="*/ 628650 h 444"/>
              <a:gd name="T6" fmla="*/ 814055 w 688"/>
              <a:gd name="T7" fmla="*/ 646112 h 444"/>
              <a:gd name="T8" fmla="*/ 822777 w 688"/>
              <a:gd name="T9" fmla="*/ 622829 h 444"/>
              <a:gd name="T10" fmla="*/ 831499 w 688"/>
              <a:gd name="T11" fmla="*/ 593725 h 444"/>
              <a:gd name="T12" fmla="*/ 863480 w 688"/>
              <a:gd name="T13" fmla="*/ 567531 h 444"/>
              <a:gd name="T14" fmla="*/ 883831 w 688"/>
              <a:gd name="T15" fmla="*/ 500591 h 444"/>
              <a:gd name="T16" fmla="*/ 857665 w 688"/>
              <a:gd name="T17" fmla="*/ 468577 h 444"/>
              <a:gd name="T18" fmla="*/ 872202 w 688"/>
              <a:gd name="T19" fmla="*/ 424921 h 444"/>
              <a:gd name="T20" fmla="*/ 927441 w 688"/>
              <a:gd name="T21" fmla="*/ 416189 h 444"/>
              <a:gd name="T22" fmla="*/ 965237 w 688"/>
              <a:gd name="T23" fmla="*/ 392906 h 444"/>
              <a:gd name="T24" fmla="*/ 976866 w 688"/>
              <a:gd name="T25" fmla="*/ 363802 h 444"/>
              <a:gd name="T26" fmla="*/ 1000125 w 688"/>
              <a:gd name="T27" fmla="*/ 293952 h 444"/>
              <a:gd name="T28" fmla="*/ 956515 w 688"/>
              <a:gd name="T29" fmla="*/ 253206 h 444"/>
              <a:gd name="T30" fmla="*/ 915812 w 688"/>
              <a:gd name="T31" fmla="*/ 206639 h 444"/>
              <a:gd name="T32" fmla="*/ 912905 w 688"/>
              <a:gd name="T33" fmla="*/ 186267 h 444"/>
              <a:gd name="T34" fmla="*/ 866387 w 688"/>
              <a:gd name="T35" fmla="*/ 165894 h 444"/>
              <a:gd name="T36" fmla="*/ 837314 w 688"/>
              <a:gd name="T37" fmla="*/ 119327 h 444"/>
              <a:gd name="T38" fmla="*/ 831499 w 688"/>
              <a:gd name="T39" fmla="*/ 87312 h 444"/>
              <a:gd name="T40" fmla="*/ 840221 w 688"/>
              <a:gd name="T41" fmla="*/ 52387 h 444"/>
              <a:gd name="T42" fmla="*/ 828592 w 688"/>
              <a:gd name="T43" fmla="*/ 32015 h 444"/>
              <a:gd name="T44" fmla="*/ 822777 w 688"/>
              <a:gd name="T45" fmla="*/ 17462 h 444"/>
              <a:gd name="T46" fmla="*/ 819870 w 688"/>
              <a:gd name="T47" fmla="*/ 0 h 444"/>
              <a:gd name="T48" fmla="*/ 31981 w 688"/>
              <a:gd name="T49" fmla="*/ 11642 h 444"/>
              <a:gd name="T50" fmla="*/ 20351 w 688"/>
              <a:gd name="T51" fmla="*/ 37835 h 444"/>
              <a:gd name="T52" fmla="*/ 11629 w 688"/>
              <a:gd name="T53" fmla="*/ 61119 h 444"/>
              <a:gd name="T54" fmla="*/ 11629 w 688"/>
              <a:gd name="T55" fmla="*/ 66940 h 444"/>
              <a:gd name="T56" fmla="*/ 29073 w 688"/>
              <a:gd name="T57" fmla="*/ 98954 h 444"/>
              <a:gd name="T58" fmla="*/ 23259 w 688"/>
              <a:gd name="T59" fmla="*/ 113506 h 444"/>
              <a:gd name="T60" fmla="*/ 17444 w 688"/>
              <a:gd name="T61" fmla="*/ 136789 h 444"/>
              <a:gd name="T62" fmla="*/ 2907 w 688"/>
              <a:gd name="T63" fmla="*/ 160073 h 444"/>
              <a:gd name="T64" fmla="*/ 14537 w 688"/>
              <a:gd name="T65" fmla="*/ 192087 h 444"/>
              <a:gd name="T66" fmla="*/ 23259 w 688"/>
              <a:gd name="T67" fmla="*/ 206639 h 444"/>
              <a:gd name="T68" fmla="*/ 34888 w 688"/>
              <a:gd name="T69" fmla="*/ 218281 h 444"/>
              <a:gd name="T70" fmla="*/ 40703 w 688"/>
              <a:gd name="T71" fmla="*/ 253206 h 444"/>
              <a:gd name="T72" fmla="*/ 46517 w 688"/>
              <a:gd name="T73" fmla="*/ 288131 h 444"/>
              <a:gd name="T74" fmla="*/ 58147 w 688"/>
              <a:gd name="T75" fmla="*/ 311414 h 444"/>
              <a:gd name="T76" fmla="*/ 75591 w 688"/>
              <a:gd name="T77" fmla="*/ 352160 h 444"/>
              <a:gd name="T78" fmla="*/ 78498 w 688"/>
              <a:gd name="T79" fmla="*/ 387085 h 444"/>
              <a:gd name="T80" fmla="*/ 81406 w 688"/>
              <a:gd name="T81" fmla="*/ 413279 h 444"/>
              <a:gd name="T82" fmla="*/ 95942 w 688"/>
              <a:gd name="T83" fmla="*/ 419100 h 444"/>
              <a:gd name="T84" fmla="*/ 104664 w 688"/>
              <a:gd name="T85" fmla="*/ 445293 h 444"/>
              <a:gd name="T86" fmla="*/ 113386 w 688"/>
              <a:gd name="T87" fmla="*/ 465666 h 444"/>
              <a:gd name="T88" fmla="*/ 107572 w 688"/>
              <a:gd name="T89" fmla="*/ 488950 h 444"/>
              <a:gd name="T90" fmla="*/ 116294 w 688"/>
              <a:gd name="T91" fmla="*/ 506412 h 444"/>
              <a:gd name="T92" fmla="*/ 113386 w 688"/>
              <a:gd name="T93" fmla="*/ 523875 h 444"/>
              <a:gd name="T94" fmla="*/ 119201 w 688"/>
              <a:gd name="T95" fmla="*/ 561710 h 444"/>
              <a:gd name="T96" fmla="*/ 119201 w 688"/>
              <a:gd name="T97" fmla="*/ 593725 h 4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88" h="444">
                <a:moveTo>
                  <a:pt x="90" y="420"/>
                </a:moveTo>
                <a:lnTo>
                  <a:pt x="180" y="422"/>
                </a:lnTo>
                <a:lnTo>
                  <a:pt x="282" y="422"/>
                </a:lnTo>
                <a:lnTo>
                  <a:pt x="456" y="416"/>
                </a:lnTo>
                <a:lnTo>
                  <a:pt x="526" y="410"/>
                </a:lnTo>
                <a:lnTo>
                  <a:pt x="530" y="416"/>
                </a:lnTo>
                <a:lnTo>
                  <a:pt x="532" y="420"/>
                </a:lnTo>
                <a:lnTo>
                  <a:pt x="538" y="422"/>
                </a:lnTo>
                <a:lnTo>
                  <a:pt x="540" y="426"/>
                </a:lnTo>
                <a:lnTo>
                  <a:pt x="542" y="428"/>
                </a:lnTo>
                <a:lnTo>
                  <a:pt x="546" y="432"/>
                </a:lnTo>
                <a:lnTo>
                  <a:pt x="548" y="432"/>
                </a:lnTo>
                <a:lnTo>
                  <a:pt x="550" y="436"/>
                </a:lnTo>
                <a:lnTo>
                  <a:pt x="550" y="438"/>
                </a:lnTo>
                <a:lnTo>
                  <a:pt x="560" y="444"/>
                </a:lnTo>
                <a:lnTo>
                  <a:pt x="566" y="442"/>
                </a:lnTo>
                <a:lnTo>
                  <a:pt x="566" y="440"/>
                </a:lnTo>
                <a:lnTo>
                  <a:pt x="564" y="432"/>
                </a:lnTo>
                <a:lnTo>
                  <a:pt x="566" y="428"/>
                </a:lnTo>
                <a:lnTo>
                  <a:pt x="564" y="422"/>
                </a:lnTo>
                <a:lnTo>
                  <a:pt x="562" y="418"/>
                </a:lnTo>
                <a:lnTo>
                  <a:pt x="562" y="416"/>
                </a:lnTo>
                <a:lnTo>
                  <a:pt x="572" y="408"/>
                </a:lnTo>
                <a:lnTo>
                  <a:pt x="586" y="404"/>
                </a:lnTo>
                <a:lnTo>
                  <a:pt x="590" y="400"/>
                </a:lnTo>
                <a:lnTo>
                  <a:pt x="592" y="396"/>
                </a:lnTo>
                <a:lnTo>
                  <a:pt x="594" y="390"/>
                </a:lnTo>
                <a:lnTo>
                  <a:pt x="594" y="378"/>
                </a:lnTo>
                <a:lnTo>
                  <a:pt x="606" y="364"/>
                </a:lnTo>
                <a:lnTo>
                  <a:pt x="608" y="358"/>
                </a:lnTo>
                <a:lnTo>
                  <a:pt x="608" y="344"/>
                </a:lnTo>
                <a:lnTo>
                  <a:pt x="606" y="338"/>
                </a:lnTo>
                <a:lnTo>
                  <a:pt x="604" y="334"/>
                </a:lnTo>
                <a:lnTo>
                  <a:pt x="594" y="328"/>
                </a:lnTo>
                <a:lnTo>
                  <a:pt x="590" y="322"/>
                </a:lnTo>
                <a:lnTo>
                  <a:pt x="592" y="312"/>
                </a:lnTo>
                <a:lnTo>
                  <a:pt x="596" y="296"/>
                </a:lnTo>
                <a:lnTo>
                  <a:pt x="598" y="294"/>
                </a:lnTo>
                <a:lnTo>
                  <a:pt x="600" y="292"/>
                </a:lnTo>
                <a:lnTo>
                  <a:pt x="614" y="292"/>
                </a:lnTo>
                <a:lnTo>
                  <a:pt x="618" y="290"/>
                </a:lnTo>
                <a:lnTo>
                  <a:pt x="634" y="288"/>
                </a:lnTo>
                <a:lnTo>
                  <a:pt x="638" y="286"/>
                </a:lnTo>
                <a:lnTo>
                  <a:pt x="644" y="278"/>
                </a:lnTo>
                <a:lnTo>
                  <a:pt x="656" y="276"/>
                </a:lnTo>
                <a:lnTo>
                  <a:pt x="660" y="274"/>
                </a:lnTo>
                <a:lnTo>
                  <a:pt x="664" y="270"/>
                </a:lnTo>
                <a:lnTo>
                  <a:pt x="668" y="268"/>
                </a:lnTo>
                <a:lnTo>
                  <a:pt x="670" y="262"/>
                </a:lnTo>
                <a:lnTo>
                  <a:pt x="668" y="256"/>
                </a:lnTo>
                <a:lnTo>
                  <a:pt x="672" y="250"/>
                </a:lnTo>
                <a:lnTo>
                  <a:pt x="672" y="244"/>
                </a:lnTo>
                <a:lnTo>
                  <a:pt x="684" y="234"/>
                </a:lnTo>
                <a:lnTo>
                  <a:pt x="688" y="208"/>
                </a:lnTo>
                <a:lnTo>
                  <a:pt x="688" y="202"/>
                </a:lnTo>
                <a:lnTo>
                  <a:pt x="684" y="196"/>
                </a:lnTo>
                <a:lnTo>
                  <a:pt x="684" y="190"/>
                </a:lnTo>
                <a:lnTo>
                  <a:pt x="666" y="180"/>
                </a:lnTo>
                <a:lnTo>
                  <a:pt x="658" y="174"/>
                </a:lnTo>
                <a:lnTo>
                  <a:pt x="656" y="162"/>
                </a:lnTo>
                <a:lnTo>
                  <a:pt x="654" y="158"/>
                </a:lnTo>
                <a:lnTo>
                  <a:pt x="632" y="144"/>
                </a:lnTo>
                <a:lnTo>
                  <a:pt x="630" y="142"/>
                </a:lnTo>
                <a:lnTo>
                  <a:pt x="632" y="138"/>
                </a:lnTo>
                <a:lnTo>
                  <a:pt x="632" y="134"/>
                </a:lnTo>
                <a:lnTo>
                  <a:pt x="632" y="132"/>
                </a:lnTo>
                <a:lnTo>
                  <a:pt x="628" y="128"/>
                </a:lnTo>
                <a:lnTo>
                  <a:pt x="626" y="122"/>
                </a:lnTo>
                <a:lnTo>
                  <a:pt x="624" y="120"/>
                </a:lnTo>
                <a:lnTo>
                  <a:pt x="614" y="116"/>
                </a:lnTo>
                <a:lnTo>
                  <a:pt x="596" y="114"/>
                </a:lnTo>
                <a:lnTo>
                  <a:pt x="586" y="108"/>
                </a:lnTo>
                <a:lnTo>
                  <a:pt x="582" y="98"/>
                </a:lnTo>
                <a:lnTo>
                  <a:pt x="582" y="90"/>
                </a:lnTo>
                <a:lnTo>
                  <a:pt x="576" y="82"/>
                </a:lnTo>
                <a:lnTo>
                  <a:pt x="574" y="72"/>
                </a:lnTo>
                <a:lnTo>
                  <a:pt x="572" y="60"/>
                </a:lnTo>
                <a:lnTo>
                  <a:pt x="570" y="54"/>
                </a:lnTo>
                <a:lnTo>
                  <a:pt x="572" y="48"/>
                </a:lnTo>
                <a:lnTo>
                  <a:pt x="574" y="44"/>
                </a:lnTo>
                <a:lnTo>
                  <a:pt x="578" y="36"/>
                </a:lnTo>
                <a:lnTo>
                  <a:pt x="580" y="30"/>
                </a:lnTo>
                <a:lnTo>
                  <a:pt x="578" y="26"/>
                </a:lnTo>
                <a:lnTo>
                  <a:pt x="576" y="24"/>
                </a:lnTo>
                <a:lnTo>
                  <a:pt x="570" y="22"/>
                </a:lnTo>
                <a:lnTo>
                  <a:pt x="566" y="20"/>
                </a:lnTo>
                <a:lnTo>
                  <a:pt x="566" y="12"/>
                </a:lnTo>
                <a:lnTo>
                  <a:pt x="562" y="8"/>
                </a:lnTo>
                <a:lnTo>
                  <a:pt x="564" y="0"/>
                </a:lnTo>
                <a:lnTo>
                  <a:pt x="430" y="6"/>
                </a:lnTo>
                <a:lnTo>
                  <a:pt x="290" y="8"/>
                </a:lnTo>
                <a:lnTo>
                  <a:pt x="144" y="10"/>
                </a:lnTo>
                <a:lnTo>
                  <a:pt x="22" y="8"/>
                </a:lnTo>
                <a:lnTo>
                  <a:pt x="6" y="8"/>
                </a:lnTo>
                <a:lnTo>
                  <a:pt x="8" y="12"/>
                </a:lnTo>
                <a:lnTo>
                  <a:pt x="6" y="16"/>
                </a:lnTo>
                <a:lnTo>
                  <a:pt x="14" y="26"/>
                </a:lnTo>
                <a:lnTo>
                  <a:pt x="12" y="38"/>
                </a:lnTo>
                <a:lnTo>
                  <a:pt x="8" y="38"/>
                </a:lnTo>
                <a:lnTo>
                  <a:pt x="8" y="42"/>
                </a:lnTo>
                <a:lnTo>
                  <a:pt x="10" y="42"/>
                </a:lnTo>
                <a:lnTo>
                  <a:pt x="8" y="44"/>
                </a:lnTo>
                <a:lnTo>
                  <a:pt x="8" y="46"/>
                </a:lnTo>
                <a:lnTo>
                  <a:pt x="10" y="48"/>
                </a:lnTo>
                <a:lnTo>
                  <a:pt x="18" y="48"/>
                </a:lnTo>
                <a:lnTo>
                  <a:pt x="20" y="62"/>
                </a:lnTo>
                <a:lnTo>
                  <a:pt x="20" y="68"/>
                </a:lnTo>
                <a:lnTo>
                  <a:pt x="14" y="74"/>
                </a:lnTo>
                <a:lnTo>
                  <a:pt x="16" y="76"/>
                </a:lnTo>
                <a:lnTo>
                  <a:pt x="14" y="78"/>
                </a:lnTo>
                <a:lnTo>
                  <a:pt x="16" y="78"/>
                </a:lnTo>
                <a:lnTo>
                  <a:pt x="14" y="80"/>
                </a:lnTo>
                <a:lnTo>
                  <a:pt x="14" y="86"/>
                </a:lnTo>
                <a:lnTo>
                  <a:pt x="12" y="90"/>
                </a:lnTo>
                <a:lnTo>
                  <a:pt x="12" y="94"/>
                </a:lnTo>
                <a:lnTo>
                  <a:pt x="10" y="96"/>
                </a:lnTo>
                <a:lnTo>
                  <a:pt x="10" y="100"/>
                </a:lnTo>
                <a:lnTo>
                  <a:pt x="6" y="102"/>
                </a:lnTo>
                <a:lnTo>
                  <a:pt x="2" y="110"/>
                </a:lnTo>
                <a:lnTo>
                  <a:pt x="0" y="116"/>
                </a:lnTo>
                <a:lnTo>
                  <a:pt x="2" y="118"/>
                </a:lnTo>
                <a:lnTo>
                  <a:pt x="12" y="128"/>
                </a:lnTo>
                <a:lnTo>
                  <a:pt x="10" y="132"/>
                </a:lnTo>
                <a:lnTo>
                  <a:pt x="14" y="134"/>
                </a:lnTo>
                <a:lnTo>
                  <a:pt x="14" y="136"/>
                </a:lnTo>
                <a:lnTo>
                  <a:pt x="14" y="140"/>
                </a:lnTo>
                <a:lnTo>
                  <a:pt x="16" y="142"/>
                </a:lnTo>
                <a:lnTo>
                  <a:pt x="16" y="148"/>
                </a:lnTo>
                <a:lnTo>
                  <a:pt x="20" y="148"/>
                </a:lnTo>
                <a:lnTo>
                  <a:pt x="24" y="150"/>
                </a:lnTo>
                <a:lnTo>
                  <a:pt x="26" y="156"/>
                </a:lnTo>
                <a:lnTo>
                  <a:pt x="24" y="168"/>
                </a:lnTo>
                <a:lnTo>
                  <a:pt x="24" y="172"/>
                </a:lnTo>
                <a:lnTo>
                  <a:pt x="28" y="174"/>
                </a:lnTo>
                <a:lnTo>
                  <a:pt x="32" y="182"/>
                </a:lnTo>
                <a:lnTo>
                  <a:pt x="30" y="190"/>
                </a:lnTo>
                <a:lnTo>
                  <a:pt x="30" y="196"/>
                </a:lnTo>
                <a:lnTo>
                  <a:pt x="32" y="198"/>
                </a:lnTo>
                <a:lnTo>
                  <a:pt x="36" y="202"/>
                </a:lnTo>
                <a:lnTo>
                  <a:pt x="38" y="204"/>
                </a:lnTo>
                <a:lnTo>
                  <a:pt x="38" y="212"/>
                </a:lnTo>
                <a:lnTo>
                  <a:pt x="40" y="214"/>
                </a:lnTo>
                <a:lnTo>
                  <a:pt x="44" y="220"/>
                </a:lnTo>
                <a:lnTo>
                  <a:pt x="50" y="224"/>
                </a:lnTo>
                <a:lnTo>
                  <a:pt x="50" y="236"/>
                </a:lnTo>
                <a:lnTo>
                  <a:pt x="52" y="242"/>
                </a:lnTo>
                <a:lnTo>
                  <a:pt x="60" y="250"/>
                </a:lnTo>
                <a:lnTo>
                  <a:pt x="56" y="256"/>
                </a:lnTo>
                <a:lnTo>
                  <a:pt x="58" y="262"/>
                </a:lnTo>
                <a:lnTo>
                  <a:pt x="54" y="266"/>
                </a:lnTo>
                <a:lnTo>
                  <a:pt x="56" y="272"/>
                </a:lnTo>
                <a:lnTo>
                  <a:pt x="54" y="276"/>
                </a:lnTo>
                <a:lnTo>
                  <a:pt x="58" y="280"/>
                </a:lnTo>
                <a:lnTo>
                  <a:pt x="56" y="284"/>
                </a:lnTo>
                <a:lnTo>
                  <a:pt x="56" y="286"/>
                </a:lnTo>
                <a:lnTo>
                  <a:pt x="60" y="288"/>
                </a:lnTo>
                <a:lnTo>
                  <a:pt x="64" y="284"/>
                </a:lnTo>
                <a:lnTo>
                  <a:pt x="66" y="288"/>
                </a:lnTo>
                <a:lnTo>
                  <a:pt x="66" y="292"/>
                </a:lnTo>
                <a:lnTo>
                  <a:pt x="66" y="296"/>
                </a:lnTo>
                <a:lnTo>
                  <a:pt x="74" y="298"/>
                </a:lnTo>
                <a:lnTo>
                  <a:pt x="72" y="306"/>
                </a:lnTo>
                <a:lnTo>
                  <a:pt x="72" y="310"/>
                </a:lnTo>
                <a:lnTo>
                  <a:pt x="70" y="314"/>
                </a:lnTo>
                <a:lnTo>
                  <a:pt x="78" y="318"/>
                </a:lnTo>
                <a:lnTo>
                  <a:pt x="78" y="320"/>
                </a:lnTo>
                <a:lnTo>
                  <a:pt x="78" y="322"/>
                </a:lnTo>
                <a:lnTo>
                  <a:pt x="74" y="326"/>
                </a:lnTo>
                <a:lnTo>
                  <a:pt x="72" y="334"/>
                </a:lnTo>
                <a:lnTo>
                  <a:pt x="74" y="336"/>
                </a:lnTo>
                <a:lnTo>
                  <a:pt x="78" y="336"/>
                </a:lnTo>
                <a:lnTo>
                  <a:pt x="80" y="338"/>
                </a:lnTo>
                <a:lnTo>
                  <a:pt x="78" y="340"/>
                </a:lnTo>
                <a:lnTo>
                  <a:pt x="80" y="348"/>
                </a:lnTo>
                <a:lnTo>
                  <a:pt x="78" y="354"/>
                </a:lnTo>
                <a:lnTo>
                  <a:pt x="78" y="356"/>
                </a:lnTo>
                <a:lnTo>
                  <a:pt x="80" y="356"/>
                </a:lnTo>
                <a:lnTo>
                  <a:pt x="78" y="360"/>
                </a:lnTo>
                <a:lnTo>
                  <a:pt x="82" y="366"/>
                </a:lnTo>
                <a:lnTo>
                  <a:pt x="82" y="372"/>
                </a:lnTo>
                <a:lnTo>
                  <a:pt x="84" y="380"/>
                </a:lnTo>
                <a:lnTo>
                  <a:pt x="82" y="386"/>
                </a:lnTo>
                <a:lnTo>
                  <a:pt x="82" y="392"/>
                </a:lnTo>
                <a:lnTo>
                  <a:pt x="80" y="398"/>
                </a:lnTo>
                <a:lnTo>
                  <a:pt x="78" y="400"/>
                </a:lnTo>
                <a:lnTo>
                  <a:pt x="82" y="408"/>
                </a:lnTo>
                <a:lnTo>
                  <a:pt x="88" y="412"/>
                </a:lnTo>
                <a:lnTo>
                  <a:pt x="90" y="418"/>
                </a:lnTo>
                <a:lnTo>
                  <a:pt x="90" y="420"/>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095" name="Freeform 52"/>
          <p:cNvSpPr>
            <a:spLocks/>
          </p:cNvSpPr>
          <p:nvPr/>
        </p:nvSpPr>
        <p:spPr bwMode="auto">
          <a:xfrm>
            <a:off x="2833537" y="1592274"/>
            <a:ext cx="837331" cy="546247"/>
          </a:xfrm>
          <a:custGeom>
            <a:avLst/>
            <a:gdLst>
              <a:gd name="T0" fmla="*/ 0 w 738"/>
              <a:gd name="T1" fmla="*/ 627464 h 482"/>
              <a:gd name="T2" fmla="*/ 142505 w 738"/>
              <a:gd name="T3" fmla="*/ 644893 h 482"/>
              <a:gd name="T4" fmla="*/ 372258 w 738"/>
              <a:gd name="T5" fmla="*/ 665228 h 482"/>
              <a:gd name="T6" fmla="*/ 831764 w 738"/>
              <a:gd name="T7" fmla="*/ 691372 h 482"/>
              <a:gd name="T8" fmla="*/ 1073150 w 738"/>
              <a:gd name="T9" fmla="*/ 700087 h 482"/>
              <a:gd name="T10" fmla="*/ 1070242 w 738"/>
              <a:gd name="T11" fmla="*/ 679753 h 482"/>
              <a:gd name="T12" fmla="*/ 1073150 w 738"/>
              <a:gd name="T13" fmla="*/ 659418 h 482"/>
              <a:gd name="T14" fmla="*/ 1067333 w 738"/>
              <a:gd name="T15" fmla="*/ 641988 h 482"/>
              <a:gd name="T16" fmla="*/ 1067333 w 738"/>
              <a:gd name="T17" fmla="*/ 618749 h 482"/>
              <a:gd name="T18" fmla="*/ 1052792 w 738"/>
              <a:gd name="T19" fmla="*/ 595510 h 482"/>
              <a:gd name="T20" fmla="*/ 1046976 w 738"/>
              <a:gd name="T21" fmla="*/ 583890 h 482"/>
              <a:gd name="T22" fmla="*/ 1046976 w 738"/>
              <a:gd name="T23" fmla="*/ 566460 h 482"/>
              <a:gd name="T24" fmla="*/ 1044067 w 738"/>
              <a:gd name="T25" fmla="*/ 537411 h 482"/>
              <a:gd name="T26" fmla="*/ 1044067 w 738"/>
              <a:gd name="T27" fmla="*/ 514172 h 482"/>
              <a:gd name="T28" fmla="*/ 1046976 w 738"/>
              <a:gd name="T29" fmla="*/ 496742 h 482"/>
              <a:gd name="T30" fmla="*/ 1041159 w 738"/>
              <a:gd name="T31" fmla="*/ 493837 h 482"/>
              <a:gd name="T32" fmla="*/ 1038251 w 738"/>
              <a:gd name="T33" fmla="*/ 482218 h 482"/>
              <a:gd name="T34" fmla="*/ 1038251 w 738"/>
              <a:gd name="T35" fmla="*/ 453168 h 482"/>
              <a:gd name="T36" fmla="*/ 1038251 w 738"/>
              <a:gd name="T37" fmla="*/ 438644 h 482"/>
              <a:gd name="T38" fmla="*/ 1038251 w 738"/>
              <a:gd name="T39" fmla="*/ 400880 h 482"/>
              <a:gd name="T40" fmla="*/ 1035343 w 738"/>
              <a:gd name="T41" fmla="*/ 386355 h 482"/>
              <a:gd name="T42" fmla="*/ 1035343 w 738"/>
              <a:gd name="T43" fmla="*/ 374735 h 482"/>
              <a:gd name="T44" fmla="*/ 1035343 w 738"/>
              <a:gd name="T45" fmla="*/ 363116 h 482"/>
              <a:gd name="T46" fmla="*/ 1035343 w 738"/>
              <a:gd name="T47" fmla="*/ 351496 h 482"/>
              <a:gd name="T48" fmla="*/ 1026618 w 738"/>
              <a:gd name="T49" fmla="*/ 322447 h 482"/>
              <a:gd name="T50" fmla="*/ 1020801 w 738"/>
              <a:gd name="T51" fmla="*/ 307922 h 482"/>
              <a:gd name="T52" fmla="*/ 1017893 w 738"/>
              <a:gd name="T53" fmla="*/ 290493 h 482"/>
              <a:gd name="T54" fmla="*/ 1012076 w 738"/>
              <a:gd name="T55" fmla="*/ 281778 h 482"/>
              <a:gd name="T56" fmla="*/ 1006260 w 738"/>
              <a:gd name="T57" fmla="*/ 258538 h 482"/>
              <a:gd name="T58" fmla="*/ 1006260 w 738"/>
              <a:gd name="T59" fmla="*/ 217869 h 482"/>
              <a:gd name="T60" fmla="*/ 1006260 w 738"/>
              <a:gd name="T61" fmla="*/ 188820 h 482"/>
              <a:gd name="T62" fmla="*/ 1009168 w 738"/>
              <a:gd name="T63" fmla="*/ 139436 h 482"/>
              <a:gd name="T64" fmla="*/ 1003352 w 738"/>
              <a:gd name="T65" fmla="*/ 110387 h 482"/>
              <a:gd name="T66" fmla="*/ 1000443 w 738"/>
              <a:gd name="T67" fmla="*/ 95863 h 482"/>
              <a:gd name="T68" fmla="*/ 994627 w 738"/>
              <a:gd name="T69" fmla="*/ 69718 h 482"/>
              <a:gd name="T70" fmla="*/ 764874 w 738"/>
              <a:gd name="T71" fmla="*/ 58099 h 482"/>
              <a:gd name="T72" fmla="*/ 430423 w 738"/>
              <a:gd name="T73" fmla="*/ 34859 h 482"/>
              <a:gd name="T74" fmla="*/ 69798 w 738"/>
              <a:gd name="T75" fmla="*/ 0 h 48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38" h="482">
                <a:moveTo>
                  <a:pt x="48" y="0"/>
                </a:moveTo>
                <a:lnTo>
                  <a:pt x="0" y="432"/>
                </a:lnTo>
                <a:lnTo>
                  <a:pt x="98" y="444"/>
                </a:lnTo>
                <a:lnTo>
                  <a:pt x="100" y="442"/>
                </a:lnTo>
                <a:lnTo>
                  <a:pt x="256" y="458"/>
                </a:lnTo>
                <a:lnTo>
                  <a:pt x="418" y="468"/>
                </a:lnTo>
                <a:lnTo>
                  <a:pt x="572" y="476"/>
                </a:lnTo>
                <a:lnTo>
                  <a:pt x="738" y="482"/>
                </a:lnTo>
                <a:lnTo>
                  <a:pt x="738" y="480"/>
                </a:lnTo>
                <a:lnTo>
                  <a:pt x="736" y="468"/>
                </a:lnTo>
                <a:lnTo>
                  <a:pt x="738" y="462"/>
                </a:lnTo>
                <a:lnTo>
                  <a:pt x="738" y="454"/>
                </a:lnTo>
                <a:lnTo>
                  <a:pt x="738" y="450"/>
                </a:lnTo>
                <a:lnTo>
                  <a:pt x="734" y="442"/>
                </a:lnTo>
                <a:lnTo>
                  <a:pt x="736" y="434"/>
                </a:lnTo>
                <a:lnTo>
                  <a:pt x="734" y="426"/>
                </a:lnTo>
                <a:lnTo>
                  <a:pt x="728" y="420"/>
                </a:lnTo>
                <a:lnTo>
                  <a:pt x="724" y="410"/>
                </a:lnTo>
                <a:lnTo>
                  <a:pt x="724" y="406"/>
                </a:lnTo>
                <a:lnTo>
                  <a:pt x="720" y="402"/>
                </a:lnTo>
                <a:lnTo>
                  <a:pt x="722" y="394"/>
                </a:lnTo>
                <a:lnTo>
                  <a:pt x="720" y="390"/>
                </a:lnTo>
                <a:lnTo>
                  <a:pt x="716" y="380"/>
                </a:lnTo>
                <a:lnTo>
                  <a:pt x="718" y="370"/>
                </a:lnTo>
                <a:lnTo>
                  <a:pt x="716" y="360"/>
                </a:lnTo>
                <a:lnTo>
                  <a:pt x="718" y="354"/>
                </a:lnTo>
                <a:lnTo>
                  <a:pt x="718" y="350"/>
                </a:lnTo>
                <a:lnTo>
                  <a:pt x="720" y="342"/>
                </a:lnTo>
                <a:lnTo>
                  <a:pt x="720" y="340"/>
                </a:lnTo>
                <a:lnTo>
                  <a:pt x="716" y="340"/>
                </a:lnTo>
                <a:lnTo>
                  <a:pt x="716" y="338"/>
                </a:lnTo>
                <a:lnTo>
                  <a:pt x="714" y="332"/>
                </a:lnTo>
                <a:lnTo>
                  <a:pt x="716" y="318"/>
                </a:lnTo>
                <a:lnTo>
                  <a:pt x="714" y="312"/>
                </a:lnTo>
                <a:lnTo>
                  <a:pt x="714" y="306"/>
                </a:lnTo>
                <a:lnTo>
                  <a:pt x="714" y="302"/>
                </a:lnTo>
                <a:lnTo>
                  <a:pt x="714" y="292"/>
                </a:lnTo>
                <a:lnTo>
                  <a:pt x="714" y="276"/>
                </a:lnTo>
                <a:lnTo>
                  <a:pt x="712" y="272"/>
                </a:lnTo>
                <a:lnTo>
                  <a:pt x="712" y="266"/>
                </a:lnTo>
                <a:lnTo>
                  <a:pt x="714" y="262"/>
                </a:lnTo>
                <a:lnTo>
                  <a:pt x="712" y="258"/>
                </a:lnTo>
                <a:lnTo>
                  <a:pt x="714" y="254"/>
                </a:lnTo>
                <a:lnTo>
                  <a:pt x="712" y="250"/>
                </a:lnTo>
                <a:lnTo>
                  <a:pt x="714" y="246"/>
                </a:lnTo>
                <a:lnTo>
                  <a:pt x="712" y="242"/>
                </a:lnTo>
                <a:lnTo>
                  <a:pt x="710" y="234"/>
                </a:lnTo>
                <a:lnTo>
                  <a:pt x="706" y="222"/>
                </a:lnTo>
                <a:lnTo>
                  <a:pt x="702" y="216"/>
                </a:lnTo>
                <a:lnTo>
                  <a:pt x="702" y="212"/>
                </a:lnTo>
                <a:lnTo>
                  <a:pt x="698" y="206"/>
                </a:lnTo>
                <a:lnTo>
                  <a:pt x="700" y="200"/>
                </a:lnTo>
                <a:lnTo>
                  <a:pt x="696" y="194"/>
                </a:lnTo>
                <a:lnTo>
                  <a:pt x="696" y="186"/>
                </a:lnTo>
                <a:lnTo>
                  <a:pt x="692" y="178"/>
                </a:lnTo>
                <a:lnTo>
                  <a:pt x="690" y="168"/>
                </a:lnTo>
                <a:lnTo>
                  <a:pt x="692" y="150"/>
                </a:lnTo>
                <a:lnTo>
                  <a:pt x="688" y="136"/>
                </a:lnTo>
                <a:lnTo>
                  <a:pt x="692" y="130"/>
                </a:lnTo>
                <a:lnTo>
                  <a:pt x="688" y="112"/>
                </a:lnTo>
                <a:lnTo>
                  <a:pt x="694" y="96"/>
                </a:lnTo>
                <a:lnTo>
                  <a:pt x="690" y="84"/>
                </a:lnTo>
                <a:lnTo>
                  <a:pt x="690" y="76"/>
                </a:lnTo>
                <a:lnTo>
                  <a:pt x="688" y="72"/>
                </a:lnTo>
                <a:lnTo>
                  <a:pt x="688" y="66"/>
                </a:lnTo>
                <a:lnTo>
                  <a:pt x="682" y="52"/>
                </a:lnTo>
                <a:lnTo>
                  <a:pt x="684" y="48"/>
                </a:lnTo>
                <a:lnTo>
                  <a:pt x="684" y="46"/>
                </a:lnTo>
                <a:lnTo>
                  <a:pt x="526" y="40"/>
                </a:lnTo>
                <a:lnTo>
                  <a:pt x="368" y="30"/>
                </a:lnTo>
                <a:lnTo>
                  <a:pt x="296" y="24"/>
                </a:lnTo>
                <a:lnTo>
                  <a:pt x="210" y="18"/>
                </a:lnTo>
                <a:lnTo>
                  <a:pt x="48" y="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96" name="Freeform 53"/>
          <p:cNvSpPr>
            <a:spLocks/>
          </p:cNvSpPr>
          <p:nvPr/>
        </p:nvSpPr>
        <p:spPr bwMode="auto">
          <a:xfrm>
            <a:off x="1894636" y="2106316"/>
            <a:ext cx="917844" cy="769206"/>
          </a:xfrm>
          <a:custGeom>
            <a:avLst/>
            <a:gdLst>
              <a:gd name="T0" fmla="*/ 1176338 w 810"/>
              <a:gd name="T1" fmla="*/ 159944 h 678"/>
              <a:gd name="T2" fmla="*/ 1086297 w 810"/>
              <a:gd name="T3" fmla="*/ 151220 h 678"/>
              <a:gd name="T4" fmla="*/ 932357 w 810"/>
              <a:gd name="T5" fmla="*/ 130863 h 678"/>
              <a:gd name="T6" fmla="*/ 668044 w 810"/>
              <a:gd name="T7" fmla="*/ 93058 h 678"/>
              <a:gd name="T8" fmla="*/ 400826 w 810"/>
              <a:gd name="T9" fmla="*/ 46529 h 678"/>
              <a:gd name="T10" fmla="*/ 159750 w 810"/>
              <a:gd name="T11" fmla="*/ 0 h 678"/>
              <a:gd name="T12" fmla="*/ 139418 w 810"/>
              <a:gd name="T13" fmla="*/ 104691 h 678"/>
              <a:gd name="T14" fmla="*/ 75518 w 810"/>
              <a:gd name="T15" fmla="*/ 427487 h 678"/>
              <a:gd name="T16" fmla="*/ 40664 w 810"/>
              <a:gd name="T17" fmla="*/ 619420 h 678"/>
              <a:gd name="T18" fmla="*/ 0 w 810"/>
              <a:gd name="T19" fmla="*/ 825894 h 678"/>
              <a:gd name="T20" fmla="*/ 159750 w 810"/>
              <a:gd name="T21" fmla="*/ 854975 h 678"/>
              <a:gd name="T22" fmla="*/ 307881 w 810"/>
              <a:gd name="T23" fmla="*/ 881147 h 678"/>
              <a:gd name="T24" fmla="*/ 307881 w 810"/>
              <a:gd name="T25" fmla="*/ 881147 h 678"/>
              <a:gd name="T26" fmla="*/ 572194 w 810"/>
              <a:gd name="T27" fmla="*/ 921860 h 678"/>
              <a:gd name="T28" fmla="*/ 836507 w 810"/>
              <a:gd name="T29" fmla="*/ 956757 h 678"/>
              <a:gd name="T30" fmla="*/ 1089202 w 810"/>
              <a:gd name="T31" fmla="*/ 985838 h 678"/>
              <a:gd name="T32" fmla="*/ 1089202 w 810"/>
              <a:gd name="T33" fmla="*/ 982930 h 678"/>
              <a:gd name="T34" fmla="*/ 1132770 w 810"/>
              <a:gd name="T35" fmla="*/ 569983 h 678"/>
              <a:gd name="T36" fmla="*/ 1176338 w 810"/>
              <a:gd name="T37" fmla="*/ 159944 h 678"/>
              <a:gd name="T38" fmla="*/ 1176338 w 810"/>
              <a:gd name="T39" fmla="*/ 159944 h 67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10" h="678">
                <a:moveTo>
                  <a:pt x="810" y="110"/>
                </a:moveTo>
                <a:lnTo>
                  <a:pt x="748" y="104"/>
                </a:lnTo>
                <a:lnTo>
                  <a:pt x="642" y="90"/>
                </a:lnTo>
                <a:lnTo>
                  <a:pt x="460" y="64"/>
                </a:lnTo>
                <a:lnTo>
                  <a:pt x="276" y="32"/>
                </a:lnTo>
                <a:lnTo>
                  <a:pt x="110" y="0"/>
                </a:lnTo>
                <a:lnTo>
                  <a:pt x="96" y="72"/>
                </a:lnTo>
                <a:lnTo>
                  <a:pt x="52" y="294"/>
                </a:lnTo>
                <a:lnTo>
                  <a:pt x="28" y="426"/>
                </a:lnTo>
                <a:lnTo>
                  <a:pt x="0" y="568"/>
                </a:lnTo>
                <a:lnTo>
                  <a:pt x="110" y="588"/>
                </a:lnTo>
                <a:lnTo>
                  <a:pt x="212" y="606"/>
                </a:lnTo>
                <a:lnTo>
                  <a:pt x="394" y="634"/>
                </a:lnTo>
                <a:lnTo>
                  <a:pt x="576" y="658"/>
                </a:lnTo>
                <a:lnTo>
                  <a:pt x="750" y="678"/>
                </a:lnTo>
                <a:lnTo>
                  <a:pt x="750" y="676"/>
                </a:lnTo>
                <a:lnTo>
                  <a:pt x="780" y="392"/>
                </a:lnTo>
                <a:lnTo>
                  <a:pt x="810" y="11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97" name="Freeform 54"/>
          <p:cNvSpPr>
            <a:spLocks/>
          </p:cNvSpPr>
          <p:nvPr/>
        </p:nvSpPr>
        <p:spPr bwMode="auto">
          <a:xfrm>
            <a:off x="740209" y="2319365"/>
            <a:ext cx="832377" cy="1314214"/>
          </a:xfrm>
          <a:custGeom>
            <a:avLst/>
            <a:gdLst>
              <a:gd name="T0" fmla="*/ 924366 w 734"/>
              <a:gd name="T1" fmla="*/ 895986 h 1158"/>
              <a:gd name="T2" fmla="*/ 1066800 w 734"/>
              <a:gd name="T3" fmla="*/ 247269 h 1158"/>
              <a:gd name="T4" fmla="*/ 1043546 w 734"/>
              <a:gd name="T5" fmla="*/ 241451 h 1158"/>
              <a:gd name="T6" fmla="*/ 622058 w 734"/>
              <a:gd name="T7" fmla="*/ 133816 h 1158"/>
              <a:gd name="T8" fmla="*/ 290681 w 734"/>
              <a:gd name="T9" fmla="*/ 37818 h 1158"/>
              <a:gd name="T10" fmla="*/ 180222 w 734"/>
              <a:gd name="T11" fmla="*/ 2909 h 1158"/>
              <a:gd name="T12" fmla="*/ 0 w 734"/>
              <a:gd name="T13" fmla="*/ 622536 h 1158"/>
              <a:gd name="T14" fmla="*/ 328470 w 734"/>
              <a:gd name="T15" fmla="*/ 1154892 h 1158"/>
              <a:gd name="T16" fmla="*/ 665660 w 734"/>
              <a:gd name="T17" fmla="*/ 1684338 h 1158"/>
              <a:gd name="T18" fmla="*/ 665660 w 734"/>
              <a:gd name="T19" fmla="*/ 1672702 h 1158"/>
              <a:gd name="T20" fmla="*/ 668567 w 734"/>
              <a:gd name="T21" fmla="*/ 1658157 h 1158"/>
              <a:gd name="T22" fmla="*/ 671474 w 734"/>
              <a:gd name="T23" fmla="*/ 1652338 h 1158"/>
              <a:gd name="T24" fmla="*/ 680194 w 734"/>
              <a:gd name="T25" fmla="*/ 1652338 h 1158"/>
              <a:gd name="T26" fmla="*/ 683101 w 734"/>
              <a:gd name="T27" fmla="*/ 1620339 h 1158"/>
              <a:gd name="T28" fmla="*/ 686008 w 734"/>
              <a:gd name="T29" fmla="*/ 1611612 h 1158"/>
              <a:gd name="T30" fmla="*/ 680194 w 734"/>
              <a:gd name="T31" fmla="*/ 1570885 h 1158"/>
              <a:gd name="T32" fmla="*/ 683101 w 734"/>
              <a:gd name="T33" fmla="*/ 1559249 h 1158"/>
              <a:gd name="T34" fmla="*/ 688914 w 734"/>
              <a:gd name="T35" fmla="*/ 1550522 h 1158"/>
              <a:gd name="T36" fmla="*/ 686008 w 734"/>
              <a:gd name="T37" fmla="*/ 1535977 h 1158"/>
              <a:gd name="T38" fmla="*/ 688914 w 734"/>
              <a:gd name="T39" fmla="*/ 1506886 h 1158"/>
              <a:gd name="T40" fmla="*/ 691821 w 734"/>
              <a:gd name="T41" fmla="*/ 1489432 h 1158"/>
              <a:gd name="T42" fmla="*/ 688914 w 734"/>
              <a:gd name="T43" fmla="*/ 1471978 h 1158"/>
              <a:gd name="T44" fmla="*/ 688914 w 734"/>
              <a:gd name="T45" fmla="*/ 1469069 h 1158"/>
              <a:gd name="T46" fmla="*/ 694728 w 734"/>
              <a:gd name="T47" fmla="*/ 1454523 h 1158"/>
              <a:gd name="T48" fmla="*/ 712169 w 734"/>
              <a:gd name="T49" fmla="*/ 1442887 h 1158"/>
              <a:gd name="T50" fmla="*/ 732517 w 734"/>
              <a:gd name="T51" fmla="*/ 1445796 h 1158"/>
              <a:gd name="T52" fmla="*/ 744144 w 734"/>
              <a:gd name="T53" fmla="*/ 1454523 h 1158"/>
              <a:gd name="T54" fmla="*/ 758678 w 734"/>
              <a:gd name="T55" fmla="*/ 1451614 h 1158"/>
              <a:gd name="T56" fmla="*/ 764492 w 734"/>
              <a:gd name="T57" fmla="*/ 1471978 h 1158"/>
              <a:gd name="T58" fmla="*/ 776119 w 734"/>
              <a:gd name="T59" fmla="*/ 1483614 h 1158"/>
              <a:gd name="T60" fmla="*/ 787746 w 734"/>
              <a:gd name="T61" fmla="*/ 1483614 h 1158"/>
              <a:gd name="T62" fmla="*/ 799373 w 734"/>
              <a:gd name="T63" fmla="*/ 1463250 h 1158"/>
              <a:gd name="T64" fmla="*/ 811001 w 734"/>
              <a:gd name="T65" fmla="*/ 1451614 h 1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4" h="1158">
                <a:moveTo>
                  <a:pt x="582" y="884"/>
                </a:moveTo>
                <a:lnTo>
                  <a:pt x="636" y="616"/>
                </a:lnTo>
                <a:lnTo>
                  <a:pt x="688" y="382"/>
                </a:lnTo>
                <a:lnTo>
                  <a:pt x="734" y="170"/>
                </a:lnTo>
                <a:lnTo>
                  <a:pt x="718" y="166"/>
                </a:lnTo>
                <a:lnTo>
                  <a:pt x="538" y="122"/>
                </a:lnTo>
                <a:lnTo>
                  <a:pt x="428" y="92"/>
                </a:lnTo>
                <a:lnTo>
                  <a:pt x="360" y="74"/>
                </a:lnTo>
                <a:lnTo>
                  <a:pt x="200" y="26"/>
                </a:lnTo>
                <a:lnTo>
                  <a:pt x="124" y="0"/>
                </a:lnTo>
                <a:lnTo>
                  <a:pt x="124" y="2"/>
                </a:lnTo>
                <a:lnTo>
                  <a:pt x="64" y="208"/>
                </a:lnTo>
                <a:lnTo>
                  <a:pt x="0" y="428"/>
                </a:lnTo>
                <a:lnTo>
                  <a:pt x="120" y="624"/>
                </a:lnTo>
                <a:lnTo>
                  <a:pt x="226" y="794"/>
                </a:lnTo>
                <a:lnTo>
                  <a:pt x="346" y="986"/>
                </a:lnTo>
                <a:lnTo>
                  <a:pt x="458" y="1158"/>
                </a:lnTo>
                <a:lnTo>
                  <a:pt x="458" y="1150"/>
                </a:lnTo>
                <a:lnTo>
                  <a:pt x="462" y="1146"/>
                </a:lnTo>
                <a:lnTo>
                  <a:pt x="460" y="1140"/>
                </a:lnTo>
                <a:lnTo>
                  <a:pt x="460" y="1138"/>
                </a:lnTo>
                <a:lnTo>
                  <a:pt x="462" y="1136"/>
                </a:lnTo>
                <a:lnTo>
                  <a:pt x="466" y="1138"/>
                </a:lnTo>
                <a:lnTo>
                  <a:pt x="468" y="1136"/>
                </a:lnTo>
                <a:lnTo>
                  <a:pt x="470" y="1126"/>
                </a:lnTo>
                <a:lnTo>
                  <a:pt x="470" y="1114"/>
                </a:lnTo>
                <a:lnTo>
                  <a:pt x="472" y="1108"/>
                </a:lnTo>
                <a:lnTo>
                  <a:pt x="468" y="1084"/>
                </a:lnTo>
                <a:lnTo>
                  <a:pt x="468" y="1080"/>
                </a:lnTo>
                <a:lnTo>
                  <a:pt x="470" y="1078"/>
                </a:lnTo>
                <a:lnTo>
                  <a:pt x="470" y="1072"/>
                </a:lnTo>
                <a:lnTo>
                  <a:pt x="474" y="1066"/>
                </a:lnTo>
                <a:lnTo>
                  <a:pt x="472" y="1060"/>
                </a:lnTo>
                <a:lnTo>
                  <a:pt x="472" y="1056"/>
                </a:lnTo>
                <a:lnTo>
                  <a:pt x="472" y="1050"/>
                </a:lnTo>
                <a:lnTo>
                  <a:pt x="474" y="1036"/>
                </a:lnTo>
                <a:lnTo>
                  <a:pt x="480" y="1030"/>
                </a:lnTo>
                <a:lnTo>
                  <a:pt x="476" y="1024"/>
                </a:lnTo>
                <a:lnTo>
                  <a:pt x="474" y="1016"/>
                </a:lnTo>
                <a:lnTo>
                  <a:pt x="474" y="1012"/>
                </a:lnTo>
                <a:lnTo>
                  <a:pt x="474" y="1010"/>
                </a:lnTo>
                <a:lnTo>
                  <a:pt x="478" y="1006"/>
                </a:lnTo>
                <a:lnTo>
                  <a:pt x="478" y="1000"/>
                </a:lnTo>
                <a:lnTo>
                  <a:pt x="480" y="996"/>
                </a:lnTo>
                <a:lnTo>
                  <a:pt x="490" y="992"/>
                </a:lnTo>
                <a:lnTo>
                  <a:pt x="500" y="992"/>
                </a:lnTo>
                <a:lnTo>
                  <a:pt x="504" y="994"/>
                </a:lnTo>
                <a:lnTo>
                  <a:pt x="510" y="998"/>
                </a:lnTo>
                <a:lnTo>
                  <a:pt x="512" y="1000"/>
                </a:lnTo>
                <a:lnTo>
                  <a:pt x="518" y="998"/>
                </a:lnTo>
                <a:lnTo>
                  <a:pt x="522" y="998"/>
                </a:lnTo>
                <a:lnTo>
                  <a:pt x="524" y="1004"/>
                </a:lnTo>
                <a:lnTo>
                  <a:pt x="526" y="1012"/>
                </a:lnTo>
                <a:lnTo>
                  <a:pt x="530" y="1016"/>
                </a:lnTo>
                <a:lnTo>
                  <a:pt x="534" y="1020"/>
                </a:lnTo>
                <a:lnTo>
                  <a:pt x="538" y="1020"/>
                </a:lnTo>
                <a:lnTo>
                  <a:pt x="542" y="1020"/>
                </a:lnTo>
                <a:lnTo>
                  <a:pt x="546" y="1016"/>
                </a:lnTo>
                <a:lnTo>
                  <a:pt x="550" y="1006"/>
                </a:lnTo>
                <a:lnTo>
                  <a:pt x="556" y="1000"/>
                </a:lnTo>
                <a:lnTo>
                  <a:pt x="558" y="998"/>
                </a:lnTo>
                <a:lnTo>
                  <a:pt x="582" y="884"/>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098" name="Freeform 55"/>
          <p:cNvSpPr>
            <a:spLocks/>
          </p:cNvSpPr>
          <p:nvPr/>
        </p:nvSpPr>
        <p:spPr bwMode="auto">
          <a:xfrm>
            <a:off x="2246414" y="3607567"/>
            <a:ext cx="1804722" cy="1751459"/>
          </a:xfrm>
          <a:custGeom>
            <a:avLst/>
            <a:gdLst>
              <a:gd name="T0" fmla="*/ 2278119 w 1592"/>
              <a:gd name="T1" fmla="*/ 1102009 h 1544"/>
              <a:gd name="T2" fmla="*/ 2217098 w 1592"/>
              <a:gd name="T3" fmla="*/ 982794 h 1544"/>
              <a:gd name="T4" fmla="*/ 2144454 w 1592"/>
              <a:gd name="T5" fmla="*/ 651319 h 1544"/>
              <a:gd name="T6" fmla="*/ 2057281 w 1592"/>
              <a:gd name="T7" fmla="*/ 601889 h 1544"/>
              <a:gd name="T8" fmla="*/ 1964296 w 1592"/>
              <a:gd name="T9" fmla="*/ 596073 h 1544"/>
              <a:gd name="T10" fmla="*/ 1874218 w 1592"/>
              <a:gd name="T11" fmla="*/ 601889 h 1544"/>
              <a:gd name="T12" fmla="*/ 1766704 w 1592"/>
              <a:gd name="T13" fmla="*/ 584443 h 1544"/>
              <a:gd name="T14" fmla="*/ 1691155 w 1592"/>
              <a:gd name="T15" fmla="*/ 604796 h 1544"/>
              <a:gd name="T16" fmla="*/ 1627228 w 1592"/>
              <a:gd name="T17" fmla="*/ 598981 h 1544"/>
              <a:gd name="T18" fmla="*/ 1522620 w 1592"/>
              <a:gd name="T19" fmla="*/ 561181 h 1544"/>
              <a:gd name="T20" fmla="*/ 1368615 w 1592"/>
              <a:gd name="T21" fmla="*/ 511751 h 1544"/>
              <a:gd name="T22" fmla="*/ 1269819 w 1592"/>
              <a:gd name="T23" fmla="*/ 468136 h 1544"/>
              <a:gd name="T24" fmla="*/ 0 w 1592"/>
              <a:gd name="T25" fmla="*/ 869395 h 1544"/>
              <a:gd name="T26" fmla="*/ 78456 w 1592"/>
              <a:gd name="T27" fmla="*/ 997332 h 1544"/>
              <a:gd name="T28" fmla="*/ 180157 w 1592"/>
              <a:gd name="T29" fmla="*/ 1104916 h 1544"/>
              <a:gd name="T30" fmla="*/ 249896 w 1592"/>
              <a:gd name="T31" fmla="*/ 1163070 h 1544"/>
              <a:gd name="T32" fmla="*/ 313822 w 1592"/>
              <a:gd name="T33" fmla="*/ 1296823 h 1544"/>
              <a:gd name="T34" fmla="*/ 392278 w 1592"/>
              <a:gd name="T35" fmla="*/ 1445114 h 1544"/>
              <a:gd name="T36" fmla="*/ 517226 w 1592"/>
              <a:gd name="T37" fmla="*/ 1529437 h 1544"/>
              <a:gd name="T38" fmla="*/ 610210 w 1592"/>
              <a:gd name="T39" fmla="*/ 1511991 h 1544"/>
              <a:gd name="T40" fmla="*/ 653797 w 1592"/>
              <a:gd name="T41" fmla="*/ 1427668 h 1544"/>
              <a:gd name="T42" fmla="*/ 726441 w 1592"/>
              <a:gd name="T43" fmla="*/ 1381146 h 1544"/>
              <a:gd name="T44" fmla="*/ 825237 w 1592"/>
              <a:gd name="T45" fmla="*/ 1395684 h 1544"/>
              <a:gd name="T46" fmla="*/ 903693 w 1592"/>
              <a:gd name="T47" fmla="*/ 1430576 h 1544"/>
              <a:gd name="T48" fmla="*/ 967619 w 1592"/>
              <a:gd name="T49" fmla="*/ 1497453 h 1544"/>
              <a:gd name="T50" fmla="*/ 1037358 w 1592"/>
              <a:gd name="T51" fmla="*/ 1602129 h 1544"/>
              <a:gd name="T52" fmla="*/ 1072227 w 1592"/>
              <a:gd name="T53" fmla="*/ 1683544 h 1544"/>
              <a:gd name="T54" fmla="*/ 1153588 w 1592"/>
              <a:gd name="T55" fmla="*/ 1805666 h 1544"/>
              <a:gd name="T56" fmla="*/ 1214609 w 1592"/>
              <a:gd name="T57" fmla="*/ 1869635 h 1544"/>
              <a:gd name="T58" fmla="*/ 1226232 w 1592"/>
              <a:gd name="T59" fmla="*/ 1985942 h 1544"/>
              <a:gd name="T60" fmla="*/ 1290159 w 1592"/>
              <a:gd name="T61" fmla="*/ 2122603 h 1544"/>
              <a:gd name="T62" fmla="*/ 1362803 w 1592"/>
              <a:gd name="T63" fmla="*/ 2151679 h 1544"/>
              <a:gd name="T64" fmla="*/ 1447070 w 1592"/>
              <a:gd name="T65" fmla="*/ 2192387 h 1544"/>
              <a:gd name="T66" fmla="*/ 1540055 w 1592"/>
              <a:gd name="T67" fmla="*/ 2201110 h 1544"/>
              <a:gd name="T68" fmla="*/ 1609793 w 1592"/>
              <a:gd name="T69" fmla="*/ 2241817 h 1544"/>
              <a:gd name="T70" fmla="*/ 1641757 w 1592"/>
              <a:gd name="T71" fmla="*/ 2206925 h 1544"/>
              <a:gd name="T72" fmla="*/ 1612699 w 1592"/>
              <a:gd name="T73" fmla="*/ 2140049 h 1544"/>
              <a:gd name="T74" fmla="*/ 1583641 w 1592"/>
              <a:gd name="T75" fmla="*/ 2044095 h 1544"/>
              <a:gd name="T76" fmla="*/ 1589453 w 1592"/>
              <a:gd name="T77" fmla="*/ 1991757 h 1544"/>
              <a:gd name="T78" fmla="*/ 1540055 w 1592"/>
              <a:gd name="T79" fmla="*/ 1945234 h 1544"/>
              <a:gd name="T80" fmla="*/ 1548772 w 1592"/>
              <a:gd name="T81" fmla="*/ 1919065 h 1544"/>
              <a:gd name="T82" fmla="*/ 1589453 w 1592"/>
              <a:gd name="T83" fmla="*/ 1924881 h 1544"/>
              <a:gd name="T84" fmla="*/ 1627228 w 1592"/>
              <a:gd name="T85" fmla="*/ 1884173 h 1544"/>
              <a:gd name="T86" fmla="*/ 1618510 w 1592"/>
              <a:gd name="T87" fmla="*/ 1828927 h 1544"/>
              <a:gd name="T88" fmla="*/ 1659191 w 1592"/>
              <a:gd name="T89" fmla="*/ 1796943 h 1544"/>
              <a:gd name="T90" fmla="*/ 1682437 w 1592"/>
              <a:gd name="T91" fmla="*/ 1770774 h 1544"/>
              <a:gd name="T92" fmla="*/ 1714401 w 1592"/>
              <a:gd name="T93" fmla="*/ 1715528 h 1544"/>
              <a:gd name="T94" fmla="*/ 1752176 w 1592"/>
              <a:gd name="T95" fmla="*/ 1735882 h 1544"/>
              <a:gd name="T96" fmla="*/ 1755081 w 1592"/>
              <a:gd name="T97" fmla="*/ 1683544 h 1544"/>
              <a:gd name="T98" fmla="*/ 1784139 w 1592"/>
              <a:gd name="T99" fmla="*/ 1671913 h 1544"/>
              <a:gd name="T100" fmla="*/ 1795762 w 1592"/>
              <a:gd name="T101" fmla="*/ 1654467 h 1544"/>
              <a:gd name="T102" fmla="*/ 1833537 w 1592"/>
              <a:gd name="T103" fmla="*/ 1663190 h 1544"/>
              <a:gd name="T104" fmla="*/ 1868406 w 1592"/>
              <a:gd name="T105" fmla="*/ 1669005 h 1544"/>
              <a:gd name="T106" fmla="*/ 1874218 w 1592"/>
              <a:gd name="T107" fmla="*/ 1674821 h 1544"/>
              <a:gd name="T108" fmla="*/ 2022412 w 1592"/>
              <a:gd name="T109" fmla="*/ 1581775 h 1544"/>
              <a:gd name="T110" fmla="*/ 2080527 w 1592"/>
              <a:gd name="T111" fmla="*/ 1523622 h 1544"/>
              <a:gd name="T112" fmla="*/ 2048563 w 1592"/>
              <a:gd name="T113" fmla="*/ 1459653 h 1544"/>
              <a:gd name="T114" fmla="*/ 2100867 w 1592"/>
              <a:gd name="T115" fmla="*/ 1453837 h 1544"/>
              <a:gd name="T116" fmla="*/ 2095056 w 1592"/>
              <a:gd name="T117" fmla="*/ 1520714 h 1544"/>
              <a:gd name="T118" fmla="*/ 2237438 w 1592"/>
              <a:gd name="T119" fmla="*/ 1427668 h 1544"/>
              <a:gd name="T120" fmla="*/ 2275213 w 1592"/>
              <a:gd name="T121" fmla="*/ 1279377 h 15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92" h="1544">
                <a:moveTo>
                  <a:pt x="1590" y="812"/>
                </a:moveTo>
                <a:lnTo>
                  <a:pt x="1592" y="810"/>
                </a:lnTo>
                <a:lnTo>
                  <a:pt x="1590" y="806"/>
                </a:lnTo>
                <a:lnTo>
                  <a:pt x="1586" y="802"/>
                </a:lnTo>
                <a:lnTo>
                  <a:pt x="1588" y="798"/>
                </a:lnTo>
                <a:lnTo>
                  <a:pt x="1588" y="792"/>
                </a:lnTo>
                <a:lnTo>
                  <a:pt x="1590" y="790"/>
                </a:lnTo>
                <a:lnTo>
                  <a:pt x="1586" y="788"/>
                </a:lnTo>
                <a:lnTo>
                  <a:pt x="1582" y="788"/>
                </a:lnTo>
                <a:lnTo>
                  <a:pt x="1578" y="776"/>
                </a:lnTo>
                <a:lnTo>
                  <a:pt x="1574" y="772"/>
                </a:lnTo>
                <a:lnTo>
                  <a:pt x="1572" y="770"/>
                </a:lnTo>
                <a:lnTo>
                  <a:pt x="1572" y="766"/>
                </a:lnTo>
                <a:lnTo>
                  <a:pt x="1574" y="764"/>
                </a:lnTo>
                <a:lnTo>
                  <a:pt x="1568" y="758"/>
                </a:lnTo>
                <a:lnTo>
                  <a:pt x="1568" y="752"/>
                </a:lnTo>
                <a:lnTo>
                  <a:pt x="1564" y="750"/>
                </a:lnTo>
                <a:lnTo>
                  <a:pt x="1562" y="748"/>
                </a:lnTo>
                <a:lnTo>
                  <a:pt x="1562" y="746"/>
                </a:lnTo>
                <a:lnTo>
                  <a:pt x="1564" y="744"/>
                </a:lnTo>
                <a:lnTo>
                  <a:pt x="1566" y="742"/>
                </a:lnTo>
                <a:lnTo>
                  <a:pt x="1558" y="740"/>
                </a:lnTo>
                <a:lnTo>
                  <a:pt x="1552" y="732"/>
                </a:lnTo>
                <a:lnTo>
                  <a:pt x="1552" y="730"/>
                </a:lnTo>
                <a:lnTo>
                  <a:pt x="1554" y="724"/>
                </a:lnTo>
                <a:lnTo>
                  <a:pt x="1554" y="716"/>
                </a:lnTo>
                <a:lnTo>
                  <a:pt x="1552" y="712"/>
                </a:lnTo>
                <a:lnTo>
                  <a:pt x="1552" y="704"/>
                </a:lnTo>
                <a:lnTo>
                  <a:pt x="1542" y="690"/>
                </a:lnTo>
                <a:lnTo>
                  <a:pt x="1534" y="686"/>
                </a:lnTo>
                <a:lnTo>
                  <a:pt x="1532" y="680"/>
                </a:lnTo>
                <a:lnTo>
                  <a:pt x="1526" y="676"/>
                </a:lnTo>
                <a:lnTo>
                  <a:pt x="1526" y="674"/>
                </a:lnTo>
                <a:lnTo>
                  <a:pt x="1524" y="532"/>
                </a:lnTo>
                <a:lnTo>
                  <a:pt x="1524" y="456"/>
                </a:lnTo>
                <a:lnTo>
                  <a:pt x="1518" y="452"/>
                </a:lnTo>
                <a:lnTo>
                  <a:pt x="1510" y="454"/>
                </a:lnTo>
                <a:lnTo>
                  <a:pt x="1506" y="450"/>
                </a:lnTo>
                <a:lnTo>
                  <a:pt x="1502" y="454"/>
                </a:lnTo>
                <a:lnTo>
                  <a:pt x="1500" y="450"/>
                </a:lnTo>
                <a:lnTo>
                  <a:pt x="1496" y="452"/>
                </a:lnTo>
                <a:lnTo>
                  <a:pt x="1494" y="450"/>
                </a:lnTo>
                <a:lnTo>
                  <a:pt x="1492" y="450"/>
                </a:lnTo>
                <a:lnTo>
                  <a:pt x="1492" y="454"/>
                </a:lnTo>
                <a:lnTo>
                  <a:pt x="1482" y="454"/>
                </a:lnTo>
                <a:lnTo>
                  <a:pt x="1484" y="452"/>
                </a:lnTo>
                <a:lnTo>
                  <a:pt x="1480" y="452"/>
                </a:lnTo>
                <a:lnTo>
                  <a:pt x="1478" y="452"/>
                </a:lnTo>
                <a:lnTo>
                  <a:pt x="1476" y="448"/>
                </a:lnTo>
                <a:lnTo>
                  <a:pt x="1474" y="444"/>
                </a:lnTo>
                <a:lnTo>
                  <a:pt x="1470" y="442"/>
                </a:lnTo>
                <a:lnTo>
                  <a:pt x="1464" y="442"/>
                </a:lnTo>
                <a:lnTo>
                  <a:pt x="1462" y="440"/>
                </a:lnTo>
                <a:lnTo>
                  <a:pt x="1460" y="440"/>
                </a:lnTo>
                <a:lnTo>
                  <a:pt x="1460" y="438"/>
                </a:lnTo>
                <a:lnTo>
                  <a:pt x="1454" y="438"/>
                </a:lnTo>
                <a:lnTo>
                  <a:pt x="1450" y="436"/>
                </a:lnTo>
                <a:lnTo>
                  <a:pt x="1444" y="436"/>
                </a:lnTo>
                <a:lnTo>
                  <a:pt x="1438" y="430"/>
                </a:lnTo>
                <a:lnTo>
                  <a:pt x="1436" y="430"/>
                </a:lnTo>
                <a:lnTo>
                  <a:pt x="1432" y="428"/>
                </a:lnTo>
                <a:lnTo>
                  <a:pt x="1426" y="428"/>
                </a:lnTo>
                <a:lnTo>
                  <a:pt x="1422" y="424"/>
                </a:lnTo>
                <a:lnTo>
                  <a:pt x="1420" y="420"/>
                </a:lnTo>
                <a:lnTo>
                  <a:pt x="1416" y="418"/>
                </a:lnTo>
                <a:lnTo>
                  <a:pt x="1416" y="414"/>
                </a:lnTo>
                <a:lnTo>
                  <a:pt x="1414" y="412"/>
                </a:lnTo>
                <a:lnTo>
                  <a:pt x="1408" y="414"/>
                </a:lnTo>
                <a:lnTo>
                  <a:pt x="1404" y="410"/>
                </a:lnTo>
                <a:lnTo>
                  <a:pt x="1400" y="406"/>
                </a:lnTo>
                <a:lnTo>
                  <a:pt x="1394" y="404"/>
                </a:lnTo>
                <a:lnTo>
                  <a:pt x="1392" y="400"/>
                </a:lnTo>
                <a:lnTo>
                  <a:pt x="1384" y="398"/>
                </a:lnTo>
                <a:lnTo>
                  <a:pt x="1382" y="398"/>
                </a:lnTo>
                <a:lnTo>
                  <a:pt x="1380" y="402"/>
                </a:lnTo>
                <a:lnTo>
                  <a:pt x="1380" y="406"/>
                </a:lnTo>
                <a:lnTo>
                  <a:pt x="1376" y="406"/>
                </a:lnTo>
                <a:lnTo>
                  <a:pt x="1374" y="408"/>
                </a:lnTo>
                <a:lnTo>
                  <a:pt x="1372" y="408"/>
                </a:lnTo>
                <a:lnTo>
                  <a:pt x="1370" y="412"/>
                </a:lnTo>
                <a:lnTo>
                  <a:pt x="1358" y="412"/>
                </a:lnTo>
                <a:lnTo>
                  <a:pt x="1356" y="410"/>
                </a:lnTo>
                <a:lnTo>
                  <a:pt x="1354" y="410"/>
                </a:lnTo>
                <a:lnTo>
                  <a:pt x="1352" y="410"/>
                </a:lnTo>
                <a:lnTo>
                  <a:pt x="1350" y="408"/>
                </a:lnTo>
                <a:lnTo>
                  <a:pt x="1346" y="410"/>
                </a:lnTo>
                <a:lnTo>
                  <a:pt x="1346" y="404"/>
                </a:lnTo>
                <a:lnTo>
                  <a:pt x="1340" y="400"/>
                </a:lnTo>
                <a:lnTo>
                  <a:pt x="1338" y="400"/>
                </a:lnTo>
                <a:lnTo>
                  <a:pt x="1336" y="404"/>
                </a:lnTo>
                <a:lnTo>
                  <a:pt x="1334" y="402"/>
                </a:lnTo>
                <a:lnTo>
                  <a:pt x="1324" y="408"/>
                </a:lnTo>
                <a:lnTo>
                  <a:pt x="1318" y="408"/>
                </a:lnTo>
                <a:lnTo>
                  <a:pt x="1318" y="412"/>
                </a:lnTo>
                <a:lnTo>
                  <a:pt x="1318" y="414"/>
                </a:lnTo>
                <a:lnTo>
                  <a:pt x="1314" y="412"/>
                </a:lnTo>
                <a:lnTo>
                  <a:pt x="1312" y="414"/>
                </a:lnTo>
                <a:lnTo>
                  <a:pt x="1308" y="414"/>
                </a:lnTo>
                <a:lnTo>
                  <a:pt x="1298" y="408"/>
                </a:lnTo>
                <a:lnTo>
                  <a:pt x="1296" y="410"/>
                </a:lnTo>
                <a:lnTo>
                  <a:pt x="1292" y="412"/>
                </a:lnTo>
                <a:lnTo>
                  <a:pt x="1290" y="414"/>
                </a:lnTo>
                <a:lnTo>
                  <a:pt x="1280" y="414"/>
                </a:lnTo>
                <a:lnTo>
                  <a:pt x="1274" y="416"/>
                </a:lnTo>
                <a:lnTo>
                  <a:pt x="1274" y="418"/>
                </a:lnTo>
                <a:lnTo>
                  <a:pt x="1272" y="424"/>
                </a:lnTo>
                <a:lnTo>
                  <a:pt x="1268" y="426"/>
                </a:lnTo>
                <a:lnTo>
                  <a:pt x="1256" y="426"/>
                </a:lnTo>
                <a:lnTo>
                  <a:pt x="1256" y="432"/>
                </a:lnTo>
                <a:lnTo>
                  <a:pt x="1254" y="434"/>
                </a:lnTo>
                <a:lnTo>
                  <a:pt x="1252" y="434"/>
                </a:lnTo>
                <a:lnTo>
                  <a:pt x="1250" y="432"/>
                </a:lnTo>
                <a:lnTo>
                  <a:pt x="1244" y="422"/>
                </a:lnTo>
                <a:lnTo>
                  <a:pt x="1234" y="422"/>
                </a:lnTo>
                <a:lnTo>
                  <a:pt x="1232" y="420"/>
                </a:lnTo>
                <a:lnTo>
                  <a:pt x="1230" y="418"/>
                </a:lnTo>
                <a:lnTo>
                  <a:pt x="1228" y="416"/>
                </a:lnTo>
                <a:lnTo>
                  <a:pt x="1220" y="412"/>
                </a:lnTo>
                <a:lnTo>
                  <a:pt x="1222" y="404"/>
                </a:lnTo>
                <a:lnTo>
                  <a:pt x="1216" y="402"/>
                </a:lnTo>
                <a:lnTo>
                  <a:pt x="1214" y="404"/>
                </a:lnTo>
                <a:lnTo>
                  <a:pt x="1210" y="412"/>
                </a:lnTo>
                <a:lnTo>
                  <a:pt x="1206" y="412"/>
                </a:lnTo>
                <a:lnTo>
                  <a:pt x="1202" y="412"/>
                </a:lnTo>
                <a:lnTo>
                  <a:pt x="1198" y="408"/>
                </a:lnTo>
                <a:lnTo>
                  <a:pt x="1194" y="410"/>
                </a:lnTo>
                <a:lnTo>
                  <a:pt x="1190" y="408"/>
                </a:lnTo>
                <a:lnTo>
                  <a:pt x="1188" y="404"/>
                </a:lnTo>
                <a:lnTo>
                  <a:pt x="1186" y="398"/>
                </a:lnTo>
                <a:lnTo>
                  <a:pt x="1184" y="396"/>
                </a:lnTo>
                <a:lnTo>
                  <a:pt x="1176" y="398"/>
                </a:lnTo>
                <a:lnTo>
                  <a:pt x="1174" y="400"/>
                </a:lnTo>
                <a:lnTo>
                  <a:pt x="1174" y="404"/>
                </a:lnTo>
                <a:lnTo>
                  <a:pt x="1174" y="408"/>
                </a:lnTo>
                <a:lnTo>
                  <a:pt x="1170" y="412"/>
                </a:lnTo>
                <a:lnTo>
                  <a:pt x="1164" y="410"/>
                </a:lnTo>
                <a:lnTo>
                  <a:pt x="1166" y="416"/>
                </a:lnTo>
                <a:lnTo>
                  <a:pt x="1164" y="416"/>
                </a:lnTo>
                <a:lnTo>
                  <a:pt x="1164" y="418"/>
                </a:lnTo>
                <a:lnTo>
                  <a:pt x="1162" y="426"/>
                </a:lnTo>
                <a:lnTo>
                  <a:pt x="1160" y="428"/>
                </a:lnTo>
                <a:lnTo>
                  <a:pt x="1158" y="430"/>
                </a:lnTo>
                <a:lnTo>
                  <a:pt x="1154" y="428"/>
                </a:lnTo>
                <a:lnTo>
                  <a:pt x="1152" y="424"/>
                </a:lnTo>
                <a:lnTo>
                  <a:pt x="1148" y="420"/>
                </a:lnTo>
                <a:lnTo>
                  <a:pt x="1148" y="416"/>
                </a:lnTo>
                <a:lnTo>
                  <a:pt x="1152" y="410"/>
                </a:lnTo>
                <a:lnTo>
                  <a:pt x="1150" y="404"/>
                </a:lnTo>
                <a:lnTo>
                  <a:pt x="1146" y="404"/>
                </a:lnTo>
                <a:lnTo>
                  <a:pt x="1142" y="410"/>
                </a:lnTo>
                <a:lnTo>
                  <a:pt x="1136" y="406"/>
                </a:lnTo>
                <a:lnTo>
                  <a:pt x="1134" y="410"/>
                </a:lnTo>
                <a:lnTo>
                  <a:pt x="1130" y="412"/>
                </a:lnTo>
                <a:lnTo>
                  <a:pt x="1128" y="414"/>
                </a:lnTo>
                <a:lnTo>
                  <a:pt x="1122" y="414"/>
                </a:lnTo>
                <a:lnTo>
                  <a:pt x="1120" y="412"/>
                </a:lnTo>
                <a:lnTo>
                  <a:pt x="1118" y="404"/>
                </a:lnTo>
                <a:lnTo>
                  <a:pt x="1114" y="402"/>
                </a:lnTo>
                <a:lnTo>
                  <a:pt x="1106" y="404"/>
                </a:lnTo>
                <a:lnTo>
                  <a:pt x="1104" y="402"/>
                </a:lnTo>
                <a:lnTo>
                  <a:pt x="1104" y="400"/>
                </a:lnTo>
                <a:lnTo>
                  <a:pt x="1104" y="394"/>
                </a:lnTo>
                <a:lnTo>
                  <a:pt x="1098" y="390"/>
                </a:lnTo>
                <a:lnTo>
                  <a:pt x="1094" y="390"/>
                </a:lnTo>
                <a:lnTo>
                  <a:pt x="1090" y="392"/>
                </a:lnTo>
                <a:lnTo>
                  <a:pt x="1080" y="404"/>
                </a:lnTo>
                <a:lnTo>
                  <a:pt x="1070" y="408"/>
                </a:lnTo>
                <a:lnTo>
                  <a:pt x="1062" y="406"/>
                </a:lnTo>
                <a:lnTo>
                  <a:pt x="1060" y="404"/>
                </a:lnTo>
                <a:lnTo>
                  <a:pt x="1060" y="400"/>
                </a:lnTo>
                <a:lnTo>
                  <a:pt x="1062" y="396"/>
                </a:lnTo>
                <a:lnTo>
                  <a:pt x="1060" y="390"/>
                </a:lnTo>
                <a:lnTo>
                  <a:pt x="1058" y="388"/>
                </a:lnTo>
                <a:lnTo>
                  <a:pt x="1048" y="386"/>
                </a:lnTo>
                <a:lnTo>
                  <a:pt x="1046" y="384"/>
                </a:lnTo>
                <a:lnTo>
                  <a:pt x="1044" y="378"/>
                </a:lnTo>
                <a:lnTo>
                  <a:pt x="1046" y="370"/>
                </a:lnTo>
                <a:lnTo>
                  <a:pt x="1044" y="366"/>
                </a:lnTo>
                <a:lnTo>
                  <a:pt x="1040" y="366"/>
                </a:lnTo>
                <a:lnTo>
                  <a:pt x="1034" y="368"/>
                </a:lnTo>
                <a:lnTo>
                  <a:pt x="1014" y="366"/>
                </a:lnTo>
                <a:lnTo>
                  <a:pt x="1010" y="370"/>
                </a:lnTo>
                <a:lnTo>
                  <a:pt x="1008" y="374"/>
                </a:lnTo>
                <a:lnTo>
                  <a:pt x="1000" y="376"/>
                </a:lnTo>
                <a:lnTo>
                  <a:pt x="994" y="374"/>
                </a:lnTo>
                <a:lnTo>
                  <a:pt x="986" y="362"/>
                </a:lnTo>
                <a:lnTo>
                  <a:pt x="982" y="362"/>
                </a:lnTo>
                <a:lnTo>
                  <a:pt x="972" y="366"/>
                </a:lnTo>
                <a:lnTo>
                  <a:pt x="968" y="366"/>
                </a:lnTo>
                <a:lnTo>
                  <a:pt x="962" y="362"/>
                </a:lnTo>
                <a:lnTo>
                  <a:pt x="954" y="362"/>
                </a:lnTo>
                <a:lnTo>
                  <a:pt x="942" y="352"/>
                </a:lnTo>
                <a:lnTo>
                  <a:pt x="934" y="356"/>
                </a:lnTo>
                <a:lnTo>
                  <a:pt x="924" y="352"/>
                </a:lnTo>
                <a:lnTo>
                  <a:pt x="918" y="352"/>
                </a:lnTo>
                <a:lnTo>
                  <a:pt x="916" y="350"/>
                </a:lnTo>
                <a:lnTo>
                  <a:pt x="914" y="346"/>
                </a:lnTo>
                <a:lnTo>
                  <a:pt x="916" y="334"/>
                </a:lnTo>
                <a:lnTo>
                  <a:pt x="910" y="330"/>
                </a:lnTo>
                <a:lnTo>
                  <a:pt x="908" y="326"/>
                </a:lnTo>
                <a:lnTo>
                  <a:pt x="900" y="322"/>
                </a:lnTo>
                <a:lnTo>
                  <a:pt x="898" y="316"/>
                </a:lnTo>
                <a:lnTo>
                  <a:pt x="896" y="316"/>
                </a:lnTo>
                <a:lnTo>
                  <a:pt x="894" y="318"/>
                </a:lnTo>
                <a:lnTo>
                  <a:pt x="892" y="324"/>
                </a:lnTo>
                <a:lnTo>
                  <a:pt x="892" y="328"/>
                </a:lnTo>
                <a:lnTo>
                  <a:pt x="890" y="328"/>
                </a:lnTo>
                <a:lnTo>
                  <a:pt x="888" y="328"/>
                </a:lnTo>
                <a:lnTo>
                  <a:pt x="880" y="324"/>
                </a:lnTo>
                <a:lnTo>
                  <a:pt x="874" y="322"/>
                </a:lnTo>
                <a:lnTo>
                  <a:pt x="870" y="326"/>
                </a:lnTo>
                <a:lnTo>
                  <a:pt x="864" y="326"/>
                </a:lnTo>
                <a:lnTo>
                  <a:pt x="858" y="322"/>
                </a:lnTo>
                <a:lnTo>
                  <a:pt x="836" y="300"/>
                </a:lnTo>
                <a:lnTo>
                  <a:pt x="832" y="298"/>
                </a:lnTo>
                <a:lnTo>
                  <a:pt x="824" y="298"/>
                </a:lnTo>
                <a:lnTo>
                  <a:pt x="822" y="296"/>
                </a:lnTo>
                <a:lnTo>
                  <a:pt x="836" y="24"/>
                </a:lnTo>
                <a:lnTo>
                  <a:pt x="652" y="14"/>
                </a:lnTo>
                <a:lnTo>
                  <a:pt x="492" y="2"/>
                </a:lnTo>
                <a:lnTo>
                  <a:pt x="488" y="0"/>
                </a:lnTo>
                <a:lnTo>
                  <a:pt x="460" y="356"/>
                </a:lnTo>
                <a:lnTo>
                  <a:pt x="444" y="496"/>
                </a:lnTo>
                <a:lnTo>
                  <a:pt x="446" y="498"/>
                </a:lnTo>
                <a:lnTo>
                  <a:pt x="434" y="640"/>
                </a:lnTo>
                <a:lnTo>
                  <a:pt x="208" y="620"/>
                </a:lnTo>
                <a:lnTo>
                  <a:pt x="0" y="598"/>
                </a:lnTo>
                <a:lnTo>
                  <a:pt x="0" y="604"/>
                </a:lnTo>
                <a:lnTo>
                  <a:pt x="2" y="608"/>
                </a:lnTo>
                <a:lnTo>
                  <a:pt x="2" y="616"/>
                </a:lnTo>
                <a:lnTo>
                  <a:pt x="6" y="620"/>
                </a:lnTo>
                <a:lnTo>
                  <a:pt x="6" y="624"/>
                </a:lnTo>
                <a:lnTo>
                  <a:pt x="14" y="632"/>
                </a:lnTo>
                <a:lnTo>
                  <a:pt x="18" y="636"/>
                </a:lnTo>
                <a:lnTo>
                  <a:pt x="26" y="638"/>
                </a:lnTo>
                <a:lnTo>
                  <a:pt x="30" y="638"/>
                </a:lnTo>
                <a:lnTo>
                  <a:pt x="36" y="648"/>
                </a:lnTo>
                <a:lnTo>
                  <a:pt x="38" y="656"/>
                </a:lnTo>
                <a:lnTo>
                  <a:pt x="40" y="666"/>
                </a:lnTo>
                <a:lnTo>
                  <a:pt x="44" y="670"/>
                </a:lnTo>
                <a:lnTo>
                  <a:pt x="46" y="680"/>
                </a:lnTo>
                <a:lnTo>
                  <a:pt x="52" y="684"/>
                </a:lnTo>
                <a:lnTo>
                  <a:pt x="54" y="686"/>
                </a:lnTo>
                <a:lnTo>
                  <a:pt x="58" y="688"/>
                </a:lnTo>
                <a:lnTo>
                  <a:pt x="62" y="692"/>
                </a:lnTo>
                <a:lnTo>
                  <a:pt x="70" y="694"/>
                </a:lnTo>
                <a:lnTo>
                  <a:pt x="78" y="700"/>
                </a:lnTo>
                <a:lnTo>
                  <a:pt x="80" y="704"/>
                </a:lnTo>
                <a:lnTo>
                  <a:pt x="82" y="706"/>
                </a:lnTo>
                <a:lnTo>
                  <a:pt x="82" y="708"/>
                </a:lnTo>
                <a:lnTo>
                  <a:pt x="86" y="710"/>
                </a:lnTo>
                <a:lnTo>
                  <a:pt x="90" y="716"/>
                </a:lnTo>
                <a:lnTo>
                  <a:pt x="94" y="722"/>
                </a:lnTo>
                <a:lnTo>
                  <a:pt x="96" y="728"/>
                </a:lnTo>
                <a:lnTo>
                  <a:pt x="106" y="734"/>
                </a:lnTo>
                <a:lnTo>
                  <a:pt x="110" y="740"/>
                </a:lnTo>
                <a:lnTo>
                  <a:pt x="116" y="744"/>
                </a:lnTo>
                <a:lnTo>
                  <a:pt x="118" y="750"/>
                </a:lnTo>
                <a:lnTo>
                  <a:pt x="118" y="754"/>
                </a:lnTo>
                <a:lnTo>
                  <a:pt x="122" y="756"/>
                </a:lnTo>
                <a:lnTo>
                  <a:pt x="124" y="760"/>
                </a:lnTo>
                <a:lnTo>
                  <a:pt x="126" y="760"/>
                </a:lnTo>
                <a:lnTo>
                  <a:pt x="128" y="764"/>
                </a:lnTo>
                <a:lnTo>
                  <a:pt x="138" y="772"/>
                </a:lnTo>
                <a:lnTo>
                  <a:pt x="138" y="776"/>
                </a:lnTo>
                <a:lnTo>
                  <a:pt x="146" y="782"/>
                </a:lnTo>
                <a:lnTo>
                  <a:pt x="150" y="784"/>
                </a:lnTo>
                <a:lnTo>
                  <a:pt x="154" y="788"/>
                </a:lnTo>
                <a:lnTo>
                  <a:pt x="156" y="786"/>
                </a:lnTo>
                <a:lnTo>
                  <a:pt x="160" y="788"/>
                </a:lnTo>
                <a:lnTo>
                  <a:pt x="160" y="790"/>
                </a:lnTo>
                <a:lnTo>
                  <a:pt x="164" y="792"/>
                </a:lnTo>
                <a:lnTo>
                  <a:pt x="166" y="796"/>
                </a:lnTo>
                <a:lnTo>
                  <a:pt x="170" y="796"/>
                </a:lnTo>
                <a:lnTo>
                  <a:pt x="172" y="800"/>
                </a:lnTo>
                <a:lnTo>
                  <a:pt x="176" y="804"/>
                </a:lnTo>
                <a:lnTo>
                  <a:pt x="182" y="806"/>
                </a:lnTo>
                <a:lnTo>
                  <a:pt x="184" y="816"/>
                </a:lnTo>
                <a:lnTo>
                  <a:pt x="190" y="818"/>
                </a:lnTo>
                <a:lnTo>
                  <a:pt x="194" y="824"/>
                </a:lnTo>
                <a:lnTo>
                  <a:pt x="196" y="832"/>
                </a:lnTo>
                <a:lnTo>
                  <a:pt x="198" y="836"/>
                </a:lnTo>
                <a:lnTo>
                  <a:pt x="198" y="840"/>
                </a:lnTo>
                <a:lnTo>
                  <a:pt x="198" y="844"/>
                </a:lnTo>
                <a:lnTo>
                  <a:pt x="198" y="848"/>
                </a:lnTo>
                <a:lnTo>
                  <a:pt x="202" y="852"/>
                </a:lnTo>
                <a:lnTo>
                  <a:pt x="202" y="856"/>
                </a:lnTo>
                <a:lnTo>
                  <a:pt x="206" y="862"/>
                </a:lnTo>
                <a:lnTo>
                  <a:pt x="208" y="868"/>
                </a:lnTo>
                <a:lnTo>
                  <a:pt x="214" y="874"/>
                </a:lnTo>
                <a:lnTo>
                  <a:pt x="216" y="884"/>
                </a:lnTo>
                <a:lnTo>
                  <a:pt x="216" y="888"/>
                </a:lnTo>
                <a:lnTo>
                  <a:pt x="216" y="892"/>
                </a:lnTo>
                <a:lnTo>
                  <a:pt x="212" y="900"/>
                </a:lnTo>
                <a:lnTo>
                  <a:pt x="212" y="906"/>
                </a:lnTo>
                <a:lnTo>
                  <a:pt x="214" y="912"/>
                </a:lnTo>
                <a:lnTo>
                  <a:pt x="214" y="916"/>
                </a:lnTo>
                <a:lnTo>
                  <a:pt x="218" y="924"/>
                </a:lnTo>
                <a:lnTo>
                  <a:pt x="220" y="934"/>
                </a:lnTo>
                <a:lnTo>
                  <a:pt x="226" y="938"/>
                </a:lnTo>
                <a:lnTo>
                  <a:pt x="226" y="946"/>
                </a:lnTo>
                <a:lnTo>
                  <a:pt x="228" y="952"/>
                </a:lnTo>
                <a:lnTo>
                  <a:pt x="234" y="962"/>
                </a:lnTo>
                <a:lnTo>
                  <a:pt x="238" y="964"/>
                </a:lnTo>
                <a:lnTo>
                  <a:pt x="238" y="968"/>
                </a:lnTo>
                <a:lnTo>
                  <a:pt x="250" y="978"/>
                </a:lnTo>
                <a:lnTo>
                  <a:pt x="254" y="978"/>
                </a:lnTo>
                <a:lnTo>
                  <a:pt x="258" y="978"/>
                </a:lnTo>
                <a:lnTo>
                  <a:pt x="266" y="986"/>
                </a:lnTo>
                <a:lnTo>
                  <a:pt x="266" y="990"/>
                </a:lnTo>
                <a:lnTo>
                  <a:pt x="270" y="994"/>
                </a:lnTo>
                <a:lnTo>
                  <a:pt x="286" y="1010"/>
                </a:lnTo>
                <a:lnTo>
                  <a:pt x="304" y="1018"/>
                </a:lnTo>
                <a:lnTo>
                  <a:pt x="312" y="1018"/>
                </a:lnTo>
                <a:lnTo>
                  <a:pt x="318" y="1020"/>
                </a:lnTo>
                <a:lnTo>
                  <a:pt x="318" y="1022"/>
                </a:lnTo>
                <a:lnTo>
                  <a:pt x="318" y="1024"/>
                </a:lnTo>
                <a:lnTo>
                  <a:pt x="316" y="1026"/>
                </a:lnTo>
                <a:lnTo>
                  <a:pt x="320" y="1028"/>
                </a:lnTo>
                <a:lnTo>
                  <a:pt x="324" y="1032"/>
                </a:lnTo>
                <a:lnTo>
                  <a:pt x="330" y="1036"/>
                </a:lnTo>
                <a:lnTo>
                  <a:pt x="334" y="1038"/>
                </a:lnTo>
                <a:lnTo>
                  <a:pt x="338" y="1036"/>
                </a:lnTo>
                <a:lnTo>
                  <a:pt x="340" y="1040"/>
                </a:lnTo>
                <a:lnTo>
                  <a:pt x="346" y="1040"/>
                </a:lnTo>
                <a:lnTo>
                  <a:pt x="346" y="1044"/>
                </a:lnTo>
                <a:lnTo>
                  <a:pt x="352" y="1048"/>
                </a:lnTo>
                <a:lnTo>
                  <a:pt x="354" y="1052"/>
                </a:lnTo>
                <a:lnTo>
                  <a:pt x="356" y="1052"/>
                </a:lnTo>
                <a:lnTo>
                  <a:pt x="366" y="1060"/>
                </a:lnTo>
                <a:lnTo>
                  <a:pt x="370" y="1058"/>
                </a:lnTo>
                <a:lnTo>
                  <a:pt x="370" y="1060"/>
                </a:lnTo>
                <a:lnTo>
                  <a:pt x="372" y="1060"/>
                </a:lnTo>
                <a:lnTo>
                  <a:pt x="372" y="1062"/>
                </a:lnTo>
                <a:lnTo>
                  <a:pt x="376" y="1064"/>
                </a:lnTo>
                <a:lnTo>
                  <a:pt x="378" y="1064"/>
                </a:lnTo>
                <a:lnTo>
                  <a:pt x="382" y="1064"/>
                </a:lnTo>
                <a:lnTo>
                  <a:pt x="384" y="1064"/>
                </a:lnTo>
                <a:lnTo>
                  <a:pt x="394" y="1068"/>
                </a:lnTo>
                <a:lnTo>
                  <a:pt x="396" y="1066"/>
                </a:lnTo>
                <a:lnTo>
                  <a:pt x="398" y="1064"/>
                </a:lnTo>
                <a:lnTo>
                  <a:pt x="400" y="1056"/>
                </a:lnTo>
                <a:lnTo>
                  <a:pt x="402" y="1052"/>
                </a:lnTo>
                <a:lnTo>
                  <a:pt x="408" y="1052"/>
                </a:lnTo>
                <a:lnTo>
                  <a:pt x="416" y="1040"/>
                </a:lnTo>
                <a:lnTo>
                  <a:pt x="420" y="1040"/>
                </a:lnTo>
                <a:lnTo>
                  <a:pt x="420" y="1038"/>
                </a:lnTo>
                <a:lnTo>
                  <a:pt x="424" y="1038"/>
                </a:lnTo>
                <a:lnTo>
                  <a:pt x="426" y="1036"/>
                </a:lnTo>
                <a:lnTo>
                  <a:pt x="430" y="1036"/>
                </a:lnTo>
                <a:lnTo>
                  <a:pt x="430" y="1034"/>
                </a:lnTo>
                <a:lnTo>
                  <a:pt x="426" y="1030"/>
                </a:lnTo>
                <a:lnTo>
                  <a:pt x="430" y="1016"/>
                </a:lnTo>
                <a:lnTo>
                  <a:pt x="434" y="1016"/>
                </a:lnTo>
                <a:lnTo>
                  <a:pt x="436" y="1014"/>
                </a:lnTo>
                <a:lnTo>
                  <a:pt x="438" y="1012"/>
                </a:lnTo>
                <a:lnTo>
                  <a:pt x="438" y="1004"/>
                </a:lnTo>
                <a:lnTo>
                  <a:pt x="442" y="1000"/>
                </a:lnTo>
                <a:lnTo>
                  <a:pt x="442" y="994"/>
                </a:lnTo>
                <a:lnTo>
                  <a:pt x="446" y="990"/>
                </a:lnTo>
                <a:lnTo>
                  <a:pt x="446" y="988"/>
                </a:lnTo>
                <a:lnTo>
                  <a:pt x="448" y="986"/>
                </a:lnTo>
                <a:lnTo>
                  <a:pt x="448" y="984"/>
                </a:lnTo>
                <a:lnTo>
                  <a:pt x="450" y="982"/>
                </a:lnTo>
                <a:lnTo>
                  <a:pt x="450" y="978"/>
                </a:lnTo>
                <a:lnTo>
                  <a:pt x="454" y="976"/>
                </a:lnTo>
                <a:lnTo>
                  <a:pt x="454" y="974"/>
                </a:lnTo>
                <a:lnTo>
                  <a:pt x="456" y="972"/>
                </a:lnTo>
                <a:lnTo>
                  <a:pt x="456" y="970"/>
                </a:lnTo>
                <a:lnTo>
                  <a:pt x="460" y="964"/>
                </a:lnTo>
                <a:lnTo>
                  <a:pt x="464" y="964"/>
                </a:lnTo>
                <a:lnTo>
                  <a:pt x="468" y="962"/>
                </a:lnTo>
                <a:lnTo>
                  <a:pt x="472" y="964"/>
                </a:lnTo>
                <a:lnTo>
                  <a:pt x="474" y="960"/>
                </a:lnTo>
                <a:lnTo>
                  <a:pt x="476" y="960"/>
                </a:lnTo>
                <a:lnTo>
                  <a:pt x="476" y="962"/>
                </a:lnTo>
                <a:lnTo>
                  <a:pt x="480" y="962"/>
                </a:lnTo>
                <a:lnTo>
                  <a:pt x="480" y="960"/>
                </a:lnTo>
                <a:lnTo>
                  <a:pt x="482" y="958"/>
                </a:lnTo>
                <a:lnTo>
                  <a:pt x="496" y="962"/>
                </a:lnTo>
                <a:lnTo>
                  <a:pt x="498" y="958"/>
                </a:lnTo>
                <a:lnTo>
                  <a:pt x="500" y="950"/>
                </a:lnTo>
                <a:lnTo>
                  <a:pt x="504" y="948"/>
                </a:lnTo>
                <a:lnTo>
                  <a:pt x="506" y="946"/>
                </a:lnTo>
                <a:lnTo>
                  <a:pt x="512" y="950"/>
                </a:lnTo>
                <a:lnTo>
                  <a:pt x="514" y="948"/>
                </a:lnTo>
                <a:lnTo>
                  <a:pt x="516" y="952"/>
                </a:lnTo>
                <a:lnTo>
                  <a:pt x="522" y="952"/>
                </a:lnTo>
                <a:lnTo>
                  <a:pt x="524" y="956"/>
                </a:lnTo>
                <a:lnTo>
                  <a:pt x="534" y="960"/>
                </a:lnTo>
                <a:lnTo>
                  <a:pt x="546" y="960"/>
                </a:lnTo>
                <a:lnTo>
                  <a:pt x="548" y="958"/>
                </a:lnTo>
                <a:lnTo>
                  <a:pt x="550" y="960"/>
                </a:lnTo>
                <a:lnTo>
                  <a:pt x="552" y="960"/>
                </a:lnTo>
                <a:lnTo>
                  <a:pt x="552" y="962"/>
                </a:lnTo>
                <a:lnTo>
                  <a:pt x="556" y="960"/>
                </a:lnTo>
                <a:lnTo>
                  <a:pt x="564" y="962"/>
                </a:lnTo>
                <a:lnTo>
                  <a:pt x="564" y="960"/>
                </a:lnTo>
                <a:lnTo>
                  <a:pt x="566" y="960"/>
                </a:lnTo>
                <a:lnTo>
                  <a:pt x="568" y="960"/>
                </a:lnTo>
                <a:lnTo>
                  <a:pt x="568" y="964"/>
                </a:lnTo>
                <a:lnTo>
                  <a:pt x="572" y="962"/>
                </a:lnTo>
                <a:lnTo>
                  <a:pt x="576" y="964"/>
                </a:lnTo>
                <a:lnTo>
                  <a:pt x="584" y="966"/>
                </a:lnTo>
                <a:lnTo>
                  <a:pt x="590" y="968"/>
                </a:lnTo>
                <a:lnTo>
                  <a:pt x="596" y="966"/>
                </a:lnTo>
                <a:lnTo>
                  <a:pt x="598" y="962"/>
                </a:lnTo>
                <a:lnTo>
                  <a:pt x="600" y="962"/>
                </a:lnTo>
                <a:lnTo>
                  <a:pt x="602" y="964"/>
                </a:lnTo>
                <a:lnTo>
                  <a:pt x="600" y="966"/>
                </a:lnTo>
                <a:lnTo>
                  <a:pt x="600" y="968"/>
                </a:lnTo>
                <a:lnTo>
                  <a:pt x="604" y="968"/>
                </a:lnTo>
                <a:lnTo>
                  <a:pt x="608" y="966"/>
                </a:lnTo>
                <a:lnTo>
                  <a:pt x="612" y="970"/>
                </a:lnTo>
                <a:lnTo>
                  <a:pt x="616" y="968"/>
                </a:lnTo>
                <a:lnTo>
                  <a:pt x="616" y="970"/>
                </a:lnTo>
                <a:lnTo>
                  <a:pt x="620" y="978"/>
                </a:lnTo>
                <a:lnTo>
                  <a:pt x="622" y="984"/>
                </a:lnTo>
                <a:lnTo>
                  <a:pt x="628" y="986"/>
                </a:lnTo>
                <a:lnTo>
                  <a:pt x="628" y="990"/>
                </a:lnTo>
                <a:lnTo>
                  <a:pt x="628" y="992"/>
                </a:lnTo>
                <a:lnTo>
                  <a:pt x="628" y="996"/>
                </a:lnTo>
                <a:lnTo>
                  <a:pt x="630" y="998"/>
                </a:lnTo>
                <a:lnTo>
                  <a:pt x="634" y="992"/>
                </a:lnTo>
                <a:lnTo>
                  <a:pt x="638" y="992"/>
                </a:lnTo>
                <a:lnTo>
                  <a:pt x="638" y="994"/>
                </a:lnTo>
                <a:lnTo>
                  <a:pt x="638" y="1000"/>
                </a:lnTo>
                <a:lnTo>
                  <a:pt x="638" y="1002"/>
                </a:lnTo>
                <a:lnTo>
                  <a:pt x="644" y="1004"/>
                </a:lnTo>
                <a:lnTo>
                  <a:pt x="648" y="1010"/>
                </a:lnTo>
                <a:lnTo>
                  <a:pt x="658" y="1014"/>
                </a:lnTo>
                <a:lnTo>
                  <a:pt x="660" y="1016"/>
                </a:lnTo>
                <a:lnTo>
                  <a:pt x="662" y="1018"/>
                </a:lnTo>
                <a:lnTo>
                  <a:pt x="660" y="1024"/>
                </a:lnTo>
                <a:lnTo>
                  <a:pt x="662" y="1026"/>
                </a:lnTo>
                <a:lnTo>
                  <a:pt x="666" y="1030"/>
                </a:lnTo>
                <a:lnTo>
                  <a:pt x="672" y="1032"/>
                </a:lnTo>
                <a:lnTo>
                  <a:pt x="674" y="1036"/>
                </a:lnTo>
                <a:lnTo>
                  <a:pt x="678" y="1038"/>
                </a:lnTo>
                <a:lnTo>
                  <a:pt x="680" y="1042"/>
                </a:lnTo>
                <a:lnTo>
                  <a:pt x="684" y="1042"/>
                </a:lnTo>
                <a:lnTo>
                  <a:pt x="688" y="1046"/>
                </a:lnTo>
                <a:lnTo>
                  <a:pt x="692" y="1050"/>
                </a:lnTo>
                <a:lnTo>
                  <a:pt x="692" y="1058"/>
                </a:lnTo>
                <a:lnTo>
                  <a:pt x="700" y="1066"/>
                </a:lnTo>
                <a:lnTo>
                  <a:pt x="704" y="1066"/>
                </a:lnTo>
                <a:lnTo>
                  <a:pt x="704" y="1076"/>
                </a:lnTo>
                <a:lnTo>
                  <a:pt x="708" y="1084"/>
                </a:lnTo>
                <a:lnTo>
                  <a:pt x="706" y="1088"/>
                </a:lnTo>
                <a:lnTo>
                  <a:pt x="708" y="1092"/>
                </a:lnTo>
                <a:lnTo>
                  <a:pt x="708" y="1094"/>
                </a:lnTo>
                <a:lnTo>
                  <a:pt x="710" y="1096"/>
                </a:lnTo>
                <a:lnTo>
                  <a:pt x="712" y="1100"/>
                </a:lnTo>
                <a:lnTo>
                  <a:pt x="714" y="1102"/>
                </a:lnTo>
                <a:lnTo>
                  <a:pt x="714" y="1106"/>
                </a:lnTo>
                <a:lnTo>
                  <a:pt x="718" y="1108"/>
                </a:lnTo>
                <a:lnTo>
                  <a:pt x="720" y="1116"/>
                </a:lnTo>
                <a:lnTo>
                  <a:pt x="722" y="1122"/>
                </a:lnTo>
                <a:lnTo>
                  <a:pt x="724" y="1128"/>
                </a:lnTo>
                <a:lnTo>
                  <a:pt x="724" y="1132"/>
                </a:lnTo>
                <a:lnTo>
                  <a:pt x="730" y="1134"/>
                </a:lnTo>
                <a:lnTo>
                  <a:pt x="728" y="1136"/>
                </a:lnTo>
                <a:lnTo>
                  <a:pt x="728" y="1138"/>
                </a:lnTo>
                <a:lnTo>
                  <a:pt x="734" y="1142"/>
                </a:lnTo>
                <a:lnTo>
                  <a:pt x="734" y="1146"/>
                </a:lnTo>
                <a:lnTo>
                  <a:pt x="736" y="1152"/>
                </a:lnTo>
                <a:lnTo>
                  <a:pt x="742" y="1154"/>
                </a:lnTo>
                <a:lnTo>
                  <a:pt x="738" y="1156"/>
                </a:lnTo>
                <a:lnTo>
                  <a:pt x="738" y="1158"/>
                </a:lnTo>
                <a:lnTo>
                  <a:pt x="742" y="1166"/>
                </a:lnTo>
                <a:lnTo>
                  <a:pt x="740" y="1170"/>
                </a:lnTo>
                <a:lnTo>
                  <a:pt x="748" y="1180"/>
                </a:lnTo>
                <a:lnTo>
                  <a:pt x="746" y="1186"/>
                </a:lnTo>
                <a:lnTo>
                  <a:pt x="752" y="1192"/>
                </a:lnTo>
                <a:lnTo>
                  <a:pt x="756" y="1194"/>
                </a:lnTo>
                <a:lnTo>
                  <a:pt x="758" y="1200"/>
                </a:lnTo>
                <a:lnTo>
                  <a:pt x="772" y="1206"/>
                </a:lnTo>
                <a:lnTo>
                  <a:pt x="774" y="1212"/>
                </a:lnTo>
                <a:lnTo>
                  <a:pt x="774" y="1216"/>
                </a:lnTo>
                <a:lnTo>
                  <a:pt x="778" y="1218"/>
                </a:lnTo>
                <a:lnTo>
                  <a:pt x="778" y="1222"/>
                </a:lnTo>
                <a:lnTo>
                  <a:pt x="780" y="1228"/>
                </a:lnTo>
                <a:lnTo>
                  <a:pt x="782" y="1230"/>
                </a:lnTo>
                <a:lnTo>
                  <a:pt x="786" y="1230"/>
                </a:lnTo>
                <a:lnTo>
                  <a:pt x="788" y="1232"/>
                </a:lnTo>
                <a:lnTo>
                  <a:pt x="788" y="1238"/>
                </a:lnTo>
                <a:lnTo>
                  <a:pt x="794" y="1242"/>
                </a:lnTo>
                <a:lnTo>
                  <a:pt x="794" y="1248"/>
                </a:lnTo>
                <a:lnTo>
                  <a:pt x="796" y="1250"/>
                </a:lnTo>
                <a:lnTo>
                  <a:pt x="796" y="1256"/>
                </a:lnTo>
                <a:lnTo>
                  <a:pt x="796" y="1258"/>
                </a:lnTo>
                <a:lnTo>
                  <a:pt x="798" y="1258"/>
                </a:lnTo>
                <a:lnTo>
                  <a:pt x="800" y="1260"/>
                </a:lnTo>
                <a:lnTo>
                  <a:pt x="804" y="1262"/>
                </a:lnTo>
                <a:lnTo>
                  <a:pt x="806" y="1268"/>
                </a:lnTo>
                <a:lnTo>
                  <a:pt x="810" y="1268"/>
                </a:lnTo>
                <a:lnTo>
                  <a:pt x="814" y="1278"/>
                </a:lnTo>
                <a:lnTo>
                  <a:pt x="820" y="1278"/>
                </a:lnTo>
                <a:lnTo>
                  <a:pt x="822" y="1280"/>
                </a:lnTo>
                <a:lnTo>
                  <a:pt x="824" y="1282"/>
                </a:lnTo>
                <a:lnTo>
                  <a:pt x="826" y="1280"/>
                </a:lnTo>
                <a:lnTo>
                  <a:pt x="830" y="1282"/>
                </a:lnTo>
                <a:lnTo>
                  <a:pt x="832" y="1286"/>
                </a:lnTo>
                <a:lnTo>
                  <a:pt x="836" y="1286"/>
                </a:lnTo>
                <a:lnTo>
                  <a:pt x="840" y="1292"/>
                </a:lnTo>
                <a:lnTo>
                  <a:pt x="838" y="1300"/>
                </a:lnTo>
                <a:lnTo>
                  <a:pt x="840" y="1302"/>
                </a:lnTo>
                <a:lnTo>
                  <a:pt x="842" y="1302"/>
                </a:lnTo>
                <a:lnTo>
                  <a:pt x="844" y="1304"/>
                </a:lnTo>
                <a:lnTo>
                  <a:pt x="842" y="1310"/>
                </a:lnTo>
                <a:lnTo>
                  <a:pt x="844" y="1316"/>
                </a:lnTo>
                <a:lnTo>
                  <a:pt x="840" y="1324"/>
                </a:lnTo>
                <a:lnTo>
                  <a:pt x="838" y="1326"/>
                </a:lnTo>
                <a:lnTo>
                  <a:pt x="836" y="1328"/>
                </a:lnTo>
                <a:lnTo>
                  <a:pt x="840" y="1330"/>
                </a:lnTo>
                <a:lnTo>
                  <a:pt x="842" y="1334"/>
                </a:lnTo>
                <a:lnTo>
                  <a:pt x="846" y="1334"/>
                </a:lnTo>
                <a:lnTo>
                  <a:pt x="846" y="1336"/>
                </a:lnTo>
                <a:lnTo>
                  <a:pt x="848" y="1342"/>
                </a:lnTo>
                <a:lnTo>
                  <a:pt x="844" y="1354"/>
                </a:lnTo>
                <a:lnTo>
                  <a:pt x="846" y="1360"/>
                </a:lnTo>
                <a:lnTo>
                  <a:pt x="844" y="1366"/>
                </a:lnTo>
                <a:lnTo>
                  <a:pt x="852" y="1372"/>
                </a:lnTo>
                <a:lnTo>
                  <a:pt x="852" y="1382"/>
                </a:lnTo>
                <a:lnTo>
                  <a:pt x="856" y="1384"/>
                </a:lnTo>
                <a:lnTo>
                  <a:pt x="856" y="1390"/>
                </a:lnTo>
                <a:lnTo>
                  <a:pt x="866" y="1394"/>
                </a:lnTo>
                <a:lnTo>
                  <a:pt x="870" y="1402"/>
                </a:lnTo>
                <a:lnTo>
                  <a:pt x="870" y="1408"/>
                </a:lnTo>
                <a:lnTo>
                  <a:pt x="874" y="1414"/>
                </a:lnTo>
                <a:lnTo>
                  <a:pt x="874" y="1420"/>
                </a:lnTo>
                <a:lnTo>
                  <a:pt x="878" y="1428"/>
                </a:lnTo>
                <a:lnTo>
                  <a:pt x="876" y="1430"/>
                </a:lnTo>
                <a:lnTo>
                  <a:pt x="878" y="1436"/>
                </a:lnTo>
                <a:lnTo>
                  <a:pt x="878" y="1440"/>
                </a:lnTo>
                <a:lnTo>
                  <a:pt x="884" y="1442"/>
                </a:lnTo>
                <a:lnTo>
                  <a:pt x="888" y="1446"/>
                </a:lnTo>
                <a:lnTo>
                  <a:pt x="886" y="1452"/>
                </a:lnTo>
                <a:lnTo>
                  <a:pt x="884" y="1456"/>
                </a:lnTo>
                <a:lnTo>
                  <a:pt x="888" y="1460"/>
                </a:lnTo>
                <a:lnTo>
                  <a:pt x="894" y="1458"/>
                </a:lnTo>
                <a:lnTo>
                  <a:pt x="898" y="1462"/>
                </a:lnTo>
                <a:lnTo>
                  <a:pt x="902" y="1458"/>
                </a:lnTo>
                <a:lnTo>
                  <a:pt x="906" y="1462"/>
                </a:lnTo>
                <a:lnTo>
                  <a:pt x="908" y="1460"/>
                </a:lnTo>
                <a:lnTo>
                  <a:pt x="912" y="1464"/>
                </a:lnTo>
                <a:lnTo>
                  <a:pt x="916" y="1464"/>
                </a:lnTo>
                <a:lnTo>
                  <a:pt x="918" y="1466"/>
                </a:lnTo>
                <a:lnTo>
                  <a:pt x="920" y="1464"/>
                </a:lnTo>
                <a:lnTo>
                  <a:pt x="922" y="1466"/>
                </a:lnTo>
                <a:lnTo>
                  <a:pt x="924" y="1464"/>
                </a:lnTo>
                <a:lnTo>
                  <a:pt x="926" y="1468"/>
                </a:lnTo>
                <a:lnTo>
                  <a:pt x="932" y="1472"/>
                </a:lnTo>
                <a:lnTo>
                  <a:pt x="932" y="1474"/>
                </a:lnTo>
                <a:lnTo>
                  <a:pt x="936" y="1476"/>
                </a:lnTo>
                <a:lnTo>
                  <a:pt x="936" y="1480"/>
                </a:lnTo>
                <a:lnTo>
                  <a:pt x="938" y="1480"/>
                </a:lnTo>
                <a:lnTo>
                  <a:pt x="942" y="1484"/>
                </a:lnTo>
                <a:lnTo>
                  <a:pt x="948" y="1482"/>
                </a:lnTo>
                <a:lnTo>
                  <a:pt x="950" y="1482"/>
                </a:lnTo>
                <a:lnTo>
                  <a:pt x="952" y="1482"/>
                </a:lnTo>
                <a:lnTo>
                  <a:pt x="956" y="1484"/>
                </a:lnTo>
                <a:lnTo>
                  <a:pt x="958" y="1484"/>
                </a:lnTo>
                <a:lnTo>
                  <a:pt x="960" y="1486"/>
                </a:lnTo>
                <a:lnTo>
                  <a:pt x="964" y="1486"/>
                </a:lnTo>
                <a:lnTo>
                  <a:pt x="966" y="1490"/>
                </a:lnTo>
                <a:lnTo>
                  <a:pt x="966" y="1486"/>
                </a:lnTo>
                <a:lnTo>
                  <a:pt x="968" y="1486"/>
                </a:lnTo>
                <a:lnTo>
                  <a:pt x="976" y="1490"/>
                </a:lnTo>
                <a:lnTo>
                  <a:pt x="978" y="1490"/>
                </a:lnTo>
                <a:lnTo>
                  <a:pt x="976" y="1496"/>
                </a:lnTo>
                <a:lnTo>
                  <a:pt x="982" y="1496"/>
                </a:lnTo>
                <a:lnTo>
                  <a:pt x="986" y="1504"/>
                </a:lnTo>
                <a:lnTo>
                  <a:pt x="996" y="1508"/>
                </a:lnTo>
                <a:lnTo>
                  <a:pt x="998" y="1508"/>
                </a:lnTo>
                <a:lnTo>
                  <a:pt x="1000" y="1510"/>
                </a:lnTo>
                <a:lnTo>
                  <a:pt x="1004" y="1510"/>
                </a:lnTo>
                <a:lnTo>
                  <a:pt x="1008" y="1510"/>
                </a:lnTo>
                <a:lnTo>
                  <a:pt x="1010" y="1508"/>
                </a:lnTo>
                <a:lnTo>
                  <a:pt x="1014" y="1510"/>
                </a:lnTo>
                <a:lnTo>
                  <a:pt x="1016" y="1514"/>
                </a:lnTo>
                <a:lnTo>
                  <a:pt x="1022" y="1512"/>
                </a:lnTo>
                <a:lnTo>
                  <a:pt x="1022" y="1510"/>
                </a:lnTo>
                <a:lnTo>
                  <a:pt x="1026" y="1512"/>
                </a:lnTo>
                <a:lnTo>
                  <a:pt x="1030" y="1512"/>
                </a:lnTo>
                <a:lnTo>
                  <a:pt x="1032" y="1512"/>
                </a:lnTo>
                <a:lnTo>
                  <a:pt x="1044" y="1510"/>
                </a:lnTo>
                <a:lnTo>
                  <a:pt x="1050" y="1512"/>
                </a:lnTo>
                <a:lnTo>
                  <a:pt x="1052" y="1510"/>
                </a:lnTo>
                <a:lnTo>
                  <a:pt x="1054" y="1512"/>
                </a:lnTo>
                <a:lnTo>
                  <a:pt x="1054" y="1514"/>
                </a:lnTo>
                <a:lnTo>
                  <a:pt x="1060" y="1514"/>
                </a:lnTo>
                <a:lnTo>
                  <a:pt x="1062" y="1516"/>
                </a:lnTo>
                <a:lnTo>
                  <a:pt x="1066" y="1516"/>
                </a:lnTo>
                <a:lnTo>
                  <a:pt x="1070" y="1516"/>
                </a:lnTo>
                <a:lnTo>
                  <a:pt x="1070" y="1518"/>
                </a:lnTo>
                <a:lnTo>
                  <a:pt x="1074" y="1520"/>
                </a:lnTo>
                <a:lnTo>
                  <a:pt x="1074" y="1522"/>
                </a:lnTo>
                <a:lnTo>
                  <a:pt x="1076" y="1522"/>
                </a:lnTo>
                <a:lnTo>
                  <a:pt x="1078" y="1526"/>
                </a:lnTo>
                <a:lnTo>
                  <a:pt x="1082" y="1528"/>
                </a:lnTo>
                <a:lnTo>
                  <a:pt x="1082" y="1530"/>
                </a:lnTo>
                <a:lnTo>
                  <a:pt x="1086" y="1532"/>
                </a:lnTo>
                <a:lnTo>
                  <a:pt x="1088" y="1536"/>
                </a:lnTo>
                <a:lnTo>
                  <a:pt x="1096" y="1538"/>
                </a:lnTo>
                <a:lnTo>
                  <a:pt x="1098" y="1542"/>
                </a:lnTo>
                <a:lnTo>
                  <a:pt x="1100" y="1544"/>
                </a:lnTo>
                <a:lnTo>
                  <a:pt x="1102" y="1540"/>
                </a:lnTo>
                <a:lnTo>
                  <a:pt x="1106" y="1544"/>
                </a:lnTo>
                <a:lnTo>
                  <a:pt x="1108" y="1542"/>
                </a:lnTo>
                <a:lnTo>
                  <a:pt x="1110" y="1540"/>
                </a:lnTo>
                <a:lnTo>
                  <a:pt x="1108" y="1534"/>
                </a:lnTo>
                <a:lnTo>
                  <a:pt x="1110" y="1532"/>
                </a:lnTo>
                <a:lnTo>
                  <a:pt x="1114" y="1532"/>
                </a:lnTo>
                <a:lnTo>
                  <a:pt x="1116" y="1532"/>
                </a:lnTo>
                <a:lnTo>
                  <a:pt x="1120" y="1530"/>
                </a:lnTo>
                <a:lnTo>
                  <a:pt x="1120" y="1526"/>
                </a:lnTo>
                <a:lnTo>
                  <a:pt x="1126" y="1528"/>
                </a:lnTo>
                <a:lnTo>
                  <a:pt x="1130" y="1528"/>
                </a:lnTo>
                <a:lnTo>
                  <a:pt x="1132" y="1528"/>
                </a:lnTo>
                <a:lnTo>
                  <a:pt x="1132" y="1526"/>
                </a:lnTo>
                <a:lnTo>
                  <a:pt x="1136" y="1526"/>
                </a:lnTo>
                <a:lnTo>
                  <a:pt x="1134" y="1516"/>
                </a:lnTo>
                <a:lnTo>
                  <a:pt x="1132" y="1512"/>
                </a:lnTo>
                <a:lnTo>
                  <a:pt x="1130" y="1512"/>
                </a:lnTo>
                <a:lnTo>
                  <a:pt x="1130" y="1518"/>
                </a:lnTo>
                <a:lnTo>
                  <a:pt x="1130" y="1520"/>
                </a:lnTo>
                <a:lnTo>
                  <a:pt x="1124" y="1524"/>
                </a:lnTo>
                <a:lnTo>
                  <a:pt x="1120" y="1524"/>
                </a:lnTo>
                <a:lnTo>
                  <a:pt x="1120" y="1518"/>
                </a:lnTo>
                <a:lnTo>
                  <a:pt x="1122" y="1514"/>
                </a:lnTo>
                <a:lnTo>
                  <a:pt x="1122" y="1512"/>
                </a:lnTo>
                <a:lnTo>
                  <a:pt x="1124" y="1514"/>
                </a:lnTo>
                <a:lnTo>
                  <a:pt x="1126" y="1510"/>
                </a:lnTo>
                <a:lnTo>
                  <a:pt x="1118" y="1508"/>
                </a:lnTo>
                <a:lnTo>
                  <a:pt x="1116" y="1506"/>
                </a:lnTo>
                <a:lnTo>
                  <a:pt x="1114" y="1498"/>
                </a:lnTo>
                <a:lnTo>
                  <a:pt x="1114" y="1492"/>
                </a:lnTo>
                <a:lnTo>
                  <a:pt x="1110" y="1488"/>
                </a:lnTo>
                <a:lnTo>
                  <a:pt x="1114" y="1486"/>
                </a:lnTo>
                <a:lnTo>
                  <a:pt x="1112" y="1482"/>
                </a:lnTo>
                <a:lnTo>
                  <a:pt x="1110" y="1482"/>
                </a:lnTo>
                <a:lnTo>
                  <a:pt x="1108" y="1480"/>
                </a:lnTo>
                <a:lnTo>
                  <a:pt x="1110" y="1472"/>
                </a:lnTo>
                <a:lnTo>
                  <a:pt x="1106" y="1474"/>
                </a:lnTo>
                <a:lnTo>
                  <a:pt x="1108" y="1470"/>
                </a:lnTo>
                <a:lnTo>
                  <a:pt x="1102" y="1468"/>
                </a:lnTo>
                <a:lnTo>
                  <a:pt x="1102" y="1462"/>
                </a:lnTo>
                <a:lnTo>
                  <a:pt x="1100" y="1462"/>
                </a:lnTo>
                <a:lnTo>
                  <a:pt x="1098" y="1464"/>
                </a:lnTo>
                <a:lnTo>
                  <a:pt x="1096" y="1462"/>
                </a:lnTo>
                <a:lnTo>
                  <a:pt x="1098" y="1456"/>
                </a:lnTo>
                <a:lnTo>
                  <a:pt x="1100" y="1454"/>
                </a:lnTo>
                <a:lnTo>
                  <a:pt x="1098" y="1452"/>
                </a:lnTo>
                <a:lnTo>
                  <a:pt x="1094" y="1452"/>
                </a:lnTo>
                <a:lnTo>
                  <a:pt x="1098" y="1450"/>
                </a:lnTo>
                <a:lnTo>
                  <a:pt x="1100" y="1448"/>
                </a:lnTo>
                <a:lnTo>
                  <a:pt x="1102" y="1450"/>
                </a:lnTo>
                <a:lnTo>
                  <a:pt x="1100" y="1444"/>
                </a:lnTo>
                <a:lnTo>
                  <a:pt x="1098" y="1434"/>
                </a:lnTo>
                <a:lnTo>
                  <a:pt x="1092" y="1408"/>
                </a:lnTo>
                <a:lnTo>
                  <a:pt x="1090" y="1406"/>
                </a:lnTo>
                <a:lnTo>
                  <a:pt x="1086" y="1406"/>
                </a:lnTo>
                <a:lnTo>
                  <a:pt x="1084" y="1402"/>
                </a:lnTo>
                <a:lnTo>
                  <a:pt x="1086" y="1394"/>
                </a:lnTo>
                <a:lnTo>
                  <a:pt x="1092" y="1400"/>
                </a:lnTo>
                <a:lnTo>
                  <a:pt x="1094" y="1398"/>
                </a:lnTo>
                <a:lnTo>
                  <a:pt x="1092" y="1394"/>
                </a:lnTo>
                <a:lnTo>
                  <a:pt x="1090" y="1394"/>
                </a:lnTo>
                <a:lnTo>
                  <a:pt x="1086" y="1390"/>
                </a:lnTo>
                <a:lnTo>
                  <a:pt x="1084" y="1386"/>
                </a:lnTo>
                <a:lnTo>
                  <a:pt x="1084" y="1380"/>
                </a:lnTo>
                <a:lnTo>
                  <a:pt x="1086" y="1378"/>
                </a:lnTo>
                <a:lnTo>
                  <a:pt x="1092" y="1378"/>
                </a:lnTo>
                <a:lnTo>
                  <a:pt x="1096" y="1376"/>
                </a:lnTo>
                <a:lnTo>
                  <a:pt x="1094" y="1372"/>
                </a:lnTo>
                <a:lnTo>
                  <a:pt x="1094" y="1370"/>
                </a:lnTo>
                <a:lnTo>
                  <a:pt x="1092" y="1366"/>
                </a:lnTo>
                <a:lnTo>
                  <a:pt x="1094" y="1364"/>
                </a:lnTo>
                <a:lnTo>
                  <a:pt x="1096" y="1364"/>
                </a:lnTo>
                <a:lnTo>
                  <a:pt x="1100" y="1362"/>
                </a:lnTo>
                <a:lnTo>
                  <a:pt x="1100" y="1358"/>
                </a:lnTo>
                <a:lnTo>
                  <a:pt x="1098" y="1356"/>
                </a:lnTo>
                <a:lnTo>
                  <a:pt x="1100" y="1354"/>
                </a:lnTo>
                <a:lnTo>
                  <a:pt x="1100" y="1346"/>
                </a:lnTo>
                <a:lnTo>
                  <a:pt x="1102" y="1346"/>
                </a:lnTo>
                <a:lnTo>
                  <a:pt x="1102" y="1342"/>
                </a:lnTo>
                <a:lnTo>
                  <a:pt x="1100" y="1342"/>
                </a:lnTo>
                <a:lnTo>
                  <a:pt x="1088" y="1346"/>
                </a:lnTo>
                <a:lnTo>
                  <a:pt x="1076" y="1344"/>
                </a:lnTo>
                <a:lnTo>
                  <a:pt x="1072" y="1340"/>
                </a:lnTo>
                <a:lnTo>
                  <a:pt x="1064" y="1340"/>
                </a:lnTo>
                <a:lnTo>
                  <a:pt x="1058" y="1338"/>
                </a:lnTo>
                <a:lnTo>
                  <a:pt x="1060" y="1338"/>
                </a:lnTo>
                <a:lnTo>
                  <a:pt x="1066" y="1338"/>
                </a:lnTo>
                <a:lnTo>
                  <a:pt x="1070" y="1338"/>
                </a:lnTo>
                <a:lnTo>
                  <a:pt x="1072" y="1336"/>
                </a:lnTo>
                <a:lnTo>
                  <a:pt x="1070" y="1334"/>
                </a:lnTo>
                <a:lnTo>
                  <a:pt x="1066" y="1334"/>
                </a:lnTo>
                <a:lnTo>
                  <a:pt x="1066" y="1332"/>
                </a:lnTo>
                <a:lnTo>
                  <a:pt x="1068" y="1332"/>
                </a:lnTo>
                <a:lnTo>
                  <a:pt x="1068" y="1328"/>
                </a:lnTo>
                <a:lnTo>
                  <a:pt x="1066" y="1326"/>
                </a:lnTo>
                <a:lnTo>
                  <a:pt x="1064" y="1324"/>
                </a:lnTo>
                <a:lnTo>
                  <a:pt x="1064" y="1322"/>
                </a:lnTo>
                <a:lnTo>
                  <a:pt x="1060" y="1318"/>
                </a:lnTo>
                <a:lnTo>
                  <a:pt x="1058" y="1314"/>
                </a:lnTo>
                <a:lnTo>
                  <a:pt x="1060" y="1312"/>
                </a:lnTo>
                <a:lnTo>
                  <a:pt x="1062" y="1316"/>
                </a:lnTo>
                <a:lnTo>
                  <a:pt x="1066" y="1318"/>
                </a:lnTo>
                <a:lnTo>
                  <a:pt x="1066" y="1320"/>
                </a:lnTo>
                <a:lnTo>
                  <a:pt x="1070" y="1324"/>
                </a:lnTo>
                <a:lnTo>
                  <a:pt x="1074" y="1330"/>
                </a:lnTo>
                <a:lnTo>
                  <a:pt x="1076" y="1332"/>
                </a:lnTo>
                <a:lnTo>
                  <a:pt x="1076" y="1336"/>
                </a:lnTo>
                <a:lnTo>
                  <a:pt x="1078" y="1338"/>
                </a:lnTo>
                <a:lnTo>
                  <a:pt x="1080" y="1338"/>
                </a:lnTo>
                <a:lnTo>
                  <a:pt x="1080" y="1336"/>
                </a:lnTo>
                <a:lnTo>
                  <a:pt x="1080" y="1334"/>
                </a:lnTo>
                <a:lnTo>
                  <a:pt x="1082" y="1330"/>
                </a:lnTo>
                <a:lnTo>
                  <a:pt x="1084" y="1330"/>
                </a:lnTo>
                <a:lnTo>
                  <a:pt x="1084" y="1332"/>
                </a:lnTo>
                <a:lnTo>
                  <a:pt x="1086" y="1332"/>
                </a:lnTo>
                <a:lnTo>
                  <a:pt x="1088" y="1330"/>
                </a:lnTo>
                <a:lnTo>
                  <a:pt x="1088" y="1328"/>
                </a:lnTo>
                <a:lnTo>
                  <a:pt x="1090" y="1328"/>
                </a:lnTo>
                <a:lnTo>
                  <a:pt x="1090" y="1326"/>
                </a:lnTo>
                <a:lnTo>
                  <a:pt x="1094" y="1324"/>
                </a:lnTo>
                <a:lnTo>
                  <a:pt x="1094" y="1330"/>
                </a:lnTo>
                <a:lnTo>
                  <a:pt x="1096" y="1330"/>
                </a:lnTo>
                <a:lnTo>
                  <a:pt x="1098" y="1330"/>
                </a:lnTo>
                <a:lnTo>
                  <a:pt x="1098" y="1332"/>
                </a:lnTo>
                <a:lnTo>
                  <a:pt x="1096" y="1332"/>
                </a:lnTo>
                <a:lnTo>
                  <a:pt x="1092" y="1332"/>
                </a:lnTo>
                <a:lnTo>
                  <a:pt x="1094" y="1336"/>
                </a:lnTo>
                <a:lnTo>
                  <a:pt x="1088" y="1338"/>
                </a:lnTo>
                <a:lnTo>
                  <a:pt x="1088" y="1340"/>
                </a:lnTo>
                <a:lnTo>
                  <a:pt x="1092" y="1340"/>
                </a:lnTo>
                <a:lnTo>
                  <a:pt x="1096" y="1336"/>
                </a:lnTo>
                <a:lnTo>
                  <a:pt x="1104" y="1334"/>
                </a:lnTo>
                <a:lnTo>
                  <a:pt x="1106" y="1328"/>
                </a:lnTo>
                <a:lnTo>
                  <a:pt x="1108" y="1322"/>
                </a:lnTo>
                <a:lnTo>
                  <a:pt x="1110" y="1316"/>
                </a:lnTo>
                <a:lnTo>
                  <a:pt x="1112" y="1310"/>
                </a:lnTo>
                <a:lnTo>
                  <a:pt x="1116" y="1300"/>
                </a:lnTo>
                <a:lnTo>
                  <a:pt x="1120" y="1296"/>
                </a:lnTo>
                <a:lnTo>
                  <a:pt x="1122" y="1286"/>
                </a:lnTo>
                <a:lnTo>
                  <a:pt x="1126" y="1282"/>
                </a:lnTo>
                <a:lnTo>
                  <a:pt x="1124" y="1280"/>
                </a:lnTo>
                <a:lnTo>
                  <a:pt x="1116" y="1278"/>
                </a:lnTo>
                <a:lnTo>
                  <a:pt x="1110" y="1272"/>
                </a:lnTo>
                <a:lnTo>
                  <a:pt x="1108" y="1268"/>
                </a:lnTo>
                <a:lnTo>
                  <a:pt x="1110" y="1260"/>
                </a:lnTo>
                <a:lnTo>
                  <a:pt x="1106" y="1262"/>
                </a:lnTo>
                <a:lnTo>
                  <a:pt x="1102" y="1262"/>
                </a:lnTo>
                <a:lnTo>
                  <a:pt x="1096" y="1262"/>
                </a:lnTo>
                <a:lnTo>
                  <a:pt x="1092" y="1256"/>
                </a:lnTo>
                <a:lnTo>
                  <a:pt x="1096" y="1256"/>
                </a:lnTo>
                <a:lnTo>
                  <a:pt x="1098" y="1258"/>
                </a:lnTo>
                <a:lnTo>
                  <a:pt x="1100" y="1256"/>
                </a:lnTo>
                <a:lnTo>
                  <a:pt x="1110" y="1256"/>
                </a:lnTo>
                <a:lnTo>
                  <a:pt x="1114" y="1256"/>
                </a:lnTo>
                <a:lnTo>
                  <a:pt x="1114" y="1258"/>
                </a:lnTo>
                <a:lnTo>
                  <a:pt x="1124" y="1256"/>
                </a:lnTo>
                <a:lnTo>
                  <a:pt x="1126" y="1256"/>
                </a:lnTo>
                <a:lnTo>
                  <a:pt x="1128" y="1258"/>
                </a:lnTo>
                <a:lnTo>
                  <a:pt x="1130" y="1262"/>
                </a:lnTo>
                <a:lnTo>
                  <a:pt x="1128" y="1264"/>
                </a:lnTo>
                <a:lnTo>
                  <a:pt x="1132" y="1264"/>
                </a:lnTo>
                <a:lnTo>
                  <a:pt x="1134" y="1262"/>
                </a:lnTo>
                <a:lnTo>
                  <a:pt x="1146" y="1244"/>
                </a:lnTo>
                <a:lnTo>
                  <a:pt x="1156" y="1234"/>
                </a:lnTo>
                <a:lnTo>
                  <a:pt x="1154" y="1228"/>
                </a:lnTo>
                <a:lnTo>
                  <a:pt x="1156" y="1224"/>
                </a:lnTo>
                <a:lnTo>
                  <a:pt x="1154" y="1222"/>
                </a:lnTo>
                <a:lnTo>
                  <a:pt x="1152" y="1226"/>
                </a:lnTo>
                <a:lnTo>
                  <a:pt x="1146" y="1230"/>
                </a:lnTo>
                <a:lnTo>
                  <a:pt x="1142" y="1236"/>
                </a:lnTo>
                <a:lnTo>
                  <a:pt x="1140" y="1238"/>
                </a:lnTo>
                <a:lnTo>
                  <a:pt x="1140" y="1232"/>
                </a:lnTo>
                <a:lnTo>
                  <a:pt x="1130" y="1228"/>
                </a:lnTo>
                <a:lnTo>
                  <a:pt x="1132" y="1226"/>
                </a:lnTo>
                <a:lnTo>
                  <a:pt x="1138" y="1222"/>
                </a:lnTo>
                <a:lnTo>
                  <a:pt x="1136" y="1218"/>
                </a:lnTo>
                <a:lnTo>
                  <a:pt x="1136" y="1216"/>
                </a:lnTo>
                <a:lnTo>
                  <a:pt x="1138" y="1214"/>
                </a:lnTo>
                <a:lnTo>
                  <a:pt x="1140" y="1214"/>
                </a:lnTo>
                <a:lnTo>
                  <a:pt x="1142" y="1216"/>
                </a:lnTo>
                <a:lnTo>
                  <a:pt x="1142" y="1218"/>
                </a:lnTo>
                <a:lnTo>
                  <a:pt x="1144" y="1218"/>
                </a:lnTo>
                <a:lnTo>
                  <a:pt x="1154" y="1212"/>
                </a:lnTo>
                <a:lnTo>
                  <a:pt x="1156" y="1210"/>
                </a:lnTo>
                <a:lnTo>
                  <a:pt x="1158" y="1212"/>
                </a:lnTo>
                <a:lnTo>
                  <a:pt x="1158" y="1214"/>
                </a:lnTo>
                <a:lnTo>
                  <a:pt x="1156" y="1216"/>
                </a:lnTo>
                <a:lnTo>
                  <a:pt x="1158" y="1218"/>
                </a:lnTo>
                <a:lnTo>
                  <a:pt x="1156" y="1220"/>
                </a:lnTo>
                <a:lnTo>
                  <a:pt x="1162" y="1222"/>
                </a:lnTo>
                <a:lnTo>
                  <a:pt x="1166" y="1212"/>
                </a:lnTo>
                <a:lnTo>
                  <a:pt x="1164" y="1208"/>
                </a:lnTo>
                <a:lnTo>
                  <a:pt x="1170" y="1202"/>
                </a:lnTo>
                <a:lnTo>
                  <a:pt x="1170" y="1204"/>
                </a:lnTo>
                <a:lnTo>
                  <a:pt x="1168" y="1210"/>
                </a:lnTo>
                <a:lnTo>
                  <a:pt x="1170" y="1212"/>
                </a:lnTo>
                <a:lnTo>
                  <a:pt x="1168" y="1216"/>
                </a:lnTo>
                <a:lnTo>
                  <a:pt x="1166" y="1222"/>
                </a:lnTo>
                <a:lnTo>
                  <a:pt x="1174" y="1220"/>
                </a:lnTo>
                <a:lnTo>
                  <a:pt x="1176" y="1214"/>
                </a:lnTo>
                <a:lnTo>
                  <a:pt x="1186" y="1206"/>
                </a:lnTo>
                <a:lnTo>
                  <a:pt x="1184" y="1200"/>
                </a:lnTo>
                <a:lnTo>
                  <a:pt x="1186" y="1190"/>
                </a:lnTo>
                <a:lnTo>
                  <a:pt x="1178" y="1182"/>
                </a:lnTo>
                <a:lnTo>
                  <a:pt x="1178" y="1180"/>
                </a:lnTo>
                <a:lnTo>
                  <a:pt x="1180" y="1180"/>
                </a:lnTo>
                <a:lnTo>
                  <a:pt x="1186" y="1184"/>
                </a:lnTo>
                <a:lnTo>
                  <a:pt x="1188" y="1184"/>
                </a:lnTo>
                <a:lnTo>
                  <a:pt x="1188" y="1180"/>
                </a:lnTo>
                <a:lnTo>
                  <a:pt x="1186" y="1176"/>
                </a:lnTo>
                <a:lnTo>
                  <a:pt x="1182" y="1176"/>
                </a:lnTo>
                <a:lnTo>
                  <a:pt x="1184" y="1172"/>
                </a:lnTo>
                <a:lnTo>
                  <a:pt x="1186" y="1172"/>
                </a:lnTo>
                <a:lnTo>
                  <a:pt x="1188" y="1176"/>
                </a:lnTo>
                <a:lnTo>
                  <a:pt x="1190" y="1178"/>
                </a:lnTo>
                <a:lnTo>
                  <a:pt x="1192" y="1180"/>
                </a:lnTo>
                <a:lnTo>
                  <a:pt x="1192" y="1182"/>
                </a:lnTo>
                <a:lnTo>
                  <a:pt x="1196" y="1184"/>
                </a:lnTo>
                <a:lnTo>
                  <a:pt x="1196" y="1192"/>
                </a:lnTo>
                <a:lnTo>
                  <a:pt x="1198" y="1194"/>
                </a:lnTo>
                <a:lnTo>
                  <a:pt x="1200" y="1194"/>
                </a:lnTo>
                <a:lnTo>
                  <a:pt x="1206" y="1194"/>
                </a:lnTo>
                <a:lnTo>
                  <a:pt x="1218" y="1186"/>
                </a:lnTo>
                <a:lnTo>
                  <a:pt x="1234" y="1178"/>
                </a:lnTo>
                <a:lnTo>
                  <a:pt x="1234" y="1176"/>
                </a:lnTo>
                <a:lnTo>
                  <a:pt x="1234" y="1174"/>
                </a:lnTo>
                <a:lnTo>
                  <a:pt x="1226" y="1170"/>
                </a:lnTo>
                <a:lnTo>
                  <a:pt x="1222" y="1170"/>
                </a:lnTo>
                <a:lnTo>
                  <a:pt x="1220" y="1174"/>
                </a:lnTo>
                <a:lnTo>
                  <a:pt x="1216" y="1172"/>
                </a:lnTo>
                <a:lnTo>
                  <a:pt x="1216" y="1170"/>
                </a:lnTo>
                <a:lnTo>
                  <a:pt x="1220" y="1170"/>
                </a:lnTo>
                <a:lnTo>
                  <a:pt x="1224" y="1168"/>
                </a:lnTo>
                <a:lnTo>
                  <a:pt x="1220" y="1162"/>
                </a:lnTo>
                <a:lnTo>
                  <a:pt x="1216" y="1162"/>
                </a:lnTo>
                <a:lnTo>
                  <a:pt x="1212" y="1158"/>
                </a:lnTo>
                <a:lnTo>
                  <a:pt x="1210" y="1160"/>
                </a:lnTo>
                <a:lnTo>
                  <a:pt x="1208" y="1158"/>
                </a:lnTo>
                <a:lnTo>
                  <a:pt x="1210" y="1154"/>
                </a:lnTo>
                <a:lnTo>
                  <a:pt x="1208" y="1150"/>
                </a:lnTo>
                <a:lnTo>
                  <a:pt x="1204" y="1144"/>
                </a:lnTo>
                <a:lnTo>
                  <a:pt x="1204" y="1138"/>
                </a:lnTo>
                <a:lnTo>
                  <a:pt x="1206" y="1138"/>
                </a:lnTo>
                <a:lnTo>
                  <a:pt x="1212" y="1138"/>
                </a:lnTo>
                <a:lnTo>
                  <a:pt x="1214" y="1142"/>
                </a:lnTo>
                <a:lnTo>
                  <a:pt x="1214" y="1144"/>
                </a:lnTo>
                <a:lnTo>
                  <a:pt x="1216" y="1148"/>
                </a:lnTo>
                <a:lnTo>
                  <a:pt x="1220" y="1150"/>
                </a:lnTo>
                <a:lnTo>
                  <a:pt x="1222" y="1148"/>
                </a:lnTo>
                <a:lnTo>
                  <a:pt x="1222" y="1152"/>
                </a:lnTo>
                <a:lnTo>
                  <a:pt x="1224" y="1154"/>
                </a:lnTo>
                <a:lnTo>
                  <a:pt x="1226" y="1154"/>
                </a:lnTo>
                <a:lnTo>
                  <a:pt x="1228" y="1150"/>
                </a:lnTo>
                <a:lnTo>
                  <a:pt x="1230" y="1152"/>
                </a:lnTo>
                <a:lnTo>
                  <a:pt x="1230" y="1156"/>
                </a:lnTo>
                <a:lnTo>
                  <a:pt x="1228" y="1156"/>
                </a:lnTo>
                <a:lnTo>
                  <a:pt x="1226" y="1156"/>
                </a:lnTo>
                <a:lnTo>
                  <a:pt x="1224" y="1158"/>
                </a:lnTo>
                <a:lnTo>
                  <a:pt x="1226" y="1158"/>
                </a:lnTo>
                <a:lnTo>
                  <a:pt x="1238" y="1152"/>
                </a:lnTo>
                <a:lnTo>
                  <a:pt x="1232" y="1150"/>
                </a:lnTo>
                <a:lnTo>
                  <a:pt x="1234" y="1146"/>
                </a:lnTo>
                <a:lnTo>
                  <a:pt x="1232" y="1144"/>
                </a:lnTo>
                <a:lnTo>
                  <a:pt x="1234" y="1142"/>
                </a:lnTo>
                <a:lnTo>
                  <a:pt x="1236" y="1138"/>
                </a:lnTo>
                <a:lnTo>
                  <a:pt x="1234" y="1138"/>
                </a:lnTo>
                <a:lnTo>
                  <a:pt x="1232" y="1140"/>
                </a:lnTo>
                <a:lnTo>
                  <a:pt x="1230" y="1134"/>
                </a:lnTo>
                <a:lnTo>
                  <a:pt x="1230" y="1132"/>
                </a:lnTo>
                <a:lnTo>
                  <a:pt x="1232" y="1136"/>
                </a:lnTo>
                <a:lnTo>
                  <a:pt x="1236" y="1136"/>
                </a:lnTo>
                <a:lnTo>
                  <a:pt x="1238" y="1138"/>
                </a:lnTo>
                <a:lnTo>
                  <a:pt x="1236" y="1144"/>
                </a:lnTo>
                <a:lnTo>
                  <a:pt x="1240" y="1148"/>
                </a:lnTo>
                <a:lnTo>
                  <a:pt x="1240" y="1152"/>
                </a:lnTo>
                <a:lnTo>
                  <a:pt x="1246" y="1148"/>
                </a:lnTo>
                <a:lnTo>
                  <a:pt x="1248" y="1146"/>
                </a:lnTo>
                <a:lnTo>
                  <a:pt x="1252" y="1144"/>
                </a:lnTo>
                <a:lnTo>
                  <a:pt x="1258" y="1142"/>
                </a:lnTo>
                <a:lnTo>
                  <a:pt x="1262" y="1142"/>
                </a:lnTo>
                <a:lnTo>
                  <a:pt x="1262" y="1144"/>
                </a:lnTo>
                <a:lnTo>
                  <a:pt x="1256" y="1150"/>
                </a:lnTo>
                <a:lnTo>
                  <a:pt x="1258" y="1150"/>
                </a:lnTo>
                <a:lnTo>
                  <a:pt x="1260" y="1152"/>
                </a:lnTo>
                <a:lnTo>
                  <a:pt x="1264" y="1150"/>
                </a:lnTo>
                <a:lnTo>
                  <a:pt x="1268" y="1152"/>
                </a:lnTo>
                <a:lnTo>
                  <a:pt x="1262" y="1154"/>
                </a:lnTo>
                <a:lnTo>
                  <a:pt x="1258" y="1156"/>
                </a:lnTo>
                <a:lnTo>
                  <a:pt x="1256" y="1156"/>
                </a:lnTo>
                <a:lnTo>
                  <a:pt x="1258" y="1158"/>
                </a:lnTo>
                <a:lnTo>
                  <a:pt x="1260" y="1158"/>
                </a:lnTo>
                <a:lnTo>
                  <a:pt x="1268" y="1154"/>
                </a:lnTo>
                <a:lnTo>
                  <a:pt x="1282" y="1150"/>
                </a:lnTo>
                <a:lnTo>
                  <a:pt x="1286" y="1148"/>
                </a:lnTo>
                <a:lnTo>
                  <a:pt x="1288" y="1152"/>
                </a:lnTo>
                <a:lnTo>
                  <a:pt x="1286" y="1154"/>
                </a:lnTo>
                <a:lnTo>
                  <a:pt x="1280" y="1158"/>
                </a:lnTo>
                <a:lnTo>
                  <a:pt x="1266" y="1164"/>
                </a:lnTo>
                <a:lnTo>
                  <a:pt x="1260" y="1168"/>
                </a:lnTo>
                <a:lnTo>
                  <a:pt x="1258" y="1172"/>
                </a:lnTo>
                <a:lnTo>
                  <a:pt x="1284" y="1158"/>
                </a:lnTo>
                <a:lnTo>
                  <a:pt x="1284" y="1156"/>
                </a:lnTo>
                <a:lnTo>
                  <a:pt x="1306" y="1148"/>
                </a:lnTo>
                <a:lnTo>
                  <a:pt x="1320" y="1140"/>
                </a:lnTo>
                <a:lnTo>
                  <a:pt x="1318" y="1140"/>
                </a:lnTo>
                <a:lnTo>
                  <a:pt x="1310" y="1142"/>
                </a:lnTo>
                <a:lnTo>
                  <a:pt x="1292" y="1152"/>
                </a:lnTo>
                <a:lnTo>
                  <a:pt x="1290" y="1152"/>
                </a:lnTo>
                <a:lnTo>
                  <a:pt x="1292" y="1146"/>
                </a:lnTo>
                <a:lnTo>
                  <a:pt x="1292" y="1144"/>
                </a:lnTo>
                <a:lnTo>
                  <a:pt x="1294" y="1142"/>
                </a:lnTo>
                <a:lnTo>
                  <a:pt x="1304" y="1140"/>
                </a:lnTo>
                <a:lnTo>
                  <a:pt x="1310" y="1136"/>
                </a:lnTo>
                <a:lnTo>
                  <a:pt x="1316" y="1138"/>
                </a:lnTo>
                <a:lnTo>
                  <a:pt x="1324" y="1136"/>
                </a:lnTo>
                <a:lnTo>
                  <a:pt x="1324" y="1138"/>
                </a:lnTo>
                <a:lnTo>
                  <a:pt x="1326" y="1136"/>
                </a:lnTo>
                <a:lnTo>
                  <a:pt x="1334" y="1134"/>
                </a:lnTo>
                <a:lnTo>
                  <a:pt x="1358" y="1118"/>
                </a:lnTo>
                <a:lnTo>
                  <a:pt x="1364" y="1116"/>
                </a:lnTo>
                <a:lnTo>
                  <a:pt x="1366" y="1114"/>
                </a:lnTo>
                <a:lnTo>
                  <a:pt x="1374" y="1108"/>
                </a:lnTo>
                <a:lnTo>
                  <a:pt x="1382" y="1100"/>
                </a:lnTo>
                <a:lnTo>
                  <a:pt x="1392" y="1092"/>
                </a:lnTo>
                <a:lnTo>
                  <a:pt x="1390" y="1090"/>
                </a:lnTo>
                <a:lnTo>
                  <a:pt x="1392" y="1088"/>
                </a:lnTo>
                <a:lnTo>
                  <a:pt x="1390" y="1082"/>
                </a:lnTo>
                <a:lnTo>
                  <a:pt x="1392" y="1076"/>
                </a:lnTo>
                <a:lnTo>
                  <a:pt x="1390" y="1070"/>
                </a:lnTo>
                <a:lnTo>
                  <a:pt x="1392" y="1072"/>
                </a:lnTo>
                <a:lnTo>
                  <a:pt x="1394" y="1072"/>
                </a:lnTo>
                <a:lnTo>
                  <a:pt x="1396" y="1074"/>
                </a:lnTo>
                <a:lnTo>
                  <a:pt x="1398" y="1074"/>
                </a:lnTo>
                <a:lnTo>
                  <a:pt x="1406" y="1070"/>
                </a:lnTo>
                <a:lnTo>
                  <a:pt x="1408" y="1066"/>
                </a:lnTo>
                <a:lnTo>
                  <a:pt x="1410" y="1062"/>
                </a:lnTo>
                <a:lnTo>
                  <a:pt x="1410" y="1060"/>
                </a:lnTo>
                <a:lnTo>
                  <a:pt x="1416" y="1056"/>
                </a:lnTo>
                <a:lnTo>
                  <a:pt x="1420" y="1056"/>
                </a:lnTo>
                <a:lnTo>
                  <a:pt x="1422" y="1056"/>
                </a:lnTo>
                <a:lnTo>
                  <a:pt x="1424" y="1046"/>
                </a:lnTo>
                <a:lnTo>
                  <a:pt x="1426" y="1046"/>
                </a:lnTo>
                <a:lnTo>
                  <a:pt x="1432" y="1048"/>
                </a:lnTo>
                <a:lnTo>
                  <a:pt x="1424" y="1044"/>
                </a:lnTo>
                <a:lnTo>
                  <a:pt x="1422" y="1040"/>
                </a:lnTo>
                <a:lnTo>
                  <a:pt x="1420" y="1038"/>
                </a:lnTo>
                <a:lnTo>
                  <a:pt x="1420" y="1040"/>
                </a:lnTo>
                <a:lnTo>
                  <a:pt x="1416" y="1040"/>
                </a:lnTo>
                <a:lnTo>
                  <a:pt x="1416" y="1036"/>
                </a:lnTo>
                <a:lnTo>
                  <a:pt x="1414" y="1034"/>
                </a:lnTo>
                <a:lnTo>
                  <a:pt x="1418" y="1032"/>
                </a:lnTo>
                <a:lnTo>
                  <a:pt x="1420" y="1030"/>
                </a:lnTo>
                <a:lnTo>
                  <a:pt x="1412" y="1026"/>
                </a:lnTo>
                <a:lnTo>
                  <a:pt x="1408" y="1024"/>
                </a:lnTo>
                <a:lnTo>
                  <a:pt x="1408" y="1020"/>
                </a:lnTo>
                <a:lnTo>
                  <a:pt x="1412" y="1016"/>
                </a:lnTo>
                <a:lnTo>
                  <a:pt x="1408" y="1010"/>
                </a:lnTo>
                <a:lnTo>
                  <a:pt x="1408" y="1008"/>
                </a:lnTo>
                <a:lnTo>
                  <a:pt x="1410" y="1004"/>
                </a:lnTo>
                <a:lnTo>
                  <a:pt x="1406" y="1002"/>
                </a:lnTo>
                <a:lnTo>
                  <a:pt x="1402" y="1000"/>
                </a:lnTo>
                <a:lnTo>
                  <a:pt x="1404" y="998"/>
                </a:lnTo>
                <a:lnTo>
                  <a:pt x="1406" y="998"/>
                </a:lnTo>
                <a:lnTo>
                  <a:pt x="1410" y="998"/>
                </a:lnTo>
                <a:lnTo>
                  <a:pt x="1416" y="1002"/>
                </a:lnTo>
                <a:lnTo>
                  <a:pt x="1418" y="1006"/>
                </a:lnTo>
                <a:lnTo>
                  <a:pt x="1422" y="1006"/>
                </a:lnTo>
                <a:lnTo>
                  <a:pt x="1426" y="1004"/>
                </a:lnTo>
                <a:lnTo>
                  <a:pt x="1428" y="996"/>
                </a:lnTo>
                <a:lnTo>
                  <a:pt x="1432" y="992"/>
                </a:lnTo>
                <a:lnTo>
                  <a:pt x="1440" y="988"/>
                </a:lnTo>
                <a:lnTo>
                  <a:pt x="1442" y="988"/>
                </a:lnTo>
                <a:lnTo>
                  <a:pt x="1442" y="992"/>
                </a:lnTo>
                <a:lnTo>
                  <a:pt x="1446" y="992"/>
                </a:lnTo>
                <a:lnTo>
                  <a:pt x="1446" y="1000"/>
                </a:lnTo>
                <a:lnTo>
                  <a:pt x="1444" y="1012"/>
                </a:lnTo>
                <a:lnTo>
                  <a:pt x="1438" y="1022"/>
                </a:lnTo>
                <a:lnTo>
                  <a:pt x="1434" y="1022"/>
                </a:lnTo>
                <a:lnTo>
                  <a:pt x="1436" y="1024"/>
                </a:lnTo>
                <a:lnTo>
                  <a:pt x="1440" y="1026"/>
                </a:lnTo>
                <a:lnTo>
                  <a:pt x="1464" y="1018"/>
                </a:lnTo>
                <a:lnTo>
                  <a:pt x="1470" y="1022"/>
                </a:lnTo>
                <a:lnTo>
                  <a:pt x="1476" y="1020"/>
                </a:lnTo>
                <a:lnTo>
                  <a:pt x="1472" y="1026"/>
                </a:lnTo>
                <a:lnTo>
                  <a:pt x="1464" y="1024"/>
                </a:lnTo>
                <a:lnTo>
                  <a:pt x="1456" y="1032"/>
                </a:lnTo>
                <a:lnTo>
                  <a:pt x="1448" y="1034"/>
                </a:lnTo>
                <a:lnTo>
                  <a:pt x="1446" y="1038"/>
                </a:lnTo>
                <a:lnTo>
                  <a:pt x="1442" y="1038"/>
                </a:lnTo>
                <a:lnTo>
                  <a:pt x="1438" y="1044"/>
                </a:lnTo>
                <a:lnTo>
                  <a:pt x="1436" y="1046"/>
                </a:lnTo>
                <a:lnTo>
                  <a:pt x="1438" y="1048"/>
                </a:lnTo>
                <a:lnTo>
                  <a:pt x="1442" y="1046"/>
                </a:lnTo>
                <a:lnTo>
                  <a:pt x="1446" y="1042"/>
                </a:lnTo>
                <a:lnTo>
                  <a:pt x="1454" y="1036"/>
                </a:lnTo>
                <a:lnTo>
                  <a:pt x="1468" y="1030"/>
                </a:lnTo>
                <a:lnTo>
                  <a:pt x="1476" y="1026"/>
                </a:lnTo>
                <a:lnTo>
                  <a:pt x="1494" y="1016"/>
                </a:lnTo>
                <a:lnTo>
                  <a:pt x="1506" y="1014"/>
                </a:lnTo>
                <a:lnTo>
                  <a:pt x="1518" y="1006"/>
                </a:lnTo>
                <a:lnTo>
                  <a:pt x="1530" y="1004"/>
                </a:lnTo>
                <a:lnTo>
                  <a:pt x="1544" y="1002"/>
                </a:lnTo>
                <a:lnTo>
                  <a:pt x="1548" y="1004"/>
                </a:lnTo>
                <a:lnTo>
                  <a:pt x="1552" y="1004"/>
                </a:lnTo>
                <a:lnTo>
                  <a:pt x="1552" y="1002"/>
                </a:lnTo>
                <a:lnTo>
                  <a:pt x="1548" y="994"/>
                </a:lnTo>
                <a:lnTo>
                  <a:pt x="1546" y="994"/>
                </a:lnTo>
                <a:lnTo>
                  <a:pt x="1544" y="990"/>
                </a:lnTo>
                <a:lnTo>
                  <a:pt x="1540" y="988"/>
                </a:lnTo>
                <a:lnTo>
                  <a:pt x="1540" y="984"/>
                </a:lnTo>
                <a:lnTo>
                  <a:pt x="1540" y="982"/>
                </a:lnTo>
                <a:lnTo>
                  <a:pt x="1542" y="976"/>
                </a:lnTo>
                <a:lnTo>
                  <a:pt x="1550" y="968"/>
                </a:lnTo>
                <a:lnTo>
                  <a:pt x="1552" y="960"/>
                </a:lnTo>
                <a:lnTo>
                  <a:pt x="1558" y="958"/>
                </a:lnTo>
                <a:lnTo>
                  <a:pt x="1560" y="958"/>
                </a:lnTo>
                <a:lnTo>
                  <a:pt x="1568" y="948"/>
                </a:lnTo>
                <a:lnTo>
                  <a:pt x="1568" y="944"/>
                </a:lnTo>
                <a:lnTo>
                  <a:pt x="1572" y="936"/>
                </a:lnTo>
                <a:lnTo>
                  <a:pt x="1568" y="926"/>
                </a:lnTo>
                <a:lnTo>
                  <a:pt x="1570" y="916"/>
                </a:lnTo>
                <a:lnTo>
                  <a:pt x="1566" y="914"/>
                </a:lnTo>
                <a:lnTo>
                  <a:pt x="1564" y="908"/>
                </a:lnTo>
                <a:lnTo>
                  <a:pt x="1564" y="902"/>
                </a:lnTo>
                <a:lnTo>
                  <a:pt x="1570" y="894"/>
                </a:lnTo>
                <a:lnTo>
                  <a:pt x="1568" y="888"/>
                </a:lnTo>
                <a:lnTo>
                  <a:pt x="1568" y="884"/>
                </a:lnTo>
                <a:lnTo>
                  <a:pt x="1566" y="880"/>
                </a:lnTo>
                <a:lnTo>
                  <a:pt x="1568" y="874"/>
                </a:lnTo>
                <a:lnTo>
                  <a:pt x="1572" y="872"/>
                </a:lnTo>
                <a:lnTo>
                  <a:pt x="1572" y="866"/>
                </a:lnTo>
                <a:lnTo>
                  <a:pt x="1580" y="858"/>
                </a:lnTo>
                <a:lnTo>
                  <a:pt x="1580" y="850"/>
                </a:lnTo>
                <a:lnTo>
                  <a:pt x="1584" y="848"/>
                </a:lnTo>
                <a:lnTo>
                  <a:pt x="1586" y="840"/>
                </a:lnTo>
                <a:lnTo>
                  <a:pt x="1586" y="838"/>
                </a:lnTo>
                <a:lnTo>
                  <a:pt x="1586" y="830"/>
                </a:lnTo>
                <a:lnTo>
                  <a:pt x="1590" y="824"/>
                </a:lnTo>
                <a:lnTo>
                  <a:pt x="1586" y="820"/>
                </a:lnTo>
                <a:lnTo>
                  <a:pt x="1584" y="814"/>
                </a:lnTo>
                <a:lnTo>
                  <a:pt x="1586" y="814"/>
                </a:lnTo>
                <a:lnTo>
                  <a:pt x="1590" y="81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099" name="Freeform 56"/>
          <p:cNvSpPr>
            <a:spLocks/>
          </p:cNvSpPr>
          <p:nvPr/>
        </p:nvSpPr>
        <p:spPr bwMode="auto">
          <a:xfrm>
            <a:off x="2803809" y="3528293"/>
            <a:ext cx="1116029" cy="580930"/>
          </a:xfrm>
          <a:custGeom>
            <a:avLst/>
            <a:gdLst>
              <a:gd name="T0" fmla="*/ 950651 w 984"/>
              <a:gd name="T1" fmla="*/ 52350 h 512"/>
              <a:gd name="T2" fmla="*/ 505851 w 984"/>
              <a:gd name="T3" fmla="*/ 34900 h 512"/>
              <a:gd name="T4" fmla="*/ 8722 w 984"/>
              <a:gd name="T5" fmla="*/ 0 h 512"/>
              <a:gd name="T6" fmla="*/ 0 w 984"/>
              <a:gd name="T7" fmla="*/ 104701 h 512"/>
              <a:gd name="T8" fmla="*/ 479687 w 984"/>
              <a:gd name="T9" fmla="*/ 532228 h 512"/>
              <a:gd name="T10" fmla="*/ 494222 w 984"/>
              <a:gd name="T11" fmla="*/ 535137 h 512"/>
              <a:gd name="T12" fmla="*/ 540738 w 984"/>
              <a:gd name="T13" fmla="*/ 575854 h 512"/>
              <a:gd name="T14" fmla="*/ 563995 w 984"/>
              <a:gd name="T15" fmla="*/ 572945 h 512"/>
              <a:gd name="T16" fmla="*/ 581438 w 984"/>
              <a:gd name="T17" fmla="*/ 578762 h 512"/>
              <a:gd name="T18" fmla="*/ 587253 w 984"/>
              <a:gd name="T19" fmla="*/ 561312 h 512"/>
              <a:gd name="T20" fmla="*/ 604696 w 984"/>
              <a:gd name="T21" fmla="*/ 575854 h 512"/>
              <a:gd name="T22" fmla="*/ 613417 w 984"/>
              <a:gd name="T23" fmla="*/ 604937 h 512"/>
              <a:gd name="T24" fmla="*/ 627953 w 984"/>
              <a:gd name="T25" fmla="*/ 613662 h 512"/>
              <a:gd name="T26" fmla="*/ 671561 w 984"/>
              <a:gd name="T27" fmla="*/ 628204 h 512"/>
              <a:gd name="T28" fmla="*/ 697726 w 984"/>
              <a:gd name="T29" fmla="*/ 634021 h 512"/>
              <a:gd name="T30" fmla="*/ 729705 w 984"/>
              <a:gd name="T31" fmla="*/ 645654 h 512"/>
              <a:gd name="T32" fmla="*/ 752962 w 984"/>
              <a:gd name="T33" fmla="*/ 639837 h 512"/>
              <a:gd name="T34" fmla="*/ 796570 w 984"/>
              <a:gd name="T35" fmla="*/ 634021 h 512"/>
              <a:gd name="T36" fmla="*/ 802385 w 984"/>
              <a:gd name="T37" fmla="*/ 651471 h 512"/>
              <a:gd name="T38" fmla="*/ 822735 w 984"/>
              <a:gd name="T39" fmla="*/ 666013 h 512"/>
              <a:gd name="T40" fmla="*/ 825642 w 984"/>
              <a:gd name="T41" fmla="*/ 683463 h 512"/>
              <a:gd name="T42" fmla="*/ 840178 w 984"/>
              <a:gd name="T43" fmla="*/ 695096 h 512"/>
              <a:gd name="T44" fmla="*/ 875065 w 984"/>
              <a:gd name="T45" fmla="*/ 668921 h 512"/>
              <a:gd name="T46" fmla="*/ 889600 w 984"/>
              <a:gd name="T47" fmla="*/ 683463 h 512"/>
              <a:gd name="T48" fmla="*/ 904136 w 984"/>
              <a:gd name="T49" fmla="*/ 686371 h 512"/>
              <a:gd name="T50" fmla="*/ 915765 w 984"/>
              <a:gd name="T51" fmla="*/ 703821 h 512"/>
              <a:gd name="T52" fmla="*/ 933208 w 984"/>
              <a:gd name="T53" fmla="*/ 698004 h 512"/>
              <a:gd name="T54" fmla="*/ 950651 w 984"/>
              <a:gd name="T55" fmla="*/ 689279 h 512"/>
              <a:gd name="T56" fmla="*/ 953559 w 984"/>
              <a:gd name="T57" fmla="*/ 706729 h 512"/>
              <a:gd name="T58" fmla="*/ 962280 w 984"/>
              <a:gd name="T59" fmla="*/ 724180 h 512"/>
              <a:gd name="T60" fmla="*/ 973909 w 984"/>
              <a:gd name="T61" fmla="*/ 721271 h 512"/>
              <a:gd name="T62" fmla="*/ 979723 w 984"/>
              <a:gd name="T63" fmla="*/ 706729 h 512"/>
              <a:gd name="T64" fmla="*/ 991352 w 984"/>
              <a:gd name="T65" fmla="*/ 695096 h 512"/>
              <a:gd name="T66" fmla="*/ 994259 w 984"/>
              <a:gd name="T67" fmla="*/ 680554 h 512"/>
              <a:gd name="T68" fmla="*/ 1011702 w 984"/>
              <a:gd name="T69" fmla="*/ 689279 h 512"/>
              <a:gd name="T70" fmla="*/ 1026238 w 984"/>
              <a:gd name="T71" fmla="*/ 695096 h 512"/>
              <a:gd name="T72" fmla="*/ 1043682 w 984"/>
              <a:gd name="T73" fmla="*/ 700913 h 512"/>
              <a:gd name="T74" fmla="*/ 1061125 w 984"/>
              <a:gd name="T75" fmla="*/ 689279 h 512"/>
              <a:gd name="T76" fmla="*/ 1072754 w 984"/>
              <a:gd name="T77" fmla="*/ 709638 h 512"/>
              <a:gd name="T78" fmla="*/ 1093104 w 984"/>
              <a:gd name="T79" fmla="*/ 715454 h 512"/>
              <a:gd name="T80" fmla="*/ 1107640 w 984"/>
              <a:gd name="T81" fmla="*/ 732905 h 512"/>
              <a:gd name="T82" fmla="*/ 1127990 w 984"/>
              <a:gd name="T83" fmla="*/ 721271 h 512"/>
              <a:gd name="T84" fmla="*/ 1136712 w 984"/>
              <a:gd name="T85" fmla="*/ 706729 h 512"/>
              <a:gd name="T86" fmla="*/ 1162876 w 984"/>
              <a:gd name="T87" fmla="*/ 700913 h 512"/>
              <a:gd name="T88" fmla="*/ 1186134 w 984"/>
              <a:gd name="T89" fmla="*/ 703821 h 512"/>
              <a:gd name="T90" fmla="*/ 1200670 w 984"/>
              <a:gd name="T91" fmla="*/ 703821 h 512"/>
              <a:gd name="T92" fmla="*/ 1209391 w 984"/>
              <a:gd name="T93" fmla="*/ 695096 h 512"/>
              <a:gd name="T94" fmla="*/ 1229742 w 984"/>
              <a:gd name="T95" fmla="*/ 683463 h 512"/>
              <a:gd name="T96" fmla="*/ 1241371 w 984"/>
              <a:gd name="T97" fmla="*/ 698004 h 512"/>
              <a:gd name="T98" fmla="*/ 1252999 w 984"/>
              <a:gd name="T99" fmla="*/ 698004 h 512"/>
              <a:gd name="T100" fmla="*/ 1276257 w 984"/>
              <a:gd name="T101" fmla="*/ 700913 h 512"/>
              <a:gd name="T102" fmla="*/ 1284978 w 984"/>
              <a:gd name="T103" fmla="*/ 692188 h 512"/>
              <a:gd name="T104" fmla="*/ 1293700 w 984"/>
              <a:gd name="T105" fmla="*/ 680554 h 512"/>
              <a:gd name="T106" fmla="*/ 1311143 w 984"/>
              <a:gd name="T107" fmla="*/ 689279 h 512"/>
              <a:gd name="T108" fmla="*/ 1331494 w 984"/>
              <a:gd name="T109" fmla="*/ 703821 h 512"/>
              <a:gd name="T110" fmla="*/ 1343122 w 984"/>
              <a:gd name="T111" fmla="*/ 709638 h 512"/>
              <a:gd name="T112" fmla="*/ 1357658 w 984"/>
              <a:gd name="T113" fmla="*/ 724180 h 512"/>
              <a:gd name="T114" fmla="*/ 1375101 w 984"/>
              <a:gd name="T115" fmla="*/ 727088 h 512"/>
              <a:gd name="T116" fmla="*/ 1398359 w 984"/>
              <a:gd name="T117" fmla="*/ 738721 h 512"/>
              <a:gd name="T118" fmla="*/ 1409988 w 984"/>
              <a:gd name="T119" fmla="*/ 741630 h 512"/>
              <a:gd name="T120" fmla="*/ 1424524 w 984"/>
              <a:gd name="T121" fmla="*/ 744538 h 512"/>
              <a:gd name="T122" fmla="*/ 1398359 w 984"/>
              <a:gd name="T123" fmla="*/ 159959 h 5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84" h="512">
                <a:moveTo>
                  <a:pt x="962" y="38"/>
                </a:moveTo>
                <a:lnTo>
                  <a:pt x="812" y="38"/>
                </a:lnTo>
                <a:lnTo>
                  <a:pt x="654" y="36"/>
                </a:lnTo>
                <a:lnTo>
                  <a:pt x="500" y="30"/>
                </a:lnTo>
                <a:lnTo>
                  <a:pt x="348" y="24"/>
                </a:lnTo>
                <a:lnTo>
                  <a:pt x="144" y="12"/>
                </a:lnTo>
                <a:lnTo>
                  <a:pt x="118" y="10"/>
                </a:lnTo>
                <a:lnTo>
                  <a:pt x="6" y="0"/>
                </a:lnTo>
                <a:lnTo>
                  <a:pt x="0" y="72"/>
                </a:lnTo>
                <a:lnTo>
                  <a:pt x="160" y="84"/>
                </a:lnTo>
                <a:lnTo>
                  <a:pt x="344" y="94"/>
                </a:lnTo>
                <a:lnTo>
                  <a:pt x="330" y="366"/>
                </a:lnTo>
                <a:lnTo>
                  <a:pt x="332" y="368"/>
                </a:lnTo>
                <a:lnTo>
                  <a:pt x="340" y="368"/>
                </a:lnTo>
                <a:lnTo>
                  <a:pt x="344" y="370"/>
                </a:lnTo>
                <a:lnTo>
                  <a:pt x="366" y="392"/>
                </a:lnTo>
                <a:lnTo>
                  <a:pt x="372" y="396"/>
                </a:lnTo>
                <a:lnTo>
                  <a:pt x="378" y="396"/>
                </a:lnTo>
                <a:lnTo>
                  <a:pt x="382" y="392"/>
                </a:lnTo>
                <a:lnTo>
                  <a:pt x="388" y="394"/>
                </a:lnTo>
                <a:lnTo>
                  <a:pt x="396" y="398"/>
                </a:lnTo>
                <a:lnTo>
                  <a:pt x="398" y="398"/>
                </a:lnTo>
                <a:lnTo>
                  <a:pt x="400" y="398"/>
                </a:lnTo>
                <a:lnTo>
                  <a:pt x="400" y="394"/>
                </a:lnTo>
                <a:lnTo>
                  <a:pt x="402" y="388"/>
                </a:lnTo>
                <a:lnTo>
                  <a:pt x="404" y="386"/>
                </a:lnTo>
                <a:lnTo>
                  <a:pt x="406" y="386"/>
                </a:lnTo>
                <a:lnTo>
                  <a:pt x="408" y="392"/>
                </a:lnTo>
                <a:lnTo>
                  <a:pt x="416" y="396"/>
                </a:lnTo>
                <a:lnTo>
                  <a:pt x="418" y="400"/>
                </a:lnTo>
                <a:lnTo>
                  <a:pt x="424" y="404"/>
                </a:lnTo>
                <a:lnTo>
                  <a:pt x="422" y="416"/>
                </a:lnTo>
                <a:lnTo>
                  <a:pt x="424" y="420"/>
                </a:lnTo>
                <a:lnTo>
                  <a:pt x="426" y="422"/>
                </a:lnTo>
                <a:lnTo>
                  <a:pt x="432" y="422"/>
                </a:lnTo>
                <a:lnTo>
                  <a:pt x="442" y="426"/>
                </a:lnTo>
                <a:lnTo>
                  <a:pt x="450" y="422"/>
                </a:lnTo>
                <a:lnTo>
                  <a:pt x="462" y="432"/>
                </a:lnTo>
                <a:lnTo>
                  <a:pt x="470" y="432"/>
                </a:lnTo>
                <a:lnTo>
                  <a:pt x="476" y="436"/>
                </a:lnTo>
                <a:lnTo>
                  <a:pt x="480" y="436"/>
                </a:lnTo>
                <a:lnTo>
                  <a:pt x="490" y="432"/>
                </a:lnTo>
                <a:lnTo>
                  <a:pt x="494" y="432"/>
                </a:lnTo>
                <a:lnTo>
                  <a:pt x="502" y="444"/>
                </a:lnTo>
                <a:lnTo>
                  <a:pt x="508" y="446"/>
                </a:lnTo>
                <a:lnTo>
                  <a:pt x="516" y="444"/>
                </a:lnTo>
                <a:lnTo>
                  <a:pt x="518" y="440"/>
                </a:lnTo>
                <a:lnTo>
                  <a:pt x="522" y="436"/>
                </a:lnTo>
                <a:lnTo>
                  <a:pt x="542" y="438"/>
                </a:lnTo>
                <a:lnTo>
                  <a:pt x="548" y="436"/>
                </a:lnTo>
                <a:lnTo>
                  <a:pt x="552" y="436"/>
                </a:lnTo>
                <a:lnTo>
                  <a:pt x="554" y="440"/>
                </a:lnTo>
                <a:lnTo>
                  <a:pt x="552" y="448"/>
                </a:lnTo>
                <a:lnTo>
                  <a:pt x="554" y="454"/>
                </a:lnTo>
                <a:lnTo>
                  <a:pt x="556" y="456"/>
                </a:lnTo>
                <a:lnTo>
                  <a:pt x="566" y="458"/>
                </a:lnTo>
                <a:lnTo>
                  <a:pt x="568" y="460"/>
                </a:lnTo>
                <a:lnTo>
                  <a:pt x="570" y="466"/>
                </a:lnTo>
                <a:lnTo>
                  <a:pt x="568" y="470"/>
                </a:lnTo>
                <a:lnTo>
                  <a:pt x="568" y="474"/>
                </a:lnTo>
                <a:lnTo>
                  <a:pt x="570" y="476"/>
                </a:lnTo>
                <a:lnTo>
                  <a:pt x="578" y="478"/>
                </a:lnTo>
                <a:lnTo>
                  <a:pt x="588" y="474"/>
                </a:lnTo>
                <a:lnTo>
                  <a:pt x="598" y="462"/>
                </a:lnTo>
                <a:lnTo>
                  <a:pt x="602" y="460"/>
                </a:lnTo>
                <a:lnTo>
                  <a:pt x="606" y="460"/>
                </a:lnTo>
                <a:lnTo>
                  <a:pt x="612" y="464"/>
                </a:lnTo>
                <a:lnTo>
                  <a:pt x="612" y="470"/>
                </a:lnTo>
                <a:lnTo>
                  <a:pt x="612" y="472"/>
                </a:lnTo>
                <a:lnTo>
                  <a:pt x="614" y="474"/>
                </a:lnTo>
                <a:lnTo>
                  <a:pt x="622" y="472"/>
                </a:lnTo>
                <a:lnTo>
                  <a:pt x="626" y="474"/>
                </a:lnTo>
                <a:lnTo>
                  <a:pt x="628" y="482"/>
                </a:lnTo>
                <a:lnTo>
                  <a:pt x="630" y="484"/>
                </a:lnTo>
                <a:lnTo>
                  <a:pt x="636" y="484"/>
                </a:lnTo>
                <a:lnTo>
                  <a:pt x="638" y="482"/>
                </a:lnTo>
                <a:lnTo>
                  <a:pt x="642" y="480"/>
                </a:lnTo>
                <a:lnTo>
                  <a:pt x="644" y="476"/>
                </a:lnTo>
                <a:lnTo>
                  <a:pt x="650" y="480"/>
                </a:lnTo>
                <a:lnTo>
                  <a:pt x="654" y="474"/>
                </a:lnTo>
                <a:lnTo>
                  <a:pt x="658" y="474"/>
                </a:lnTo>
                <a:lnTo>
                  <a:pt x="660" y="480"/>
                </a:lnTo>
                <a:lnTo>
                  <a:pt x="656" y="486"/>
                </a:lnTo>
                <a:lnTo>
                  <a:pt x="656" y="490"/>
                </a:lnTo>
                <a:lnTo>
                  <a:pt x="660" y="494"/>
                </a:lnTo>
                <a:lnTo>
                  <a:pt x="662" y="498"/>
                </a:lnTo>
                <a:lnTo>
                  <a:pt x="666" y="500"/>
                </a:lnTo>
                <a:lnTo>
                  <a:pt x="668" y="498"/>
                </a:lnTo>
                <a:lnTo>
                  <a:pt x="670" y="496"/>
                </a:lnTo>
                <a:lnTo>
                  <a:pt x="672" y="488"/>
                </a:lnTo>
                <a:lnTo>
                  <a:pt x="672" y="486"/>
                </a:lnTo>
                <a:lnTo>
                  <a:pt x="674" y="486"/>
                </a:lnTo>
                <a:lnTo>
                  <a:pt x="672" y="480"/>
                </a:lnTo>
                <a:lnTo>
                  <a:pt x="678" y="482"/>
                </a:lnTo>
                <a:lnTo>
                  <a:pt x="682" y="478"/>
                </a:lnTo>
                <a:lnTo>
                  <a:pt x="682" y="474"/>
                </a:lnTo>
                <a:lnTo>
                  <a:pt x="682" y="470"/>
                </a:lnTo>
                <a:lnTo>
                  <a:pt x="684" y="468"/>
                </a:lnTo>
                <a:lnTo>
                  <a:pt x="692" y="466"/>
                </a:lnTo>
                <a:lnTo>
                  <a:pt x="694" y="468"/>
                </a:lnTo>
                <a:lnTo>
                  <a:pt x="696" y="474"/>
                </a:lnTo>
                <a:lnTo>
                  <a:pt x="698" y="478"/>
                </a:lnTo>
                <a:lnTo>
                  <a:pt x="702" y="480"/>
                </a:lnTo>
                <a:lnTo>
                  <a:pt x="706" y="478"/>
                </a:lnTo>
                <a:lnTo>
                  <a:pt x="710" y="482"/>
                </a:lnTo>
                <a:lnTo>
                  <a:pt x="714" y="482"/>
                </a:lnTo>
                <a:lnTo>
                  <a:pt x="718" y="482"/>
                </a:lnTo>
                <a:lnTo>
                  <a:pt x="722" y="474"/>
                </a:lnTo>
                <a:lnTo>
                  <a:pt x="724" y="472"/>
                </a:lnTo>
                <a:lnTo>
                  <a:pt x="730" y="474"/>
                </a:lnTo>
                <a:lnTo>
                  <a:pt x="728" y="482"/>
                </a:lnTo>
                <a:lnTo>
                  <a:pt x="736" y="486"/>
                </a:lnTo>
                <a:lnTo>
                  <a:pt x="738" y="488"/>
                </a:lnTo>
                <a:lnTo>
                  <a:pt x="740" y="490"/>
                </a:lnTo>
                <a:lnTo>
                  <a:pt x="742" y="492"/>
                </a:lnTo>
                <a:lnTo>
                  <a:pt x="752" y="492"/>
                </a:lnTo>
                <a:lnTo>
                  <a:pt x="758" y="502"/>
                </a:lnTo>
                <a:lnTo>
                  <a:pt x="760" y="504"/>
                </a:lnTo>
                <a:lnTo>
                  <a:pt x="762" y="504"/>
                </a:lnTo>
                <a:lnTo>
                  <a:pt x="764" y="502"/>
                </a:lnTo>
                <a:lnTo>
                  <a:pt x="764" y="496"/>
                </a:lnTo>
                <a:lnTo>
                  <a:pt x="776" y="496"/>
                </a:lnTo>
                <a:lnTo>
                  <a:pt x="780" y="494"/>
                </a:lnTo>
                <a:lnTo>
                  <a:pt x="782" y="488"/>
                </a:lnTo>
                <a:lnTo>
                  <a:pt x="782" y="486"/>
                </a:lnTo>
                <a:lnTo>
                  <a:pt x="788" y="484"/>
                </a:lnTo>
                <a:lnTo>
                  <a:pt x="798" y="484"/>
                </a:lnTo>
                <a:lnTo>
                  <a:pt x="800" y="482"/>
                </a:lnTo>
                <a:lnTo>
                  <a:pt x="804" y="480"/>
                </a:lnTo>
                <a:lnTo>
                  <a:pt x="806" y="478"/>
                </a:lnTo>
                <a:lnTo>
                  <a:pt x="816" y="484"/>
                </a:lnTo>
                <a:lnTo>
                  <a:pt x="820" y="484"/>
                </a:lnTo>
                <a:lnTo>
                  <a:pt x="822" y="482"/>
                </a:lnTo>
                <a:lnTo>
                  <a:pt x="826" y="484"/>
                </a:lnTo>
                <a:lnTo>
                  <a:pt x="826" y="482"/>
                </a:lnTo>
                <a:lnTo>
                  <a:pt x="826" y="478"/>
                </a:lnTo>
                <a:lnTo>
                  <a:pt x="832" y="478"/>
                </a:lnTo>
                <a:lnTo>
                  <a:pt x="842" y="472"/>
                </a:lnTo>
                <a:lnTo>
                  <a:pt x="844" y="474"/>
                </a:lnTo>
                <a:lnTo>
                  <a:pt x="846" y="470"/>
                </a:lnTo>
                <a:lnTo>
                  <a:pt x="848" y="470"/>
                </a:lnTo>
                <a:lnTo>
                  <a:pt x="854" y="474"/>
                </a:lnTo>
                <a:lnTo>
                  <a:pt x="854" y="480"/>
                </a:lnTo>
                <a:lnTo>
                  <a:pt x="858" y="478"/>
                </a:lnTo>
                <a:lnTo>
                  <a:pt x="860" y="480"/>
                </a:lnTo>
                <a:lnTo>
                  <a:pt x="862" y="480"/>
                </a:lnTo>
                <a:lnTo>
                  <a:pt x="864" y="480"/>
                </a:lnTo>
                <a:lnTo>
                  <a:pt x="866" y="482"/>
                </a:lnTo>
                <a:lnTo>
                  <a:pt x="878" y="482"/>
                </a:lnTo>
                <a:lnTo>
                  <a:pt x="880" y="478"/>
                </a:lnTo>
                <a:lnTo>
                  <a:pt x="882" y="478"/>
                </a:lnTo>
                <a:lnTo>
                  <a:pt x="884" y="476"/>
                </a:lnTo>
                <a:lnTo>
                  <a:pt x="888" y="476"/>
                </a:lnTo>
                <a:lnTo>
                  <a:pt x="888" y="472"/>
                </a:lnTo>
                <a:lnTo>
                  <a:pt x="890" y="468"/>
                </a:lnTo>
                <a:lnTo>
                  <a:pt x="892" y="468"/>
                </a:lnTo>
                <a:lnTo>
                  <a:pt x="900" y="470"/>
                </a:lnTo>
                <a:lnTo>
                  <a:pt x="902" y="474"/>
                </a:lnTo>
                <a:lnTo>
                  <a:pt x="908" y="476"/>
                </a:lnTo>
                <a:lnTo>
                  <a:pt x="912" y="480"/>
                </a:lnTo>
                <a:lnTo>
                  <a:pt x="916" y="484"/>
                </a:lnTo>
                <a:lnTo>
                  <a:pt x="922" y="482"/>
                </a:lnTo>
                <a:lnTo>
                  <a:pt x="924" y="484"/>
                </a:lnTo>
                <a:lnTo>
                  <a:pt x="924" y="488"/>
                </a:lnTo>
                <a:lnTo>
                  <a:pt x="928" y="490"/>
                </a:lnTo>
                <a:lnTo>
                  <a:pt x="930" y="494"/>
                </a:lnTo>
                <a:lnTo>
                  <a:pt x="934" y="498"/>
                </a:lnTo>
                <a:lnTo>
                  <a:pt x="940" y="498"/>
                </a:lnTo>
                <a:lnTo>
                  <a:pt x="944" y="500"/>
                </a:lnTo>
                <a:lnTo>
                  <a:pt x="946" y="500"/>
                </a:lnTo>
                <a:lnTo>
                  <a:pt x="952" y="506"/>
                </a:lnTo>
                <a:lnTo>
                  <a:pt x="958" y="506"/>
                </a:lnTo>
                <a:lnTo>
                  <a:pt x="962" y="508"/>
                </a:lnTo>
                <a:lnTo>
                  <a:pt x="968" y="508"/>
                </a:lnTo>
                <a:lnTo>
                  <a:pt x="968" y="510"/>
                </a:lnTo>
                <a:lnTo>
                  <a:pt x="970" y="510"/>
                </a:lnTo>
                <a:lnTo>
                  <a:pt x="972" y="512"/>
                </a:lnTo>
                <a:lnTo>
                  <a:pt x="978" y="512"/>
                </a:lnTo>
                <a:lnTo>
                  <a:pt x="980" y="512"/>
                </a:lnTo>
                <a:lnTo>
                  <a:pt x="984" y="266"/>
                </a:lnTo>
                <a:lnTo>
                  <a:pt x="982" y="242"/>
                </a:lnTo>
                <a:lnTo>
                  <a:pt x="962" y="110"/>
                </a:lnTo>
                <a:lnTo>
                  <a:pt x="962" y="38"/>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00" name="Freeform 57"/>
          <p:cNvSpPr>
            <a:spLocks/>
          </p:cNvSpPr>
          <p:nvPr/>
        </p:nvSpPr>
        <p:spPr bwMode="auto">
          <a:xfrm>
            <a:off x="393385" y="1484511"/>
            <a:ext cx="1049142" cy="940140"/>
          </a:xfrm>
          <a:custGeom>
            <a:avLst/>
            <a:gdLst>
              <a:gd name="T0" fmla="*/ 11617 w 926"/>
              <a:gd name="T1" fmla="*/ 849842 h 828"/>
              <a:gd name="T2" fmla="*/ 2904 w 926"/>
              <a:gd name="T3" fmla="*/ 812007 h 828"/>
              <a:gd name="T4" fmla="*/ 11617 w 926"/>
              <a:gd name="T5" fmla="*/ 762529 h 828"/>
              <a:gd name="T6" fmla="*/ 29041 w 926"/>
              <a:gd name="T7" fmla="*/ 695590 h 828"/>
              <a:gd name="T8" fmla="*/ 29041 w 926"/>
              <a:gd name="T9" fmla="*/ 657754 h 828"/>
              <a:gd name="T10" fmla="*/ 63891 w 926"/>
              <a:gd name="T11" fmla="*/ 608277 h 828"/>
              <a:gd name="T12" fmla="*/ 95836 w 926"/>
              <a:gd name="T13" fmla="*/ 567531 h 828"/>
              <a:gd name="T14" fmla="*/ 98740 w 926"/>
              <a:gd name="T15" fmla="*/ 573352 h 828"/>
              <a:gd name="T16" fmla="*/ 116165 w 926"/>
              <a:gd name="T17" fmla="*/ 558800 h 828"/>
              <a:gd name="T18" fmla="*/ 119069 w 926"/>
              <a:gd name="T19" fmla="*/ 558800 h 828"/>
              <a:gd name="T20" fmla="*/ 113261 w 926"/>
              <a:gd name="T21" fmla="*/ 555890 h 828"/>
              <a:gd name="T22" fmla="*/ 145207 w 926"/>
              <a:gd name="T23" fmla="*/ 509323 h 828"/>
              <a:gd name="T24" fmla="*/ 156823 w 926"/>
              <a:gd name="T25" fmla="*/ 506413 h 828"/>
              <a:gd name="T26" fmla="*/ 139398 w 926"/>
              <a:gd name="T27" fmla="*/ 503502 h 828"/>
              <a:gd name="T28" fmla="*/ 177152 w 926"/>
              <a:gd name="T29" fmla="*/ 433652 h 828"/>
              <a:gd name="T30" fmla="*/ 212002 w 926"/>
              <a:gd name="T31" fmla="*/ 360892 h 828"/>
              <a:gd name="T32" fmla="*/ 212002 w 926"/>
              <a:gd name="T33" fmla="*/ 352161 h 828"/>
              <a:gd name="T34" fmla="*/ 235235 w 926"/>
              <a:gd name="T35" fmla="*/ 323056 h 828"/>
              <a:gd name="T36" fmla="*/ 238139 w 926"/>
              <a:gd name="T37" fmla="*/ 302683 h 828"/>
              <a:gd name="T38" fmla="*/ 255564 w 926"/>
              <a:gd name="T39" fmla="*/ 264848 h 828"/>
              <a:gd name="T40" fmla="*/ 267180 w 926"/>
              <a:gd name="T41" fmla="*/ 238654 h 828"/>
              <a:gd name="T42" fmla="*/ 296221 w 926"/>
              <a:gd name="T43" fmla="*/ 183356 h 828"/>
              <a:gd name="T44" fmla="*/ 302030 w 926"/>
              <a:gd name="T45" fmla="*/ 174625 h 828"/>
              <a:gd name="T46" fmla="*/ 307838 w 926"/>
              <a:gd name="T47" fmla="*/ 151342 h 828"/>
              <a:gd name="T48" fmla="*/ 319454 w 926"/>
              <a:gd name="T49" fmla="*/ 148431 h 828"/>
              <a:gd name="T50" fmla="*/ 319454 w 926"/>
              <a:gd name="T51" fmla="*/ 128058 h 828"/>
              <a:gd name="T52" fmla="*/ 325263 w 926"/>
              <a:gd name="T53" fmla="*/ 113506 h 828"/>
              <a:gd name="T54" fmla="*/ 339783 w 926"/>
              <a:gd name="T55" fmla="*/ 72760 h 828"/>
              <a:gd name="T56" fmla="*/ 357208 w 926"/>
              <a:gd name="T57" fmla="*/ 23283 h 828"/>
              <a:gd name="T58" fmla="*/ 363016 w 926"/>
              <a:gd name="T59" fmla="*/ 5821 h 828"/>
              <a:gd name="T60" fmla="*/ 380441 w 926"/>
              <a:gd name="T61" fmla="*/ 29104 h 828"/>
              <a:gd name="T62" fmla="*/ 374633 w 926"/>
              <a:gd name="T63" fmla="*/ 14552 h 828"/>
              <a:gd name="T64" fmla="*/ 409483 w 926"/>
              <a:gd name="T65" fmla="*/ 29104 h 828"/>
              <a:gd name="T66" fmla="*/ 429811 w 926"/>
              <a:gd name="T67" fmla="*/ 34925 h 828"/>
              <a:gd name="T68" fmla="*/ 450140 w 926"/>
              <a:gd name="T69" fmla="*/ 58208 h 828"/>
              <a:gd name="T70" fmla="*/ 476278 w 926"/>
              <a:gd name="T71" fmla="*/ 58208 h 828"/>
              <a:gd name="T72" fmla="*/ 496607 w 926"/>
              <a:gd name="T73" fmla="*/ 113506 h 828"/>
              <a:gd name="T74" fmla="*/ 482086 w 926"/>
              <a:gd name="T75" fmla="*/ 177535 h 828"/>
              <a:gd name="T76" fmla="*/ 522744 w 926"/>
              <a:gd name="T77" fmla="*/ 215371 h 828"/>
              <a:gd name="T78" fmla="*/ 592443 w 926"/>
              <a:gd name="T79" fmla="*/ 227013 h 828"/>
              <a:gd name="T80" fmla="*/ 656334 w 926"/>
              <a:gd name="T81" fmla="*/ 232833 h 828"/>
              <a:gd name="T82" fmla="*/ 696992 w 926"/>
              <a:gd name="T83" fmla="*/ 273579 h 828"/>
              <a:gd name="T84" fmla="*/ 763787 w 926"/>
              <a:gd name="T85" fmla="*/ 276490 h 828"/>
              <a:gd name="T86" fmla="*/ 813157 w 926"/>
              <a:gd name="T87" fmla="*/ 293952 h 828"/>
              <a:gd name="T88" fmla="*/ 877048 w 926"/>
              <a:gd name="T89" fmla="*/ 288131 h 828"/>
              <a:gd name="T90" fmla="*/ 943843 w 926"/>
              <a:gd name="T91" fmla="*/ 291042 h 828"/>
              <a:gd name="T92" fmla="*/ 1181982 w 926"/>
              <a:gd name="T93" fmla="*/ 349250 h 828"/>
              <a:gd name="T94" fmla="*/ 1315572 w 926"/>
              <a:gd name="T95" fmla="*/ 427831 h 828"/>
              <a:gd name="T96" fmla="*/ 1344613 w 926"/>
              <a:gd name="T97" fmla="*/ 459846 h 828"/>
              <a:gd name="T98" fmla="*/ 1303955 w 926"/>
              <a:gd name="T99" fmla="*/ 529696 h 828"/>
              <a:gd name="T100" fmla="*/ 1257489 w 926"/>
              <a:gd name="T101" fmla="*/ 593725 h 828"/>
              <a:gd name="T102" fmla="*/ 1216831 w 926"/>
              <a:gd name="T103" fmla="*/ 640292 h 828"/>
              <a:gd name="T104" fmla="*/ 1176173 w 926"/>
              <a:gd name="T105" fmla="*/ 692679 h 828"/>
              <a:gd name="T106" fmla="*/ 1173269 w 926"/>
              <a:gd name="T107" fmla="*/ 733425 h 828"/>
              <a:gd name="T108" fmla="*/ 1196502 w 926"/>
              <a:gd name="T109" fmla="*/ 739246 h 828"/>
              <a:gd name="T110" fmla="*/ 1199406 w 926"/>
              <a:gd name="T111" fmla="*/ 768350 h 828"/>
              <a:gd name="T112" fmla="*/ 1187790 w 926"/>
              <a:gd name="T113" fmla="*/ 779992 h 828"/>
              <a:gd name="T114" fmla="*/ 1164557 w 926"/>
              <a:gd name="T115" fmla="*/ 829469 h 828"/>
              <a:gd name="T116" fmla="*/ 734745 w 926"/>
              <a:gd name="T117" fmla="*/ 1108869 h 82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26" h="828">
                <a:moveTo>
                  <a:pt x="430" y="736"/>
                </a:moveTo>
                <a:lnTo>
                  <a:pt x="336" y="706"/>
                </a:lnTo>
                <a:lnTo>
                  <a:pt x="164" y="646"/>
                </a:lnTo>
                <a:lnTo>
                  <a:pt x="10" y="588"/>
                </a:lnTo>
                <a:lnTo>
                  <a:pt x="8" y="584"/>
                </a:lnTo>
                <a:lnTo>
                  <a:pt x="6" y="578"/>
                </a:lnTo>
                <a:lnTo>
                  <a:pt x="2" y="574"/>
                </a:lnTo>
                <a:lnTo>
                  <a:pt x="2" y="570"/>
                </a:lnTo>
                <a:lnTo>
                  <a:pt x="0" y="566"/>
                </a:lnTo>
                <a:lnTo>
                  <a:pt x="2" y="558"/>
                </a:lnTo>
                <a:lnTo>
                  <a:pt x="2" y="550"/>
                </a:lnTo>
                <a:lnTo>
                  <a:pt x="2" y="542"/>
                </a:lnTo>
                <a:lnTo>
                  <a:pt x="4" y="536"/>
                </a:lnTo>
                <a:lnTo>
                  <a:pt x="2" y="530"/>
                </a:lnTo>
                <a:lnTo>
                  <a:pt x="8" y="524"/>
                </a:lnTo>
                <a:lnTo>
                  <a:pt x="10" y="510"/>
                </a:lnTo>
                <a:lnTo>
                  <a:pt x="18" y="502"/>
                </a:lnTo>
                <a:lnTo>
                  <a:pt x="22" y="486"/>
                </a:lnTo>
                <a:lnTo>
                  <a:pt x="22" y="484"/>
                </a:lnTo>
                <a:lnTo>
                  <a:pt x="20" y="478"/>
                </a:lnTo>
                <a:lnTo>
                  <a:pt x="20" y="470"/>
                </a:lnTo>
                <a:lnTo>
                  <a:pt x="18" y="470"/>
                </a:lnTo>
                <a:lnTo>
                  <a:pt x="20" y="460"/>
                </a:lnTo>
                <a:lnTo>
                  <a:pt x="18" y="454"/>
                </a:lnTo>
                <a:lnTo>
                  <a:pt x="20" y="452"/>
                </a:lnTo>
                <a:lnTo>
                  <a:pt x="24" y="446"/>
                </a:lnTo>
                <a:lnTo>
                  <a:pt x="30" y="440"/>
                </a:lnTo>
                <a:lnTo>
                  <a:pt x="34" y="436"/>
                </a:lnTo>
                <a:lnTo>
                  <a:pt x="38" y="430"/>
                </a:lnTo>
                <a:lnTo>
                  <a:pt x="44" y="418"/>
                </a:lnTo>
                <a:lnTo>
                  <a:pt x="50" y="412"/>
                </a:lnTo>
                <a:lnTo>
                  <a:pt x="56" y="402"/>
                </a:lnTo>
                <a:lnTo>
                  <a:pt x="58" y="394"/>
                </a:lnTo>
                <a:lnTo>
                  <a:pt x="62" y="390"/>
                </a:lnTo>
                <a:lnTo>
                  <a:pt x="66" y="390"/>
                </a:lnTo>
                <a:lnTo>
                  <a:pt x="64" y="396"/>
                </a:lnTo>
                <a:lnTo>
                  <a:pt x="64" y="400"/>
                </a:lnTo>
                <a:lnTo>
                  <a:pt x="66" y="394"/>
                </a:lnTo>
                <a:lnTo>
                  <a:pt x="68" y="394"/>
                </a:lnTo>
                <a:lnTo>
                  <a:pt x="70" y="394"/>
                </a:lnTo>
                <a:lnTo>
                  <a:pt x="68" y="392"/>
                </a:lnTo>
                <a:lnTo>
                  <a:pt x="68" y="390"/>
                </a:lnTo>
                <a:lnTo>
                  <a:pt x="76" y="384"/>
                </a:lnTo>
                <a:lnTo>
                  <a:pt x="80" y="384"/>
                </a:lnTo>
                <a:lnTo>
                  <a:pt x="78" y="392"/>
                </a:lnTo>
                <a:lnTo>
                  <a:pt x="82" y="396"/>
                </a:lnTo>
                <a:lnTo>
                  <a:pt x="84" y="396"/>
                </a:lnTo>
                <a:lnTo>
                  <a:pt x="82" y="390"/>
                </a:lnTo>
                <a:lnTo>
                  <a:pt x="82" y="384"/>
                </a:lnTo>
                <a:lnTo>
                  <a:pt x="82" y="382"/>
                </a:lnTo>
                <a:lnTo>
                  <a:pt x="84" y="380"/>
                </a:lnTo>
                <a:lnTo>
                  <a:pt x="84" y="378"/>
                </a:lnTo>
                <a:lnTo>
                  <a:pt x="82" y="378"/>
                </a:lnTo>
                <a:lnTo>
                  <a:pt x="78" y="382"/>
                </a:lnTo>
                <a:lnTo>
                  <a:pt x="68" y="388"/>
                </a:lnTo>
                <a:lnTo>
                  <a:pt x="86" y="366"/>
                </a:lnTo>
                <a:lnTo>
                  <a:pt x="94" y="352"/>
                </a:lnTo>
                <a:lnTo>
                  <a:pt x="100" y="350"/>
                </a:lnTo>
                <a:lnTo>
                  <a:pt x="104" y="344"/>
                </a:lnTo>
                <a:lnTo>
                  <a:pt x="104" y="348"/>
                </a:lnTo>
                <a:lnTo>
                  <a:pt x="108" y="350"/>
                </a:lnTo>
                <a:lnTo>
                  <a:pt x="108" y="348"/>
                </a:lnTo>
                <a:lnTo>
                  <a:pt x="104" y="342"/>
                </a:lnTo>
                <a:lnTo>
                  <a:pt x="102" y="344"/>
                </a:lnTo>
                <a:lnTo>
                  <a:pt x="98" y="348"/>
                </a:lnTo>
                <a:lnTo>
                  <a:pt x="96" y="348"/>
                </a:lnTo>
                <a:lnTo>
                  <a:pt x="96" y="346"/>
                </a:lnTo>
                <a:lnTo>
                  <a:pt x="106" y="330"/>
                </a:lnTo>
                <a:lnTo>
                  <a:pt x="116" y="312"/>
                </a:lnTo>
                <a:lnTo>
                  <a:pt x="118" y="306"/>
                </a:lnTo>
                <a:lnTo>
                  <a:pt x="120" y="308"/>
                </a:lnTo>
                <a:lnTo>
                  <a:pt x="122" y="298"/>
                </a:lnTo>
                <a:lnTo>
                  <a:pt x="124" y="292"/>
                </a:lnTo>
                <a:lnTo>
                  <a:pt x="126" y="286"/>
                </a:lnTo>
                <a:lnTo>
                  <a:pt x="130" y="282"/>
                </a:lnTo>
                <a:lnTo>
                  <a:pt x="136" y="262"/>
                </a:lnTo>
                <a:lnTo>
                  <a:pt x="146" y="248"/>
                </a:lnTo>
                <a:lnTo>
                  <a:pt x="148" y="248"/>
                </a:lnTo>
                <a:lnTo>
                  <a:pt x="150" y="252"/>
                </a:lnTo>
                <a:lnTo>
                  <a:pt x="150" y="248"/>
                </a:lnTo>
                <a:lnTo>
                  <a:pt x="146" y="248"/>
                </a:lnTo>
                <a:lnTo>
                  <a:pt x="146" y="242"/>
                </a:lnTo>
                <a:lnTo>
                  <a:pt x="156" y="222"/>
                </a:lnTo>
                <a:lnTo>
                  <a:pt x="158" y="222"/>
                </a:lnTo>
                <a:lnTo>
                  <a:pt x="160" y="226"/>
                </a:lnTo>
                <a:lnTo>
                  <a:pt x="162" y="226"/>
                </a:lnTo>
                <a:lnTo>
                  <a:pt x="162" y="222"/>
                </a:lnTo>
                <a:lnTo>
                  <a:pt x="160" y="222"/>
                </a:lnTo>
                <a:lnTo>
                  <a:pt x="158" y="220"/>
                </a:lnTo>
                <a:lnTo>
                  <a:pt x="160" y="216"/>
                </a:lnTo>
                <a:lnTo>
                  <a:pt x="160" y="214"/>
                </a:lnTo>
                <a:lnTo>
                  <a:pt x="164" y="208"/>
                </a:lnTo>
                <a:lnTo>
                  <a:pt x="164" y="200"/>
                </a:lnTo>
                <a:lnTo>
                  <a:pt x="166" y="196"/>
                </a:lnTo>
                <a:lnTo>
                  <a:pt x="168" y="192"/>
                </a:lnTo>
                <a:lnTo>
                  <a:pt x="172" y="190"/>
                </a:lnTo>
                <a:lnTo>
                  <a:pt x="176" y="182"/>
                </a:lnTo>
                <a:lnTo>
                  <a:pt x="176" y="184"/>
                </a:lnTo>
                <a:lnTo>
                  <a:pt x="178" y="184"/>
                </a:lnTo>
                <a:lnTo>
                  <a:pt x="178" y="180"/>
                </a:lnTo>
                <a:lnTo>
                  <a:pt x="184" y="164"/>
                </a:lnTo>
                <a:lnTo>
                  <a:pt x="194" y="152"/>
                </a:lnTo>
                <a:lnTo>
                  <a:pt x="196" y="142"/>
                </a:lnTo>
                <a:lnTo>
                  <a:pt x="200" y="138"/>
                </a:lnTo>
                <a:lnTo>
                  <a:pt x="202" y="134"/>
                </a:lnTo>
                <a:lnTo>
                  <a:pt x="204" y="126"/>
                </a:lnTo>
                <a:lnTo>
                  <a:pt x="202" y="124"/>
                </a:lnTo>
                <a:lnTo>
                  <a:pt x="204" y="122"/>
                </a:lnTo>
                <a:lnTo>
                  <a:pt x="210" y="114"/>
                </a:lnTo>
                <a:lnTo>
                  <a:pt x="210" y="116"/>
                </a:lnTo>
                <a:lnTo>
                  <a:pt x="208" y="120"/>
                </a:lnTo>
                <a:lnTo>
                  <a:pt x="212" y="118"/>
                </a:lnTo>
                <a:lnTo>
                  <a:pt x="212" y="116"/>
                </a:lnTo>
                <a:lnTo>
                  <a:pt x="210" y="108"/>
                </a:lnTo>
                <a:lnTo>
                  <a:pt x="212" y="104"/>
                </a:lnTo>
                <a:lnTo>
                  <a:pt x="214" y="102"/>
                </a:lnTo>
                <a:lnTo>
                  <a:pt x="216" y="102"/>
                </a:lnTo>
                <a:lnTo>
                  <a:pt x="218" y="110"/>
                </a:lnTo>
                <a:lnTo>
                  <a:pt x="222" y="106"/>
                </a:lnTo>
                <a:lnTo>
                  <a:pt x="220" y="102"/>
                </a:lnTo>
                <a:lnTo>
                  <a:pt x="220" y="100"/>
                </a:lnTo>
                <a:lnTo>
                  <a:pt x="222" y="96"/>
                </a:lnTo>
                <a:lnTo>
                  <a:pt x="220" y="94"/>
                </a:lnTo>
                <a:lnTo>
                  <a:pt x="218" y="92"/>
                </a:lnTo>
                <a:lnTo>
                  <a:pt x="220" y="88"/>
                </a:lnTo>
                <a:lnTo>
                  <a:pt x="226" y="80"/>
                </a:lnTo>
                <a:lnTo>
                  <a:pt x="230" y="80"/>
                </a:lnTo>
                <a:lnTo>
                  <a:pt x="232" y="78"/>
                </a:lnTo>
                <a:lnTo>
                  <a:pt x="228" y="76"/>
                </a:lnTo>
                <a:lnTo>
                  <a:pt x="224" y="78"/>
                </a:lnTo>
                <a:lnTo>
                  <a:pt x="226" y="68"/>
                </a:lnTo>
                <a:lnTo>
                  <a:pt x="224" y="64"/>
                </a:lnTo>
                <a:lnTo>
                  <a:pt x="228" y="60"/>
                </a:lnTo>
                <a:lnTo>
                  <a:pt x="232" y="52"/>
                </a:lnTo>
                <a:lnTo>
                  <a:pt x="234" y="50"/>
                </a:lnTo>
                <a:lnTo>
                  <a:pt x="234" y="40"/>
                </a:lnTo>
                <a:lnTo>
                  <a:pt x="234" y="38"/>
                </a:lnTo>
                <a:lnTo>
                  <a:pt x="240" y="38"/>
                </a:lnTo>
                <a:lnTo>
                  <a:pt x="244" y="32"/>
                </a:lnTo>
                <a:lnTo>
                  <a:pt x="246" y="16"/>
                </a:lnTo>
                <a:lnTo>
                  <a:pt x="246" y="2"/>
                </a:lnTo>
                <a:lnTo>
                  <a:pt x="248" y="0"/>
                </a:lnTo>
                <a:lnTo>
                  <a:pt x="250" y="0"/>
                </a:lnTo>
                <a:lnTo>
                  <a:pt x="248" y="2"/>
                </a:lnTo>
                <a:lnTo>
                  <a:pt x="250" y="4"/>
                </a:lnTo>
                <a:lnTo>
                  <a:pt x="256" y="14"/>
                </a:lnTo>
                <a:lnTo>
                  <a:pt x="260" y="16"/>
                </a:lnTo>
                <a:lnTo>
                  <a:pt x="258" y="20"/>
                </a:lnTo>
                <a:lnTo>
                  <a:pt x="260" y="24"/>
                </a:lnTo>
                <a:lnTo>
                  <a:pt x="262" y="20"/>
                </a:lnTo>
                <a:lnTo>
                  <a:pt x="262" y="14"/>
                </a:lnTo>
                <a:lnTo>
                  <a:pt x="258" y="12"/>
                </a:lnTo>
                <a:lnTo>
                  <a:pt x="258" y="10"/>
                </a:lnTo>
                <a:lnTo>
                  <a:pt x="264" y="12"/>
                </a:lnTo>
                <a:lnTo>
                  <a:pt x="268" y="10"/>
                </a:lnTo>
                <a:lnTo>
                  <a:pt x="268" y="16"/>
                </a:lnTo>
                <a:lnTo>
                  <a:pt x="272" y="18"/>
                </a:lnTo>
                <a:lnTo>
                  <a:pt x="282" y="20"/>
                </a:lnTo>
                <a:lnTo>
                  <a:pt x="282" y="16"/>
                </a:lnTo>
                <a:lnTo>
                  <a:pt x="286" y="18"/>
                </a:lnTo>
                <a:lnTo>
                  <a:pt x="290" y="16"/>
                </a:lnTo>
                <a:lnTo>
                  <a:pt x="294" y="16"/>
                </a:lnTo>
                <a:lnTo>
                  <a:pt x="296" y="24"/>
                </a:lnTo>
                <a:lnTo>
                  <a:pt x="296" y="26"/>
                </a:lnTo>
                <a:lnTo>
                  <a:pt x="298" y="30"/>
                </a:lnTo>
                <a:lnTo>
                  <a:pt x="300" y="34"/>
                </a:lnTo>
                <a:lnTo>
                  <a:pt x="306" y="36"/>
                </a:lnTo>
                <a:lnTo>
                  <a:pt x="310" y="40"/>
                </a:lnTo>
                <a:lnTo>
                  <a:pt x="316" y="40"/>
                </a:lnTo>
                <a:lnTo>
                  <a:pt x="320" y="36"/>
                </a:lnTo>
                <a:lnTo>
                  <a:pt x="324" y="40"/>
                </a:lnTo>
                <a:lnTo>
                  <a:pt x="328" y="40"/>
                </a:lnTo>
                <a:lnTo>
                  <a:pt x="330" y="48"/>
                </a:lnTo>
                <a:lnTo>
                  <a:pt x="338" y="56"/>
                </a:lnTo>
                <a:lnTo>
                  <a:pt x="342" y="66"/>
                </a:lnTo>
                <a:lnTo>
                  <a:pt x="340" y="74"/>
                </a:lnTo>
                <a:lnTo>
                  <a:pt x="342" y="78"/>
                </a:lnTo>
                <a:lnTo>
                  <a:pt x="342" y="80"/>
                </a:lnTo>
                <a:lnTo>
                  <a:pt x="340" y="96"/>
                </a:lnTo>
                <a:lnTo>
                  <a:pt x="338" y="104"/>
                </a:lnTo>
                <a:lnTo>
                  <a:pt x="338" y="110"/>
                </a:lnTo>
                <a:lnTo>
                  <a:pt x="332" y="122"/>
                </a:lnTo>
                <a:lnTo>
                  <a:pt x="334" y="128"/>
                </a:lnTo>
                <a:lnTo>
                  <a:pt x="338" y="134"/>
                </a:lnTo>
                <a:lnTo>
                  <a:pt x="344" y="138"/>
                </a:lnTo>
                <a:lnTo>
                  <a:pt x="350" y="140"/>
                </a:lnTo>
                <a:lnTo>
                  <a:pt x="360" y="148"/>
                </a:lnTo>
                <a:lnTo>
                  <a:pt x="364" y="150"/>
                </a:lnTo>
                <a:lnTo>
                  <a:pt x="372" y="156"/>
                </a:lnTo>
                <a:lnTo>
                  <a:pt x="376" y="158"/>
                </a:lnTo>
                <a:lnTo>
                  <a:pt x="402" y="158"/>
                </a:lnTo>
                <a:lnTo>
                  <a:pt x="408" y="156"/>
                </a:lnTo>
                <a:lnTo>
                  <a:pt x="420" y="152"/>
                </a:lnTo>
                <a:lnTo>
                  <a:pt x="424" y="152"/>
                </a:lnTo>
                <a:lnTo>
                  <a:pt x="432" y="156"/>
                </a:lnTo>
                <a:lnTo>
                  <a:pt x="450" y="160"/>
                </a:lnTo>
                <a:lnTo>
                  <a:pt x="452" y="160"/>
                </a:lnTo>
                <a:lnTo>
                  <a:pt x="460" y="168"/>
                </a:lnTo>
                <a:lnTo>
                  <a:pt x="470" y="170"/>
                </a:lnTo>
                <a:lnTo>
                  <a:pt x="478" y="178"/>
                </a:lnTo>
                <a:lnTo>
                  <a:pt x="478" y="186"/>
                </a:lnTo>
                <a:lnTo>
                  <a:pt x="480" y="188"/>
                </a:lnTo>
                <a:lnTo>
                  <a:pt x="490" y="186"/>
                </a:lnTo>
                <a:lnTo>
                  <a:pt x="502" y="190"/>
                </a:lnTo>
                <a:lnTo>
                  <a:pt x="506" y="192"/>
                </a:lnTo>
                <a:lnTo>
                  <a:pt x="520" y="190"/>
                </a:lnTo>
                <a:lnTo>
                  <a:pt x="526" y="190"/>
                </a:lnTo>
                <a:lnTo>
                  <a:pt x="538" y="188"/>
                </a:lnTo>
                <a:lnTo>
                  <a:pt x="542" y="190"/>
                </a:lnTo>
                <a:lnTo>
                  <a:pt x="546" y="196"/>
                </a:lnTo>
                <a:lnTo>
                  <a:pt x="548" y="200"/>
                </a:lnTo>
                <a:lnTo>
                  <a:pt x="560" y="202"/>
                </a:lnTo>
                <a:lnTo>
                  <a:pt x="568" y="202"/>
                </a:lnTo>
                <a:lnTo>
                  <a:pt x="574" y="204"/>
                </a:lnTo>
                <a:lnTo>
                  <a:pt x="582" y="200"/>
                </a:lnTo>
                <a:lnTo>
                  <a:pt x="596" y="200"/>
                </a:lnTo>
                <a:lnTo>
                  <a:pt x="604" y="198"/>
                </a:lnTo>
                <a:lnTo>
                  <a:pt x="612" y="200"/>
                </a:lnTo>
                <a:lnTo>
                  <a:pt x="620" y="200"/>
                </a:lnTo>
                <a:lnTo>
                  <a:pt x="632" y="204"/>
                </a:lnTo>
                <a:lnTo>
                  <a:pt x="642" y="196"/>
                </a:lnTo>
                <a:lnTo>
                  <a:pt x="650" y="200"/>
                </a:lnTo>
                <a:lnTo>
                  <a:pt x="670" y="202"/>
                </a:lnTo>
                <a:lnTo>
                  <a:pt x="686" y="210"/>
                </a:lnTo>
                <a:lnTo>
                  <a:pt x="692" y="208"/>
                </a:lnTo>
                <a:lnTo>
                  <a:pt x="700" y="206"/>
                </a:lnTo>
                <a:lnTo>
                  <a:pt x="814" y="240"/>
                </a:lnTo>
                <a:lnTo>
                  <a:pt x="900" y="266"/>
                </a:lnTo>
                <a:lnTo>
                  <a:pt x="900" y="268"/>
                </a:lnTo>
                <a:lnTo>
                  <a:pt x="902" y="280"/>
                </a:lnTo>
                <a:lnTo>
                  <a:pt x="906" y="290"/>
                </a:lnTo>
                <a:lnTo>
                  <a:pt x="906" y="294"/>
                </a:lnTo>
                <a:lnTo>
                  <a:pt x="912" y="296"/>
                </a:lnTo>
                <a:lnTo>
                  <a:pt x="918" y="306"/>
                </a:lnTo>
                <a:lnTo>
                  <a:pt x="922" y="308"/>
                </a:lnTo>
                <a:lnTo>
                  <a:pt x="924" y="310"/>
                </a:lnTo>
                <a:lnTo>
                  <a:pt x="926" y="316"/>
                </a:lnTo>
                <a:lnTo>
                  <a:pt x="926" y="334"/>
                </a:lnTo>
                <a:lnTo>
                  <a:pt x="924" y="340"/>
                </a:lnTo>
                <a:lnTo>
                  <a:pt x="916" y="346"/>
                </a:lnTo>
                <a:lnTo>
                  <a:pt x="912" y="352"/>
                </a:lnTo>
                <a:lnTo>
                  <a:pt x="898" y="364"/>
                </a:lnTo>
                <a:lnTo>
                  <a:pt x="894" y="374"/>
                </a:lnTo>
                <a:lnTo>
                  <a:pt x="890" y="378"/>
                </a:lnTo>
                <a:lnTo>
                  <a:pt x="886" y="388"/>
                </a:lnTo>
                <a:lnTo>
                  <a:pt x="868" y="406"/>
                </a:lnTo>
                <a:lnTo>
                  <a:pt x="866" y="408"/>
                </a:lnTo>
                <a:lnTo>
                  <a:pt x="866" y="412"/>
                </a:lnTo>
                <a:lnTo>
                  <a:pt x="864" y="420"/>
                </a:lnTo>
                <a:lnTo>
                  <a:pt x="854" y="432"/>
                </a:lnTo>
                <a:lnTo>
                  <a:pt x="848" y="436"/>
                </a:lnTo>
                <a:lnTo>
                  <a:pt x="838" y="440"/>
                </a:lnTo>
                <a:lnTo>
                  <a:pt x="824" y="458"/>
                </a:lnTo>
                <a:lnTo>
                  <a:pt x="820" y="466"/>
                </a:lnTo>
                <a:lnTo>
                  <a:pt x="814" y="468"/>
                </a:lnTo>
                <a:lnTo>
                  <a:pt x="810" y="472"/>
                </a:lnTo>
                <a:lnTo>
                  <a:pt x="810" y="476"/>
                </a:lnTo>
                <a:lnTo>
                  <a:pt x="806" y="484"/>
                </a:lnTo>
                <a:lnTo>
                  <a:pt x="806" y="490"/>
                </a:lnTo>
                <a:lnTo>
                  <a:pt x="804" y="496"/>
                </a:lnTo>
                <a:lnTo>
                  <a:pt x="804" y="500"/>
                </a:lnTo>
                <a:lnTo>
                  <a:pt x="808" y="504"/>
                </a:lnTo>
                <a:lnTo>
                  <a:pt x="812" y="502"/>
                </a:lnTo>
                <a:lnTo>
                  <a:pt x="814" y="502"/>
                </a:lnTo>
                <a:lnTo>
                  <a:pt x="818" y="508"/>
                </a:lnTo>
                <a:lnTo>
                  <a:pt x="820" y="508"/>
                </a:lnTo>
                <a:lnTo>
                  <a:pt x="824" y="508"/>
                </a:lnTo>
                <a:lnTo>
                  <a:pt x="824" y="510"/>
                </a:lnTo>
                <a:lnTo>
                  <a:pt x="824" y="516"/>
                </a:lnTo>
                <a:lnTo>
                  <a:pt x="828" y="520"/>
                </a:lnTo>
                <a:lnTo>
                  <a:pt x="830" y="524"/>
                </a:lnTo>
                <a:lnTo>
                  <a:pt x="826" y="528"/>
                </a:lnTo>
                <a:lnTo>
                  <a:pt x="826" y="532"/>
                </a:lnTo>
                <a:lnTo>
                  <a:pt x="824" y="532"/>
                </a:lnTo>
                <a:lnTo>
                  <a:pt x="820" y="532"/>
                </a:lnTo>
                <a:lnTo>
                  <a:pt x="818" y="534"/>
                </a:lnTo>
                <a:lnTo>
                  <a:pt x="818" y="536"/>
                </a:lnTo>
                <a:lnTo>
                  <a:pt x="820" y="540"/>
                </a:lnTo>
                <a:lnTo>
                  <a:pt x="818" y="546"/>
                </a:lnTo>
                <a:lnTo>
                  <a:pt x="816" y="550"/>
                </a:lnTo>
                <a:lnTo>
                  <a:pt x="810" y="564"/>
                </a:lnTo>
                <a:lnTo>
                  <a:pt x="802" y="570"/>
                </a:lnTo>
                <a:lnTo>
                  <a:pt x="802" y="574"/>
                </a:lnTo>
                <a:lnTo>
                  <a:pt x="734" y="828"/>
                </a:lnTo>
                <a:lnTo>
                  <a:pt x="666" y="810"/>
                </a:lnTo>
                <a:lnTo>
                  <a:pt x="506" y="762"/>
                </a:lnTo>
                <a:lnTo>
                  <a:pt x="430" y="736"/>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01" name="Freeform 58"/>
          <p:cNvSpPr>
            <a:spLocks/>
          </p:cNvSpPr>
          <p:nvPr/>
        </p:nvSpPr>
        <p:spPr bwMode="auto">
          <a:xfrm>
            <a:off x="2779036" y="2081543"/>
            <a:ext cx="900503" cy="605703"/>
          </a:xfrm>
          <a:custGeom>
            <a:avLst/>
            <a:gdLst>
              <a:gd name="T0" fmla="*/ 154076 w 794"/>
              <a:gd name="T1" fmla="*/ 619286 h 534"/>
              <a:gd name="T2" fmla="*/ 508740 w 794"/>
              <a:gd name="T3" fmla="*/ 648360 h 534"/>
              <a:gd name="T4" fmla="*/ 837241 w 794"/>
              <a:gd name="T5" fmla="*/ 665805 h 534"/>
              <a:gd name="T6" fmla="*/ 840148 w 794"/>
              <a:gd name="T7" fmla="*/ 674527 h 534"/>
              <a:gd name="T8" fmla="*/ 889568 w 794"/>
              <a:gd name="T9" fmla="*/ 703602 h 534"/>
              <a:gd name="T10" fmla="*/ 909918 w 794"/>
              <a:gd name="T11" fmla="*/ 715232 h 534"/>
              <a:gd name="T12" fmla="*/ 921546 w 794"/>
              <a:gd name="T13" fmla="*/ 715232 h 534"/>
              <a:gd name="T14" fmla="*/ 927360 w 794"/>
              <a:gd name="T15" fmla="*/ 700694 h 534"/>
              <a:gd name="T16" fmla="*/ 938989 w 794"/>
              <a:gd name="T17" fmla="*/ 697787 h 534"/>
              <a:gd name="T18" fmla="*/ 947710 w 794"/>
              <a:gd name="T19" fmla="*/ 697787 h 534"/>
              <a:gd name="T20" fmla="*/ 959338 w 794"/>
              <a:gd name="T21" fmla="*/ 703602 h 534"/>
              <a:gd name="T22" fmla="*/ 985502 w 794"/>
              <a:gd name="T23" fmla="*/ 700694 h 534"/>
              <a:gd name="T24" fmla="*/ 1014573 w 794"/>
              <a:gd name="T25" fmla="*/ 697787 h 534"/>
              <a:gd name="T26" fmla="*/ 1032015 w 794"/>
              <a:gd name="T27" fmla="*/ 709417 h 534"/>
              <a:gd name="T28" fmla="*/ 1052365 w 794"/>
              <a:gd name="T29" fmla="*/ 718139 h 534"/>
              <a:gd name="T30" fmla="*/ 1066900 w 794"/>
              <a:gd name="T31" fmla="*/ 723954 h 534"/>
              <a:gd name="T32" fmla="*/ 1078529 w 794"/>
              <a:gd name="T33" fmla="*/ 726861 h 534"/>
              <a:gd name="T34" fmla="*/ 1093064 w 794"/>
              <a:gd name="T35" fmla="*/ 741399 h 534"/>
              <a:gd name="T36" fmla="*/ 1107600 w 794"/>
              <a:gd name="T37" fmla="*/ 744306 h 534"/>
              <a:gd name="T38" fmla="*/ 1107600 w 794"/>
              <a:gd name="T39" fmla="*/ 753028 h 534"/>
              <a:gd name="T40" fmla="*/ 1119228 w 794"/>
              <a:gd name="T41" fmla="*/ 773381 h 534"/>
              <a:gd name="T42" fmla="*/ 1136670 w 794"/>
              <a:gd name="T43" fmla="*/ 776288 h 534"/>
              <a:gd name="T44" fmla="*/ 1139578 w 794"/>
              <a:gd name="T45" fmla="*/ 776288 h 534"/>
              <a:gd name="T46" fmla="*/ 1136670 w 794"/>
              <a:gd name="T47" fmla="*/ 764658 h 534"/>
              <a:gd name="T48" fmla="*/ 1136670 w 794"/>
              <a:gd name="T49" fmla="*/ 755936 h 534"/>
              <a:gd name="T50" fmla="*/ 1133763 w 794"/>
              <a:gd name="T51" fmla="*/ 747214 h 534"/>
              <a:gd name="T52" fmla="*/ 1116321 w 794"/>
              <a:gd name="T53" fmla="*/ 729769 h 534"/>
              <a:gd name="T54" fmla="*/ 1125042 w 794"/>
              <a:gd name="T55" fmla="*/ 709417 h 534"/>
              <a:gd name="T56" fmla="*/ 1130856 w 794"/>
              <a:gd name="T57" fmla="*/ 700694 h 534"/>
              <a:gd name="T58" fmla="*/ 1133763 w 794"/>
              <a:gd name="T59" fmla="*/ 691972 h 534"/>
              <a:gd name="T60" fmla="*/ 1136670 w 794"/>
              <a:gd name="T61" fmla="*/ 677435 h 534"/>
              <a:gd name="T62" fmla="*/ 1136670 w 794"/>
              <a:gd name="T63" fmla="*/ 674527 h 534"/>
              <a:gd name="T64" fmla="*/ 1136670 w 794"/>
              <a:gd name="T65" fmla="*/ 668713 h 534"/>
              <a:gd name="T66" fmla="*/ 1145392 w 794"/>
              <a:gd name="T67" fmla="*/ 651268 h 534"/>
              <a:gd name="T68" fmla="*/ 1130856 w 794"/>
              <a:gd name="T69" fmla="*/ 630916 h 534"/>
              <a:gd name="T70" fmla="*/ 1127949 w 794"/>
              <a:gd name="T71" fmla="*/ 625101 h 534"/>
              <a:gd name="T72" fmla="*/ 1130856 w 794"/>
              <a:gd name="T73" fmla="*/ 622193 h 534"/>
              <a:gd name="T74" fmla="*/ 1127949 w 794"/>
              <a:gd name="T75" fmla="*/ 616378 h 534"/>
              <a:gd name="T76" fmla="*/ 1133763 w 794"/>
              <a:gd name="T77" fmla="*/ 616378 h 534"/>
              <a:gd name="T78" fmla="*/ 1125042 w 794"/>
              <a:gd name="T79" fmla="*/ 584397 h 534"/>
              <a:gd name="T80" fmla="*/ 1125042 w 794"/>
              <a:gd name="T81" fmla="*/ 572767 h 534"/>
              <a:gd name="T82" fmla="*/ 1148299 w 794"/>
              <a:gd name="T83" fmla="*/ 572767 h 534"/>
              <a:gd name="T84" fmla="*/ 1142485 w 794"/>
              <a:gd name="T85" fmla="*/ 188984 h 534"/>
              <a:gd name="T86" fmla="*/ 1119228 w 794"/>
              <a:gd name="T87" fmla="*/ 180262 h 534"/>
              <a:gd name="T88" fmla="*/ 1095971 w 794"/>
              <a:gd name="T89" fmla="*/ 142465 h 534"/>
              <a:gd name="T90" fmla="*/ 1095971 w 794"/>
              <a:gd name="T91" fmla="*/ 136650 h 534"/>
              <a:gd name="T92" fmla="*/ 1110507 w 794"/>
              <a:gd name="T93" fmla="*/ 119205 h 534"/>
              <a:gd name="T94" fmla="*/ 1139578 w 794"/>
              <a:gd name="T95" fmla="*/ 93038 h 534"/>
              <a:gd name="T96" fmla="*/ 1139578 w 794"/>
              <a:gd name="T97" fmla="*/ 90131 h 534"/>
              <a:gd name="T98" fmla="*/ 1142485 w 794"/>
              <a:gd name="T99" fmla="*/ 72686 h 534"/>
              <a:gd name="T100" fmla="*/ 901197 w 794"/>
              <a:gd name="T101" fmla="*/ 63964 h 534"/>
              <a:gd name="T102" fmla="*/ 441877 w 794"/>
              <a:gd name="T103" fmla="*/ 37797 h 534"/>
              <a:gd name="T104" fmla="*/ 212217 w 794"/>
              <a:gd name="T105" fmla="*/ 17445 h 534"/>
              <a:gd name="T106" fmla="*/ 69770 w 794"/>
              <a:gd name="T107" fmla="*/ 0 h 534"/>
              <a:gd name="T108" fmla="*/ 43606 w 794"/>
              <a:gd name="T109" fmla="*/ 191891 h 534"/>
              <a:gd name="T110" fmla="*/ 0 w 794"/>
              <a:gd name="T111" fmla="*/ 601841 h 5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94" h="534">
                <a:moveTo>
                  <a:pt x="0" y="416"/>
                </a:moveTo>
                <a:lnTo>
                  <a:pt x="106" y="426"/>
                </a:lnTo>
                <a:lnTo>
                  <a:pt x="222" y="438"/>
                </a:lnTo>
                <a:lnTo>
                  <a:pt x="350" y="446"/>
                </a:lnTo>
                <a:lnTo>
                  <a:pt x="474" y="454"/>
                </a:lnTo>
                <a:lnTo>
                  <a:pt x="576" y="458"/>
                </a:lnTo>
                <a:lnTo>
                  <a:pt x="578" y="464"/>
                </a:lnTo>
                <a:lnTo>
                  <a:pt x="588" y="470"/>
                </a:lnTo>
                <a:lnTo>
                  <a:pt x="612" y="484"/>
                </a:lnTo>
                <a:lnTo>
                  <a:pt x="618" y="488"/>
                </a:lnTo>
                <a:lnTo>
                  <a:pt x="626" y="492"/>
                </a:lnTo>
                <a:lnTo>
                  <a:pt x="630" y="492"/>
                </a:lnTo>
                <a:lnTo>
                  <a:pt x="634" y="492"/>
                </a:lnTo>
                <a:lnTo>
                  <a:pt x="636" y="488"/>
                </a:lnTo>
                <a:lnTo>
                  <a:pt x="638" y="482"/>
                </a:lnTo>
                <a:lnTo>
                  <a:pt x="642" y="480"/>
                </a:lnTo>
                <a:lnTo>
                  <a:pt x="646" y="480"/>
                </a:lnTo>
                <a:lnTo>
                  <a:pt x="650" y="482"/>
                </a:lnTo>
                <a:lnTo>
                  <a:pt x="652" y="480"/>
                </a:lnTo>
                <a:lnTo>
                  <a:pt x="656" y="480"/>
                </a:lnTo>
                <a:lnTo>
                  <a:pt x="660" y="484"/>
                </a:lnTo>
                <a:lnTo>
                  <a:pt x="668" y="480"/>
                </a:lnTo>
                <a:lnTo>
                  <a:pt x="678" y="482"/>
                </a:lnTo>
                <a:lnTo>
                  <a:pt x="686" y="482"/>
                </a:lnTo>
                <a:lnTo>
                  <a:pt x="698" y="480"/>
                </a:lnTo>
                <a:lnTo>
                  <a:pt x="704" y="482"/>
                </a:lnTo>
                <a:lnTo>
                  <a:pt x="710" y="488"/>
                </a:lnTo>
                <a:lnTo>
                  <a:pt x="718" y="494"/>
                </a:lnTo>
                <a:lnTo>
                  <a:pt x="724" y="494"/>
                </a:lnTo>
                <a:lnTo>
                  <a:pt x="732" y="496"/>
                </a:lnTo>
                <a:lnTo>
                  <a:pt x="734" y="498"/>
                </a:lnTo>
                <a:lnTo>
                  <a:pt x="736" y="502"/>
                </a:lnTo>
                <a:lnTo>
                  <a:pt x="742" y="500"/>
                </a:lnTo>
                <a:lnTo>
                  <a:pt x="750" y="504"/>
                </a:lnTo>
                <a:lnTo>
                  <a:pt x="752" y="510"/>
                </a:lnTo>
                <a:lnTo>
                  <a:pt x="762" y="510"/>
                </a:lnTo>
                <a:lnTo>
                  <a:pt x="762" y="512"/>
                </a:lnTo>
                <a:lnTo>
                  <a:pt x="762" y="516"/>
                </a:lnTo>
                <a:lnTo>
                  <a:pt x="762" y="518"/>
                </a:lnTo>
                <a:lnTo>
                  <a:pt x="766" y="524"/>
                </a:lnTo>
                <a:lnTo>
                  <a:pt x="770" y="532"/>
                </a:lnTo>
                <a:lnTo>
                  <a:pt x="778" y="532"/>
                </a:lnTo>
                <a:lnTo>
                  <a:pt x="782" y="534"/>
                </a:lnTo>
                <a:lnTo>
                  <a:pt x="784" y="534"/>
                </a:lnTo>
                <a:lnTo>
                  <a:pt x="784" y="528"/>
                </a:lnTo>
                <a:lnTo>
                  <a:pt x="782" y="526"/>
                </a:lnTo>
                <a:lnTo>
                  <a:pt x="782" y="522"/>
                </a:lnTo>
                <a:lnTo>
                  <a:pt x="782" y="520"/>
                </a:lnTo>
                <a:lnTo>
                  <a:pt x="778" y="518"/>
                </a:lnTo>
                <a:lnTo>
                  <a:pt x="780" y="514"/>
                </a:lnTo>
                <a:lnTo>
                  <a:pt x="770" y="504"/>
                </a:lnTo>
                <a:lnTo>
                  <a:pt x="768" y="502"/>
                </a:lnTo>
                <a:lnTo>
                  <a:pt x="770" y="496"/>
                </a:lnTo>
                <a:lnTo>
                  <a:pt x="774" y="488"/>
                </a:lnTo>
                <a:lnTo>
                  <a:pt x="778" y="486"/>
                </a:lnTo>
                <a:lnTo>
                  <a:pt x="778" y="482"/>
                </a:lnTo>
                <a:lnTo>
                  <a:pt x="780" y="480"/>
                </a:lnTo>
                <a:lnTo>
                  <a:pt x="780" y="476"/>
                </a:lnTo>
                <a:lnTo>
                  <a:pt x="782" y="472"/>
                </a:lnTo>
                <a:lnTo>
                  <a:pt x="782" y="466"/>
                </a:lnTo>
                <a:lnTo>
                  <a:pt x="784" y="464"/>
                </a:lnTo>
                <a:lnTo>
                  <a:pt x="782" y="464"/>
                </a:lnTo>
                <a:lnTo>
                  <a:pt x="784" y="462"/>
                </a:lnTo>
                <a:lnTo>
                  <a:pt x="782" y="460"/>
                </a:lnTo>
                <a:lnTo>
                  <a:pt x="788" y="454"/>
                </a:lnTo>
                <a:lnTo>
                  <a:pt x="788" y="448"/>
                </a:lnTo>
                <a:lnTo>
                  <a:pt x="786" y="434"/>
                </a:lnTo>
                <a:lnTo>
                  <a:pt x="778" y="434"/>
                </a:lnTo>
                <a:lnTo>
                  <a:pt x="776" y="432"/>
                </a:lnTo>
                <a:lnTo>
                  <a:pt x="776" y="430"/>
                </a:lnTo>
                <a:lnTo>
                  <a:pt x="778" y="428"/>
                </a:lnTo>
                <a:lnTo>
                  <a:pt x="776" y="428"/>
                </a:lnTo>
                <a:lnTo>
                  <a:pt x="776" y="424"/>
                </a:lnTo>
                <a:lnTo>
                  <a:pt x="780" y="424"/>
                </a:lnTo>
                <a:lnTo>
                  <a:pt x="782" y="412"/>
                </a:lnTo>
                <a:lnTo>
                  <a:pt x="774" y="402"/>
                </a:lnTo>
                <a:lnTo>
                  <a:pt x="776" y="398"/>
                </a:lnTo>
                <a:lnTo>
                  <a:pt x="774" y="394"/>
                </a:lnTo>
                <a:lnTo>
                  <a:pt x="790" y="394"/>
                </a:lnTo>
                <a:lnTo>
                  <a:pt x="794" y="140"/>
                </a:lnTo>
                <a:lnTo>
                  <a:pt x="786" y="130"/>
                </a:lnTo>
                <a:lnTo>
                  <a:pt x="782" y="126"/>
                </a:lnTo>
                <a:lnTo>
                  <a:pt x="770" y="124"/>
                </a:lnTo>
                <a:lnTo>
                  <a:pt x="760" y="106"/>
                </a:lnTo>
                <a:lnTo>
                  <a:pt x="754" y="98"/>
                </a:lnTo>
                <a:lnTo>
                  <a:pt x="754" y="94"/>
                </a:lnTo>
                <a:lnTo>
                  <a:pt x="758" y="90"/>
                </a:lnTo>
                <a:lnTo>
                  <a:pt x="764" y="82"/>
                </a:lnTo>
                <a:lnTo>
                  <a:pt x="774" y="76"/>
                </a:lnTo>
                <a:lnTo>
                  <a:pt x="784" y="64"/>
                </a:lnTo>
                <a:lnTo>
                  <a:pt x="784" y="62"/>
                </a:lnTo>
                <a:lnTo>
                  <a:pt x="784" y="54"/>
                </a:lnTo>
                <a:lnTo>
                  <a:pt x="786" y="50"/>
                </a:lnTo>
                <a:lnTo>
                  <a:pt x="620" y="44"/>
                </a:lnTo>
                <a:lnTo>
                  <a:pt x="466" y="36"/>
                </a:lnTo>
                <a:lnTo>
                  <a:pt x="304" y="26"/>
                </a:lnTo>
                <a:lnTo>
                  <a:pt x="148" y="10"/>
                </a:lnTo>
                <a:lnTo>
                  <a:pt x="146" y="12"/>
                </a:lnTo>
                <a:lnTo>
                  <a:pt x="48" y="0"/>
                </a:lnTo>
                <a:lnTo>
                  <a:pt x="32" y="134"/>
                </a:lnTo>
                <a:lnTo>
                  <a:pt x="30" y="132"/>
                </a:lnTo>
                <a:lnTo>
                  <a:pt x="0" y="414"/>
                </a:lnTo>
                <a:lnTo>
                  <a:pt x="0" y="416"/>
                </a:lnTo>
                <a:close/>
              </a:path>
            </a:pathLst>
          </a:custGeom>
          <a:solidFill>
            <a:schemeClr val="accent1"/>
          </a:solidFill>
          <a:ln>
            <a:noFill/>
          </a:ln>
        </p:spPr>
        <p:txBody>
          <a:bodyPr/>
          <a:lstStyle/>
          <a:p>
            <a:endParaRPr lang="en-US" sz="1600" dirty="0">
              <a:solidFill>
                <a:prstClr val="black"/>
              </a:solidFill>
            </a:endParaRPr>
          </a:p>
        </p:txBody>
      </p:sp>
      <p:sp>
        <p:nvSpPr>
          <p:cNvPr id="2102" name="Freeform 59"/>
          <p:cNvSpPr>
            <a:spLocks/>
          </p:cNvSpPr>
          <p:nvPr/>
        </p:nvSpPr>
        <p:spPr bwMode="auto">
          <a:xfrm>
            <a:off x="2779036" y="2081543"/>
            <a:ext cx="900503" cy="605703"/>
          </a:xfrm>
          <a:custGeom>
            <a:avLst/>
            <a:gdLst>
              <a:gd name="T0" fmla="*/ 154076 w 794"/>
              <a:gd name="T1" fmla="*/ 619286 h 534"/>
              <a:gd name="T2" fmla="*/ 508740 w 794"/>
              <a:gd name="T3" fmla="*/ 648360 h 534"/>
              <a:gd name="T4" fmla="*/ 837241 w 794"/>
              <a:gd name="T5" fmla="*/ 665805 h 534"/>
              <a:gd name="T6" fmla="*/ 840148 w 794"/>
              <a:gd name="T7" fmla="*/ 674527 h 534"/>
              <a:gd name="T8" fmla="*/ 889568 w 794"/>
              <a:gd name="T9" fmla="*/ 703602 h 534"/>
              <a:gd name="T10" fmla="*/ 909918 w 794"/>
              <a:gd name="T11" fmla="*/ 715232 h 534"/>
              <a:gd name="T12" fmla="*/ 921546 w 794"/>
              <a:gd name="T13" fmla="*/ 715232 h 534"/>
              <a:gd name="T14" fmla="*/ 927360 w 794"/>
              <a:gd name="T15" fmla="*/ 700694 h 534"/>
              <a:gd name="T16" fmla="*/ 938989 w 794"/>
              <a:gd name="T17" fmla="*/ 697787 h 534"/>
              <a:gd name="T18" fmla="*/ 947710 w 794"/>
              <a:gd name="T19" fmla="*/ 697787 h 534"/>
              <a:gd name="T20" fmla="*/ 959338 w 794"/>
              <a:gd name="T21" fmla="*/ 703602 h 534"/>
              <a:gd name="T22" fmla="*/ 985502 w 794"/>
              <a:gd name="T23" fmla="*/ 700694 h 534"/>
              <a:gd name="T24" fmla="*/ 1014573 w 794"/>
              <a:gd name="T25" fmla="*/ 697787 h 534"/>
              <a:gd name="T26" fmla="*/ 1032015 w 794"/>
              <a:gd name="T27" fmla="*/ 709417 h 534"/>
              <a:gd name="T28" fmla="*/ 1052365 w 794"/>
              <a:gd name="T29" fmla="*/ 718139 h 534"/>
              <a:gd name="T30" fmla="*/ 1066900 w 794"/>
              <a:gd name="T31" fmla="*/ 723954 h 534"/>
              <a:gd name="T32" fmla="*/ 1078529 w 794"/>
              <a:gd name="T33" fmla="*/ 726861 h 534"/>
              <a:gd name="T34" fmla="*/ 1093064 w 794"/>
              <a:gd name="T35" fmla="*/ 741399 h 534"/>
              <a:gd name="T36" fmla="*/ 1107600 w 794"/>
              <a:gd name="T37" fmla="*/ 744306 h 534"/>
              <a:gd name="T38" fmla="*/ 1107600 w 794"/>
              <a:gd name="T39" fmla="*/ 753028 h 534"/>
              <a:gd name="T40" fmla="*/ 1119228 w 794"/>
              <a:gd name="T41" fmla="*/ 773381 h 534"/>
              <a:gd name="T42" fmla="*/ 1136670 w 794"/>
              <a:gd name="T43" fmla="*/ 776288 h 534"/>
              <a:gd name="T44" fmla="*/ 1139578 w 794"/>
              <a:gd name="T45" fmla="*/ 776288 h 534"/>
              <a:gd name="T46" fmla="*/ 1136670 w 794"/>
              <a:gd name="T47" fmla="*/ 764658 h 534"/>
              <a:gd name="T48" fmla="*/ 1136670 w 794"/>
              <a:gd name="T49" fmla="*/ 755936 h 534"/>
              <a:gd name="T50" fmla="*/ 1133763 w 794"/>
              <a:gd name="T51" fmla="*/ 747214 h 534"/>
              <a:gd name="T52" fmla="*/ 1116321 w 794"/>
              <a:gd name="T53" fmla="*/ 729769 h 534"/>
              <a:gd name="T54" fmla="*/ 1125042 w 794"/>
              <a:gd name="T55" fmla="*/ 709417 h 534"/>
              <a:gd name="T56" fmla="*/ 1130856 w 794"/>
              <a:gd name="T57" fmla="*/ 700694 h 534"/>
              <a:gd name="T58" fmla="*/ 1133763 w 794"/>
              <a:gd name="T59" fmla="*/ 691972 h 534"/>
              <a:gd name="T60" fmla="*/ 1136670 w 794"/>
              <a:gd name="T61" fmla="*/ 677435 h 534"/>
              <a:gd name="T62" fmla="*/ 1136670 w 794"/>
              <a:gd name="T63" fmla="*/ 674527 h 534"/>
              <a:gd name="T64" fmla="*/ 1136670 w 794"/>
              <a:gd name="T65" fmla="*/ 668713 h 534"/>
              <a:gd name="T66" fmla="*/ 1145392 w 794"/>
              <a:gd name="T67" fmla="*/ 651268 h 534"/>
              <a:gd name="T68" fmla="*/ 1130856 w 794"/>
              <a:gd name="T69" fmla="*/ 630916 h 534"/>
              <a:gd name="T70" fmla="*/ 1127949 w 794"/>
              <a:gd name="T71" fmla="*/ 625101 h 534"/>
              <a:gd name="T72" fmla="*/ 1130856 w 794"/>
              <a:gd name="T73" fmla="*/ 622193 h 534"/>
              <a:gd name="T74" fmla="*/ 1127949 w 794"/>
              <a:gd name="T75" fmla="*/ 616378 h 534"/>
              <a:gd name="T76" fmla="*/ 1133763 w 794"/>
              <a:gd name="T77" fmla="*/ 616378 h 534"/>
              <a:gd name="T78" fmla="*/ 1125042 w 794"/>
              <a:gd name="T79" fmla="*/ 584397 h 534"/>
              <a:gd name="T80" fmla="*/ 1125042 w 794"/>
              <a:gd name="T81" fmla="*/ 572767 h 534"/>
              <a:gd name="T82" fmla="*/ 1148299 w 794"/>
              <a:gd name="T83" fmla="*/ 572767 h 534"/>
              <a:gd name="T84" fmla="*/ 1142485 w 794"/>
              <a:gd name="T85" fmla="*/ 188984 h 534"/>
              <a:gd name="T86" fmla="*/ 1119228 w 794"/>
              <a:gd name="T87" fmla="*/ 180262 h 534"/>
              <a:gd name="T88" fmla="*/ 1095971 w 794"/>
              <a:gd name="T89" fmla="*/ 142465 h 534"/>
              <a:gd name="T90" fmla="*/ 1095971 w 794"/>
              <a:gd name="T91" fmla="*/ 136650 h 534"/>
              <a:gd name="T92" fmla="*/ 1110507 w 794"/>
              <a:gd name="T93" fmla="*/ 119205 h 534"/>
              <a:gd name="T94" fmla="*/ 1139578 w 794"/>
              <a:gd name="T95" fmla="*/ 93038 h 534"/>
              <a:gd name="T96" fmla="*/ 1139578 w 794"/>
              <a:gd name="T97" fmla="*/ 90131 h 534"/>
              <a:gd name="T98" fmla="*/ 1142485 w 794"/>
              <a:gd name="T99" fmla="*/ 72686 h 534"/>
              <a:gd name="T100" fmla="*/ 901197 w 794"/>
              <a:gd name="T101" fmla="*/ 63964 h 534"/>
              <a:gd name="T102" fmla="*/ 441877 w 794"/>
              <a:gd name="T103" fmla="*/ 37797 h 534"/>
              <a:gd name="T104" fmla="*/ 212217 w 794"/>
              <a:gd name="T105" fmla="*/ 17445 h 534"/>
              <a:gd name="T106" fmla="*/ 69770 w 794"/>
              <a:gd name="T107" fmla="*/ 0 h 534"/>
              <a:gd name="T108" fmla="*/ 43606 w 794"/>
              <a:gd name="T109" fmla="*/ 191891 h 534"/>
              <a:gd name="T110" fmla="*/ 0 w 794"/>
              <a:gd name="T111" fmla="*/ 601841 h 5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94" h="534">
                <a:moveTo>
                  <a:pt x="0" y="416"/>
                </a:moveTo>
                <a:lnTo>
                  <a:pt x="106" y="426"/>
                </a:lnTo>
                <a:lnTo>
                  <a:pt x="222" y="438"/>
                </a:lnTo>
                <a:lnTo>
                  <a:pt x="350" y="446"/>
                </a:lnTo>
                <a:lnTo>
                  <a:pt x="474" y="454"/>
                </a:lnTo>
                <a:lnTo>
                  <a:pt x="576" y="458"/>
                </a:lnTo>
                <a:lnTo>
                  <a:pt x="578" y="464"/>
                </a:lnTo>
                <a:lnTo>
                  <a:pt x="588" y="470"/>
                </a:lnTo>
                <a:lnTo>
                  <a:pt x="612" y="484"/>
                </a:lnTo>
                <a:lnTo>
                  <a:pt x="618" y="488"/>
                </a:lnTo>
                <a:lnTo>
                  <a:pt x="626" y="492"/>
                </a:lnTo>
                <a:lnTo>
                  <a:pt x="630" y="492"/>
                </a:lnTo>
                <a:lnTo>
                  <a:pt x="634" y="492"/>
                </a:lnTo>
                <a:lnTo>
                  <a:pt x="636" y="488"/>
                </a:lnTo>
                <a:lnTo>
                  <a:pt x="638" y="482"/>
                </a:lnTo>
                <a:lnTo>
                  <a:pt x="642" y="480"/>
                </a:lnTo>
                <a:lnTo>
                  <a:pt x="646" y="480"/>
                </a:lnTo>
                <a:lnTo>
                  <a:pt x="650" y="482"/>
                </a:lnTo>
                <a:lnTo>
                  <a:pt x="652" y="480"/>
                </a:lnTo>
                <a:lnTo>
                  <a:pt x="656" y="480"/>
                </a:lnTo>
                <a:lnTo>
                  <a:pt x="660" y="484"/>
                </a:lnTo>
                <a:lnTo>
                  <a:pt x="668" y="480"/>
                </a:lnTo>
                <a:lnTo>
                  <a:pt x="678" y="482"/>
                </a:lnTo>
                <a:lnTo>
                  <a:pt x="686" y="482"/>
                </a:lnTo>
                <a:lnTo>
                  <a:pt x="698" y="480"/>
                </a:lnTo>
                <a:lnTo>
                  <a:pt x="704" y="482"/>
                </a:lnTo>
                <a:lnTo>
                  <a:pt x="710" y="488"/>
                </a:lnTo>
                <a:lnTo>
                  <a:pt x="718" y="494"/>
                </a:lnTo>
                <a:lnTo>
                  <a:pt x="724" y="494"/>
                </a:lnTo>
                <a:lnTo>
                  <a:pt x="732" y="496"/>
                </a:lnTo>
                <a:lnTo>
                  <a:pt x="734" y="498"/>
                </a:lnTo>
                <a:lnTo>
                  <a:pt x="736" y="502"/>
                </a:lnTo>
                <a:lnTo>
                  <a:pt x="742" y="500"/>
                </a:lnTo>
                <a:lnTo>
                  <a:pt x="750" y="504"/>
                </a:lnTo>
                <a:lnTo>
                  <a:pt x="752" y="510"/>
                </a:lnTo>
                <a:lnTo>
                  <a:pt x="762" y="510"/>
                </a:lnTo>
                <a:lnTo>
                  <a:pt x="762" y="512"/>
                </a:lnTo>
                <a:lnTo>
                  <a:pt x="762" y="516"/>
                </a:lnTo>
                <a:lnTo>
                  <a:pt x="762" y="518"/>
                </a:lnTo>
                <a:lnTo>
                  <a:pt x="766" y="524"/>
                </a:lnTo>
                <a:lnTo>
                  <a:pt x="770" y="532"/>
                </a:lnTo>
                <a:lnTo>
                  <a:pt x="778" y="532"/>
                </a:lnTo>
                <a:lnTo>
                  <a:pt x="782" y="534"/>
                </a:lnTo>
                <a:lnTo>
                  <a:pt x="784" y="534"/>
                </a:lnTo>
                <a:lnTo>
                  <a:pt x="784" y="528"/>
                </a:lnTo>
                <a:lnTo>
                  <a:pt x="782" y="526"/>
                </a:lnTo>
                <a:lnTo>
                  <a:pt x="782" y="522"/>
                </a:lnTo>
                <a:lnTo>
                  <a:pt x="782" y="520"/>
                </a:lnTo>
                <a:lnTo>
                  <a:pt x="778" y="518"/>
                </a:lnTo>
                <a:lnTo>
                  <a:pt x="780" y="514"/>
                </a:lnTo>
                <a:lnTo>
                  <a:pt x="770" y="504"/>
                </a:lnTo>
                <a:lnTo>
                  <a:pt x="768" y="502"/>
                </a:lnTo>
                <a:lnTo>
                  <a:pt x="770" y="496"/>
                </a:lnTo>
                <a:lnTo>
                  <a:pt x="774" y="488"/>
                </a:lnTo>
                <a:lnTo>
                  <a:pt x="778" y="486"/>
                </a:lnTo>
                <a:lnTo>
                  <a:pt x="778" y="482"/>
                </a:lnTo>
                <a:lnTo>
                  <a:pt x="780" y="480"/>
                </a:lnTo>
                <a:lnTo>
                  <a:pt x="780" y="476"/>
                </a:lnTo>
                <a:lnTo>
                  <a:pt x="782" y="472"/>
                </a:lnTo>
                <a:lnTo>
                  <a:pt x="782" y="466"/>
                </a:lnTo>
                <a:lnTo>
                  <a:pt x="784" y="464"/>
                </a:lnTo>
                <a:lnTo>
                  <a:pt x="782" y="464"/>
                </a:lnTo>
                <a:lnTo>
                  <a:pt x="784" y="462"/>
                </a:lnTo>
                <a:lnTo>
                  <a:pt x="782" y="460"/>
                </a:lnTo>
                <a:lnTo>
                  <a:pt x="788" y="454"/>
                </a:lnTo>
                <a:lnTo>
                  <a:pt x="788" y="448"/>
                </a:lnTo>
                <a:lnTo>
                  <a:pt x="786" y="434"/>
                </a:lnTo>
                <a:lnTo>
                  <a:pt x="778" y="434"/>
                </a:lnTo>
                <a:lnTo>
                  <a:pt x="776" y="432"/>
                </a:lnTo>
                <a:lnTo>
                  <a:pt x="776" y="430"/>
                </a:lnTo>
                <a:lnTo>
                  <a:pt x="778" y="428"/>
                </a:lnTo>
                <a:lnTo>
                  <a:pt x="776" y="428"/>
                </a:lnTo>
                <a:lnTo>
                  <a:pt x="776" y="424"/>
                </a:lnTo>
                <a:lnTo>
                  <a:pt x="780" y="424"/>
                </a:lnTo>
                <a:lnTo>
                  <a:pt x="782" y="412"/>
                </a:lnTo>
                <a:lnTo>
                  <a:pt x="774" y="402"/>
                </a:lnTo>
                <a:lnTo>
                  <a:pt x="776" y="398"/>
                </a:lnTo>
                <a:lnTo>
                  <a:pt x="774" y="394"/>
                </a:lnTo>
                <a:lnTo>
                  <a:pt x="790" y="394"/>
                </a:lnTo>
                <a:lnTo>
                  <a:pt x="794" y="140"/>
                </a:lnTo>
                <a:lnTo>
                  <a:pt x="786" y="130"/>
                </a:lnTo>
                <a:lnTo>
                  <a:pt x="782" y="126"/>
                </a:lnTo>
                <a:lnTo>
                  <a:pt x="770" y="124"/>
                </a:lnTo>
                <a:lnTo>
                  <a:pt x="760" y="106"/>
                </a:lnTo>
                <a:lnTo>
                  <a:pt x="754" y="98"/>
                </a:lnTo>
                <a:lnTo>
                  <a:pt x="754" y="94"/>
                </a:lnTo>
                <a:lnTo>
                  <a:pt x="758" y="90"/>
                </a:lnTo>
                <a:lnTo>
                  <a:pt x="764" y="82"/>
                </a:lnTo>
                <a:lnTo>
                  <a:pt x="774" y="76"/>
                </a:lnTo>
                <a:lnTo>
                  <a:pt x="784" y="64"/>
                </a:lnTo>
                <a:lnTo>
                  <a:pt x="784" y="62"/>
                </a:lnTo>
                <a:lnTo>
                  <a:pt x="784" y="54"/>
                </a:lnTo>
                <a:lnTo>
                  <a:pt x="786" y="50"/>
                </a:lnTo>
                <a:lnTo>
                  <a:pt x="620" y="44"/>
                </a:lnTo>
                <a:lnTo>
                  <a:pt x="466" y="36"/>
                </a:lnTo>
                <a:lnTo>
                  <a:pt x="304" y="26"/>
                </a:lnTo>
                <a:lnTo>
                  <a:pt x="148" y="10"/>
                </a:lnTo>
                <a:lnTo>
                  <a:pt x="146" y="12"/>
                </a:lnTo>
                <a:lnTo>
                  <a:pt x="48" y="0"/>
                </a:lnTo>
                <a:lnTo>
                  <a:pt x="32" y="134"/>
                </a:lnTo>
                <a:lnTo>
                  <a:pt x="30" y="132"/>
                </a:lnTo>
                <a:lnTo>
                  <a:pt x="0" y="414"/>
                </a:lnTo>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03" name="Freeform 60"/>
          <p:cNvSpPr>
            <a:spLocks/>
          </p:cNvSpPr>
          <p:nvPr/>
        </p:nvSpPr>
        <p:spPr bwMode="auto">
          <a:xfrm>
            <a:off x="1155159" y="3322676"/>
            <a:ext cx="879446" cy="1034278"/>
          </a:xfrm>
          <a:custGeom>
            <a:avLst/>
            <a:gdLst>
              <a:gd name="T0" fmla="*/ 604232 w 776"/>
              <a:gd name="T1" fmla="*/ 58139 h 912"/>
              <a:gd name="T2" fmla="*/ 278876 w 776"/>
              <a:gd name="T3" fmla="*/ 165695 h 912"/>
              <a:gd name="T4" fmla="*/ 261447 w 776"/>
              <a:gd name="T5" fmla="*/ 191858 h 912"/>
              <a:gd name="T6" fmla="*/ 244017 w 776"/>
              <a:gd name="T7" fmla="*/ 197672 h 912"/>
              <a:gd name="T8" fmla="*/ 229492 w 776"/>
              <a:gd name="T9" fmla="*/ 174416 h 912"/>
              <a:gd name="T10" fmla="*/ 212062 w 776"/>
              <a:gd name="T11" fmla="*/ 168602 h 912"/>
              <a:gd name="T12" fmla="*/ 194632 w 776"/>
              <a:gd name="T13" fmla="*/ 156975 h 912"/>
              <a:gd name="T14" fmla="*/ 162678 w 776"/>
              <a:gd name="T15" fmla="*/ 168602 h 912"/>
              <a:gd name="T16" fmla="*/ 156868 w 776"/>
              <a:gd name="T17" fmla="*/ 183137 h 912"/>
              <a:gd name="T18" fmla="*/ 159773 w 776"/>
              <a:gd name="T19" fmla="*/ 203486 h 912"/>
              <a:gd name="T20" fmla="*/ 153963 w 776"/>
              <a:gd name="T21" fmla="*/ 241276 h 912"/>
              <a:gd name="T22" fmla="*/ 156868 w 776"/>
              <a:gd name="T23" fmla="*/ 264531 h 912"/>
              <a:gd name="T24" fmla="*/ 151058 w 776"/>
              <a:gd name="T25" fmla="*/ 281973 h 912"/>
              <a:gd name="T26" fmla="*/ 153963 w 776"/>
              <a:gd name="T27" fmla="*/ 325577 h 912"/>
              <a:gd name="T28" fmla="*/ 151058 w 776"/>
              <a:gd name="T29" fmla="*/ 351739 h 912"/>
              <a:gd name="T30" fmla="*/ 139438 w 776"/>
              <a:gd name="T31" fmla="*/ 366274 h 912"/>
              <a:gd name="T32" fmla="*/ 139438 w 776"/>
              <a:gd name="T33" fmla="*/ 380809 h 912"/>
              <a:gd name="T34" fmla="*/ 133628 w 776"/>
              <a:gd name="T35" fmla="*/ 406971 h 912"/>
              <a:gd name="T36" fmla="*/ 136533 w 776"/>
              <a:gd name="T37" fmla="*/ 430227 h 912"/>
              <a:gd name="T38" fmla="*/ 142343 w 776"/>
              <a:gd name="T39" fmla="*/ 447668 h 912"/>
              <a:gd name="T40" fmla="*/ 151058 w 776"/>
              <a:gd name="T41" fmla="*/ 479645 h 912"/>
              <a:gd name="T42" fmla="*/ 156868 w 776"/>
              <a:gd name="T43" fmla="*/ 502900 h 912"/>
              <a:gd name="T44" fmla="*/ 153963 w 776"/>
              <a:gd name="T45" fmla="*/ 511621 h 912"/>
              <a:gd name="T46" fmla="*/ 168488 w 776"/>
              <a:gd name="T47" fmla="*/ 531969 h 912"/>
              <a:gd name="T48" fmla="*/ 188822 w 776"/>
              <a:gd name="T49" fmla="*/ 558132 h 912"/>
              <a:gd name="T50" fmla="*/ 165583 w 776"/>
              <a:gd name="T51" fmla="*/ 578480 h 912"/>
              <a:gd name="T52" fmla="*/ 127818 w 776"/>
              <a:gd name="T53" fmla="*/ 607550 h 912"/>
              <a:gd name="T54" fmla="*/ 110389 w 776"/>
              <a:gd name="T55" fmla="*/ 633712 h 912"/>
              <a:gd name="T56" fmla="*/ 104579 w 776"/>
              <a:gd name="T57" fmla="*/ 645340 h 912"/>
              <a:gd name="T58" fmla="*/ 104579 w 776"/>
              <a:gd name="T59" fmla="*/ 668595 h 912"/>
              <a:gd name="T60" fmla="*/ 90054 w 776"/>
              <a:gd name="T61" fmla="*/ 694758 h 912"/>
              <a:gd name="T62" fmla="*/ 66814 w 776"/>
              <a:gd name="T63" fmla="*/ 726734 h 912"/>
              <a:gd name="T64" fmla="*/ 55194 w 776"/>
              <a:gd name="T65" fmla="*/ 735455 h 912"/>
              <a:gd name="T66" fmla="*/ 46479 w 776"/>
              <a:gd name="T67" fmla="*/ 752897 h 912"/>
              <a:gd name="T68" fmla="*/ 52289 w 776"/>
              <a:gd name="T69" fmla="*/ 767431 h 912"/>
              <a:gd name="T70" fmla="*/ 43574 w 776"/>
              <a:gd name="T71" fmla="*/ 793594 h 912"/>
              <a:gd name="T72" fmla="*/ 55194 w 776"/>
              <a:gd name="T73" fmla="*/ 808128 h 912"/>
              <a:gd name="T74" fmla="*/ 72624 w 776"/>
              <a:gd name="T75" fmla="*/ 813942 h 912"/>
              <a:gd name="T76" fmla="*/ 75529 w 776"/>
              <a:gd name="T77" fmla="*/ 834291 h 912"/>
              <a:gd name="T78" fmla="*/ 61004 w 776"/>
              <a:gd name="T79" fmla="*/ 860453 h 912"/>
              <a:gd name="T80" fmla="*/ 49384 w 776"/>
              <a:gd name="T81" fmla="*/ 874988 h 912"/>
              <a:gd name="T82" fmla="*/ 23240 w 776"/>
              <a:gd name="T83" fmla="*/ 872081 h 912"/>
              <a:gd name="T84" fmla="*/ 5810 w 776"/>
              <a:gd name="T85" fmla="*/ 892429 h 912"/>
              <a:gd name="T86" fmla="*/ 307926 w 776"/>
              <a:gd name="T87" fmla="*/ 1095915 h 912"/>
              <a:gd name="T88" fmla="*/ 964447 w 776"/>
              <a:gd name="T89" fmla="*/ 1325563 h 912"/>
              <a:gd name="T90" fmla="*/ 1092265 w 776"/>
              <a:gd name="T91" fmla="*/ 392436 h 9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76" h="912">
                <a:moveTo>
                  <a:pt x="776" y="102"/>
                </a:moveTo>
                <a:lnTo>
                  <a:pt x="612" y="76"/>
                </a:lnTo>
                <a:lnTo>
                  <a:pt x="416" y="40"/>
                </a:lnTo>
                <a:lnTo>
                  <a:pt x="216" y="0"/>
                </a:lnTo>
                <a:lnTo>
                  <a:pt x="192" y="114"/>
                </a:lnTo>
                <a:lnTo>
                  <a:pt x="190" y="116"/>
                </a:lnTo>
                <a:lnTo>
                  <a:pt x="184" y="122"/>
                </a:lnTo>
                <a:lnTo>
                  <a:pt x="180" y="132"/>
                </a:lnTo>
                <a:lnTo>
                  <a:pt x="176" y="136"/>
                </a:lnTo>
                <a:lnTo>
                  <a:pt x="172" y="136"/>
                </a:lnTo>
                <a:lnTo>
                  <a:pt x="168" y="136"/>
                </a:lnTo>
                <a:lnTo>
                  <a:pt x="164" y="132"/>
                </a:lnTo>
                <a:lnTo>
                  <a:pt x="160" y="128"/>
                </a:lnTo>
                <a:lnTo>
                  <a:pt x="158" y="120"/>
                </a:lnTo>
                <a:lnTo>
                  <a:pt x="156" y="114"/>
                </a:lnTo>
                <a:lnTo>
                  <a:pt x="152" y="114"/>
                </a:lnTo>
                <a:lnTo>
                  <a:pt x="146" y="116"/>
                </a:lnTo>
                <a:lnTo>
                  <a:pt x="144" y="114"/>
                </a:lnTo>
                <a:lnTo>
                  <a:pt x="138" y="110"/>
                </a:lnTo>
                <a:lnTo>
                  <a:pt x="134" y="108"/>
                </a:lnTo>
                <a:lnTo>
                  <a:pt x="124" y="108"/>
                </a:lnTo>
                <a:lnTo>
                  <a:pt x="114" y="112"/>
                </a:lnTo>
                <a:lnTo>
                  <a:pt x="112" y="116"/>
                </a:lnTo>
                <a:lnTo>
                  <a:pt x="112" y="122"/>
                </a:lnTo>
                <a:lnTo>
                  <a:pt x="108" y="126"/>
                </a:lnTo>
                <a:lnTo>
                  <a:pt x="108" y="128"/>
                </a:lnTo>
                <a:lnTo>
                  <a:pt x="108" y="132"/>
                </a:lnTo>
                <a:lnTo>
                  <a:pt x="110" y="140"/>
                </a:lnTo>
                <a:lnTo>
                  <a:pt x="114" y="146"/>
                </a:lnTo>
                <a:lnTo>
                  <a:pt x="108" y="152"/>
                </a:lnTo>
                <a:lnTo>
                  <a:pt x="106" y="166"/>
                </a:lnTo>
                <a:lnTo>
                  <a:pt x="106" y="172"/>
                </a:lnTo>
                <a:lnTo>
                  <a:pt x="106" y="176"/>
                </a:lnTo>
                <a:lnTo>
                  <a:pt x="108" y="182"/>
                </a:lnTo>
                <a:lnTo>
                  <a:pt x="104" y="188"/>
                </a:lnTo>
                <a:lnTo>
                  <a:pt x="104" y="194"/>
                </a:lnTo>
                <a:lnTo>
                  <a:pt x="102" y="196"/>
                </a:lnTo>
                <a:lnTo>
                  <a:pt x="102" y="200"/>
                </a:lnTo>
                <a:lnTo>
                  <a:pt x="106" y="224"/>
                </a:lnTo>
                <a:lnTo>
                  <a:pt x="104" y="230"/>
                </a:lnTo>
                <a:lnTo>
                  <a:pt x="104" y="242"/>
                </a:lnTo>
                <a:lnTo>
                  <a:pt x="102" y="252"/>
                </a:lnTo>
                <a:lnTo>
                  <a:pt x="100" y="254"/>
                </a:lnTo>
                <a:lnTo>
                  <a:pt x="96" y="252"/>
                </a:lnTo>
                <a:lnTo>
                  <a:pt x="94" y="254"/>
                </a:lnTo>
                <a:lnTo>
                  <a:pt x="94" y="256"/>
                </a:lnTo>
                <a:lnTo>
                  <a:pt x="96" y="262"/>
                </a:lnTo>
                <a:lnTo>
                  <a:pt x="92" y="266"/>
                </a:lnTo>
                <a:lnTo>
                  <a:pt x="92" y="274"/>
                </a:lnTo>
                <a:lnTo>
                  <a:pt x="92" y="280"/>
                </a:lnTo>
                <a:lnTo>
                  <a:pt x="88" y="290"/>
                </a:lnTo>
                <a:lnTo>
                  <a:pt x="90" y="294"/>
                </a:lnTo>
                <a:lnTo>
                  <a:pt x="94" y="296"/>
                </a:lnTo>
                <a:lnTo>
                  <a:pt x="94" y="302"/>
                </a:lnTo>
                <a:lnTo>
                  <a:pt x="98" y="308"/>
                </a:lnTo>
                <a:lnTo>
                  <a:pt x="100" y="314"/>
                </a:lnTo>
                <a:lnTo>
                  <a:pt x="104" y="330"/>
                </a:lnTo>
                <a:lnTo>
                  <a:pt x="104" y="336"/>
                </a:lnTo>
                <a:lnTo>
                  <a:pt x="106" y="342"/>
                </a:lnTo>
                <a:lnTo>
                  <a:pt x="108" y="346"/>
                </a:lnTo>
                <a:lnTo>
                  <a:pt x="108" y="348"/>
                </a:lnTo>
                <a:lnTo>
                  <a:pt x="106" y="352"/>
                </a:lnTo>
                <a:lnTo>
                  <a:pt x="106" y="356"/>
                </a:lnTo>
                <a:lnTo>
                  <a:pt x="110" y="356"/>
                </a:lnTo>
                <a:lnTo>
                  <a:pt x="116" y="366"/>
                </a:lnTo>
                <a:lnTo>
                  <a:pt x="126" y="376"/>
                </a:lnTo>
                <a:lnTo>
                  <a:pt x="130" y="384"/>
                </a:lnTo>
                <a:lnTo>
                  <a:pt x="130" y="388"/>
                </a:lnTo>
                <a:lnTo>
                  <a:pt x="124" y="390"/>
                </a:lnTo>
                <a:lnTo>
                  <a:pt x="114" y="398"/>
                </a:lnTo>
                <a:lnTo>
                  <a:pt x="94" y="406"/>
                </a:lnTo>
                <a:lnTo>
                  <a:pt x="90" y="410"/>
                </a:lnTo>
                <a:lnTo>
                  <a:pt x="88" y="418"/>
                </a:lnTo>
                <a:lnTo>
                  <a:pt x="74" y="426"/>
                </a:lnTo>
                <a:lnTo>
                  <a:pt x="74" y="428"/>
                </a:lnTo>
                <a:lnTo>
                  <a:pt x="76" y="436"/>
                </a:lnTo>
                <a:lnTo>
                  <a:pt x="76" y="438"/>
                </a:lnTo>
                <a:lnTo>
                  <a:pt x="74" y="438"/>
                </a:lnTo>
                <a:lnTo>
                  <a:pt x="72" y="444"/>
                </a:lnTo>
                <a:lnTo>
                  <a:pt x="72" y="452"/>
                </a:lnTo>
                <a:lnTo>
                  <a:pt x="70" y="456"/>
                </a:lnTo>
                <a:lnTo>
                  <a:pt x="72" y="460"/>
                </a:lnTo>
                <a:lnTo>
                  <a:pt x="66" y="464"/>
                </a:lnTo>
                <a:lnTo>
                  <a:pt x="66" y="472"/>
                </a:lnTo>
                <a:lnTo>
                  <a:pt x="62" y="478"/>
                </a:lnTo>
                <a:lnTo>
                  <a:pt x="62" y="482"/>
                </a:lnTo>
                <a:lnTo>
                  <a:pt x="56" y="488"/>
                </a:lnTo>
                <a:lnTo>
                  <a:pt x="46" y="500"/>
                </a:lnTo>
                <a:lnTo>
                  <a:pt x="38" y="498"/>
                </a:lnTo>
                <a:lnTo>
                  <a:pt x="34" y="500"/>
                </a:lnTo>
                <a:lnTo>
                  <a:pt x="38" y="506"/>
                </a:lnTo>
                <a:lnTo>
                  <a:pt x="32" y="514"/>
                </a:lnTo>
                <a:lnTo>
                  <a:pt x="32" y="516"/>
                </a:lnTo>
                <a:lnTo>
                  <a:pt x="32" y="518"/>
                </a:lnTo>
                <a:lnTo>
                  <a:pt x="36" y="522"/>
                </a:lnTo>
                <a:lnTo>
                  <a:pt x="36" y="526"/>
                </a:lnTo>
                <a:lnTo>
                  <a:pt x="36" y="528"/>
                </a:lnTo>
                <a:lnTo>
                  <a:pt x="34" y="538"/>
                </a:lnTo>
                <a:lnTo>
                  <a:pt x="30" y="544"/>
                </a:lnTo>
                <a:lnTo>
                  <a:pt x="30" y="546"/>
                </a:lnTo>
                <a:lnTo>
                  <a:pt x="32" y="554"/>
                </a:lnTo>
                <a:lnTo>
                  <a:pt x="36" y="554"/>
                </a:lnTo>
                <a:lnTo>
                  <a:pt x="38" y="556"/>
                </a:lnTo>
                <a:lnTo>
                  <a:pt x="40" y="558"/>
                </a:lnTo>
                <a:lnTo>
                  <a:pt x="46" y="558"/>
                </a:lnTo>
                <a:lnTo>
                  <a:pt x="50" y="560"/>
                </a:lnTo>
                <a:lnTo>
                  <a:pt x="50" y="566"/>
                </a:lnTo>
                <a:lnTo>
                  <a:pt x="54" y="570"/>
                </a:lnTo>
                <a:lnTo>
                  <a:pt x="52" y="574"/>
                </a:lnTo>
                <a:lnTo>
                  <a:pt x="52" y="584"/>
                </a:lnTo>
                <a:lnTo>
                  <a:pt x="50" y="588"/>
                </a:lnTo>
                <a:lnTo>
                  <a:pt x="42" y="592"/>
                </a:lnTo>
                <a:lnTo>
                  <a:pt x="40" y="600"/>
                </a:lnTo>
                <a:lnTo>
                  <a:pt x="38" y="602"/>
                </a:lnTo>
                <a:lnTo>
                  <a:pt x="34" y="602"/>
                </a:lnTo>
                <a:lnTo>
                  <a:pt x="26" y="598"/>
                </a:lnTo>
                <a:lnTo>
                  <a:pt x="20" y="596"/>
                </a:lnTo>
                <a:lnTo>
                  <a:pt x="16" y="600"/>
                </a:lnTo>
                <a:lnTo>
                  <a:pt x="18" y="600"/>
                </a:lnTo>
                <a:lnTo>
                  <a:pt x="12" y="608"/>
                </a:lnTo>
                <a:lnTo>
                  <a:pt x="4" y="614"/>
                </a:lnTo>
                <a:lnTo>
                  <a:pt x="4" y="622"/>
                </a:lnTo>
                <a:lnTo>
                  <a:pt x="0" y="628"/>
                </a:lnTo>
                <a:lnTo>
                  <a:pt x="212" y="754"/>
                </a:lnTo>
                <a:lnTo>
                  <a:pt x="422" y="876"/>
                </a:lnTo>
                <a:lnTo>
                  <a:pt x="594" y="902"/>
                </a:lnTo>
                <a:lnTo>
                  <a:pt x="664" y="912"/>
                </a:lnTo>
                <a:lnTo>
                  <a:pt x="706" y="596"/>
                </a:lnTo>
                <a:lnTo>
                  <a:pt x="752" y="270"/>
                </a:lnTo>
                <a:lnTo>
                  <a:pt x="776" y="10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04" name="Freeform 61"/>
          <p:cNvSpPr>
            <a:spLocks/>
          </p:cNvSpPr>
          <p:nvPr/>
        </p:nvSpPr>
        <p:spPr bwMode="auto">
          <a:xfrm>
            <a:off x="2034605" y="2793771"/>
            <a:ext cx="952526" cy="746909"/>
          </a:xfrm>
          <a:custGeom>
            <a:avLst/>
            <a:gdLst>
              <a:gd name="T0" fmla="*/ 1156841 w 840"/>
              <a:gd name="T1" fmla="*/ 957262 h 658"/>
              <a:gd name="T2" fmla="*/ 994069 w 840"/>
              <a:gd name="T3" fmla="*/ 942714 h 658"/>
              <a:gd name="T4" fmla="*/ 898150 w 840"/>
              <a:gd name="T5" fmla="*/ 933985 h 658"/>
              <a:gd name="T6" fmla="*/ 592954 w 840"/>
              <a:gd name="T7" fmla="*/ 904889 h 658"/>
              <a:gd name="T8" fmla="*/ 322637 w 840"/>
              <a:gd name="T9" fmla="*/ 872883 h 658"/>
              <a:gd name="T10" fmla="*/ 26160 w 840"/>
              <a:gd name="T11" fmla="*/ 829239 h 658"/>
              <a:gd name="T12" fmla="*/ 0 w 840"/>
              <a:gd name="T13" fmla="*/ 826330 h 658"/>
              <a:gd name="T14" fmla="*/ 0 w 840"/>
              <a:gd name="T15" fmla="*/ 826330 h 658"/>
              <a:gd name="T16" fmla="*/ 40693 w 840"/>
              <a:gd name="T17" fmla="*/ 561555 h 658"/>
              <a:gd name="T18" fmla="*/ 127892 w 840"/>
              <a:gd name="T19" fmla="*/ 0 h 658"/>
              <a:gd name="T20" fmla="*/ 127892 w 840"/>
              <a:gd name="T21" fmla="*/ 0 h 658"/>
              <a:gd name="T22" fmla="*/ 392396 w 840"/>
              <a:gd name="T23" fmla="*/ 40735 h 658"/>
              <a:gd name="T24" fmla="*/ 656900 w 840"/>
              <a:gd name="T25" fmla="*/ 75650 h 658"/>
              <a:gd name="T26" fmla="*/ 935937 w 840"/>
              <a:gd name="T27" fmla="*/ 107656 h 658"/>
              <a:gd name="T28" fmla="*/ 1220787 w 840"/>
              <a:gd name="T29" fmla="*/ 130932 h 658"/>
              <a:gd name="T30" fmla="*/ 1156841 w 840"/>
              <a:gd name="T31" fmla="*/ 954352 h 658"/>
              <a:gd name="T32" fmla="*/ 1156841 w 840"/>
              <a:gd name="T33" fmla="*/ 957262 h 6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40" h="658">
                <a:moveTo>
                  <a:pt x="796" y="658"/>
                </a:moveTo>
                <a:lnTo>
                  <a:pt x="684" y="648"/>
                </a:lnTo>
                <a:lnTo>
                  <a:pt x="618" y="642"/>
                </a:lnTo>
                <a:lnTo>
                  <a:pt x="408" y="622"/>
                </a:lnTo>
                <a:lnTo>
                  <a:pt x="222" y="600"/>
                </a:lnTo>
                <a:lnTo>
                  <a:pt x="18" y="570"/>
                </a:lnTo>
                <a:lnTo>
                  <a:pt x="0" y="568"/>
                </a:lnTo>
                <a:lnTo>
                  <a:pt x="28" y="386"/>
                </a:lnTo>
                <a:lnTo>
                  <a:pt x="88" y="0"/>
                </a:lnTo>
                <a:lnTo>
                  <a:pt x="270" y="28"/>
                </a:lnTo>
                <a:lnTo>
                  <a:pt x="452" y="52"/>
                </a:lnTo>
                <a:lnTo>
                  <a:pt x="644" y="74"/>
                </a:lnTo>
                <a:lnTo>
                  <a:pt x="840" y="90"/>
                </a:lnTo>
                <a:lnTo>
                  <a:pt x="796" y="656"/>
                </a:lnTo>
                <a:lnTo>
                  <a:pt x="796" y="658"/>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05" name="Freeform 62"/>
          <p:cNvSpPr>
            <a:spLocks/>
          </p:cNvSpPr>
          <p:nvPr/>
        </p:nvSpPr>
        <p:spPr bwMode="auto">
          <a:xfrm>
            <a:off x="2937584" y="3056366"/>
            <a:ext cx="957481" cy="515281"/>
          </a:xfrm>
          <a:custGeom>
            <a:avLst/>
            <a:gdLst>
              <a:gd name="T0" fmla="*/ 1009045 w 844"/>
              <a:gd name="T1" fmla="*/ 660400 h 454"/>
              <a:gd name="T2" fmla="*/ 555411 w 844"/>
              <a:gd name="T3" fmla="*/ 648763 h 454"/>
              <a:gd name="T4" fmla="*/ 334410 w 844"/>
              <a:gd name="T5" fmla="*/ 640035 h 454"/>
              <a:gd name="T6" fmla="*/ 0 w 844"/>
              <a:gd name="T7" fmla="*/ 619670 h 454"/>
              <a:gd name="T8" fmla="*/ 46527 w 844"/>
              <a:gd name="T9" fmla="*/ 0 h 454"/>
              <a:gd name="T10" fmla="*/ 200646 w 844"/>
              <a:gd name="T11" fmla="*/ 11637 h 454"/>
              <a:gd name="T12" fmla="*/ 369305 w 844"/>
              <a:gd name="T13" fmla="*/ 23274 h 454"/>
              <a:gd name="T14" fmla="*/ 741517 w 844"/>
              <a:gd name="T15" fmla="*/ 37820 h 454"/>
              <a:gd name="T16" fmla="*/ 1110822 w 844"/>
              <a:gd name="T17" fmla="*/ 43639 h 454"/>
              <a:gd name="T18" fmla="*/ 1128269 w 844"/>
              <a:gd name="T19" fmla="*/ 58185 h 454"/>
              <a:gd name="T20" fmla="*/ 1139901 w 844"/>
              <a:gd name="T21" fmla="*/ 64004 h 454"/>
              <a:gd name="T22" fmla="*/ 1157348 w 844"/>
              <a:gd name="T23" fmla="*/ 72731 h 454"/>
              <a:gd name="T24" fmla="*/ 1163164 w 844"/>
              <a:gd name="T25" fmla="*/ 64004 h 454"/>
              <a:gd name="T26" fmla="*/ 1171888 w 844"/>
              <a:gd name="T27" fmla="*/ 66913 h 454"/>
              <a:gd name="T28" fmla="*/ 1171888 w 844"/>
              <a:gd name="T29" fmla="*/ 72731 h 454"/>
              <a:gd name="T30" fmla="*/ 1180611 w 844"/>
              <a:gd name="T31" fmla="*/ 87278 h 454"/>
              <a:gd name="T32" fmla="*/ 1180611 w 844"/>
              <a:gd name="T33" fmla="*/ 101824 h 454"/>
              <a:gd name="T34" fmla="*/ 1168980 w 844"/>
              <a:gd name="T35" fmla="*/ 98915 h 454"/>
              <a:gd name="T36" fmla="*/ 1160256 w 844"/>
              <a:gd name="T37" fmla="*/ 113461 h 454"/>
              <a:gd name="T38" fmla="*/ 1154440 w 844"/>
              <a:gd name="T39" fmla="*/ 130916 h 454"/>
              <a:gd name="T40" fmla="*/ 1145717 w 844"/>
              <a:gd name="T41" fmla="*/ 133826 h 454"/>
              <a:gd name="T42" fmla="*/ 1148624 w 844"/>
              <a:gd name="T43" fmla="*/ 142553 h 454"/>
              <a:gd name="T44" fmla="*/ 1157348 w 844"/>
              <a:gd name="T45" fmla="*/ 154190 h 454"/>
              <a:gd name="T46" fmla="*/ 1168980 w 844"/>
              <a:gd name="T47" fmla="*/ 165827 h 454"/>
              <a:gd name="T48" fmla="*/ 1180611 w 844"/>
              <a:gd name="T49" fmla="*/ 171646 h 454"/>
              <a:gd name="T50" fmla="*/ 1180611 w 844"/>
              <a:gd name="T51" fmla="*/ 189101 h 454"/>
              <a:gd name="T52" fmla="*/ 1189335 w 844"/>
              <a:gd name="T53" fmla="*/ 194920 h 454"/>
              <a:gd name="T54" fmla="*/ 1206783 w 844"/>
              <a:gd name="T55" fmla="*/ 215285 h 454"/>
              <a:gd name="T56" fmla="*/ 1215506 w 844"/>
              <a:gd name="T57" fmla="*/ 215285 h 454"/>
              <a:gd name="T58" fmla="*/ 1227138 w 844"/>
              <a:gd name="T59" fmla="*/ 218194 h 454"/>
              <a:gd name="T60" fmla="*/ 1224230 w 844"/>
              <a:gd name="T61" fmla="*/ 224012 h 454"/>
              <a:gd name="T62" fmla="*/ 1224230 w 844"/>
              <a:gd name="T63" fmla="*/ 221103 h 4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44" h="454">
                <a:moveTo>
                  <a:pt x="844" y="454"/>
                </a:moveTo>
                <a:lnTo>
                  <a:pt x="694" y="454"/>
                </a:lnTo>
                <a:lnTo>
                  <a:pt x="536" y="452"/>
                </a:lnTo>
                <a:lnTo>
                  <a:pt x="382" y="446"/>
                </a:lnTo>
                <a:lnTo>
                  <a:pt x="230" y="440"/>
                </a:lnTo>
                <a:lnTo>
                  <a:pt x="26" y="428"/>
                </a:lnTo>
                <a:lnTo>
                  <a:pt x="0" y="426"/>
                </a:lnTo>
                <a:lnTo>
                  <a:pt x="0" y="424"/>
                </a:lnTo>
                <a:lnTo>
                  <a:pt x="32" y="0"/>
                </a:lnTo>
                <a:lnTo>
                  <a:pt x="138" y="8"/>
                </a:lnTo>
                <a:lnTo>
                  <a:pt x="254" y="16"/>
                </a:lnTo>
                <a:lnTo>
                  <a:pt x="382" y="22"/>
                </a:lnTo>
                <a:lnTo>
                  <a:pt x="510" y="26"/>
                </a:lnTo>
                <a:lnTo>
                  <a:pt x="638" y="30"/>
                </a:lnTo>
                <a:lnTo>
                  <a:pt x="764" y="30"/>
                </a:lnTo>
                <a:lnTo>
                  <a:pt x="774" y="38"/>
                </a:lnTo>
                <a:lnTo>
                  <a:pt x="776" y="40"/>
                </a:lnTo>
                <a:lnTo>
                  <a:pt x="780" y="44"/>
                </a:lnTo>
                <a:lnTo>
                  <a:pt x="784" y="44"/>
                </a:lnTo>
                <a:lnTo>
                  <a:pt x="790" y="50"/>
                </a:lnTo>
                <a:lnTo>
                  <a:pt x="796" y="50"/>
                </a:lnTo>
                <a:lnTo>
                  <a:pt x="798" y="46"/>
                </a:lnTo>
                <a:lnTo>
                  <a:pt x="800" y="44"/>
                </a:lnTo>
                <a:lnTo>
                  <a:pt x="804" y="44"/>
                </a:lnTo>
                <a:lnTo>
                  <a:pt x="806" y="46"/>
                </a:lnTo>
                <a:lnTo>
                  <a:pt x="806" y="48"/>
                </a:lnTo>
                <a:lnTo>
                  <a:pt x="806" y="50"/>
                </a:lnTo>
                <a:lnTo>
                  <a:pt x="814" y="56"/>
                </a:lnTo>
                <a:lnTo>
                  <a:pt x="812" y="60"/>
                </a:lnTo>
                <a:lnTo>
                  <a:pt x="814" y="68"/>
                </a:lnTo>
                <a:lnTo>
                  <a:pt x="812" y="70"/>
                </a:lnTo>
                <a:lnTo>
                  <a:pt x="808" y="68"/>
                </a:lnTo>
                <a:lnTo>
                  <a:pt x="804" y="68"/>
                </a:lnTo>
                <a:lnTo>
                  <a:pt x="802" y="74"/>
                </a:lnTo>
                <a:lnTo>
                  <a:pt x="798" y="78"/>
                </a:lnTo>
                <a:lnTo>
                  <a:pt x="794" y="84"/>
                </a:lnTo>
                <a:lnTo>
                  <a:pt x="794" y="90"/>
                </a:lnTo>
                <a:lnTo>
                  <a:pt x="792" y="92"/>
                </a:lnTo>
                <a:lnTo>
                  <a:pt x="788" y="92"/>
                </a:lnTo>
                <a:lnTo>
                  <a:pt x="788" y="94"/>
                </a:lnTo>
                <a:lnTo>
                  <a:pt x="790" y="98"/>
                </a:lnTo>
                <a:lnTo>
                  <a:pt x="794" y="102"/>
                </a:lnTo>
                <a:lnTo>
                  <a:pt x="796" y="106"/>
                </a:lnTo>
                <a:lnTo>
                  <a:pt x="800" y="108"/>
                </a:lnTo>
                <a:lnTo>
                  <a:pt x="804" y="114"/>
                </a:lnTo>
                <a:lnTo>
                  <a:pt x="806" y="116"/>
                </a:lnTo>
                <a:lnTo>
                  <a:pt x="812" y="118"/>
                </a:lnTo>
                <a:lnTo>
                  <a:pt x="810" y="124"/>
                </a:lnTo>
                <a:lnTo>
                  <a:pt x="812" y="130"/>
                </a:lnTo>
                <a:lnTo>
                  <a:pt x="814" y="132"/>
                </a:lnTo>
                <a:lnTo>
                  <a:pt x="818" y="134"/>
                </a:lnTo>
                <a:lnTo>
                  <a:pt x="820" y="142"/>
                </a:lnTo>
                <a:lnTo>
                  <a:pt x="830" y="148"/>
                </a:lnTo>
                <a:lnTo>
                  <a:pt x="834" y="148"/>
                </a:lnTo>
                <a:lnTo>
                  <a:pt x="836" y="148"/>
                </a:lnTo>
                <a:lnTo>
                  <a:pt x="840" y="150"/>
                </a:lnTo>
                <a:lnTo>
                  <a:pt x="844" y="150"/>
                </a:lnTo>
                <a:lnTo>
                  <a:pt x="844" y="152"/>
                </a:lnTo>
                <a:lnTo>
                  <a:pt x="842" y="154"/>
                </a:lnTo>
                <a:lnTo>
                  <a:pt x="842" y="152"/>
                </a:lnTo>
                <a:lnTo>
                  <a:pt x="844" y="454"/>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06" name="Freeform 63"/>
          <p:cNvSpPr>
            <a:spLocks/>
          </p:cNvSpPr>
          <p:nvPr/>
        </p:nvSpPr>
        <p:spPr bwMode="auto">
          <a:xfrm>
            <a:off x="6465276" y="1832574"/>
            <a:ext cx="215526" cy="458303"/>
          </a:xfrm>
          <a:custGeom>
            <a:avLst/>
            <a:gdLst>
              <a:gd name="T0" fmla="*/ 31984 w 190"/>
              <a:gd name="T1" fmla="*/ 581559 h 404"/>
              <a:gd name="T2" fmla="*/ 26169 w 190"/>
              <a:gd name="T3" fmla="*/ 575744 h 404"/>
              <a:gd name="T4" fmla="*/ 14538 w 190"/>
              <a:gd name="T5" fmla="*/ 564113 h 404"/>
              <a:gd name="T6" fmla="*/ 14538 w 190"/>
              <a:gd name="T7" fmla="*/ 540850 h 404"/>
              <a:gd name="T8" fmla="*/ 20353 w 190"/>
              <a:gd name="T9" fmla="*/ 529219 h 404"/>
              <a:gd name="T10" fmla="*/ 17446 w 190"/>
              <a:gd name="T11" fmla="*/ 508864 h 404"/>
              <a:gd name="T12" fmla="*/ 14538 w 190"/>
              <a:gd name="T13" fmla="*/ 485602 h 404"/>
              <a:gd name="T14" fmla="*/ 14538 w 190"/>
              <a:gd name="T15" fmla="*/ 465248 h 404"/>
              <a:gd name="T16" fmla="*/ 8723 w 190"/>
              <a:gd name="T17" fmla="*/ 453616 h 404"/>
              <a:gd name="T18" fmla="*/ 0 w 190"/>
              <a:gd name="T19" fmla="*/ 415815 h 404"/>
              <a:gd name="T20" fmla="*/ 5815 w 190"/>
              <a:gd name="T21" fmla="*/ 401276 h 404"/>
              <a:gd name="T22" fmla="*/ 14538 w 190"/>
              <a:gd name="T23" fmla="*/ 360567 h 404"/>
              <a:gd name="T24" fmla="*/ 20353 w 190"/>
              <a:gd name="T25" fmla="*/ 316950 h 404"/>
              <a:gd name="T26" fmla="*/ 14538 w 190"/>
              <a:gd name="T27" fmla="*/ 314042 h 404"/>
              <a:gd name="T28" fmla="*/ 20353 w 190"/>
              <a:gd name="T29" fmla="*/ 287872 h 404"/>
              <a:gd name="T30" fmla="*/ 8723 w 190"/>
              <a:gd name="T31" fmla="*/ 244255 h 404"/>
              <a:gd name="T32" fmla="*/ 17446 w 190"/>
              <a:gd name="T33" fmla="*/ 235532 h 404"/>
              <a:gd name="T34" fmla="*/ 37799 w 190"/>
              <a:gd name="T35" fmla="*/ 215177 h 404"/>
              <a:gd name="T36" fmla="*/ 52337 w 190"/>
              <a:gd name="T37" fmla="*/ 194822 h 404"/>
              <a:gd name="T38" fmla="*/ 58153 w 190"/>
              <a:gd name="T39" fmla="*/ 180283 h 404"/>
              <a:gd name="T40" fmla="*/ 61060 w 190"/>
              <a:gd name="T41" fmla="*/ 168652 h 404"/>
              <a:gd name="T42" fmla="*/ 37799 w 190"/>
              <a:gd name="T43" fmla="*/ 136666 h 404"/>
              <a:gd name="T44" fmla="*/ 46522 w 190"/>
              <a:gd name="T45" fmla="*/ 95957 h 404"/>
              <a:gd name="T46" fmla="*/ 37799 w 190"/>
              <a:gd name="T47" fmla="*/ 84326 h 404"/>
              <a:gd name="T48" fmla="*/ 43614 w 190"/>
              <a:gd name="T49" fmla="*/ 75603 h 404"/>
              <a:gd name="T50" fmla="*/ 43614 w 190"/>
              <a:gd name="T51" fmla="*/ 75603 h 404"/>
              <a:gd name="T52" fmla="*/ 43614 w 190"/>
              <a:gd name="T53" fmla="*/ 52340 h 404"/>
              <a:gd name="T54" fmla="*/ 43614 w 190"/>
              <a:gd name="T55" fmla="*/ 31986 h 404"/>
              <a:gd name="T56" fmla="*/ 34892 w 190"/>
              <a:gd name="T57" fmla="*/ 29078 h 404"/>
              <a:gd name="T58" fmla="*/ 43614 w 190"/>
              <a:gd name="T59" fmla="*/ 23262 h 404"/>
              <a:gd name="T60" fmla="*/ 49430 w 190"/>
              <a:gd name="T61" fmla="*/ 11631 h 404"/>
              <a:gd name="T62" fmla="*/ 69783 w 190"/>
              <a:gd name="T63" fmla="*/ 11631 h 404"/>
              <a:gd name="T64" fmla="*/ 78506 w 190"/>
              <a:gd name="T65" fmla="*/ 0 h 404"/>
              <a:gd name="T66" fmla="*/ 81414 w 190"/>
              <a:gd name="T67" fmla="*/ 0 h 404"/>
              <a:gd name="T68" fmla="*/ 209349 w 190"/>
              <a:gd name="T69" fmla="*/ 348936 h 404"/>
              <a:gd name="T70" fmla="*/ 209349 w 190"/>
              <a:gd name="T71" fmla="*/ 360567 h 404"/>
              <a:gd name="T72" fmla="*/ 212257 w 190"/>
              <a:gd name="T73" fmla="*/ 372198 h 404"/>
              <a:gd name="T74" fmla="*/ 218072 w 190"/>
              <a:gd name="T75" fmla="*/ 389645 h 404"/>
              <a:gd name="T76" fmla="*/ 235518 w 190"/>
              <a:gd name="T77" fmla="*/ 404184 h 404"/>
              <a:gd name="T78" fmla="*/ 250056 w 190"/>
              <a:gd name="T79" fmla="*/ 412907 h 404"/>
              <a:gd name="T80" fmla="*/ 267502 w 190"/>
              <a:gd name="T81" fmla="*/ 439077 h 404"/>
              <a:gd name="T82" fmla="*/ 267502 w 190"/>
              <a:gd name="T83" fmla="*/ 444893 h 404"/>
              <a:gd name="T84" fmla="*/ 276225 w 190"/>
              <a:gd name="T85" fmla="*/ 444893 h 404"/>
              <a:gd name="T86" fmla="*/ 270410 w 190"/>
              <a:gd name="T87" fmla="*/ 476879 h 404"/>
              <a:gd name="T88" fmla="*/ 270410 w 190"/>
              <a:gd name="T89" fmla="*/ 485602 h 404"/>
              <a:gd name="T90" fmla="*/ 264594 w 190"/>
              <a:gd name="T91" fmla="*/ 488510 h 404"/>
              <a:gd name="T92" fmla="*/ 255872 w 190"/>
              <a:gd name="T93" fmla="*/ 485602 h 404"/>
              <a:gd name="T94" fmla="*/ 235518 w 190"/>
              <a:gd name="T95" fmla="*/ 508864 h 404"/>
              <a:gd name="T96" fmla="*/ 223888 w 190"/>
              <a:gd name="T97" fmla="*/ 517588 h 404"/>
              <a:gd name="T98" fmla="*/ 215165 w 190"/>
              <a:gd name="T99" fmla="*/ 532127 h 404"/>
              <a:gd name="T100" fmla="*/ 104675 w 190"/>
              <a:gd name="T101" fmla="*/ 569928 h 404"/>
              <a:gd name="T102" fmla="*/ 37799 w 190"/>
              <a:gd name="T103" fmla="*/ 587375 h 4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90" h="404">
                <a:moveTo>
                  <a:pt x="26" y="404"/>
                </a:moveTo>
                <a:lnTo>
                  <a:pt x="22" y="400"/>
                </a:lnTo>
                <a:lnTo>
                  <a:pt x="18" y="398"/>
                </a:lnTo>
                <a:lnTo>
                  <a:pt x="18" y="396"/>
                </a:lnTo>
                <a:lnTo>
                  <a:pt x="14" y="392"/>
                </a:lnTo>
                <a:lnTo>
                  <a:pt x="10" y="388"/>
                </a:lnTo>
                <a:lnTo>
                  <a:pt x="12" y="380"/>
                </a:lnTo>
                <a:lnTo>
                  <a:pt x="10" y="372"/>
                </a:lnTo>
                <a:lnTo>
                  <a:pt x="14" y="368"/>
                </a:lnTo>
                <a:lnTo>
                  <a:pt x="14" y="364"/>
                </a:lnTo>
                <a:lnTo>
                  <a:pt x="12" y="358"/>
                </a:lnTo>
                <a:lnTo>
                  <a:pt x="12" y="350"/>
                </a:lnTo>
                <a:lnTo>
                  <a:pt x="10" y="344"/>
                </a:lnTo>
                <a:lnTo>
                  <a:pt x="10" y="334"/>
                </a:lnTo>
                <a:lnTo>
                  <a:pt x="8" y="330"/>
                </a:lnTo>
                <a:lnTo>
                  <a:pt x="10" y="320"/>
                </a:lnTo>
                <a:lnTo>
                  <a:pt x="8" y="314"/>
                </a:lnTo>
                <a:lnTo>
                  <a:pt x="6" y="312"/>
                </a:lnTo>
                <a:lnTo>
                  <a:pt x="4" y="300"/>
                </a:lnTo>
                <a:lnTo>
                  <a:pt x="0" y="286"/>
                </a:lnTo>
                <a:lnTo>
                  <a:pt x="2" y="282"/>
                </a:lnTo>
                <a:lnTo>
                  <a:pt x="4" y="276"/>
                </a:lnTo>
                <a:lnTo>
                  <a:pt x="2" y="260"/>
                </a:lnTo>
                <a:lnTo>
                  <a:pt x="10" y="248"/>
                </a:lnTo>
                <a:lnTo>
                  <a:pt x="8" y="232"/>
                </a:lnTo>
                <a:lnTo>
                  <a:pt x="14" y="218"/>
                </a:lnTo>
                <a:lnTo>
                  <a:pt x="12" y="216"/>
                </a:lnTo>
                <a:lnTo>
                  <a:pt x="10" y="216"/>
                </a:lnTo>
                <a:lnTo>
                  <a:pt x="10" y="214"/>
                </a:lnTo>
                <a:lnTo>
                  <a:pt x="14" y="198"/>
                </a:lnTo>
                <a:lnTo>
                  <a:pt x="6" y="176"/>
                </a:lnTo>
                <a:lnTo>
                  <a:pt x="6" y="168"/>
                </a:lnTo>
                <a:lnTo>
                  <a:pt x="8" y="164"/>
                </a:lnTo>
                <a:lnTo>
                  <a:pt x="12" y="162"/>
                </a:lnTo>
                <a:lnTo>
                  <a:pt x="22" y="156"/>
                </a:lnTo>
                <a:lnTo>
                  <a:pt x="26" y="148"/>
                </a:lnTo>
                <a:lnTo>
                  <a:pt x="34" y="140"/>
                </a:lnTo>
                <a:lnTo>
                  <a:pt x="36" y="134"/>
                </a:lnTo>
                <a:lnTo>
                  <a:pt x="40" y="128"/>
                </a:lnTo>
                <a:lnTo>
                  <a:pt x="40" y="124"/>
                </a:lnTo>
                <a:lnTo>
                  <a:pt x="38" y="120"/>
                </a:lnTo>
                <a:lnTo>
                  <a:pt x="42" y="116"/>
                </a:lnTo>
                <a:lnTo>
                  <a:pt x="42" y="114"/>
                </a:lnTo>
                <a:lnTo>
                  <a:pt x="26" y="94"/>
                </a:lnTo>
                <a:lnTo>
                  <a:pt x="32" y="70"/>
                </a:lnTo>
                <a:lnTo>
                  <a:pt x="32" y="66"/>
                </a:lnTo>
                <a:lnTo>
                  <a:pt x="28" y="60"/>
                </a:lnTo>
                <a:lnTo>
                  <a:pt x="26" y="58"/>
                </a:lnTo>
                <a:lnTo>
                  <a:pt x="26" y="54"/>
                </a:lnTo>
                <a:lnTo>
                  <a:pt x="30" y="52"/>
                </a:lnTo>
                <a:lnTo>
                  <a:pt x="30" y="50"/>
                </a:lnTo>
                <a:lnTo>
                  <a:pt x="30" y="52"/>
                </a:lnTo>
                <a:lnTo>
                  <a:pt x="26" y="44"/>
                </a:lnTo>
                <a:lnTo>
                  <a:pt x="30" y="36"/>
                </a:lnTo>
                <a:lnTo>
                  <a:pt x="30" y="30"/>
                </a:lnTo>
                <a:lnTo>
                  <a:pt x="30" y="22"/>
                </a:lnTo>
                <a:lnTo>
                  <a:pt x="30" y="20"/>
                </a:lnTo>
                <a:lnTo>
                  <a:pt x="24" y="20"/>
                </a:lnTo>
                <a:lnTo>
                  <a:pt x="26" y="18"/>
                </a:lnTo>
                <a:lnTo>
                  <a:pt x="30" y="16"/>
                </a:lnTo>
                <a:lnTo>
                  <a:pt x="30" y="12"/>
                </a:lnTo>
                <a:lnTo>
                  <a:pt x="34" y="8"/>
                </a:lnTo>
                <a:lnTo>
                  <a:pt x="36" y="6"/>
                </a:lnTo>
                <a:lnTo>
                  <a:pt x="48" y="8"/>
                </a:lnTo>
                <a:lnTo>
                  <a:pt x="54" y="8"/>
                </a:lnTo>
                <a:lnTo>
                  <a:pt x="54" y="0"/>
                </a:lnTo>
                <a:lnTo>
                  <a:pt x="56" y="0"/>
                </a:lnTo>
                <a:lnTo>
                  <a:pt x="142" y="236"/>
                </a:lnTo>
                <a:lnTo>
                  <a:pt x="144" y="240"/>
                </a:lnTo>
                <a:lnTo>
                  <a:pt x="142" y="244"/>
                </a:lnTo>
                <a:lnTo>
                  <a:pt x="144" y="248"/>
                </a:lnTo>
                <a:lnTo>
                  <a:pt x="144" y="252"/>
                </a:lnTo>
                <a:lnTo>
                  <a:pt x="146" y="256"/>
                </a:lnTo>
                <a:lnTo>
                  <a:pt x="148" y="264"/>
                </a:lnTo>
                <a:lnTo>
                  <a:pt x="150" y="268"/>
                </a:lnTo>
                <a:lnTo>
                  <a:pt x="156" y="272"/>
                </a:lnTo>
                <a:lnTo>
                  <a:pt x="162" y="278"/>
                </a:lnTo>
                <a:lnTo>
                  <a:pt x="170" y="282"/>
                </a:lnTo>
                <a:lnTo>
                  <a:pt x="172" y="284"/>
                </a:lnTo>
                <a:lnTo>
                  <a:pt x="172" y="294"/>
                </a:lnTo>
                <a:lnTo>
                  <a:pt x="184" y="302"/>
                </a:lnTo>
                <a:lnTo>
                  <a:pt x="184" y="306"/>
                </a:lnTo>
                <a:lnTo>
                  <a:pt x="188" y="304"/>
                </a:lnTo>
                <a:lnTo>
                  <a:pt x="190" y="306"/>
                </a:lnTo>
                <a:lnTo>
                  <a:pt x="186" y="324"/>
                </a:lnTo>
                <a:lnTo>
                  <a:pt x="186" y="328"/>
                </a:lnTo>
                <a:lnTo>
                  <a:pt x="186" y="330"/>
                </a:lnTo>
                <a:lnTo>
                  <a:pt x="186" y="334"/>
                </a:lnTo>
                <a:lnTo>
                  <a:pt x="182" y="336"/>
                </a:lnTo>
                <a:lnTo>
                  <a:pt x="178" y="334"/>
                </a:lnTo>
                <a:lnTo>
                  <a:pt x="176" y="334"/>
                </a:lnTo>
                <a:lnTo>
                  <a:pt x="166" y="342"/>
                </a:lnTo>
                <a:lnTo>
                  <a:pt x="162" y="350"/>
                </a:lnTo>
                <a:lnTo>
                  <a:pt x="156" y="350"/>
                </a:lnTo>
                <a:lnTo>
                  <a:pt x="154" y="356"/>
                </a:lnTo>
                <a:lnTo>
                  <a:pt x="154" y="362"/>
                </a:lnTo>
                <a:lnTo>
                  <a:pt x="148" y="366"/>
                </a:lnTo>
                <a:lnTo>
                  <a:pt x="144" y="374"/>
                </a:lnTo>
                <a:lnTo>
                  <a:pt x="72" y="392"/>
                </a:lnTo>
                <a:lnTo>
                  <a:pt x="26" y="404"/>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107" name="Freeform 64"/>
          <p:cNvSpPr>
            <a:spLocks/>
          </p:cNvSpPr>
          <p:nvPr/>
        </p:nvSpPr>
        <p:spPr bwMode="auto">
          <a:xfrm>
            <a:off x="5661389" y="1955200"/>
            <a:ext cx="779114" cy="709750"/>
          </a:xfrm>
          <a:custGeom>
            <a:avLst/>
            <a:gdLst>
              <a:gd name="T0" fmla="*/ 905379 w 686"/>
              <a:gd name="T1" fmla="*/ 290619 h 626"/>
              <a:gd name="T2" fmla="*/ 887912 w 686"/>
              <a:gd name="T3" fmla="*/ 290619 h 626"/>
              <a:gd name="T4" fmla="*/ 879178 w 686"/>
              <a:gd name="T5" fmla="*/ 249932 h 626"/>
              <a:gd name="T6" fmla="*/ 852978 w 686"/>
              <a:gd name="T7" fmla="*/ 197621 h 626"/>
              <a:gd name="T8" fmla="*/ 855889 w 686"/>
              <a:gd name="T9" fmla="*/ 142403 h 626"/>
              <a:gd name="T10" fmla="*/ 835511 w 686"/>
              <a:gd name="T11" fmla="*/ 90092 h 626"/>
              <a:gd name="T12" fmla="*/ 818043 w 686"/>
              <a:gd name="T13" fmla="*/ 31968 h 626"/>
              <a:gd name="T14" fmla="*/ 684129 w 686"/>
              <a:gd name="T15" fmla="*/ 37780 h 626"/>
              <a:gd name="T16" fmla="*/ 588060 w 686"/>
              <a:gd name="T17" fmla="*/ 63936 h 626"/>
              <a:gd name="T18" fmla="*/ 541481 w 686"/>
              <a:gd name="T19" fmla="*/ 107529 h 626"/>
              <a:gd name="T20" fmla="*/ 491991 w 686"/>
              <a:gd name="T21" fmla="*/ 200527 h 626"/>
              <a:gd name="T22" fmla="*/ 483257 w 686"/>
              <a:gd name="T23" fmla="*/ 226683 h 626"/>
              <a:gd name="T24" fmla="*/ 448323 w 686"/>
              <a:gd name="T25" fmla="*/ 264463 h 626"/>
              <a:gd name="T26" fmla="*/ 439589 w 686"/>
              <a:gd name="T27" fmla="*/ 310963 h 626"/>
              <a:gd name="T28" fmla="*/ 457056 w 686"/>
              <a:gd name="T29" fmla="*/ 296432 h 626"/>
              <a:gd name="T30" fmla="*/ 454145 w 686"/>
              <a:gd name="T31" fmla="*/ 313869 h 626"/>
              <a:gd name="T32" fmla="*/ 468701 w 686"/>
              <a:gd name="T33" fmla="*/ 310963 h 626"/>
              <a:gd name="T34" fmla="*/ 465790 w 686"/>
              <a:gd name="T35" fmla="*/ 319681 h 626"/>
              <a:gd name="T36" fmla="*/ 448323 w 686"/>
              <a:gd name="T37" fmla="*/ 340024 h 626"/>
              <a:gd name="T38" fmla="*/ 459967 w 686"/>
              <a:gd name="T39" fmla="*/ 357462 h 626"/>
              <a:gd name="T40" fmla="*/ 471612 w 686"/>
              <a:gd name="T41" fmla="*/ 380711 h 626"/>
              <a:gd name="T42" fmla="*/ 474523 w 686"/>
              <a:gd name="T43" fmla="*/ 401054 h 626"/>
              <a:gd name="T44" fmla="*/ 445412 w 686"/>
              <a:gd name="T45" fmla="*/ 415585 h 626"/>
              <a:gd name="T46" fmla="*/ 413388 w 686"/>
              <a:gd name="T47" fmla="*/ 456272 h 626"/>
              <a:gd name="T48" fmla="*/ 395921 w 686"/>
              <a:gd name="T49" fmla="*/ 473709 h 626"/>
              <a:gd name="T50" fmla="*/ 378454 w 686"/>
              <a:gd name="T51" fmla="*/ 485334 h 626"/>
              <a:gd name="T52" fmla="*/ 375543 w 686"/>
              <a:gd name="T53" fmla="*/ 488240 h 626"/>
              <a:gd name="T54" fmla="*/ 291119 w 686"/>
              <a:gd name="T55" fmla="*/ 511490 h 626"/>
              <a:gd name="T56" fmla="*/ 253273 w 686"/>
              <a:gd name="T57" fmla="*/ 499865 h 626"/>
              <a:gd name="T58" fmla="*/ 192138 w 686"/>
              <a:gd name="T59" fmla="*/ 505677 h 626"/>
              <a:gd name="T60" fmla="*/ 78602 w 686"/>
              <a:gd name="T61" fmla="*/ 546364 h 626"/>
              <a:gd name="T62" fmla="*/ 72780 w 686"/>
              <a:gd name="T63" fmla="*/ 584145 h 626"/>
              <a:gd name="T64" fmla="*/ 98980 w 686"/>
              <a:gd name="T65" fmla="*/ 592863 h 626"/>
              <a:gd name="T66" fmla="*/ 104803 w 686"/>
              <a:gd name="T67" fmla="*/ 624831 h 626"/>
              <a:gd name="T68" fmla="*/ 90247 w 686"/>
              <a:gd name="T69" fmla="*/ 680049 h 626"/>
              <a:gd name="T70" fmla="*/ 52401 w 686"/>
              <a:gd name="T71" fmla="*/ 723642 h 626"/>
              <a:gd name="T72" fmla="*/ 17467 w 686"/>
              <a:gd name="T73" fmla="*/ 764328 h 626"/>
              <a:gd name="T74" fmla="*/ 186316 w 686"/>
              <a:gd name="T75" fmla="*/ 802109 h 626"/>
              <a:gd name="T76" fmla="*/ 678306 w 686"/>
              <a:gd name="T77" fmla="*/ 694580 h 626"/>
              <a:gd name="T78" fmla="*/ 698685 w 686"/>
              <a:gd name="T79" fmla="*/ 717829 h 626"/>
              <a:gd name="T80" fmla="*/ 719063 w 686"/>
              <a:gd name="T81" fmla="*/ 714923 h 626"/>
              <a:gd name="T82" fmla="*/ 724885 w 686"/>
              <a:gd name="T83" fmla="*/ 729454 h 626"/>
              <a:gd name="T84" fmla="*/ 736530 w 686"/>
              <a:gd name="T85" fmla="*/ 743985 h 626"/>
              <a:gd name="T86" fmla="*/ 753997 w 686"/>
              <a:gd name="T87" fmla="*/ 781766 h 626"/>
              <a:gd name="T88" fmla="*/ 791843 w 686"/>
              <a:gd name="T89" fmla="*/ 790484 h 626"/>
              <a:gd name="T90" fmla="*/ 943224 w 686"/>
              <a:gd name="T91" fmla="*/ 848608 h 626"/>
              <a:gd name="T92" fmla="*/ 922846 w 686"/>
              <a:gd name="T93" fmla="*/ 799203 h 626"/>
              <a:gd name="T94" fmla="*/ 928669 w 686"/>
              <a:gd name="T95" fmla="*/ 799203 h 626"/>
              <a:gd name="T96" fmla="*/ 949047 w 686"/>
              <a:gd name="T97" fmla="*/ 860233 h 626"/>
              <a:gd name="T98" fmla="*/ 949047 w 686"/>
              <a:gd name="T99" fmla="*/ 906732 h 626"/>
              <a:gd name="T100" fmla="*/ 966514 w 686"/>
              <a:gd name="T101" fmla="*/ 868951 h 626"/>
              <a:gd name="T102" fmla="*/ 975248 w 686"/>
              <a:gd name="T103" fmla="*/ 848608 h 626"/>
              <a:gd name="T104" fmla="*/ 983981 w 686"/>
              <a:gd name="T105" fmla="*/ 834077 h 626"/>
              <a:gd name="T106" fmla="*/ 949047 w 686"/>
              <a:gd name="T107" fmla="*/ 459178 h 6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86" h="626">
                <a:moveTo>
                  <a:pt x="652" y="316"/>
                </a:moveTo>
                <a:lnTo>
                  <a:pt x="646" y="306"/>
                </a:lnTo>
                <a:lnTo>
                  <a:pt x="648" y="302"/>
                </a:lnTo>
                <a:lnTo>
                  <a:pt x="624" y="204"/>
                </a:lnTo>
                <a:lnTo>
                  <a:pt x="622" y="200"/>
                </a:lnTo>
                <a:lnTo>
                  <a:pt x="618" y="200"/>
                </a:lnTo>
                <a:lnTo>
                  <a:pt x="616" y="194"/>
                </a:lnTo>
                <a:lnTo>
                  <a:pt x="614" y="194"/>
                </a:lnTo>
                <a:lnTo>
                  <a:pt x="610" y="194"/>
                </a:lnTo>
                <a:lnTo>
                  <a:pt x="610" y="200"/>
                </a:lnTo>
                <a:lnTo>
                  <a:pt x="606" y="204"/>
                </a:lnTo>
                <a:lnTo>
                  <a:pt x="604" y="202"/>
                </a:lnTo>
                <a:lnTo>
                  <a:pt x="602" y="194"/>
                </a:lnTo>
                <a:lnTo>
                  <a:pt x="604" y="178"/>
                </a:lnTo>
                <a:lnTo>
                  <a:pt x="604" y="172"/>
                </a:lnTo>
                <a:lnTo>
                  <a:pt x="598" y="168"/>
                </a:lnTo>
                <a:lnTo>
                  <a:pt x="598" y="162"/>
                </a:lnTo>
                <a:lnTo>
                  <a:pt x="594" y="154"/>
                </a:lnTo>
                <a:lnTo>
                  <a:pt x="590" y="142"/>
                </a:lnTo>
                <a:lnTo>
                  <a:pt x="586" y="136"/>
                </a:lnTo>
                <a:lnTo>
                  <a:pt x="586" y="120"/>
                </a:lnTo>
                <a:lnTo>
                  <a:pt x="586" y="114"/>
                </a:lnTo>
                <a:lnTo>
                  <a:pt x="590" y="108"/>
                </a:lnTo>
                <a:lnTo>
                  <a:pt x="590" y="106"/>
                </a:lnTo>
                <a:lnTo>
                  <a:pt x="588" y="98"/>
                </a:lnTo>
                <a:lnTo>
                  <a:pt x="584" y="90"/>
                </a:lnTo>
                <a:lnTo>
                  <a:pt x="586" y="82"/>
                </a:lnTo>
                <a:lnTo>
                  <a:pt x="584" y="76"/>
                </a:lnTo>
                <a:lnTo>
                  <a:pt x="582" y="72"/>
                </a:lnTo>
                <a:lnTo>
                  <a:pt x="574" y="62"/>
                </a:lnTo>
                <a:lnTo>
                  <a:pt x="570" y="56"/>
                </a:lnTo>
                <a:lnTo>
                  <a:pt x="568" y="52"/>
                </a:lnTo>
                <a:lnTo>
                  <a:pt x="568" y="30"/>
                </a:lnTo>
                <a:lnTo>
                  <a:pt x="566" y="26"/>
                </a:lnTo>
                <a:lnTo>
                  <a:pt x="562" y="22"/>
                </a:lnTo>
                <a:lnTo>
                  <a:pt x="560" y="16"/>
                </a:lnTo>
                <a:lnTo>
                  <a:pt x="562" y="10"/>
                </a:lnTo>
                <a:lnTo>
                  <a:pt x="558" y="0"/>
                </a:lnTo>
                <a:lnTo>
                  <a:pt x="556" y="0"/>
                </a:lnTo>
                <a:lnTo>
                  <a:pt x="470" y="26"/>
                </a:lnTo>
                <a:lnTo>
                  <a:pt x="428" y="36"/>
                </a:lnTo>
                <a:lnTo>
                  <a:pt x="422" y="38"/>
                </a:lnTo>
                <a:lnTo>
                  <a:pt x="414" y="38"/>
                </a:lnTo>
                <a:lnTo>
                  <a:pt x="404" y="44"/>
                </a:lnTo>
                <a:lnTo>
                  <a:pt x="398" y="46"/>
                </a:lnTo>
                <a:lnTo>
                  <a:pt x="394" y="56"/>
                </a:lnTo>
                <a:lnTo>
                  <a:pt x="388" y="58"/>
                </a:lnTo>
                <a:lnTo>
                  <a:pt x="380" y="68"/>
                </a:lnTo>
                <a:lnTo>
                  <a:pt x="372" y="74"/>
                </a:lnTo>
                <a:lnTo>
                  <a:pt x="362" y="88"/>
                </a:lnTo>
                <a:lnTo>
                  <a:pt x="340" y="126"/>
                </a:lnTo>
                <a:lnTo>
                  <a:pt x="336" y="136"/>
                </a:lnTo>
                <a:lnTo>
                  <a:pt x="338" y="136"/>
                </a:lnTo>
                <a:lnTo>
                  <a:pt x="338" y="138"/>
                </a:lnTo>
                <a:lnTo>
                  <a:pt x="340" y="142"/>
                </a:lnTo>
                <a:lnTo>
                  <a:pt x="338" y="148"/>
                </a:lnTo>
                <a:lnTo>
                  <a:pt x="336" y="148"/>
                </a:lnTo>
                <a:lnTo>
                  <a:pt x="334" y="154"/>
                </a:lnTo>
                <a:lnTo>
                  <a:pt x="332" y="156"/>
                </a:lnTo>
                <a:lnTo>
                  <a:pt x="324" y="166"/>
                </a:lnTo>
                <a:lnTo>
                  <a:pt x="322" y="170"/>
                </a:lnTo>
                <a:lnTo>
                  <a:pt x="318" y="174"/>
                </a:lnTo>
                <a:lnTo>
                  <a:pt x="314" y="180"/>
                </a:lnTo>
                <a:lnTo>
                  <a:pt x="308" y="182"/>
                </a:lnTo>
                <a:lnTo>
                  <a:pt x="292" y="202"/>
                </a:lnTo>
                <a:lnTo>
                  <a:pt x="294" y="208"/>
                </a:lnTo>
                <a:lnTo>
                  <a:pt x="296" y="206"/>
                </a:lnTo>
                <a:lnTo>
                  <a:pt x="300" y="208"/>
                </a:lnTo>
                <a:lnTo>
                  <a:pt x="302" y="214"/>
                </a:lnTo>
                <a:lnTo>
                  <a:pt x="304" y="208"/>
                </a:lnTo>
                <a:lnTo>
                  <a:pt x="308" y="204"/>
                </a:lnTo>
                <a:lnTo>
                  <a:pt x="310" y="206"/>
                </a:lnTo>
                <a:lnTo>
                  <a:pt x="314" y="204"/>
                </a:lnTo>
                <a:lnTo>
                  <a:pt x="316" y="204"/>
                </a:lnTo>
                <a:lnTo>
                  <a:pt x="314" y="208"/>
                </a:lnTo>
                <a:lnTo>
                  <a:pt x="318" y="206"/>
                </a:lnTo>
                <a:lnTo>
                  <a:pt x="316" y="212"/>
                </a:lnTo>
                <a:lnTo>
                  <a:pt x="312" y="216"/>
                </a:lnTo>
                <a:lnTo>
                  <a:pt x="312" y="218"/>
                </a:lnTo>
                <a:lnTo>
                  <a:pt x="314" y="218"/>
                </a:lnTo>
                <a:lnTo>
                  <a:pt x="318" y="218"/>
                </a:lnTo>
                <a:lnTo>
                  <a:pt x="322" y="214"/>
                </a:lnTo>
                <a:lnTo>
                  <a:pt x="324" y="212"/>
                </a:lnTo>
                <a:lnTo>
                  <a:pt x="326" y="212"/>
                </a:lnTo>
                <a:lnTo>
                  <a:pt x="326" y="216"/>
                </a:lnTo>
                <a:lnTo>
                  <a:pt x="324" y="216"/>
                </a:lnTo>
                <a:lnTo>
                  <a:pt x="320" y="220"/>
                </a:lnTo>
                <a:lnTo>
                  <a:pt x="322" y="226"/>
                </a:lnTo>
                <a:lnTo>
                  <a:pt x="316" y="236"/>
                </a:lnTo>
                <a:lnTo>
                  <a:pt x="312" y="234"/>
                </a:lnTo>
                <a:lnTo>
                  <a:pt x="314" y="230"/>
                </a:lnTo>
                <a:lnTo>
                  <a:pt x="308" y="234"/>
                </a:lnTo>
                <a:lnTo>
                  <a:pt x="306" y="238"/>
                </a:lnTo>
                <a:lnTo>
                  <a:pt x="308" y="240"/>
                </a:lnTo>
                <a:lnTo>
                  <a:pt x="310" y="240"/>
                </a:lnTo>
                <a:lnTo>
                  <a:pt x="314" y="242"/>
                </a:lnTo>
                <a:lnTo>
                  <a:pt x="316" y="246"/>
                </a:lnTo>
                <a:lnTo>
                  <a:pt x="320" y="252"/>
                </a:lnTo>
                <a:lnTo>
                  <a:pt x="320" y="258"/>
                </a:lnTo>
                <a:lnTo>
                  <a:pt x="322" y="266"/>
                </a:lnTo>
                <a:lnTo>
                  <a:pt x="324" y="264"/>
                </a:lnTo>
                <a:lnTo>
                  <a:pt x="324" y="262"/>
                </a:lnTo>
                <a:lnTo>
                  <a:pt x="326" y="262"/>
                </a:lnTo>
                <a:lnTo>
                  <a:pt x="324" y="270"/>
                </a:lnTo>
                <a:lnTo>
                  <a:pt x="324" y="274"/>
                </a:lnTo>
                <a:lnTo>
                  <a:pt x="328" y="274"/>
                </a:lnTo>
                <a:lnTo>
                  <a:pt x="326" y="276"/>
                </a:lnTo>
                <a:lnTo>
                  <a:pt x="322" y="282"/>
                </a:lnTo>
                <a:lnTo>
                  <a:pt x="320" y="286"/>
                </a:lnTo>
                <a:lnTo>
                  <a:pt x="314" y="288"/>
                </a:lnTo>
                <a:lnTo>
                  <a:pt x="310" y="286"/>
                </a:lnTo>
                <a:lnTo>
                  <a:pt x="306" y="286"/>
                </a:lnTo>
                <a:lnTo>
                  <a:pt x="300" y="296"/>
                </a:lnTo>
                <a:lnTo>
                  <a:pt x="294" y="300"/>
                </a:lnTo>
                <a:lnTo>
                  <a:pt x="292" y="304"/>
                </a:lnTo>
                <a:lnTo>
                  <a:pt x="288" y="308"/>
                </a:lnTo>
                <a:lnTo>
                  <a:pt x="284" y="314"/>
                </a:lnTo>
                <a:lnTo>
                  <a:pt x="282" y="322"/>
                </a:lnTo>
                <a:lnTo>
                  <a:pt x="280" y="320"/>
                </a:lnTo>
                <a:lnTo>
                  <a:pt x="278" y="320"/>
                </a:lnTo>
                <a:lnTo>
                  <a:pt x="276" y="324"/>
                </a:lnTo>
                <a:lnTo>
                  <a:pt x="272" y="326"/>
                </a:lnTo>
                <a:lnTo>
                  <a:pt x="272" y="328"/>
                </a:lnTo>
                <a:lnTo>
                  <a:pt x="270" y="328"/>
                </a:lnTo>
                <a:lnTo>
                  <a:pt x="268" y="330"/>
                </a:lnTo>
                <a:lnTo>
                  <a:pt x="262" y="332"/>
                </a:lnTo>
                <a:lnTo>
                  <a:pt x="260" y="334"/>
                </a:lnTo>
                <a:lnTo>
                  <a:pt x="262" y="338"/>
                </a:lnTo>
                <a:lnTo>
                  <a:pt x="260" y="338"/>
                </a:lnTo>
                <a:lnTo>
                  <a:pt x="258" y="338"/>
                </a:lnTo>
                <a:lnTo>
                  <a:pt x="256" y="338"/>
                </a:lnTo>
                <a:lnTo>
                  <a:pt x="258" y="336"/>
                </a:lnTo>
                <a:lnTo>
                  <a:pt x="256" y="336"/>
                </a:lnTo>
                <a:lnTo>
                  <a:pt x="252" y="338"/>
                </a:lnTo>
                <a:lnTo>
                  <a:pt x="240" y="336"/>
                </a:lnTo>
                <a:lnTo>
                  <a:pt x="216" y="344"/>
                </a:lnTo>
                <a:lnTo>
                  <a:pt x="200" y="352"/>
                </a:lnTo>
                <a:lnTo>
                  <a:pt x="194" y="352"/>
                </a:lnTo>
                <a:lnTo>
                  <a:pt x="184" y="346"/>
                </a:lnTo>
                <a:lnTo>
                  <a:pt x="180" y="346"/>
                </a:lnTo>
                <a:lnTo>
                  <a:pt x="180" y="344"/>
                </a:lnTo>
                <a:lnTo>
                  <a:pt x="174" y="344"/>
                </a:lnTo>
                <a:lnTo>
                  <a:pt x="160" y="346"/>
                </a:lnTo>
                <a:lnTo>
                  <a:pt x="152" y="344"/>
                </a:lnTo>
                <a:lnTo>
                  <a:pt x="148" y="346"/>
                </a:lnTo>
                <a:lnTo>
                  <a:pt x="140" y="346"/>
                </a:lnTo>
                <a:lnTo>
                  <a:pt x="132" y="348"/>
                </a:lnTo>
                <a:lnTo>
                  <a:pt x="104" y="352"/>
                </a:lnTo>
                <a:lnTo>
                  <a:pt x="86" y="360"/>
                </a:lnTo>
                <a:lnTo>
                  <a:pt x="76" y="366"/>
                </a:lnTo>
                <a:lnTo>
                  <a:pt x="62" y="370"/>
                </a:lnTo>
                <a:lnTo>
                  <a:pt x="54" y="376"/>
                </a:lnTo>
                <a:lnTo>
                  <a:pt x="46" y="382"/>
                </a:lnTo>
                <a:lnTo>
                  <a:pt x="44" y="382"/>
                </a:lnTo>
                <a:lnTo>
                  <a:pt x="46" y="382"/>
                </a:lnTo>
                <a:lnTo>
                  <a:pt x="50" y="396"/>
                </a:lnTo>
                <a:lnTo>
                  <a:pt x="50" y="402"/>
                </a:lnTo>
                <a:lnTo>
                  <a:pt x="50" y="406"/>
                </a:lnTo>
                <a:lnTo>
                  <a:pt x="52" y="408"/>
                </a:lnTo>
                <a:lnTo>
                  <a:pt x="66" y="406"/>
                </a:lnTo>
                <a:lnTo>
                  <a:pt x="68" y="408"/>
                </a:lnTo>
                <a:lnTo>
                  <a:pt x="70" y="412"/>
                </a:lnTo>
                <a:lnTo>
                  <a:pt x="66" y="418"/>
                </a:lnTo>
                <a:lnTo>
                  <a:pt x="66" y="422"/>
                </a:lnTo>
                <a:lnTo>
                  <a:pt x="70" y="424"/>
                </a:lnTo>
                <a:lnTo>
                  <a:pt x="72" y="430"/>
                </a:lnTo>
                <a:lnTo>
                  <a:pt x="78" y="438"/>
                </a:lnTo>
                <a:lnTo>
                  <a:pt x="78" y="448"/>
                </a:lnTo>
                <a:lnTo>
                  <a:pt x="74" y="452"/>
                </a:lnTo>
                <a:lnTo>
                  <a:pt x="64" y="460"/>
                </a:lnTo>
                <a:lnTo>
                  <a:pt x="62" y="468"/>
                </a:lnTo>
                <a:lnTo>
                  <a:pt x="58" y="474"/>
                </a:lnTo>
                <a:lnTo>
                  <a:pt x="56" y="482"/>
                </a:lnTo>
                <a:lnTo>
                  <a:pt x="50" y="484"/>
                </a:lnTo>
                <a:lnTo>
                  <a:pt x="42" y="494"/>
                </a:lnTo>
                <a:lnTo>
                  <a:pt x="36" y="498"/>
                </a:lnTo>
                <a:lnTo>
                  <a:pt x="34" y="502"/>
                </a:lnTo>
                <a:lnTo>
                  <a:pt x="30" y="506"/>
                </a:lnTo>
                <a:lnTo>
                  <a:pt x="28" y="510"/>
                </a:lnTo>
                <a:lnTo>
                  <a:pt x="22" y="518"/>
                </a:lnTo>
                <a:lnTo>
                  <a:pt x="12" y="526"/>
                </a:lnTo>
                <a:lnTo>
                  <a:pt x="4" y="536"/>
                </a:lnTo>
                <a:lnTo>
                  <a:pt x="0" y="538"/>
                </a:lnTo>
                <a:lnTo>
                  <a:pt x="6" y="576"/>
                </a:lnTo>
                <a:lnTo>
                  <a:pt x="128" y="552"/>
                </a:lnTo>
                <a:lnTo>
                  <a:pt x="238" y="530"/>
                </a:lnTo>
                <a:lnTo>
                  <a:pt x="348" y="506"/>
                </a:lnTo>
                <a:lnTo>
                  <a:pt x="460" y="480"/>
                </a:lnTo>
                <a:lnTo>
                  <a:pt x="466" y="478"/>
                </a:lnTo>
                <a:lnTo>
                  <a:pt x="468" y="480"/>
                </a:lnTo>
                <a:lnTo>
                  <a:pt x="470" y="482"/>
                </a:lnTo>
                <a:lnTo>
                  <a:pt x="474" y="482"/>
                </a:lnTo>
                <a:lnTo>
                  <a:pt x="478" y="490"/>
                </a:lnTo>
                <a:lnTo>
                  <a:pt x="480" y="494"/>
                </a:lnTo>
                <a:lnTo>
                  <a:pt x="482" y="494"/>
                </a:lnTo>
                <a:lnTo>
                  <a:pt x="484" y="492"/>
                </a:lnTo>
                <a:lnTo>
                  <a:pt x="488" y="492"/>
                </a:lnTo>
                <a:lnTo>
                  <a:pt x="490" y="492"/>
                </a:lnTo>
                <a:lnTo>
                  <a:pt x="494" y="492"/>
                </a:lnTo>
                <a:lnTo>
                  <a:pt x="498" y="496"/>
                </a:lnTo>
                <a:lnTo>
                  <a:pt x="500" y="496"/>
                </a:lnTo>
                <a:lnTo>
                  <a:pt x="498" y="500"/>
                </a:lnTo>
                <a:lnTo>
                  <a:pt x="498" y="502"/>
                </a:lnTo>
                <a:lnTo>
                  <a:pt x="502" y="502"/>
                </a:lnTo>
                <a:lnTo>
                  <a:pt x="504" y="502"/>
                </a:lnTo>
                <a:lnTo>
                  <a:pt x="504" y="508"/>
                </a:lnTo>
                <a:lnTo>
                  <a:pt x="504" y="510"/>
                </a:lnTo>
                <a:lnTo>
                  <a:pt x="506" y="512"/>
                </a:lnTo>
                <a:lnTo>
                  <a:pt x="508" y="520"/>
                </a:lnTo>
                <a:lnTo>
                  <a:pt x="506" y="526"/>
                </a:lnTo>
                <a:lnTo>
                  <a:pt x="510" y="528"/>
                </a:lnTo>
                <a:lnTo>
                  <a:pt x="516" y="536"/>
                </a:lnTo>
                <a:lnTo>
                  <a:pt x="518" y="538"/>
                </a:lnTo>
                <a:lnTo>
                  <a:pt x="520" y="540"/>
                </a:lnTo>
                <a:lnTo>
                  <a:pt x="528" y="540"/>
                </a:lnTo>
                <a:lnTo>
                  <a:pt x="532" y="544"/>
                </a:lnTo>
                <a:lnTo>
                  <a:pt x="538" y="544"/>
                </a:lnTo>
                <a:lnTo>
                  <a:pt x="544" y="544"/>
                </a:lnTo>
                <a:lnTo>
                  <a:pt x="546" y="544"/>
                </a:lnTo>
                <a:lnTo>
                  <a:pt x="554" y="550"/>
                </a:lnTo>
                <a:lnTo>
                  <a:pt x="554" y="552"/>
                </a:lnTo>
                <a:lnTo>
                  <a:pt x="648" y="584"/>
                </a:lnTo>
                <a:lnTo>
                  <a:pt x="650" y="584"/>
                </a:lnTo>
                <a:lnTo>
                  <a:pt x="644" y="566"/>
                </a:lnTo>
                <a:lnTo>
                  <a:pt x="642" y="558"/>
                </a:lnTo>
                <a:lnTo>
                  <a:pt x="636" y="554"/>
                </a:lnTo>
                <a:lnTo>
                  <a:pt x="634" y="550"/>
                </a:lnTo>
                <a:lnTo>
                  <a:pt x="632" y="548"/>
                </a:lnTo>
                <a:lnTo>
                  <a:pt x="634" y="540"/>
                </a:lnTo>
                <a:lnTo>
                  <a:pt x="636" y="540"/>
                </a:lnTo>
                <a:lnTo>
                  <a:pt x="634" y="548"/>
                </a:lnTo>
                <a:lnTo>
                  <a:pt x="638" y="550"/>
                </a:lnTo>
                <a:lnTo>
                  <a:pt x="642" y="552"/>
                </a:lnTo>
                <a:lnTo>
                  <a:pt x="644" y="554"/>
                </a:lnTo>
                <a:lnTo>
                  <a:pt x="646" y="556"/>
                </a:lnTo>
                <a:lnTo>
                  <a:pt x="650" y="570"/>
                </a:lnTo>
                <a:lnTo>
                  <a:pt x="652" y="592"/>
                </a:lnTo>
                <a:lnTo>
                  <a:pt x="652" y="602"/>
                </a:lnTo>
                <a:lnTo>
                  <a:pt x="648" y="620"/>
                </a:lnTo>
                <a:lnTo>
                  <a:pt x="648" y="624"/>
                </a:lnTo>
                <a:lnTo>
                  <a:pt x="650" y="626"/>
                </a:lnTo>
                <a:lnTo>
                  <a:pt x="652" y="624"/>
                </a:lnTo>
                <a:lnTo>
                  <a:pt x="652" y="620"/>
                </a:lnTo>
                <a:lnTo>
                  <a:pt x="654" y="610"/>
                </a:lnTo>
                <a:lnTo>
                  <a:pt x="660" y="606"/>
                </a:lnTo>
                <a:lnTo>
                  <a:pt x="666" y="604"/>
                </a:lnTo>
                <a:lnTo>
                  <a:pt x="664" y="598"/>
                </a:lnTo>
                <a:lnTo>
                  <a:pt x="666" y="598"/>
                </a:lnTo>
                <a:lnTo>
                  <a:pt x="668" y="590"/>
                </a:lnTo>
                <a:lnTo>
                  <a:pt x="670" y="586"/>
                </a:lnTo>
                <a:lnTo>
                  <a:pt x="670" y="584"/>
                </a:lnTo>
                <a:lnTo>
                  <a:pt x="674" y="582"/>
                </a:lnTo>
                <a:lnTo>
                  <a:pt x="676" y="578"/>
                </a:lnTo>
                <a:lnTo>
                  <a:pt x="676" y="576"/>
                </a:lnTo>
                <a:lnTo>
                  <a:pt x="676" y="574"/>
                </a:lnTo>
                <a:lnTo>
                  <a:pt x="664" y="562"/>
                </a:lnTo>
                <a:lnTo>
                  <a:pt x="686" y="540"/>
                </a:lnTo>
                <a:lnTo>
                  <a:pt x="676" y="528"/>
                </a:lnTo>
                <a:lnTo>
                  <a:pt x="656" y="420"/>
                </a:lnTo>
                <a:lnTo>
                  <a:pt x="652" y="316"/>
                </a:lnTo>
                <a:close/>
              </a:path>
            </a:pathLst>
          </a:custGeom>
          <a:solidFill>
            <a:schemeClr val="accent1"/>
          </a:solidFill>
          <a:ln>
            <a:noFill/>
          </a:ln>
        </p:spPr>
        <p:txBody>
          <a:bodyPr/>
          <a:lstStyle/>
          <a:p>
            <a:endParaRPr lang="en-US" sz="1600" dirty="0">
              <a:solidFill>
                <a:prstClr val="black"/>
              </a:solidFill>
            </a:endParaRPr>
          </a:p>
        </p:txBody>
      </p:sp>
      <p:sp>
        <p:nvSpPr>
          <p:cNvPr id="2108" name="Freeform 65"/>
          <p:cNvSpPr>
            <a:spLocks/>
          </p:cNvSpPr>
          <p:nvPr/>
        </p:nvSpPr>
        <p:spPr bwMode="auto">
          <a:xfrm>
            <a:off x="5661389" y="1955200"/>
            <a:ext cx="779114" cy="709750"/>
          </a:xfrm>
          <a:custGeom>
            <a:avLst/>
            <a:gdLst>
              <a:gd name="T0" fmla="*/ 905379 w 686"/>
              <a:gd name="T1" fmla="*/ 290619 h 626"/>
              <a:gd name="T2" fmla="*/ 887912 w 686"/>
              <a:gd name="T3" fmla="*/ 290619 h 626"/>
              <a:gd name="T4" fmla="*/ 879178 w 686"/>
              <a:gd name="T5" fmla="*/ 249932 h 626"/>
              <a:gd name="T6" fmla="*/ 852978 w 686"/>
              <a:gd name="T7" fmla="*/ 197621 h 626"/>
              <a:gd name="T8" fmla="*/ 855889 w 686"/>
              <a:gd name="T9" fmla="*/ 142403 h 626"/>
              <a:gd name="T10" fmla="*/ 835511 w 686"/>
              <a:gd name="T11" fmla="*/ 90092 h 626"/>
              <a:gd name="T12" fmla="*/ 818043 w 686"/>
              <a:gd name="T13" fmla="*/ 31968 h 626"/>
              <a:gd name="T14" fmla="*/ 684129 w 686"/>
              <a:gd name="T15" fmla="*/ 37780 h 626"/>
              <a:gd name="T16" fmla="*/ 588060 w 686"/>
              <a:gd name="T17" fmla="*/ 63936 h 626"/>
              <a:gd name="T18" fmla="*/ 541481 w 686"/>
              <a:gd name="T19" fmla="*/ 107529 h 626"/>
              <a:gd name="T20" fmla="*/ 491991 w 686"/>
              <a:gd name="T21" fmla="*/ 200527 h 626"/>
              <a:gd name="T22" fmla="*/ 483257 w 686"/>
              <a:gd name="T23" fmla="*/ 226683 h 626"/>
              <a:gd name="T24" fmla="*/ 448323 w 686"/>
              <a:gd name="T25" fmla="*/ 264463 h 626"/>
              <a:gd name="T26" fmla="*/ 439589 w 686"/>
              <a:gd name="T27" fmla="*/ 310963 h 626"/>
              <a:gd name="T28" fmla="*/ 457056 w 686"/>
              <a:gd name="T29" fmla="*/ 296432 h 626"/>
              <a:gd name="T30" fmla="*/ 454145 w 686"/>
              <a:gd name="T31" fmla="*/ 313869 h 626"/>
              <a:gd name="T32" fmla="*/ 468701 w 686"/>
              <a:gd name="T33" fmla="*/ 310963 h 626"/>
              <a:gd name="T34" fmla="*/ 465790 w 686"/>
              <a:gd name="T35" fmla="*/ 319681 h 626"/>
              <a:gd name="T36" fmla="*/ 448323 w 686"/>
              <a:gd name="T37" fmla="*/ 340024 h 626"/>
              <a:gd name="T38" fmla="*/ 459967 w 686"/>
              <a:gd name="T39" fmla="*/ 357462 h 626"/>
              <a:gd name="T40" fmla="*/ 471612 w 686"/>
              <a:gd name="T41" fmla="*/ 380711 h 626"/>
              <a:gd name="T42" fmla="*/ 474523 w 686"/>
              <a:gd name="T43" fmla="*/ 401054 h 626"/>
              <a:gd name="T44" fmla="*/ 445412 w 686"/>
              <a:gd name="T45" fmla="*/ 415585 h 626"/>
              <a:gd name="T46" fmla="*/ 413388 w 686"/>
              <a:gd name="T47" fmla="*/ 456272 h 626"/>
              <a:gd name="T48" fmla="*/ 395921 w 686"/>
              <a:gd name="T49" fmla="*/ 473709 h 626"/>
              <a:gd name="T50" fmla="*/ 378454 w 686"/>
              <a:gd name="T51" fmla="*/ 485334 h 626"/>
              <a:gd name="T52" fmla="*/ 375543 w 686"/>
              <a:gd name="T53" fmla="*/ 488240 h 626"/>
              <a:gd name="T54" fmla="*/ 291119 w 686"/>
              <a:gd name="T55" fmla="*/ 511490 h 626"/>
              <a:gd name="T56" fmla="*/ 253273 w 686"/>
              <a:gd name="T57" fmla="*/ 499865 h 626"/>
              <a:gd name="T58" fmla="*/ 192138 w 686"/>
              <a:gd name="T59" fmla="*/ 505677 h 626"/>
              <a:gd name="T60" fmla="*/ 78602 w 686"/>
              <a:gd name="T61" fmla="*/ 546364 h 626"/>
              <a:gd name="T62" fmla="*/ 72780 w 686"/>
              <a:gd name="T63" fmla="*/ 584145 h 626"/>
              <a:gd name="T64" fmla="*/ 98980 w 686"/>
              <a:gd name="T65" fmla="*/ 592863 h 626"/>
              <a:gd name="T66" fmla="*/ 104803 w 686"/>
              <a:gd name="T67" fmla="*/ 624831 h 626"/>
              <a:gd name="T68" fmla="*/ 90247 w 686"/>
              <a:gd name="T69" fmla="*/ 680049 h 626"/>
              <a:gd name="T70" fmla="*/ 52401 w 686"/>
              <a:gd name="T71" fmla="*/ 723642 h 626"/>
              <a:gd name="T72" fmla="*/ 17467 w 686"/>
              <a:gd name="T73" fmla="*/ 764328 h 626"/>
              <a:gd name="T74" fmla="*/ 186316 w 686"/>
              <a:gd name="T75" fmla="*/ 802109 h 626"/>
              <a:gd name="T76" fmla="*/ 678306 w 686"/>
              <a:gd name="T77" fmla="*/ 694580 h 626"/>
              <a:gd name="T78" fmla="*/ 698685 w 686"/>
              <a:gd name="T79" fmla="*/ 717829 h 626"/>
              <a:gd name="T80" fmla="*/ 719063 w 686"/>
              <a:gd name="T81" fmla="*/ 714923 h 626"/>
              <a:gd name="T82" fmla="*/ 724885 w 686"/>
              <a:gd name="T83" fmla="*/ 729454 h 626"/>
              <a:gd name="T84" fmla="*/ 736530 w 686"/>
              <a:gd name="T85" fmla="*/ 743985 h 626"/>
              <a:gd name="T86" fmla="*/ 753997 w 686"/>
              <a:gd name="T87" fmla="*/ 781766 h 626"/>
              <a:gd name="T88" fmla="*/ 791843 w 686"/>
              <a:gd name="T89" fmla="*/ 790484 h 626"/>
              <a:gd name="T90" fmla="*/ 943224 w 686"/>
              <a:gd name="T91" fmla="*/ 848608 h 626"/>
              <a:gd name="T92" fmla="*/ 922846 w 686"/>
              <a:gd name="T93" fmla="*/ 799203 h 626"/>
              <a:gd name="T94" fmla="*/ 928669 w 686"/>
              <a:gd name="T95" fmla="*/ 799203 h 626"/>
              <a:gd name="T96" fmla="*/ 949047 w 686"/>
              <a:gd name="T97" fmla="*/ 860233 h 626"/>
              <a:gd name="T98" fmla="*/ 949047 w 686"/>
              <a:gd name="T99" fmla="*/ 906732 h 626"/>
              <a:gd name="T100" fmla="*/ 966514 w 686"/>
              <a:gd name="T101" fmla="*/ 868951 h 626"/>
              <a:gd name="T102" fmla="*/ 975248 w 686"/>
              <a:gd name="T103" fmla="*/ 848608 h 626"/>
              <a:gd name="T104" fmla="*/ 983981 w 686"/>
              <a:gd name="T105" fmla="*/ 834077 h 62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86" h="626">
                <a:moveTo>
                  <a:pt x="652" y="316"/>
                </a:moveTo>
                <a:lnTo>
                  <a:pt x="646" y="306"/>
                </a:lnTo>
                <a:lnTo>
                  <a:pt x="648" y="302"/>
                </a:lnTo>
                <a:lnTo>
                  <a:pt x="624" y="204"/>
                </a:lnTo>
                <a:lnTo>
                  <a:pt x="622" y="200"/>
                </a:lnTo>
                <a:lnTo>
                  <a:pt x="618" y="200"/>
                </a:lnTo>
                <a:lnTo>
                  <a:pt x="616" y="194"/>
                </a:lnTo>
                <a:lnTo>
                  <a:pt x="614" y="194"/>
                </a:lnTo>
                <a:lnTo>
                  <a:pt x="610" y="194"/>
                </a:lnTo>
                <a:lnTo>
                  <a:pt x="610" y="200"/>
                </a:lnTo>
                <a:lnTo>
                  <a:pt x="606" y="204"/>
                </a:lnTo>
                <a:lnTo>
                  <a:pt x="604" y="202"/>
                </a:lnTo>
                <a:lnTo>
                  <a:pt x="602" y="194"/>
                </a:lnTo>
                <a:lnTo>
                  <a:pt x="604" y="178"/>
                </a:lnTo>
                <a:lnTo>
                  <a:pt x="604" y="172"/>
                </a:lnTo>
                <a:lnTo>
                  <a:pt x="598" y="168"/>
                </a:lnTo>
                <a:lnTo>
                  <a:pt x="598" y="162"/>
                </a:lnTo>
                <a:lnTo>
                  <a:pt x="594" y="154"/>
                </a:lnTo>
                <a:lnTo>
                  <a:pt x="590" y="142"/>
                </a:lnTo>
                <a:lnTo>
                  <a:pt x="586" y="136"/>
                </a:lnTo>
                <a:lnTo>
                  <a:pt x="586" y="120"/>
                </a:lnTo>
                <a:lnTo>
                  <a:pt x="586" y="114"/>
                </a:lnTo>
                <a:lnTo>
                  <a:pt x="590" y="108"/>
                </a:lnTo>
                <a:lnTo>
                  <a:pt x="590" y="106"/>
                </a:lnTo>
                <a:lnTo>
                  <a:pt x="588" y="98"/>
                </a:lnTo>
                <a:lnTo>
                  <a:pt x="584" y="90"/>
                </a:lnTo>
                <a:lnTo>
                  <a:pt x="586" y="82"/>
                </a:lnTo>
                <a:lnTo>
                  <a:pt x="584" y="76"/>
                </a:lnTo>
                <a:lnTo>
                  <a:pt x="582" y="72"/>
                </a:lnTo>
                <a:lnTo>
                  <a:pt x="574" y="62"/>
                </a:lnTo>
                <a:lnTo>
                  <a:pt x="570" y="56"/>
                </a:lnTo>
                <a:lnTo>
                  <a:pt x="568" y="52"/>
                </a:lnTo>
                <a:lnTo>
                  <a:pt x="568" y="30"/>
                </a:lnTo>
                <a:lnTo>
                  <a:pt x="566" y="26"/>
                </a:lnTo>
                <a:lnTo>
                  <a:pt x="562" y="22"/>
                </a:lnTo>
                <a:lnTo>
                  <a:pt x="560" y="16"/>
                </a:lnTo>
                <a:lnTo>
                  <a:pt x="562" y="10"/>
                </a:lnTo>
                <a:lnTo>
                  <a:pt x="558" y="0"/>
                </a:lnTo>
                <a:lnTo>
                  <a:pt x="556" y="0"/>
                </a:lnTo>
                <a:lnTo>
                  <a:pt x="470" y="26"/>
                </a:lnTo>
                <a:lnTo>
                  <a:pt x="428" y="36"/>
                </a:lnTo>
                <a:lnTo>
                  <a:pt x="422" y="38"/>
                </a:lnTo>
                <a:lnTo>
                  <a:pt x="414" y="38"/>
                </a:lnTo>
                <a:lnTo>
                  <a:pt x="404" y="44"/>
                </a:lnTo>
                <a:lnTo>
                  <a:pt x="398" y="46"/>
                </a:lnTo>
                <a:lnTo>
                  <a:pt x="394" y="56"/>
                </a:lnTo>
                <a:lnTo>
                  <a:pt x="388" y="58"/>
                </a:lnTo>
                <a:lnTo>
                  <a:pt x="380" y="68"/>
                </a:lnTo>
                <a:lnTo>
                  <a:pt x="372" y="74"/>
                </a:lnTo>
                <a:lnTo>
                  <a:pt x="362" y="88"/>
                </a:lnTo>
                <a:lnTo>
                  <a:pt x="340" y="126"/>
                </a:lnTo>
                <a:lnTo>
                  <a:pt x="336" y="136"/>
                </a:lnTo>
                <a:lnTo>
                  <a:pt x="338" y="136"/>
                </a:lnTo>
                <a:lnTo>
                  <a:pt x="338" y="138"/>
                </a:lnTo>
                <a:lnTo>
                  <a:pt x="340" y="142"/>
                </a:lnTo>
                <a:lnTo>
                  <a:pt x="338" y="148"/>
                </a:lnTo>
                <a:lnTo>
                  <a:pt x="336" y="148"/>
                </a:lnTo>
                <a:lnTo>
                  <a:pt x="334" y="154"/>
                </a:lnTo>
                <a:lnTo>
                  <a:pt x="332" y="156"/>
                </a:lnTo>
                <a:lnTo>
                  <a:pt x="324" y="166"/>
                </a:lnTo>
                <a:lnTo>
                  <a:pt x="322" y="170"/>
                </a:lnTo>
                <a:lnTo>
                  <a:pt x="318" y="174"/>
                </a:lnTo>
                <a:lnTo>
                  <a:pt x="314" y="180"/>
                </a:lnTo>
                <a:lnTo>
                  <a:pt x="308" y="182"/>
                </a:lnTo>
                <a:lnTo>
                  <a:pt x="292" y="202"/>
                </a:lnTo>
                <a:lnTo>
                  <a:pt x="294" y="208"/>
                </a:lnTo>
                <a:lnTo>
                  <a:pt x="296" y="206"/>
                </a:lnTo>
                <a:lnTo>
                  <a:pt x="300" y="208"/>
                </a:lnTo>
                <a:lnTo>
                  <a:pt x="302" y="214"/>
                </a:lnTo>
                <a:lnTo>
                  <a:pt x="304" y="208"/>
                </a:lnTo>
                <a:lnTo>
                  <a:pt x="308" y="204"/>
                </a:lnTo>
                <a:lnTo>
                  <a:pt x="310" y="206"/>
                </a:lnTo>
                <a:lnTo>
                  <a:pt x="314" y="204"/>
                </a:lnTo>
                <a:lnTo>
                  <a:pt x="316" y="204"/>
                </a:lnTo>
                <a:lnTo>
                  <a:pt x="314" y="208"/>
                </a:lnTo>
                <a:lnTo>
                  <a:pt x="318" y="206"/>
                </a:lnTo>
                <a:lnTo>
                  <a:pt x="316" y="212"/>
                </a:lnTo>
                <a:lnTo>
                  <a:pt x="312" y="216"/>
                </a:lnTo>
                <a:lnTo>
                  <a:pt x="312" y="218"/>
                </a:lnTo>
                <a:lnTo>
                  <a:pt x="314" y="218"/>
                </a:lnTo>
                <a:lnTo>
                  <a:pt x="318" y="218"/>
                </a:lnTo>
                <a:lnTo>
                  <a:pt x="322" y="214"/>
                </a:lnTo>
                <a:lnTo>
                  <a:pt x="324" y="212"/>
                </a:lnTo>
                <a:lnTo>
                  <a:pt x="326" y="212"/>
                </a:lnTo>
                <a:lnTo>
                  <a:pt x="326" y="216"/>
                </a:lnTo>
                <a:lnTo>
                  <a:pt x="324" y="216"/>
                </a:lnTo>
                <a:lnTo>
                  <a:pt x="320" y="220"/>
                </a:lnTo>
                <a:lnTo>
                  <a:pt x="322" y="226"/>
                </a:lnTo>
                <a:lnTo>
                  <a:pt x="316" y="236"/>
                </a:lnTo>
                <a:lnTo>
                  <a:pt x="312" y="234"/>
                </a:lnTo>
                <a:lnTo>
                  <a:pt x="314" y="230"/>
                </a:lnTo>
                <a:lnTo>
                  <a:pt x="308" y="234"/>
                </a:lnTo>
                <a:lnTo>
                  <a:pt x="306" y="238"/>
                </a:lnTo>
                <a:lnTo>
                  <a:pt x="308" y="240"/>
                </a:lnTo>
                <a:lnTo>
                  <a:pt x="310" y="240"/>
                </a:lnTo>
                <a:lnTo>
                  <a:pt x="314" y="242"/>
                </a:lnTo>
                <a:lnTo>
                  <a:pt x="316" y="246"/>
                </a:lnTo>
                <a:lnTo>
                  <a:pt x="320" y="252"/>
                </a:lnTo>
                <a:lnTo>
                  <a:pt x="320" y="258"/>
                </a:lnTo>
                <a:lnTo>
                  <a:pt x="322" y="266"/>
                </a:lnTo>
                <a:lnTo>
                  <a:pt x="324" y="264"/>
                </a:lnTo>
                <a:lnTo>
                  <a:pt x="324" y="262"/>
                </a:lnTo>
                <a:lnTo>
                  <a:pt x="326" y="262"/>
                </a:lnTo>
                <a:lnTo>
                  <a:pt x="324" y="270"/>
                </a:lnTo>
                <a:lnTo>
                  <a:pt x="324" y="274"/>
                </a:lnTo>
                <a:lnTo>
                  <a:pt x="328" y="274"/>
                </a:lnTo>
                <a:lnTo>
                  <a:pt x="326" y="276"/>
                </a:lnTo>
                <a:lnTo>
                  <a:pt x="322" y="282"/>
                </a:lnTo>
                <a:lnTo>
                  <a:pt x="320" y="286"/>
                </a:lnTo>
                <a:lnTo>
                  <a:pt x="314" y="288"/>
                </a:lnTo>
                <a:lnTo>
                  <a:pt x="310" y="286"/>
                </a:lnTo>
                <a:lnTo>
                  <a:pt x="306" y="286"/>
                </a:lnTo>
                <a:lnTo>
                  <a:pt x="300" y="296"/>
                </a:lnTo>
                <a:lnTo>
                  <a:pt x="294" y="300"/>
                </a:lnTo>
                <a:lnTo>
                  <a:pt x="292" y="304"/>
                </a:lnTo>
                <a:lnTo>
                  <a:pt x="288" y="308"/>
                </a:lnTo>
                <a:lnTo>
                  <a:pt x="284" y="314"/>
                </a:lnTo>
                <a:lnTo>
                  <a:pt x="282" y="322"/>
                </a:lnTo>
                <a:lnTo>
                  <a:pt x="280" y="320"/>
                </a:lnTo>
                <a:lnTo>
                  <a:pt x="278" y="320"/>
                </a:lnTo>
                <a:lnTo>
                  <a:pt x="276" y="324"/>
                </a:lnTo>
                <a:lnTo>
                  <a:pt x="272" y="326"/>
                </a:lnTo>
                <a:lnTo>
                  <a:pt x="272" y="328"/>
                </a:lnTo>
                <a:lnTo>
                  <a:pt x="270" y="328"/>
                </a:lnTo>
                <a:lnTo>
                  <a:pt x="268" y="330"/>
                </a:lnTo>
                <a:lnTo>
                  <a:pt x="262" y="332"/>
                </a:lnTo>
                <a:lnTo>
                  <a:pt x="260" y="334"/>
                </a:lnTo>
                <a:lnTo>
                  <a:pt x="262" y="338"/>
                </a:lnTo>
                <a:lnTo>
                  <a:pt x="260" y="338"/>
                </a:lnTo>
                <a:lnTo>
                  <a:pt x="258" y="338"/>
                </a:lnTo>
                <a:lnTo>
                  <a:pt x="256" y="338"/>
                </a:lnTo>
                <a:lnTo>
                  <a:pt x="258" y="336"/>
                </a:lnTo>
                <a:lnTo>
                  <a:pt x="256" y="336"/>
                </a:lnTo>
                <a:lnTo>
                  <a:pt x="252" y="338"/>
                </a:lnTo>
                <a:lnTo>
                  <a:pt x="240" y="336"/>
                </a:lnTo>
                <a:lnTo>
                  <a:pt x="216" y="344"/>
                </a:lnTo>
                <a:lnTo>
                  <a:pt x="200" y="352"/>
                </a:lnTo>
                <a:lnTo>
                  <a:pt x="194" y="352"/>
                </a:lnTo>
                <a:lnTo>
                  <a:pt x="184" y="346"/>
                </a:lnTo>
                <a:lnTo>
                  <a:pt x="180" y="346"/>
                </a:lnTo>
                <a:lnTo>
                  <a:pt x="180" y="344"/>
                </a:lnTo>
                <a:lnTo>
                  <a:pt x="174" y="344"/>
                </a:lnTo>
                <a:lnTo>
                  <a:pt x="160" y="346"/>
                </a:lnTo>
                <a:lnTo>
                  <a:pt x="152" y="344"/>
                </a:lnTo>
                <a:lnTo>
                  <a:pt x="148" y="346"/>
                </a:lnTo>
                <a:lnTo>
                  <a:pt x="140" y="346"/>
                </a:lnTo>
                <a:lnTo>
                  <a:pt x="132" y="348"/>
                </a:lnTo>
                <a:lnTo>
                  <a:pt x="104" y="352"/>
                </a:lnTo>
                <a:lnTo>
                  <a:pt x="86" y="360"/>
                </a:lnTo>
                <a:lnTo>
                  <a:pt x="76" y="366"/>
                </a:lnTo>
                <a:lnTo>
                  <a:pt x="62" y="370"/>
                </a:lnTo>
                <a:lnTo>
                  <a:pt x="54" y="376"/>
                </a:lnTo>
                <a:lnTo>
                  <a:pt x="46" y="382"/>
                </a:lnTo>
                <a:lnTo>
                  <a:pt x="44" y="382"/>
                </a:lnTo>
                <a:lnTo>
                  <a:pt x="46" y="382"/>
                </a:lnTo>
                <a:lnTo>
                  <a:pt x="50" y="396"/>
                </a:lnTo>
                <a:lnTo>
                  <a:pt x="50" y="402"/>
                </a:lnTo>
                <a:lnTo>
                  <a:pt x="50" y="406"/>
                </a:lnTo>
                <a:lnTo>
                  <a:pt x="52" y="408"/>
                </a:lnTo>
                <a:lnTo>
                  <a:pt x="66" y="406"/>
                </a:lnTo>
                <a:lnTo>
                  <a:pt x="68" y="408"/>
                </a:lnTo>
                <a:lnTo>
                  <a:pt x="70" y="412"/>
                </a:lnTo>
                <a:lnTo>
                  <a:pt x="66" y="418"/>
                </a:lnTo>
                <a:lnTo>
                  <a:pt x="66" y="422"/>
                </a:lnTo>
                <a:lnTo>
                  <a:pt x="70" y="424"/>
                </a:lnTo>
                <a:lnTo>
                  <a:pt x="72" y="430"/>
                </a:lnTo>
                <a:lnTo>
                  <a:pt x="78" y="438"/>
                </a:lnTo>
                <a:lnTo>
                  <a:pt x="78" y="448"/>
                </a:lnTo>
                <a:lnTo>
                  <a:pt x="74" y="452"/>
                </a:lnTo>
                <a:lnTo>
                  <a:pt x="64" y="460"/>
                </a:lnTo>
                <a:lnTo>
                  <a:pt x="62" y="468"/>
                </a:lnTo>
                <a:lnTo>
                  <a:pt x="58" y="474"/>
                </a:lnTo>
                <a:lnTo>
                  <a:pt x="56" y="482"/>
                </a:lnTo>
                <a:lnTo>
                  <a:pt x="50" y="484"/>
                </a:lnTo>
                <a:lnTo>
                  <a:pt x="42" y="494"/>
                </a:lnTo>
                <a:lnTo>
                  <a:pt x="36" y="498"/>
                </a:lnTo>
                <a:lnTo>
                  <a:pt x="34" y="502"/>
                </a:lnTo>
                <a:lnTo>
                  <a:pt x="30" y="506"/>
                </a:lnTo>
                <a:lnTo>
                  <a:pt x="28" y="510"/>
                </a:lnTo>
                <a:lnTo>
                  <a:pt x="22" y="518"/>
                </a:lnTo>
                <a:lnTo>
                  <a:pt x="12" y="526"/>
                </a:lnTo>
                <a:lnTo>
                  <a:pt x="4" y="536"/>
                </a:lnTo>
                <a:lnTo>
                  <a:pt x="0" y="538"/>
                </a:lnTo>
                <a:lnTo>
                  <a:pt x="6" y="576"/>
                </a:lnTo>
                <a:lnTo>
                  <a:pt x="128" y="552"/>
                </a:lnTo>
                <a:lnTo>
                  <a:pt x="238" y="530"/>
                </a:lnTo>
                <a:lnTo>
                  <a:pt x="348" y="506"/>
                </a:lnTo>
                <a:lnTo>
                  <a:pt x="460" y="480"/>
                </a:lnTo>
                <a:lnTo>
                  <a:pt x="466" y="478"/>
                </a:lnTo>
                <a:lnTo>
                  <a:pt x="468" y="480"/>
                </a:lnTo>
                <a:lnTo>
                  <a:pt x="470" y="482"/>
                </a:lnTo>
                <a:lnTo>
                  <a:pt x="474" y="482"/>
                </a:lnTo>
                <a:lnTo>
                  <a:pt x="478" y="490"/>
                </a:lnTo>
                <a:lnTo>
                  <a:pt x="480" y="494"/>
                </a:lnTo>
                <a:lnTo>
                  <a:pt x="482" y="494"/>
                </a:lnTo>
                <a:lnTo>
                  <a:pt x="484" y="492"/>
                </a:lnTo>
                <a:lnTo>
                  <a:pt x="488" y="492"/>
                </a:lnTo>
                <a:lnTo>
                  <a:pt x="490" y="492"/>
                </a:lnTo>
                <a:lnTo>
                  <a:pt x="494" y="492"/>
                </a:lnTo>
                <a:lnTo>
                  <a:pt x="498" y="496"/>
                </a:lnTo>
                <a:lnTo>
                  <a:pt x="500" y="496"/>
                </a:lnTo>
                <a:lnTo>
                  <a:pt x="498" y="500"/>
                </a:lnTo>
                <a:lnTo>
                  <a:pt x="498" y="502"/>
                </a:lnTo>
                <a:lnTo>
                  <a:pt x="502" y="502"/>
                </a:lnTo>
                <a:lnTo>
                  <a:pt x="504" y="502"/>
                </a:lnTo>
                <a:lnTo>
                  <a:pt x="504" y="508"/>
                </a:lnTo>
                <a:lnTo>
                  <a:pt x="504" y="510"/>
                </a:lnTo>
                <a:lnTo>
                  <a:pt x="506" y="512"/>
                </a:lnTo>
                <a:lnTo>
                  <a:pt x="508" y="520"/>
                </a:lnTo>
                <a:lnTo>
                  <a:pt x="506" y="526"/>
                </a:lnTo>
                <a:lnTo>
                  <a:pt x="510" y="528"/>
                </a:lnTo>
                <a:lnTo>
                  <a:pt x="516" y="536"/>
                </a:lnTo>
                <a:lnTo>
                  <a:pt x="518" y="538"/>
                </a:lnTo>
                <a:lnTo>
                  <a:pt x="520" y="540"/>
                </a:lnTo>
                <a:lnTo>
                  <a:pt x="528" y="540"/>
                </a:lnTo>
                <a:lnTo>
                  <a:pt x="532" y="544"/>
                </a:lnTo>
                <a:lnTo>
                  <a:pt x="538" y="544"/>
                </a:lnTo>
                <a:lnTo>
                  <a:pt x="544" y="544"/>
                </a:lnTo>
                <a:lnTo>
                  <a:pt x="546" y="544"/>
                </a:lnTo>
                <a:lnTo>
                  <a:pt x="554" y="550"/>
                </a:lnTo>
                <a:lnTo>
                  <a:pt x="554" y="552"/>
                </a:lnTo>
                <a:lnTo>
                  <a:pt x="648" y="584"/>
                </a:lnTo>
                <a:lnTo>
                  <a:pt x="650" y="584"/>
                </a:lnTo>
                <a:lnTo>
                  <a:pt x="644" y="566"/>
                </a:lnTo>
                <a:lnTo>
                  <a:pt x="642" y="558"/>
                </a:lnTo>
                <a:lnTo>
                  <a:pt x="636" y="554"/>
                </a:lnTo>
                <a:lnTo>
                  <a:pt x="634" y="550"/>
                </a:lnTo>
                <a:lnTo>
                  <a:pt x="632" y="548"/>
                </a:lnTo>
                <a:lnTo>
                  <a:pt x="634" y="540"/>
                </a:lnTo>
                <a:lnTo>
                  <a:pt x="636" y="540"/>
                </a:lnTo>
                <a:lnTo>
                  <a:pt x="634" y="548"/>
                </a:lnTo>
                <a:lnTo>
                  <a:pt x="638" y="550"/>
                </a:lnTo>
                <a:lnTo>
                  <a:pt x="642" y="552"/>
                </a:lnTo>
                <a:lnTo>
                  <a:pt x="644" y="554"/>
                </a:lnTo>
                <a:lnTo>
                  <a:pt x="646" y="556"/>
                </a:lnTo>
                <a:lnTo>
                  <a:pt x="650" y="570"/>
                </a:lnTo>
                <a:lnTo>
                  <a:pt x="652" y="592"/>
                </a:lnTo>
                <a:lnTo>
                  <a:pt x="652" y="602"/>
                </a:lnTo>
                <a:lnTo>
                  <a:pt x="648" y="620"/>
                </a:lnTo>
                <a:lnTo>
                  <a:pt x="648" y="624"/>
                </a:lnTo>
                <a:lnTo>
                  <a:pt x="650" y="626"/>
                </a:lnTo>
                <a:lnTo>
                  <a:pt x="652" y="624"/>
                </a:lnTo>
                <a:lnTo>
                  <a:pt x="652" y="620"/>
                </a:lnTo>
                <a:lnTo>
                  <a:pt x="654" y="610"/>
                </a:lnTo>
                <a:lnTo>
                  <a:pt x="660" y="606"/>
                </a:lnTo>
                <a:lnTo>
                  <a:pt x="666" y="604"/>
                </a:lnTo>
                <a:lnTo>
                  <a:pt x="664" y="598"/>
                </a:lnTo>
                <a:lnTo>
                  <a:pt x="666" y="598"/>
                </a:lnTo>
                <a:lnTo>
                  <a:pt x="668" y="590"/>
                </a:lnTo>
                <a:lnTo>
                  <a:pt x="670" y="586"/>
                </a:lnTo>
                <a:lnTo>
                  <a:pt x="670" y="584"/>
                </a:lnTo>
                <a:lnTo>
                  <a:pt x="674" y="582"/>
                </a:lnTo>
                <a:lnTo>
                  <a:pt x="676" y="578"/>
                </a:lnTo>
                <a:lnTo>
                  <a:pt x="676" y="576"/>
                </a:lnTo>
                <a:lnTo>
                  <a:pt x="676" y="574"/>
                </a:lnTo>
                <a:lnTo>
                  <a:pt x="664" y="562"/>
                </a:lnTo>
                <a:lnTo>
                  <a:pt x="686" y="540"/>
                </a:lnTo>
                <a:lnTo>
                  <a:pt x="676" y="528"/>
                </a:lnTo>
                <a:lnTo>
                  <a:pt x="656" y="420"/>
                </a:lnTo>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09" name="Freeform 66"/>
          <p:cNvSpPr>
            <a:spLocks/>
          </p:cNvSpPr>
          <p:nvPr/>
        </p:nvSpPr>
        <p:spPr bwMode="auto">
          <a:xfrm>
            <a:off x="846733" y="3961823"/>
            <a:ext cx="2477" cy="2477"/>
          </a:xfrm>
          <a:custGeom>
            <a:avLst/>
            <a:gdLst>
              <a:gd name="T0" fmla="*/ 0 w 2"/>
              <a:gd name="T1" fmla="*/ 0 h 2"/>
              <a:gd name="T2" fmla="*/ 3175 w 2"/>
              <a:gd name="T3" fmla="*/ 3175 h 2"/>
              <a:gd name="T4" fmla="*/ 0 w 2"/>
              <a:gd name="T5" fmla="*/ 0 h 2"/>
              <a:gd name="T6" fmla="*/ 0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0" y="0"/>
                </a:moveTo>
                <a:lnTo>
                  <a:pt x="2" y="2"/>
                </a:lnTo>
                <a:lnTo>
                  <a:pt x="0" y="0"/>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10" name="Freeform 67"/>
          <p:cNvSpPr>
            <a:spLocks/>
          </p:cNvSpPr>
          <p:nvPr/>
        </p:nvSpPr>
        <p:spPr bwMode="auto">
          <a:xfrm>
            <a:off x="1225762" y="1306144"/>
            <a:ext cx="777876" cy="1283247"/>
          </a:xfrm>
          <a:custGeom>
            <a:avLst/>
            <a:gdLst>
              <a:gd name="T0" fmla="*/ 241244 w 686"/>
              <a:gd name="T1" fmla="*/ 589866 h 1132"/>
              <a:gd name="T2" fmla="*/ 247058 w 686"/>
              <a:gd name="T3" fmla="*/ 546280 h 1132"/>
              <a:gd name="T4" fmla="*/ 398199 w 686"/>
              <a:gd name="T5" fmla="*/ 0 h 1132"/>
              <a:gd name="T6" fmla="*/ 470863 w 686"/>
              <a:gd name="T7" fmla="*/ 244082 h 1132"/>
              <a:gd name="T8" fmla="*/ 488302 w 686"/>
              <a:gd name="T9" fmla="*/ 281857 h 1132"/>
              <a:gd name="T10" fmla="*/ 497022 w 686"/>
              <a:gd name="T11" fmla="*/ 325443 h 1132"/>
              <a:gd name="T12" fmla="*/ 494115 w 686"/>
              <a:gd name="T13" fmla="*/ 351595 h 1132"/>
              <a:gd name="T14" fmla="*/ 482489 w 686"/>
              <a:gd name="T15" fmla="*/ 369029 h 1132"/>
              <a:gd name="T16" fmla="*/ 505741 w 686"/>
              <a:gd name="T17" fmla="*/ 406804 h 1132"/>
              <a:gd name="T18" fmla="*/ 534807 w 686"/>
              <a:gd name="T19" fmla="*/ 444579 h 1132"/>
              <a:gd name="T20" fmla="*/ 558059 w 686"/>
              <a:gd name="T21" fmla="*/ 491070 h 1132"/>
              <a:gd name="T22" fmla="*/ 566779 w 686"/>
              <a:gd name="T23" fmla="*/ 528845 h 1132"/>
              <a:gd name="T24" fmla="*/ 584219 w 686"/>
              <a:gd name="T25" fmla="*/ 549185 h 1132"/>
              <a:gd name="T26" fmla="*/ 590032 w 686"/>
              <a:gd name="T27" fmla="*/ 566620 h 1132"/>
              <a:gd name="T28" fmla="*/ 619097 w 686"/>
              <a:gd name="T29" fmla="*/ 575337 h 1132"/>
              <a:gd name="T30" fmla="*/ 627817 w 686"/>
              <a:gd name="T31" fmla="*/ 595677 h 1132"/>
              <a:gd name="T32" fmla="*/ 616191 w 686"/>
              <a:gd name="T33" fmla="*/ 616017 h 1132"/>
              <a:gd name="T34" fmla="*/ 598751 w 686"/>
              <a:gd name="T35" fmla="*/ 650886 h 1132"/>
              <a:gd name="T36" fmla="*/ 584219 w 686"/>
              <a:gd name="T37" fmla="*/ 674132 h 1132"/>
              <a:gd name="T38" fmla="*/ 578405 w 686"/>
              <a:gd name="T39" fmla="*/ 709001 h 1132"/>
              <a:gd name="T40" fmla="*/ 578405 w 686"/>
              <a:gd name="T41" fmla="*/ 740964 h 1132"/>
              <a:gd name="T42" fmla="*/ 558059 w 686"/>
              <a:gd name="T43" fmla="*/ 755493 h 1132"/>
              <a:gd name="T44" fmla="*/ 558059 w 686"/>
              <a:gd name="T45" fmla="*/ 778739 h 1132"/>
              <a:gd name="T46" fmla="*/ 563873 w 686"/>
              <a:gd name="T47" fmla="*/ 804891 h 1132"/>
              <a:gd name="T48" fmla="*/ 584219 w 686"/>
              <a:gd name="T49" fmla="*/ 819419 h 1132"/>
              <a:gd name="T50" fmla="*/ 616191 w 686"/>
              <a:gd name="T51" fmla="*/ 804891 h 1132"/>
              <a:gd name="T52" fmla="*/ 639443 w 686"/>
              <a:gd name="T53" fmla="*/ 793268 h 1132"/>
              <a:gd name="T54" fmla="*/ 648163 w 686"/>
              <a:gd name="T55" fmla="*/ 825231 h 1132"/>
              <a:gd name="T56" fmla="*/ 653976 w 686"/>
              <a:gd name="T57" fmla="*/ 842665 h 1132"/>
              <a:gd name="T58" fmla="*/ 651069 w 686"/>
              <a:gd name="T59" fmla="*/ 877534 h 1132"/>
              <a:gd name="T60" fmla="*/ 662696 w 686"/>
              <a:gd name="T61" fmla="*/ 921120 h 1132"/>
              <a:gd name="T62" fmla="*/ 671415 w 686"/>
              <a:gd name="T63" fmla="*/ 958895 h 1132"/>
              <a:gd name="T64" fmla="*/ 671415 w 686"/>
              <a:gd name="T65" fmla="*/ 985047 h 1132"/>
              <a:gd name="T66" fmla="*/ 694668 w 686"/>
              <a:gd name="T67" fmla="*/ 993764 h 1132"/>
              <a:gd name="T68" fmla="*/ 715014 w 686"/>
              <a:gd name="T69" fmla="*/ 1040256 h 1132"/>
              <a:gd name="T70" fmla="*/ 717920 w 686"/>
              <a:gd name="T71" fmla="*/ 1060596 h 1132"/>
              <a:gd name="T72" fmla="*/ 729547 w 686"/>
              <a:gd name="T73" fmla="*/ 1092559 h 1132"/>
              <a:gd name="T74" fmla="*/ 735360 w 686"/>
              <a:gd name="T75" fmla="*/ 1089653 h 1132"/>
              <a:gd name="T76" fmla="*/ 784771 w 686"/>
              <a:gd name="T77" fmla="*/ 1089653 h 1132"/>
              <a:gd name="T78" fmla="*/ 813837 w 686"/>
              <a:gd name="T79" fmla="*/ 1083842 h 1132"/>
              <a:gd name="T80" fmla="*/ 842902 w 686"/>
              <a:gd name="T81" fmla="*/ 1086748 h 1132"/>
              <a:gd name="T82" fmla="*/ 866155 w 686"/>
              <a:gd name="T83" fmla="*/ 1092559 h 1132"/>
              <a:gd name="T84" fmla="*/ 889407 w 686"/>
              <a:gd name="T85" fmla="*/ 1101276 h 1132"/>
              <a:gd name="T86" fmla="*/ 927193 w 686"/>
              <a:gd name="T87" fmla="*/ 1101276 h 1132"/>
              <a:gd name="T88" fmla="*/ 935912 w 686"/>
              <a:gd name="T89" fmla="*/ 1095465 h 1132"/>
              <a:gd name="T90" fmla="*/ 947538 w 686"/>
              <a:gd name="T91" fmla="*/ 1072219 h 1132"/>
              <a:gd name="T92" fmla="*/ 964978 w 686"/>
              <a:gd name="T93" fmla="*/ 1072219 h 1132"/>
              <a:gd name="T94" fmla="*/ 979511 w 686"/>
              <a:gd name="T95" fmla="*/ 1095465 h 1132"/>
              <a:gd name="T96" fmla="*/ 996950 w 686"/>
              <a:gd name="T97" fmla="*/ 1130334 h 1132"/>
              <a:gd name="T98" fmla="*/ 659789 w 686"/>
              <a:gd name="T99" fmla="*/ 1595252 h 1132"/>
              <a:gd name="T100" fmla="*/ 0 w 686"/>
              <a:gd name="T101" fmla="*/ 1432531 h 1132"/>
              <a:gd name="T102" fmla="*/ 122076 w 686"/>
              <a:gd name="T103" fmla="*/ 1022821 h 1132"/>
              <a:gd name="T104" fmla="*/ 130795 w 686"/>
              <a:gd name="T105" fmla="*/ 1002481 h 1132"/>
              <a:gd name="T106" fmla="*/ 130795 w 686"/>
              <a:gd name="T107" fmla="*/ 979235 h 1132"/>
              <a:gd name="T108" fmla="*/ 116262 w 686"/>
              <a:gd name="T109" fmla="*/ 958895 h 1132"/>
              <a:gd name="T110" fmla="*/ 104636 w 686"/>
              <a:gd name="T111" fmla="*/ 941460 h 1132"/>
              <a:gd name="T112" fmla="*/ 124982 w 686"/>
              <a:gd name="T113" fmla="*/ 906592 h 1132"/>
              <a:gd name="T114" fmla="*/ 188926 w 686"/>
              <a:gd name="T115" fmla="*/ 839759 h 1132"/>
              <a:gd name="T116" fmla="*/ 226712 w 686"/>
              <a:gd name="T117" fmla="*/ 778739 h 1132"/>
              <a:gd name="T118" fmla="*/ 276123 w 686"/>
              <a:gd name="T119" fmla="*/ 723530 h 1132"/>
              <a:gd name="T120" fmla="*/ 267403 w 686"/>
              <a:gd name="T121" fmla="*/ 674132 h 1132"/>
              <a:gd name="T122" fmla="*/ 241244 w 686"/>
              <a:gd name="T123" fmla="*/ 618923 h 11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86" h="1132">
                <a:moveTo>
                  <a:pt x="166" y="426"/>
                </a:moveTo>
                <a:lnTo>
                  <a:pt x="166" y="418"/>
                </a:lnTo>
                <a:lnTo>
                  <a:pt x="162" y="410"/>
                </a:lnTo>
                <a:lnTo>
                  <a:pt x="162" y="408"/>
                </a:lnTo>
                <a:lnTo>
                  <a:pt x="166" y="406"/>
                </a:lnTo>
                <a:lnTo>
                  <a:pt x="170" y="400"/>
                </a:lnTo>
                <a:lnTo>
                  <a:pt x="170" y="398"/>
                </a:lnTo>
                <a:lnTo>
                  <a:pt x="170" y="394"/>
                </a:lnTo>
                <a:lnTo>
                  <a:pt x="172" y="386"/>
                </a:lnTo>
                <a:lnTo>
                  <a:pt x="170" y="376"/>
                </a:lnTo>
                <a:lnTo>
                  <a:pt x="166" y="368"/>
                </a:lnTo>
                <a:lnTo>
                  <a:pt x="170" y="362"/>
                </a:lnTo>
                <a:lnTo>
                  <a:pt x="174" y="348"/>
                </a:lnTo>
                <a:lnTo>
                  <a:pt x="176" y="338"/>
                </a:lnTo>
                <a:lnTo>
                  <a:pt x="274" y="0"/>
                </a:lnTo>
                <a:lnTo>
                  <a:pt x="314" y="12"/>
                </a:lnTo>
                <a:lnTo>
                  <a:pt x="364" y="26"/>
                </a:lnTo>
                <a:lnTo>
                  <a:pt x="364" y="28"/>
                </a:lnTo>
                <a:lnTo>
                  <a:pt x="324" y="168"/>
                </a:lnTo>
                <a:lnTo>
                  <a:pt x="328" y="174"/>
                </a:lnTo>
                <a:lnTo>
                  <a:pt x="330" y="186"/>
                </a:lnTo>
                <a:lnTo>
                  <a:pt x="332" y="188"/>
                </a:lnTo>
                <a:lnTo>
                  <a:pt x="334" y="192"/>
                </a:lnTo>
                <a:lnTo>
                  <a:pt x="336" y="194"/>
                </a:lnTo>
                <a:lnTo>
                  <a:pt x="336" y="206"/>
                </a:lnTo>
                <a:lnTo>
                  <a:pt x="340" y="208"/>
                </a:lnTo>
                <a:lnTo>
                  <a:pt x="340" y="214"/>
                </a:lnTo>
                <a:lnTo>
                  <a:pt x="342" y="216"/>
                </a:lnTo>
                <a:lnTo>
                  <a:pt x="342" y="224"/>
                </a:lnTo>
                <a:lnTo>
                  <a:pt x="344" y="228"/>
                </a:lnTo>
                <a:lnTo>
                  <a:pt x="344" y="232"/>
                </a:lnTo>
                <a:lnTo>
                  <a:pt x="342" y="236"/>
                </a:lnTo>
                <a:lnTo>
                  <a:pt x="336" y="238"/>
                </a:lnTo>
                <a:lnTo>
                  <a:pt x="340" y="242"/>
                </a:lnTo>
                <a:lnTo>
                  <a:pt x="340" y="248"/>
                </a:lnTo>
                <a:lnTo>
                  <a:pt x="342" y="250"/>
                </a:lnTo>
                <a:lnTo>
                  <a:pt x="340" y="252"/>
                </a:lnTo>
                <a:lnTo>
                  <a:pt x="334" y="252"/>
                </a:lnTo>
                <a:lnTo>
                  <a:pt x="332" y="254"/>
                </a:lnTo>
                <a:lnTo>
                  <a:pt x="338" y="258"/>
                </a:lnTo>
                <a:lnTo>
                  <a:pt x="344" y="266"/>
                </a:lnTo>
                <a:lnTo>
                  <a:pt x="346" y="272"/>
                </a:lnTo>
                <a:lnTo>
                  <a:pt x="348" y="280"/>
                </a:lnTo>
                <a:lnTo>
                  <a:pt x="354" y="282"/>
                </a:lnTo>
                <a:lnTo>
                  <a:pt x="364" y="290"/>
                </a:lnTo>
                <a:lnTo>
                  <a:pt x="364" y="300"/>
                </a:lnTo>
                <a:lnTo>
                  <a:pt x="366" y="302"/>
                </a:lnTo>
                <a:lnTo>
                  <a:pt x="368" y="306"/>
                </a:lnTo>
                <a:lnTo>
                  <a:pt x="372" y="310"/>
                </a:lnTo>
                <a:lnTo>
                  <a:pt x="374" y="320"/>
                </a:lnTo>
                <a:lnTo>
                  <a:pt x="378" y="328"/>
                </a:lnTo>
                <a:lnTo>
                  <a:pt x="378" y="336"/>
                </a:lnTo>
                <a:lnTo>
                  <a:pt x="384" y="338"/>
                </a:lnTo>
                <a:lnTo>
                  <a:pt x="386" y="344"/>
                </a:lnTo>
                <a:lnTo>
                  <a:pt x="388" y="348"/>
                </a:lnTo>
                <a:lnTo>
                  <a:pt x="386" y="352"/>
                </a:lnTo>
                <a:lnTo>
                  <a:pt x="386" y="360"/>
                </a:lnTo>
                <a:lnTo>
                  <a:pt x="390" y="364"/>
                </a:lnTo>
                <a:lnTo>
                  <a:pt x="392" y="368"/>
                </a:lnTo>
                <a:lnTo>
                  <a:pt x="398" y="372"/>
                </a:lnTo>
                <a:lnTo>
                  <a:pt x="396" y="380"/>
                </a:lnTo>
                <a:lnTo>
                  <a:pt x="398" y="382"/>
                </a:lnTo>
                <a:lnTo>
                  <a:pt x="402" y="378"/>
                </a:lnTo>
                <a:lnTo>
                  <a:pt x="406" y="378"/>
                </a:lnTo>
                <a:lnTo>
                  <a:pt x="408" y="382"/>
                </a:lnTo>
                <a:lnTo>
                  <a:pt x="410" y="384"/>
                </a:lnTo>
                <a:lnTo>
                  <a:pt x="406" y="388"/>
                </a:lnTo>
                <a:lnTo>
                  <a:pt x="406" y="390"/>
                </a:lnTo>
                <a:lnTo>
                  <a:pt x="408" y="394"/>
                </a:lnTo>
                <a:lnTo>
                  <a:pt x="410" y="396"/>
                </a:lnTo>
                <a:lnTo>
                  <a:pt x="418" y="396"/>
                </a:lnTo>
                <a:lnTo>
                  <a:pt x="420" y="398"/>
                </a:lnTo>
                <a:lnTo>
                  <a:pt x="426" y="396"/>
                </a:lnTo>
                <a:lnTo>
                  <a:pt x="432" y="396"/>
                </a:lnTo>
                <a:lnTo>
                  <a:pt x="436" y="398"/>
                </a:lnTo>
                <a:lnTo>
                  <a:pt x="434" y="404"/>
                </a:lnTo>
                <a:lnTo>
                  <a:pt x="432" y="408"/>
                </a:lnTo>
                <a:lnTo>
                  <a:pt x="432" y="410"/>
                </a:lnTo>
                <a:lnTo>
                  <a:pt x="430" y="414"/>
                </a:lnTo>
                <a:lnTo>
                  <a:pt x="430" y="416"/>
                </a:lnTo>
                <a:lnTo>
                  <a:pt x="426" y="418"/>
                </a:lnTo>
                <a:lnTo>
                  <a:pt x="422" y="420"/>
                </a:lnTo>
                <a:lnTo>
                  <a:pt x="424" y="424"/>
                </a:lnTo>
                <a:lnTo>
                  <a:pt x="424" y="428"/>
                </a:lnTo>
                <a:lnTo>
                  <a:pt x="418" y="434"/>
                </a:lnTo>
                <a:lnTo>
                  <a:pt x="416" y="442"/>
                </a:lnTo>
                <a:lnTo>
                  <a:pt x="414" y="444"/>
                </a:lnTo>
                <a:lnTo>
                  <a:pt x="412" y="448"/>
                </a:lnTo>
                <a:lnTo>
                  <a:pt x="410" y="452"/>
                </a:lnTo>
                <a:lnTo>
                  <a:pt x="410" y="456"/>
                </a:lnTo>
                <a:lnTo>
                  <a:pt x="408" y="462"/>
                </a:lnTo>
                <a:lnTo>
                  <a:pt x="406" y="464"/>
                </a:lnTo>
                <a:lnTo>
                  <a:pt x="402" y="464"/>
                </a:lnTo>
                <a:lnTo>
                  <a:pt x="400" y="466"/>
                </a:lnTo>
                <a:lnTo>
                  <a:pt x="404" y="474"/>
                </a:lnTo>
                <a:lnTo>
                  <a:pt x="398" y="482"/>
                </a:lnTo>
                <a:lnTo>
                  <a:pt x="400" y="484"/>
                </a:lnTo>
                <a:lnTo>
                  <a:pt x="398" y="488"/>
                </a:lnTo>
                <a:lnTo>
                  <a:pt x="404" y="492"/>
                </a:lnTo>
                <a:lnTo>
                  <a:pt x="404" y="494"/>
                </a:lnTo>
                <a:lnTo>
                  <a:pt x="400" y="500"/>
                </a:lnTo>
                <a:lnTo>
                  <a:pt x="402" y="506"/>
                </a:lnTo>
                <a:lnTo>
                  <a:pt x="398" y="510"/>
                </a:lnTo>
                <a:lnTo>
                  <a:pt x="392" y="510"/>
                </a:lnTo>
                <a:lnTo>
                  <a:pt x="390" y="510"/>
                </a:lnTo>
                <a:lnTo>
                  <a:pt x="386" y="516"/>
                </a:lnTo>
                <a:lnTo>
                  <a:pt x="382" y="518"/>
                </a:lnTo>
                <a:lnTo>
                  <a:pt x="384" y="520"/>
                </a:lnTo>
                <a:lnTo>
                  <a:pt x="384" y="524"/>
                </a:lnTo>
                <a:lnTo>
                  <a:pt x="386" y="530"/>
                </a:lnTo>
                <a:lnTo>
                  <a:pt x="384" y="530"/>
                </a:lnTo>
                <a:lnTo>
                  <a:pt x="384" y="534"/>
                </a:lnTo>
                <a:lnTo>
                  <a:pt x="384" y="536"/>
                </a:lnTo>
                <a:lnTo>
                  <a:pt x="378" y="540"/>
                </a:lnTo>
                <a:lnTo>
                  <a:pt x="378" y="544"/>
                </a:lnTo>
                <a:lnTo>
                  <a:pt x="376" y="548"/>
                </a:lnTo>
                <a:lnTo>
                  <a:pt x="384" y="550"/>
                </a:lnTo>
                <a:lnTo>
                  <a:pt x="388" y="554"/>
                </a:lnTo>
                <a:lnTo>
                  <a:pt x="388" y="558"/>
                </a:lnTo>
                <a:lnTo>
                  <a:pt x="392" y="560"/>
                </a:lnTo>
                <a:lnTo>
                  <a:pt x="392" y="564"/>
                </a:lnTo>
                <a:lnTo>
                  <a:pt x="396" y="566"/>
                </a:lnTo>
                <a:lnTo>
                  <a:pt x="402" y="564"/>
                </a:lnTo>
                <a:lnTo>
                  <a:pt x="406" y="560"/>
                </a:lnTo>
                <a:lnTo>
                  <a:pt x="410" y="560"/>
                </a:lnTo>
                <a:lnTo>
                  <a:pt x="418" y="558"/>
                </a:lnTo>
                <a:lnTo>
                  <a:pt x="420" y="556"/>
                </a:lnTo>
                <a:lnTo>
                  <a:pt x="424" y="554"/>
                </a:lnTo>
                <a:lnTo>
                  <a:pt x="426" y="550"/>
                </a:lnTo>
                <a:lnTo>
                  <a:pt x="432" y="550"/>
                </a:lnTo>
                <a:lnTo>
                  <a:pt x="432" y="544"/>
                </a:lnTo>
                <a:lnTo>
                  <a:pt x="434" y="542"/>
                </a:lnTo>
                <a:lnTo>
                  <a:pt x="440" y="546"/>
                </a:lnTo>
                <a:lnTo>
                  <a:pt x="442" y="552"/>
                </a:lnTo>
                <a:lnTo>
                  <a:pt x="442" y="554"/>
                </a:lnTo>
                <a:lnTo>
                  <a:pt x="450" y="560"/>
                </a:lnTo>
                <a:lnTo>
                  <a:pt x="450" y="564"/>
                </a:lnTo>
                <a:lnTo>
                  <a:pt x="446" y="568"/>
                </a:lnTo>
                <a:lnTo>
                  <a:pt x="446" y="572"/>
                </a:lnTo>
                <a:lnTo>
                  <a:pt x="450" y="574"/>
                </a:lnTo>
                <a:lnTo>
                  <a:pt x="450" y="576"/>
                </a:lnTo>
                <a:lnTo>
                  <a:pt x="450" y="580"/>
                </a:lnTo>
                <a:lnTo>
                  <a:pt x="446" y="586"/>
                </a:lnTo>
                <a:lnTo>
                  <a:pt x="446" y="590"/>
                </a:lnTo>
                <a:lnTo>
                  <a:pt x="450" y="592"/>
                </a:lnTo>
                <a:lnTo>
                  <a:pt x="450" y="594"/>
                </a:lnTo>
                <a:lnTo>
                  <a:pt x="448" y="604"/>
                </a:lnTo>
                <a:lnTo>
                  <a:pt x="450" y="610"/>
                </a:lnTo>
                <a:lnTo>
                  <a:pt x="450" y="614"/>
                </a:lnTo>
                <a:lnTo>
                  <a:pt x="456" y="620"/>
                </a:lnTo>
                <a:lnTo>
                  <a:pt x="458" y="630"/>
                </a:lnTo>
                <a:lnTo>
                  <a:pt x="456" y="634"/>
                </a:lnTo>
                <a:lnTo>
                  <a:pt x="462" y="636"/>
                </a:lnTo>
                <a:lnTo>
                  <a:pt x="462" y="640"/>
                </a:lnTo>
                <a:lnTo>
                  <a:pt x="466" y="652"/>
                </a:lnTo>
                <a:lnTo>
                  <a:pt x="464" y="660"/>
                </a:lnTo>
                <a:lnTo>
                  <a:pt x="462" y="660"/>
                </a:lnTo>
                <a:lnTo>
                  <a:pt x="458" y="662"/>
                </a:lnTo>
                <a:lnTo>
                  <a:pt x="458" y="664"/>
                </a:lnTo>
                <a:lnTo>
                  <a:pt x="460" y="668"/>
                </a:lnTo>
                <a:lnTo>
                  <a:pt x="460" y="674"/>
                </a:lnTo>
                <a:lnTo>
                  <a:pt x="462" y="678"/>
                </a:lnTo>
                <a:lnTo>
                  <a:pt x="468" y="680"/>
                </a:lnTo>
                <a:lnTo>
                  <a:pt x="468" y="686"/>
                </a:lnTo>
                <a:lnTo>
                  <a:pt x="472" y="688"/>
                </a:lnTo>
                <a:lnTo>
                  <a:pt x="476" y="684"/>
                </a:lnTo>
                <a:lnTo>
                  <a:pt x="478" y="684"/>
                </a:lnTo>
                <a:lnTo>
                  <a:pt x="482" y="688"/>
                </a:lnTo>
                <a:lnTo>
                  <a:pt x="486" y="694"/>
                </a:lnTo>
                <a:lnTo>
                  <a:pt x="490" y="700"/>
                </a:lnTo>
                <a:lnTo>
                  <a:pt x="492" y="712"/>
                </a:lnTo>
                <a:lnTo>
                  <a:pt x="492" y="716"/>
                </a:lnTo>
                <a:lnTo>
                  <a:pt x="488" y="718"/>
                </a:lnTo>
                <a:lnTo>
                  <a:pt x="488" y="720"/>
                </a:lnTo>
                <a:lnTo>
                  <a:pt x="490" y="724"/>
                </a:lnTo>
                <a:lnTo>
                  <a:pt x="490" y="728"/>
                </a:lnTo>
                <a:lnTo>
                  <a:pt x="494" y="730"/>
                </a:lnTo>
                <a:lnTo>
                  <a:pt x="490" y="736"/>
                </a:lnTo>
                <a:lnTo>
                  <a:pt x="490" y="742"/>
                </a:lnTo>
                <a:lnTo>
                  <a:pt x="494" y="742"/>
                </a:lnTo>
                <a:lnTo>
                  <a:pt x="496" y="748"/>
                </a:lnTo>
                <a:lnTo>
                  <a:pt x="502" y="752"/>
                </a:lnTo>
                <a:lnTo>
                  <a:pt x="504" y="758"/>
                </a:lnTo>
                <a:lnTo>
                  <a:pt x="506" y="758"/>
                </a:lnTo>
                <a:lnTo>
                  <a:pt x="508" y="756"/>
                </a:lnTo>
                <a:lnTo>
                  <a:pt x="506" y="750"/>
                </a:lnTo>
                <a:lnTo>
                  <a:pt x="516" y="742"/>
                </a:lnTo>
                <a:lnTo>
                  <a:pt x="524" y="742"/>
                </a:lnTo>
                <a:lnTo>
                  <a:pt x="528" y="744"/>
                </a:lnTo>
                <a:lnTo>
                  <a:pt x="538" y="748"/>
                </a:lnTo>
                <a:lnTo>
                  <a:pt x="540" y="750"/>
                </a:lnTo>
                <a:lnTo>
                  <a:pt x="546" y="750"/>
                </a:lnTo>
                <a:lnTo>
                  <a:pt x="550" y="754"/>
                </a:lnTo>
                <a:lnTo>
                  <a:pt x="552" y="756"/>
                </a:lnTo>
                <a:lnTo>
                  <a:pt x="554" y="754"/>
                </a:lnTo>
                <a:lnTo>
                  <a:pt x="560" y="746"/>
                </a:lnTo>
                <a:lnTo>
                  <a:pt x="566" y="744"/>
                </a:lnTo>
                <a:lnTo>
                  <a:pt x="570" y="742"/>
                </a:lnTo>
                <a:lnTo>
                  <a:pt x="572" y="742"/>
                </a:lnTo>
                <a:lnTo>
                  <a:pt x="572" y="746"/>
                </a:lnTo>
                <a:lnTo>
                  <a:pt x="580" y="748"/>
                </a:lnTo>
                <a:lnTo>
                  <a:pt x="584" y="750"/>
                </a:lnTo>
                <a:lnTo>
                  <a:pt x="588" y="750"/>
                </a:lnTo>
                <a:lnTo>
                  <a:pt x="592" y="752"/>
                </a:lnTo>
                <a:lnTo>
                  <a:pt x="594" y="750"/>
                </a:lnTo>
                <a:lnTo>
                  <a:pt x="596" y="752"/>
                </a:lnTo>
                <a:lnTo>
                  <a:pt x="600" y="750"/>
                </a:lnTo>
                <a:lnTo>
                  <a:pt x="606" y="752"/>
                </a:lnTo>
                <a:lnTo>
                  <a:pt x="608" y="752"/>
                </a:lnTo>
                <a:lnTo>
                  <a:pt x="610" y="756"/>
                </a:lnTo>
                <a:lnTo>
                  <a:pt x="612" y="758"/>
                </a:lnTo>
                <a:lnTo>
                  <a:pt x="614" y="758"/>
                </a:lnTo>
                <a:lnTo>
                  <a:pt x="620" y="758"/>
                </a:lnTo>
                <a:lnTo>
                  <a:pt x="626" y="754"/>
                </a:lnTo>
                <a:lnTo>
                  <a:pt x="632" y="758"/>
                </a:lnTo>
                <a:lnTo>
                  <a:pt x="638" y="758"/>
                </a:lnTo>
                <a:lnTo>
                  <a:pt x="642" y="762"/>
                </a:lnTo>
                <a:lnTo>
                  <a:pt x="646" y="762"/>
                </a:lnTo>
                <a:lnTo>
                  <a:pt x="648" y="760"/>
                </a:lnTo>
                <a:lnTo>
                  <a:pt x="644" y="758"/>
                </a:lnTo>
                <a:lnTo>
                  <a:pt x="644" y="754"/>
                </a:lnTo>
                <a:lnTo>
                  <a:pt x="646" y="748"/>
                </a:lnTo>
                <a:lnTo>
                  <a:pt x="650" y="746"/>
                </a:lnTo>
                <a:lnTo>
                  <a:pt x="652" y="744"/>
                </a:lnTo>
                <a:lnTo>
                  <a:pt x="650" y="740"/>
                </a:lnTo>
                <a:lnTo>
                  <a:pt x="652" y="738"/>
                </a:lnTo>
                <a:lnTo>
                  <a:pt x="654" y="738"/>
                </a:lnTo>
                <a:lnTo>
                  <a:pt x="658" y="738"/>
                </a:lnTo>
                <a:lnTo>
                  <a:pt x="660" y="736"/>
                </a:lnTo>
                <a:lnTo>
                  <a:pt x="662" y="734"/>
                </a:lnTo>
                <a:lnTo>
                  <a:pt x="664" y="738"/>
                </a:lnTo>
                <a:lnTo>
                  <a:pt x="668" y="740"/>
                </a:lnTo>
                <a:lnTo>
                  <a:pt x="668" y="742"/>
                </a:lnTo>
                <a:lnTo>
                  <a:pt x="670" y="748"/>
                </a:lnTo>
                <a:lnTo>
                  <a:pt x="670" y="752"/>
                </a:lnTo>
                <a:lnTo>
                  <a:pt x="674" y="754"/>
                </a:lnTo>
                <a:lnTo>
                  <a:pt x="672" y="758"/>
                </a:lnTo>
                <a:lnTo>
                  <a:pt x="674" y="762"/>
                </a:lnTo>
                <a:lnTo>
                  <a:pt x="676" y="764"/>
                </a:lnTo>
                <a:lnTo>
                  <a:pt x="680" y="776"/>
                </a:lnTo>
                <a:lnTo>
                  <a:pt x="686" y="778"/>
                </a:lnTo>
                <a:lnTo>
                  <a:pt x="642" y="1000"/>
                </a:lnTo>
                <a:lnTo>
                  <a:pt x="618" y="1132"/>
                </a:lnTo>
                <a:lnTo>
                  <a:pt x="616" y="1132"/>
                </a:lnTo>
                <a:lnTo>
                  <a:pt x="454" y="1098"/>
                </a:lnTo>
                <a:lnTo>
                  <a:pt x="306" y="1064"/>
                </a:lnTo>
                <a:lnTo>
                  <a:pt x="290" y="1060"/>
                </a:lnTo>
                <a:lnTo>
                  <a:pt x="110" y="1016"/>
                </a:lnTo>
                <a:lnTo>
                  <a:pt x="0" y="986"/>
                </a:lnTo>
                <a:lnTo>
                  <a:pt x="68" y="732"/>
                </a:lnTo>
                <a:lnTo>
                  <a:pt x="68" y="728"/>
                </a:lnTo>
                <a:lnTo>
                  <a:pt x="76" y="722"/>
                </a:lnTo>
                <a:lnTo>
                  <a:pt x="82" y="708"/>
                </a:lnTo>
                <a:lnTo>
                  <a:pt x="84" y="704"/>
                </a:lnTo>
                <a:lnTo>
                  <a:pt x="86" y="698"/>
                </a:lnTo>
                <a:lnTo>
                  <a:pt x="84" y="694"/>
                </a:lnTo>
                <a:lnTo>
                  <a:pt x="84" y="692"/>
                </a:lnTo>
                <a:lnTo>
                  <a:pt x="86" y="690"/>
                </a:lnTo>
                <a:lnTo>
                  <a:pt x="90" y="690"/>
                </a:lnTo>
                <a:lnTo>
                  <a:pt x="92" y="690"/>
                </a:lnTo>
                <a:lnTo>
                  <a:pt x="92" y="686"/>
                </a:lnTo>
                <a:lnTo>
                  <a:pt x="96" y="682"/>
                </a:lnTo>
                <a:lnTo>
                  <a:pt x="94" y="678"/>
                </a:lnTo>
                <a:lnTo>
                  <a:pt x="90" y="674"/>
                </a:lnTo>
                <a:lnTo>
                  <a:pt x="90" y="668"/>
                </a:lnTo>
                <a:lnTo>
                  <a:pt x="90" y="666"/>
                </a:lnTo>
                <a:lnTo>
                  <a:pt x="86" y="666"/>
                </a:lnTo>
                <a:lnTo>
                  <a:pt x="84" y="666"/>
                </a:lnTo>
                <a:lnTo>
                  <a:pt x="80" y="660"/>
                </a:lnTo>
                <a:lnTo>
                  <a:pt x="78" y="660"/>
                </a:lnTo>
                <a:lnTo>
                  <a:pt x="74" y="662"/>
                </a:lnTo>
                <a:lnTo>
                  <a:pt x="70" y="658"/>
                </a:lnTo>
                <a:lnTo>
                  <a:pt x="70" y="654"/>
                </a:lnTo>
                <a:lnTo>
                  <a:pt x="72" y="648"/>
                </a:lnTo>
                <a:lnTo>
                  <a:pt x="72" y="642"/>
                </a:lnTo>
                <a:lnTo>
                  <a:pt x="76" y="634"/>
                </a:lnTo>
                <a:lnTo>
                  <a:pt x="76" y="630"/>
                </a:lnTo>
                <a:lnTo>
                  <a:pt x="80" y="626"/>
                </a:lnTo>
                <a:lnTo>
                  <a:pt x="86" y="624"/>
                </a:lnTo>
                <a:lnTo>
                  <a:pt x="90" y="616"/>
                </a:lnTo>
                <a:lnTo>
                  <a:pt x="104" y="598"/>
                </a:lnTo>
                <a:lnTo>
                  <a:pt x="114" y="594"/>
                </a:lnTo>
                <a:lnTo>
                  <a:pt x="120" y="590"/>
                </a:lnTo>
                <a:lnTo>
                  <a:pt x="130" y="578"/>
                </a:lnTo>
                <a:lnTo>
                  <a:pt x="132" y="570"/>
                </a:lnTo>
                <a:lnTo>
                  <a:pt x="132" y="566"/>
                </a:lnTo>
                <a:lnTo>
                  <a:pt x="134" y="564"/>
                </a:lnTo>
                <a:lnTo>
                  <a:pt x="152" y="546"/>
                </a:lnTo>
                <a:lnTo>
                  <a:pt x="156" y="536"/>
                </a:lnTo>
                <a:lnTo>
                  <a:pt x="160" y="532"/>
                </a:lnTo>
                <a:lnTo>
                  <a:pt x="164" y="522"/>
                </a:lnTo>
                <a:lnTo>
                  <a:pt x="178" y="510"/>
                </a:lnTo>
                <a:lnTo>
                  <a:pt x="182" y="504"/>
                </a:lnTo>
                <a:lnTo>
                  <a:pt x="190" y="498"/>
                </a:lnTo>
                <a:lnTo>
                  <a:pt x="192" y="492"/>
                </a:lnTo>
                <a:lnTo>
                  <a:pt x="192" y="474"/>
                </a:lnTo>
                <a:lnTo>
                  <a:pt x="190" y="468"/>
                </a:lnTo>
                <a:lnTo>
                  <a:pt x="188" y="466"/>
                </a:lnTo>
                <a:lnTo>
                  <a:pt x="184" y="464"/>
                </a:lnTo>
                <a:lnTo>
                  <a:pt x="178" y="454"/>
                </a:lnTo>
                <a:lnTo>
                  <a:pt x="172" y="452"/>
                </a:lnTo>
                <a:lnTo>
                  <a:pt x="172" y="448"/>
                </a:lnTo>
                <a:lnTo>
                  <a:pt x="168" y="438"/>
                </a:lnTo>
                <a:lnTo>
                  <a:pt x="166" y="426"/>
                </a:lnTo>
                <a:close/>
              </a:path>
            </a:pathLst>
          </a:custGeom>
          <a:solidFill>
            <a:schemeClr val="accent1"/>
          </a:solidFill>
          <a:ln>
            <a:noFill/>
          </a:ln>
        </p:spPr>
        <p:txBody>
          <a:bodyPr/>
          <a:lstStyle/>
          <a:p>
            <a:endParaRPr lang="en-US" sz="1600" dirty="0">
              <a:solidFill>
                <a:prstClr val="black"/>
              </a:solidFill>
            </a:endParaRPr>
          </a:p>
        </p:txBody>
      </p:sp>
      <p:sp>
        <p:nvSpPr>
          <p:cNvPr id="2111" name="Freeform 68"/>
          <p:cNvSpPr>
            <a:spLocks/>
          </p:cNvSpPr>
          <p:nvPr/>
        </p:nvSpPr>
        <p:spPr bwMode="auto">
          <a:xfrm>
            <a:off x="1225762" y="1306144"/>
            <a:ext cx="777876" cy="1283247"/>
          </a:xfrm>
          <a:custGeom>
            <a:avLst/>
            <a:gdLst>
              <a:gd name="T0" fmla="*/ 241244 w 686"/>
              <a:gd name="T1" fmla="*/ 589866 h 1132"/>
              <a:gd name="T2" fmla="*/ 247058 w 686"/>
              <a:gd name="T3" fmla="*/ 546280 h 1132"/>
              <a:gd name="T4" fmla="*/ 398199 w 686"/>
              <a:gd name="T5" fmla="*/ 0 h 1132"/>
              <a:gd name="T6" fmla="*/ 470863 w 686"/>
              <a:gd name="T7" fmla="*/ 244082 h 1132"/>
              <a:gd name="T8" fmla="*/ 488302 w 686"/>
              <a:gd name="T9" fmla="*/ 281857 h 1132"/>
              <a:gd name="T10" fmla="*/ 497022 w 686"/>
              <a:gd name="T11" fmla="*/ 325443 h 1132"/>
              <a:gd name="T12" fmla="*/ 494115 w 686"/>
              <a:gd name="T13" fmla="*/ 351595 h 1132"/>
              <a:gd name="T14" fmla="*/ 482489 w 686"/>
              <a:gd name="T15" fmla="*/ 369029 h 1132"/>
              <a:gd name="T16" fmla="*/ 505741 w 686"/>
              <a:gd name="T17" fmla="*/ 406804 h 1132"/>
              <a:gd name="T18" fmla="*/ 534807 w 686"/>
              <a:gd name="T19" fmla="*/ 444579 h 1132"/>
              <a:gd name="T20" fmla="*/ 558059 w 686"/>
              <a:gd name="T21" fmla="*/ 491070 h 1132"/>
              <a:gd name="T22" fmla="*/ 566779 w 686"/>
              <a:gd name="T23" fmla="*/ 528845 h 1132"/>
              <a:gd name="T24" fmla="*/ 584219 w 686"/>
              <a:gd name="T25" fmla="*/ 549185 h 1132"/>
              <a:gd name="T26" fmla="*/ 590032 w 686"/>
              <a:gd name="T27" fmla="*/ 566620 h 1132"/>
              <a:gd name="T28" fmla="*/ 619097 w 686"/>
              <a:gd name="T29" fmla="*/ 575337 h 1132"/>
              <a:gd name="T30" fmla="*/ 627817 w 686"/>
              <a:gd name="T31" fmla="*/ 595677 h 1132"/>
              <a:gd name="T32" fmla="*/ 616191 w 686"/>
              <a:gd name="T33" fmla="*/ 616017 h 1132"/>
              <a:gd name="T34" fmla="*/ 598751 w 686"/>
              <a:gd name="T35" fmla="*/ 650886 h 1132"/>
              <a:gd name="T36" fmla="*/ 584219 w 686"/>
              <a:gd name="T37" fmla="*/ 674132 h 1132"/>
              <a:gd name="T38" fmla="*/ 578405 w 686"/>
              <a:gd name="T39" fmla="*/ 709001 h 1132"/>
              <a:gd name="T40" fmla="*/ 578405 w 686"/>
              <a:gd name="T41" fmla="*/ 740964 h 1132"/>
              <a:gd name="T42" fmla="*/ 558059 w 686"/>
              <a:gd name="T43" fmla="*/ 755493 h 1132"/>
              <a:gd name="T44" fmla="*/ 558059 w 686"/>
              <a:gd name="T45" fmla="*/ 778739 h 1132"/>
              <a:gd name="T46" fmla="*/ 563873 w 686"/>
              <a:gd name="T47" fmla="*/ 804891 h 1132"/>
              <a:gd name="T48" fmla="*/ 584219 w 686"/>
              <a:gd name="T49" fmla="*/ 819419 h 1132"/>
              <a:gd name="T50" fmla="*/ 616191 w 686"/>
              <a:gd name="T51" fmla="*/ 804891 h 1132"/>
              <a:gd name="T52" fmla="*/ 639443 w 686"/>
              <a:gd name="T53" fmla="*/ 793268 h 1132"/>
              <a:gd name="T54" fmla="*/ 648163 w 686"/>
              <a:gd name="T55" fmla="*/ 825231 h 1132"/>
              <a:gd name="T56" fmla="*/ 653976 w 686"/>
              <a:gd name="T57" fmla="*/ 842665 h 1132"/>
              <a:gd name="T58" fmla="*/ 651069 w 686"/>
              <a:gd name="T59" fmla="*/ 877534 h 1132"/>
              <a:gd name="T60" fmla="*/ 662696 w 686"/>
              <a:gd name="T61" fmla="*/ 921120 h 1132"/>
              <a:gd name="T62" fmla="*/ 671415 w 686"/>
              <a:gd name="T63" fmla="*/ 958895 h 1132"/>
              <a:gd name="T64" fmla="*/ 671415 w 686"/>
              <a:gd name="T65" fmla="*/ 985047 h 1132"/>
              <a:gd name="T66" fmla="*/ 694668 w 686"/>
              <a:gd name="T67" fmla="*/ 993764 h 1132"/>
              <a:gd name="T68" fmla="*/ 715014 w 686"/>
              <a:gd name="T69" fmla="*/ 1040256 h 1132"/>
              <a:gd name="T70" fmla="*/ 717920 w 686"/>
              <a:gd name="T71" fmla="*/ 1060596 h 1132"/>
              <a:gd name="T72" fmla="*/ 729547 w 686"/>
              <a:gd name="T73" fmla="*/ 1092559 h 1132"/>
              <a:gd name="T74" fmla="*/ 735360 w 686"/>
              <a:gd name="T75" fmla="*/ 1089653 h 1132"/>
              <a:gd name="T76" fmla="*/ 784771 w 686"/>
              <a:gd name="T77" fmla="*/ 1089653 h 1132"/>
              <a:gd name="T78" fmla="*/ 813837 w 686"/>
              <a:gd name="T79" fmla="*/ 1083842 h 1132"/>
              <a:gd name="T80" fmla="*/ 842902 w 686"/>
              <a:gd name="T81" fmla="*/ 1086748 h 1132"/>
              <a:gd name="T82" fmla="*/ 866155 w 686"/>
              <a:gd name="T83" fmla="*/ 1092559 h 1132"/>
              <a:gd name="T84" fmla="*/ 889407 w 686"/>
              <a:gd name="T85" fmla="*/ 1101276 h 1132"/>
              <a:gd name="T86" fmla="*/ 927193 w 686"/>
              <a:gd name="T87" fmla="*/ 1101276 h 1132"/>
              <a:gd name="T88" fmla="*/ 935912 w 686"/>
              <a:gd name="T89" fmla="*/ 1095465 h 1132"/>
              <a:gd name="T90" fmla="*/ 947538 w 686"/>
              <a:gd name="T91" fmla="*/ 1072219 h 1132"/>
              <a:gd name="T92" fmla="*/ 964978 w 686"/>
              <a:gd name="T93" fmla="*/ 1072219 h 1132"/>
              <a:gd name="T94" fmla="*/ 979511 w 686"/>
              <a:gd name="T95" fmla="*/ 1095465 h 1132"/>
              <a:gd name="T96" fmla="*/ 996950 w 686"/>
              <a:gd name="T97" fmla="*/ 1130334 h 1132"/>
              <a:gd name="T98" fmla="*/ 659789 w 686"/>
              <a:gd name="T99" fmla="*/ 1595252 h 1132"/>
              <a:gd name="T100" fmla="*/ 0 w 686"/>
              <a:gd name="T101" fmla="*/ 1432531 h 1132"/>
              <a:gd name="T102" fmla="*/ 122076 w 686"/>
              <a:gd name="T103" fmla="*/ 1022821 h 1132"/>
              <a:gd name="T104" fmla="*/ 130795 w 686"/>
              <a:gd name="T105" fmla="*/ 1002481 h 1132"/>
              <a:gd name="T106" fmla="*/ 130795 w 686"/>
              <a:gd name="T107" fmla="*/ 979235 h 1132"/>
              <a:gd name="T108" fmla="*/ 116262 w 686"/>
              <a:gd name="T109" fmla="*/ 958895 h 1132"/>
              <a:gd name="T110" fmla="*/ 104636 w 686"/>
              <a:gd name="T111" fmla="*/ 941460 h 1132"/>
              <a:gd name="T112" fmla="*/ 124982 w 686"/>
              <a:gd name="T113" fmla="*/ 906592 h 1132"/>
              <a:gd name="T114" fmla="*/ 188926 w 686"/>
              <a:gd name="T115" fmla="*/ 839759 h 1132"/>
              <a:gd name="T116" fmla="*/ 226712 w 686"/>
              <a:gd name="T117" fmla="*/ 778739 h 1132"/>
              <a:gd name="T118" fmla="*/ 276123 w 686"/>
              <a:gd name="T119" fmla="*/ 723530 h 1132"/>
              <a:gd name="T120" fmla="*/ 267403 w 686"/>
              <a:gd name="T121" fmla="*/ 674132 h 1132"/>
              <a:gd name="T122" fmla="*/ 241244 w 686"/>
              <a:gd name="T123" fmla="*/ 618923 h 11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86" h="1132">
                <a:moveTo>
                  <a:pt x="166" y="426"/>
                </a:moveTo>
                <a:lnTo>
                  <a:pt x="166" y="418"/>
                </a:lnTo>
                <a:lnTo>
                  <a:pt x="162" y="410"/>
                </a:lnTo>
                <a:lnTo>
                  <a:pt x="162" y="408"/>
                </a:lnTo>
                <a:lnTo>
                  <a:pt x="166" y="406"/>
                </a:lnTo>
                <a:lnTo>
                  <a:pt x="170" y="400"/>
                </a:lnTo>
                <a:lnTo>
                  <a:pt x="170" y="398"/>
                </a:lnTo>
                <a:lnTo>
                  <a:pt x="170" y="394"/>
                </a:lnTo>
                <a:lnTo>
                  <a:pt x="172" y="386"/>
                </a:lnTo>
                <a:lnTo>
                  <a:pt x="170" y="376"/>
                </a:lnTo>
                <a:lnTo>
                  <a:pt x="166" y="368"/>
                </a:lnTo>
                <a:lnTo>
                  <a:pt x="170" y="362"/>
                </a:lnTo>
                <a:lnTo>
                  <a:pt x="174" y="348"/>
                </a:lnTo>
                <a:lnTo>
                  <a:pt x="176" y="338"/>
                </a:lnTo>
                <a:lnTo>
                  <a:pt x="274" y="0"/>
                </a:lnTo>
                <a:lnTo>
                  <a:pt x="314" y="12"/>
                </a:lnTo>
                <a:lnTo>
                  <a:pt x="364" y="26"/>
                </a:lnTo>
                <a:lnTo>
                  <a:pt x="364" y="28"/>
                </a:lnTo>
                <a:lnTo>
                  <a:pt x="324" y="168"/>
                </a:lnTo>
                <a:lnTo>
                  <a:pt x="328" y="174"/>
                </a:lnTo>
                <a:lnTo>
                  <a:pt x="330" y="186"/>
                </a:lnTo>
                <a:lnTo>
                  <a:pt x="332" y="188"/>
                </a:lnTo>
                <a:lnTo>
                  <a:pt x="334" y="192"/>
                </a:lnTo>
                <a:lnTo>
                  <a:pt x="336" y="194"/>
                </a:lnTo>
                <a:lnTo>
                  <a:pt x="336" y="206"/>
                </a:lnTo>
                <a:lnTo>
                  <a:pt x="340" y="208"/>
                </a:lnTo>
                <a:lnTo>
                  <a:pt x="340" y="214"/>
                </a:lnTo>
                <a:lnTo>
                  <a:pt x="342" y="216"/>
                </a:lnTo>
                <a:lnTo>
                  <a:pt x="342" y="224"/>
                </a:lnTo>
                <a:lnTo>
                  <a:pt x="344" y="228"/>
                </a:lnTo>
                <a:lnTo>
                  <a:pt x="344" y="232"/>
                </a:lnTo>
                <a:lnTo>
                  <a:pt x="342" y="236"/>
                </a:lnTo>
                <a:lnTo>
                  <a:pt x="336" y="238"/>
                </a:lnTo>
                <a:lnTo>
                  <a:pt x="340" y="242"/>
                </a:lnTo>
                <a:lnTo>
                  <a:pt x="340" y="248"/>
                </a:lnTo>
                <a:lnTo>
                  <a:pt x="342" y="250"/>
                </a:lnTo>
                <a:lnTo>
                  <a:pt x="340" y="252"/>
                </a:lnTo>
                <a:lnTo>
                  <a:pt x="334" y="252"/>
                </a:lnTo>
                <a:lnTo>
                  <a:pt x="332" y="254"/>
                </a:lnTo>
                <a:lnTo>
                  <a:pt x="338" y="258"/>
                </a:lnTo>
                <a:lnTo>
                  <a:pt x="344" y="266"/>
                </a:lnTo>
                <a:lnTo>
                  <a:pt x="346" y="272"/>
                </a:lnTo>
                <a:lnTo>
                  <a:pt x="348" y="280"/>
                </a:lnTo>
                <a:lnTo>
                  <a:pt x="354" y="282"/>
                </a:lnTo>
                <a:lnTo>
                  <a:pt x="364" y="290"/>
                </a:lnTo>
                <a:lnTo>
                  <a:pt x="364" y="300"/>
                </a:lnTo>
                <a:lnTo>
                  <a:pt x="366" y="302"/>
                </a:lnTo>
                <a:lnTo>
                  <a:pt x="368" y="306"/>
                </a:lnTo>
                <a:lnTo>
                  <a:pt x="372" y="310"/>
                </a:lnTo>
                <a:lnTo>
                  <a:pt x="374" y="320"/>
                </a:lnTo>
                <a:lnTo>
                  <a:pt x="378" y="328"/>
                </a:lnTo>
                <a:lnTo>
                  <a:pt x="378" y="336"/>
                </a:lnTo>
                <a:lnTo>
                  <a:pt x="384" y="338"/>
                </a:lnTo>
                <a:lnTo>
                  <a:pt x="386" y="344"/>
                </a:lnTo>
                <a:lnTo>
                  <a:pt x="388" y="348"/>
                </a:lnTo>
                <a:lnTo>
                  <a:pt x="386" y="352"/>
                </a:lnTo>
                <a:lnTo>
                  <a:pt x="386" y="360"/>
                </a:lnTo>
                <a:lnTo>
                  <a:pt x="390" y="364"/>
                </a:lnTo>
                <a:lnTo>
                  <a:pt x="392" y="368"/>
                </a:lnTo>
                <a:lnTo>
                  <a:pt x="398" y="372"/>
                </a:lnTo>
                <a:lnTo>
                  <a:pt x="396" y="380"/>
                </a:lnTo>
                <a:lnTo>
                  <a:pt x="398" y="382"/>
                </a:lnTo>
                <a:lnTo>
                  <a:pt x="402" y="378"/>
                </a:lnTo>
                <a:lnTo>
                  <a:pt x="406" y="378"/>
                </a:lnTo>
                <a:lnTo>
                  <a:pt x="408" y="382"/>
                </a:lnTo>
                <a:lnTo>
                  <a:pt x="410" y="384"/>
                </a:lnTo>
                <a:lnTo>
                  <a:pt x="406" y="388"/>
                </a:lnTo>
                <a:lnTo>
                  <a:pt x="406" y="390"/>
                </a:lnTo>
                <a:lnTo>
                  <a:pt x="408" y="394"/>
                </a:lnTo>
                <a:lnTo>
                  <a:pt x="410" y="396"/>
                </a:lnTo>
                <a:lnTo>
                  <a:pt x="418" y="396"/>
                </a:lnTo>
                <a:lnTo>
                  <a:pt x="420" y="398"/>
                </a:lnTo>
                <a:lnTo>
                  <a:pt x="426" y="396"/>
                </a:lnTo>
                <a:lnTo>
                  <a:pt x="432" y="396"/>
                </a:lnTo>
                <a:lnTo>
                  <a:pt x="436" y="398"/>
                </a:lnTo>
                <a:lnTo>
                  <a:pt x="434" y="404"/>
                </a:lnTo>
                <a:lnTo>
                  <a:pt x="432" y="408"/>
                </a:lnTo>
                <a:lnTo>
                  <a:pt x="432" y="410"/>
                </a:lnTo>
                <a:lnTo>
                  <a:pt x="430" y="414"/>
                </a:lnTo>
                <a:lnTo>
                  <a:pt x="430" y="416"/>
                </a:lnTo>
                <a:lnTo>
                  <a:pt x="426" y="418"/>
                </a:lnTo>
                <a:lnTo>
                  <a:pt x="422" y="420"/>
                </a:lnTo>
                <a:lnTo>
                  <a:pt x="424" y="424"/>
                </a:lnTo>
                <a:lnTo>
                  <a:pt x="424" y="428"/>
                </a:lnTo>
                <a:lnTo>
                  <a:pt x="418" y="434"/>
                </a:lnTo>
                <a:lnTo>
                  <a:pt x="416" y="442"/>
                </a:lnTo>
                <a:lnTo>
                  <a:pt x="414" y="444"/>
                </a:lnTo>
                <a:lnTo>
                  <a:pt x="412" y="448"/>
                </a:lnTo>
                <a:lnTo>
                  <a:pt x="410" y="452"/>
                </a:lnTo>
                <a:lnTo>
                  <a:pt x="410" y="456"/>
                </a:lnTo>
                <a:lnTo>
                  <a:pt x="408" y="462"/>
                </a:lnTo>
                <a:lnTo>
                  <a:pt x="406" y="464"/>
                </a:lnTo>
                <a:lnTo>
                  <a:pt x="402" y="464"/>
                </a:lnTo>
                <a:lnTo>
                  <a:pt x="400" y="466"/>
                </a:lnTo>
                <a:lnTo>
                  <a:pt x="404" y="474"/>
                </a:lnTo>
                <a:lnTo>
                  <a:pt x="398" y="482"/>
                </a:lnTo>
                <a:lnTo>
                  <a:pt x="400" y="484"/>
                </a:lnTo>
                <a:lnTo>
                  <a:pt x="398" y="488"/>
                </a:lnTo>
                <a:lnTo>
                  <a:pt x="404" y="492"/>
                </a:lnTo>
                <a:lnTo>
                  <a:pt x="404" y="494"/>
                </a:lnTo>
                <a:lnTo>
                  <a:pt x="400" y="500"/>
                </a:lnTo>
                <a:lnTo>
                  <a:pt x="402" y="506"/>
                </a:lnTo>
                <a:lnTo>
                  <a:pt x="398" y="510"/>
                </a:lnTo>
                <a:lnTo>
                  <a:pt x="392" y="510"/>
                </a:lnTo>
                <a:lnTo>
                  <a:pt x="390" y="510"/>
                </a:lnTo>
                <a:lnTo>
                  <a:pt x="386" y="516"/>
                </a:lnTo>
                <a:lnTo>
                  <a:pt x="382" y="518"/>
                </a:lnTo>
                <a:lnTo>
                  <a:pt x="384" y="520"/>
                </a:lnTo>
                <a:lnTo>
                  <a:pt x="384" y="524"/>
                </a:lnTo>
                <a:lnTo>
                  <a:pt x="386" y="530"/>
                </a:lnTo>
                <a:lnTo>
                  <a:pt x="384" y="530"/>
                </a:lnTo>
                <a:lnTo>
                  <a:pt x="384" y="534"/>
                </a:lnTo>
                <a:lnTo>
                  <a:pt x="384" y="536"/>
                </a:lnTo>
                <a:lnTo>
                  <a:pt x="378" y="540"/>
                </a:lnTo>
                <a:lnTo>
                  <a:pt x="378" y="544"/>
                </a:lnTo>
                <a:lnTo>
                  <a:pt x="376" y="548"/>
                </a:lnTo>
                <a:lnTo>
                  <a:pt x="384" y="550"/>
                </a:lnTo>
                <a:lnTo>
                  <a:pt x="388" y="554"/>
                </a:lnTo>
                <a:lnTo>
                  <a:pt x="388" y="558"/>
                </a:lnTo>
                <a:lnTo>
                  <a:pt x="392" y="560"/>
                </a:lnTo>
                <a:lnTo>
                  <a:pt x="392" y="564"/>
                </a:lnTo>
                <a:lnTo>
                  <a:pt x="396" y="566"/>
                </a:lnTo>
                <a:lnTo>
                  <a:pt x="402" y="564"/>
                </a:lnTo>
                <a:lnTo>
                  <a:pt x="406" y="560"/>
                </a:lnTo>
                <a:lnTo>
                  <a:pt x="410" y="560"/>
                </a:lnTo>
                <a:lnTo>
                  <a:pt x="418" y="558"/>
                </a:lnTo>
                <a:lnTo>
                  <a:pt x="420" y="556"/>
                </a:lnTo>
                <a:lnTo>
                  <a:pt x="424" y="554"/>
                </a:lnTo>
                <a:lnTo>
                  <a:pt x="426" y="550"/>
                </a:lnTo>
                <a:lnTo>
                  <a:pt x="432" y="550"/>
                </a:lnTo>
                <a:lnTo>
                  <a:pt x="432" y="544"/>
                </a:lnTo>
                <a:lnTo>
                  <a:pt x="434" y="542"/>
                </a:lnTo>
                <a:lnTo>
                  <a:pt x="440" y="546"/>
                </a:lnTo>
                <a:lnTo>
                  <a:pt x="442" y="552"/>
                </a:lnTo>
                <a:lnTo>
                  <a:pt x="442" y="554"/>
                </a:lnTo>
                <a:lnTo>
                  <a:pt x="450" y="560"/>
                </a:lnTo>
                <a:lnTo>
                  <a:pt x="450" y="564"/>
                </a:lnTo>
                <a:lnTo>
                  <a:pt x="446" y="568"/>
                </a:lnTo>
                <a:lnTo>
                  <a:pt x="446" y="572"/>
                </a:lnTo>
                <a:lnTo>
                  <a:pt x="450" y="574"/>
                </a:lnTo>
                <a:lnTo>
                  <a:pt x="450" y="576"/>
                </a:lnTo>
                <a:lnTo>
                  <a:pt x="450" y="580"/>
                </a:lnTo>
                <a:lnTo>
                  <a:pt x="446" y="586"/>
                </a:lnTo>
                <a:lnTo>
                  <a:pt x="446" y="590"/>
                </a:lnTo>
                <a:lnTo>
                  <a:pt x="450" y="592"/>
                </a:lnTo>
                <a:lnTo>
                  <a:pt x="450" y="594"/>
                </a:lnTo>
                <a:lnTo>
                  <a:pt x="448" y="604"/>
                </a:lnTo>
                <a:lnTo>
                  <a:pt x="450" y="610"/>
                </a:lnTo>
                <a:lnTo>
                  <a:pt x="450" y="614"/>
                </a:lnTo>
                <a:lnTo>
                  <a:pt x="456" y="620"/>
                </a:lnTo>
                <a:lnTo>
                  <a:pt x="458" y="630"/>
                </a:lnTo>
                <a:lnTo>
                  <a:pt x="456" y="634"/>
                </a:lnTo>
                <a:lnTo>
                  <a:pt x="462" y="636"/>
                </a:lnTo>
                <a:lnTo>
                  <a:pt x="462" y="640"/>
                </a:lnTo>
                <a:lnTo>
                  <a:pt x="466" y="652"/>
                </a:lnTo>
                <a:lnTo>
                  <a:pt x="464" y="660"/>
                </a:lnTo>
                <a:lnTo>
                  <a:pt x="462" y="660"/>
                </a:lnTo>
                <a:lnTo>
                  <a:pt x="458" y="662"/>
                </a:lnTo>
                <a:lnTo>
                  <a:pt x="458" y="664"/>
                </a:lnTo>
                <a:lnTo>
                  <a:pt x="460" y="668"/>
                </a:lnTo>
                <a:lnTo>
                  <a:pt x="460" y="674"/>
                </a:lnTo>
                <a:lnTo>
                  <a:pt x="462" y="678"/>
                </a:lnTo>
                <a:lnTo>
                  <a:pt x="468" y="680"/>
                </a:lnTo>
                <a:lnTo>
                  <a:pt x="468" y="686"/>
                </a:lnTo>
                <a:lnTo>
                  <a:pt x="472" y="688"/>
                </a:lnTo>
                <a:lnTo>
                  <a:pt x="476" y="684"/>
                </a:lnTo>
                <a:lnTo>
                  <a:pt x="478" y="684"/>
                </a:lnTo>
                <a:lnTo>
                  <a:pt x="482" y="688"/>
                </a:lnTo>
                <a:lnTo>
                  <a:pt x="486" y="694"/>
                </a:lnTo>
                <a:lnTo>
                  <a:pt x="490" y="700"/>
                </a:lnTo>
                <a:lnTo>
                  <a:pt x="492" y="712"/>
                </a:lnTo>
                <a:lnTo>
                  <a:pt x="492" y="716"/>
                </a:lnTo>
                <a:lnTo>
                  <a:pt x="488" y="718"/>
                </a:lnTo>
                <a:lnTo>
                  <a:pt x="488" y="720"/>
                </a:lnTo>
                <a:lnTo>
                  <a:pt x="490" y="724"/>
                </a:lnTo>
                <a:lnTo>
                  <a:pt x="490" y="728"/>
                </a:lnTo>
                <a:lnTo>
                  <a:pt x="494" y="730"/>
                </a:lnTo>
                <a:lnTo>
                  <a:pt x="490" y="736"/>
                </a:lnTo>
                <a:lnTo>
                  <a:pt x="490" y="742"/>
                </a:lnTo>
                <a:lnTo>
                  <a:pt x="494" y="742"/>
                </a:lnTo>
                <a:lnTo>
                  <a:pt x="496" y="748"/>
                </a:lnTo>
                <a:lnTo>
                  <a:pt x="502" y="752"/>
                </a:lnTo>
                <a:lnTo>
                  <a:pt x="504" y="758"/>
                </a:lnTo>
                <a:lnTo>
                  <a:pt x="506" y="758"/>
                </a:lnTo>
                <a:lnTo>
                  <a:pt x="508" y="756"/>
                </a:lnTo>
                <a:lnTo>
                  <a:pt x="506" y="750"/>
                </a:lnTo>
                <a:lnTo>
                  <a:pt x="516" y="742"/>
                </a:lnTo>
                <a:lnTo>
                  <a:pt x="524" y="742"/>
                </a:lnTo>
                <a:lnTo>
                  <a:pt x="528" y="744"/>
                </a:lnTo>
                <a:lnTo>
                  <a:pt x="538" y="748"/>
                </a:lnTo>
                <a:lnTo>
                  <a:pt x="540" y="750"/>
                </a:lnTo>
                <a:lnTo>
                  <a:pt x="546" y="750"/>
                </a:lnTo>
                <a:lnTo>
                  <a:pt x="550" y="754"/>
                </a:lnTo>
                <a:lnTo>
                  <a:pt x="552" y="756"/>
                </a:lnTo>
                <a:lnTo>
                  <a:pt x="554" y="754"/>
                </a:lnTo>
                <a:lnTo>
                  <a:pt x="560" y="746"/>
                </a:lnTo>
                <a:lnTo>
                  <a:pt x="566" y="744"/>
                </a:lnTo>
                <a:lnTo>
                  <a:pt x="570" y="742"/>
                </a:lnTo>
                <a:lnTo>
                  <a:pt x="572" y="742"/>
                </a:lnTo>
                <a:lnTo>
                  <a:pt x="572" y="746"/>
                </a:lnTo>
                <a:lnTo>
                  <a:pt x="580" y="748"/>
                </a:lnTo>
                <a:lnTo>
                  <a:pt x="584" y="750"/>
                </a:lnTo>
                <a:lnTo>
                  <a:pt x="588" y="750"/>
                </a:lnTo>
                <a:lnTo>
                  <a:pt x="592" y="752"/>
                </a:lnTo>
                <a:lnTo>
                  <a:pt x="594" y="750"/>
                </a:lnTo>
                <a:lnTo>
                  <a:pt x="596" y="752"/>
                </a:lnTo>
                <a:lnTo>
                  <a:pt x="600" y="750"/>
                </a:lnTo>
                <a:lnTo>
                  <a:pt x="606" y="752"/>
                </a:lnTo>
                <a:lnTo>
                  <a:pt x="608" y="752"/>
                </a:lnTo>
                <a:lnTo>
                  <a:pt x="610" y="756"/>
                </a:lnTo>
                <a:lnTo>
                  <a:pt x="612" y="758"/>
                </a:lnTo>
                <a:lnTo>
                  <a:pt x="614" y="758"/>
                </a:lnTo>
                <a:lnTo>
                  <a:pt x="620" y="758"/>
                </a:lnTo>
                <a:lnTo>
                  <a:pt x="626" y="754"/>
                </a:lnTo>
                <a:lnTo>
                  <a:pt x="632" y="758"/>
                </a:lnTo>
                <a:lnTo>
                  <a:pt x="638" y="758"/>
                </a:lnTo>
                <a:lnTo>
                  <a:pt x="642" y="762"/>
                </a:lnTo>
                <a:lnTo>
                  <a:pt x="646" y="762"/>
                </a:lnTo>
                <a:lnTo>
                  <a:pt x="648" y="760"/>
                </a:lnTo>
                <a:lnTo>
                  <a:pt x="644" y="758"/>
                </a:lnTo>
                <a:lnTo>
                  <a:pt x="644" y="754"/>
                </a:lnTo>
                <a:lnTo>
                  <a:pt x="646" y="748"/>
                </a:lnTo>
                <a:lnTo>
                  <a:pt x="650" y="746"/>
                </a:lnTo>
                <a:lnTo>
                  <a:pt x="652" y="744"/>
                </a:lnTo>
                <a:lnTo>
                  <a:pt x="650" y="740"/>
                </a:lnTo>
                <a:lnTo>
                  <a:pt x="652" y="738"/>
                </a:lnTo>
                <a:lnTo>
                  <a:pt x="654" y="738"/>
                </a:lnTo>
                <a:lnTo>
                  <a:pt x="658" y="738"/>
                </a:lnTo>
                <a:lnTo>
                  <a:pt x="660" y="736"/>
                </a:lnTo>
                <a:lnTo>
                  <a:pt x="662" y="734"/>
                </a:lnTo>
                <a:lnTo>
                  <a:pt x="664" y="738"/>
                </a:lnTo>
                <a:lnTo>
                  <a:pt x="668" y="740"/>
                </a:lnTo>
                <a:lnTo>
                  <a:pt x="668" y="742"/>
                </a:lnTo>
                <a:lnTo>
                  <a:pt x="670" y="748"/>
                </a:lnTo>
                <a:lnTo>
                  <a:pt x="670" y="752"/>
                </a:lnTo>
                <a:lnTo>
                  <a:pt x="674" y="754"/>
                </a:lnTo>
                <a:lnTo>
                  <a:pt x="672" y="758"/>
                </a:lnTo>
                <a:lnTo>
                  <a:pt x="674" y="762"/>
                </a:lnTo>
                <a:lnTo>
                  <a:pt x="676" y="764"/>
                </a:lnTo>
                <a:lnTo>
                  <a:pt x="680" y="776"/>
                </a:lnTo>
                <a:lnTo>
                  <a:pt x="686" y="778"/>
                </a:lnTo>
                <a:lnTo>
                  <a:pt x="642" y="1000"/>
                </a:lnTo>
                <a:lnTo>
                  <a:pt x="618" y="1132"/>
                </a:lnTo>
                <a:lnTo>
                  <a:pt x="616" y="1132"/>
                </a:lnTo>
                <a:lnTo>
                  <a:pt x="454" y="1098"/>
                </a:lnTo>
                <a:lnTo>
                  <a:pt x="306" y="1064"/>
                </a:lnTo>
                <a:lnTo>
                  <a:pt x="290" y="1060"/>
                </a:lnTo>
                <a:lnTo>
                  <a:pt x="110" y="1016"/>
                </a:lnTo>
                <a:lnTo>
                  <a:pt x="0" y="986"/>
                </a:lnTo>
                <a:lnTo>
                  <a:pt x="68" y="732"/>
                </a:lnTo>
                <a:lnTo>
                  <a:pt x="68" y="728"/>
                </a:lnTo>
                <a:lnTo>
                  <a:pt x="76" y="722"/>
                </a:lnTo>
                <a:lnTo>
                  <a:pt x="82" y="708"/>
                </a:lnTo>
                <a:lnTo>
                  <a:pt x="84" y="704"/>
                </a:lnTo>
                <a:lnTo>
                  <a:pt x="86" y="698"/>
                </a:lnTo>
                <a:lnTo>
                  <a:pt x="84" y="694"/>
                </a:lnTo>
                <a:lnTo>
                  <a:pt x="84" y="692"/>
                </a:lnTo>
                <a:lnTo>
                  <a:pt x="86" y="690"/>
                </a:lnTo>
                <a:lnTo>
                  <a:pt x="90" y="690"/>
                </a:lnTo>
                <a:lnTo>
                  <a:pt x="92" y="690"/>
                </a:lnTo>
                <a:lnTo>
                  <a:pt x="92" y="686"/>
                </a:lnTo>
                <a:lnTo>
                  <a:pt x="96" y="682"/>
                </a:lnTo>
                <a:lnTo>
                  <a:pt x="94" y="678"/>
                </a:lnTo>
                <a:lnTo>
                  <a:pt x="90" y="674"/>
                </a:lnTo>
                <a:lnTo>
                  <a:pt x="90" y="668"/>
                </a:lnTo>
                <a:lnTo>
                  <a:pt x="90" y="666"/>
                </a:lnTo>
                <a:lnTo>
                  <a:pt x="86" y="666"/>
                </a:lnTo>
                <a:lnTo>
                  <a:pt x="84" y="666"/>
                </a:lnTo>
                <a:lnTo>
                  <a:pt x="80" y="660"/>
                </a:lnTo>
                <a:lnTo>
                  <a:pt x="78" y="660"/>
                </a:lnTo>
                <a:lnTo>
                  <a:pt x="74" y="662"/>
                </a:lnTo>
                <a:lnTo>
                  <a:pt x="70" y="658"/>
                </a:lnTo>
                <a:lnTo>
                  <a:pt x="70" y="654"/>
                </a:lnTo>
                <a:lnTo>
                  <a:pt x="72" y="648"/>
                </a:lnTo>
                <a:lnTo>
                  <a:pt x="72" y="642"/>
                </a:lnTo>
                <a:lnTo>
                  <a:pt x="76" y="634"/>
                </a:lnTo>
                <a:lnTo>
                  <a:pt x="76" y="630"/>
                </a:lnTo>
                <a:lnTo>
                  <a:pt x="80" y="626"/>
                </a:lnTo>
                <a:lnTo>
                  <a:pt x="86" y="624"/>
                </a:lnTo>
                <a:lnTo>
                  <a:pt x="90" y="616"/>
                </a:lnTo>
                <a:lnTo>
                  <a:pt x="104" y="598"/>
                </a:lnTo>
                <a:lnTo>
                  <a:pt x="114" y="594"/>
                </a:lnTo>
                <a:lnTo>
                  <a:pt x="120" y="590"/>
                </a:lnTo>
                <a:lnTo>
                  <a:pt x="130" y="578"/>
                </a:lnTo>
                <a:lnTo>
                  <a:pt x="132" y="570"/>
                </a:lnTo>
                <a:lnTo>
                  <a:pt x="132" y="566"/>
                </a:lnTo>
                <a:lnTo>
                  <a:pt x="134" y="564"/>
                </a:lnTo>
                <a:lnTo>
                  <a:pt x="152" y="546"/>
                </a:lnTo>
                <a:lnTo>
                  <a:pt x="156" y="536"/>
                </a:lnTo>
                <a:lnTo>
                  <a:pt x="160" y="532"/>
                </a:lnTo>
                <a:lnTo>
                  <a:pt x="164" y="522"/>
                </a:lnTo>
                <a:lnTo>
                  <a:pt x="178" y="510"/>
                </a:lnTo>
                <a:lnTo>
                  <a:pt x="182" y="504"/>
                </a:lnTo>
                <a:lnTo>
                  <a:pt x="190" y="498"/>
                </a:lnTo>
                <a:lnTo>
                  <a:pt x="192" y="492"/>
                </a:lnTo>
                <a:lnTo>
                  <a:pt x="192" y="474"/>
                </a:lnTo>
                <a:lnTo>
                  <a:pt x="190" y="468"/>
                </a:lnTo>
                <a:lnTo>
                  <a:pt x="188" y="466"/>
                </a:lnTo>
                <a:lnTo>
                  <a:pt x="184" y="464"/>
                </a:lnTo>
                <a:lnTo>
                  <a:pt x="178" y="454"/>
                </a:lnTo>
                <a:lnTo>
                  <a:pt x="172" y="452"/>
                </a:lnTo>
                <a:lnTo>
                  <a:pt x="172" y="448"/>
                </a:lnTo>
                <a:lnTo>
                  <a:pt x="168" y="438"/>
                </a:lnTo>
                <a:lnTo>
                  <a:pt x="166" y="426"/>
                </a:lnTo>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12" name="Freeform 69"/>
          <p:cNvSpPr>
            <a:spLocks/>
          </p:cNvSpPr>
          <p:nvPr/>
        </p:nvSpPr>
        <p:spPr bwMode="auto">
          <a:xfrm>
            <a:off x="5257587" y="3396996"/>
            <a:ext cx="1107358" cy="499179"/>
          </a:xfrm>
          <a:custGeom>
            <a:avLst/>
            <a:gdLst>
              <a:gd name="T0" fmla="*/ 1331978 w 976"/>
              <a:gd name="T1" fmla="*/ 0 h 440"/>
              <a:gd name="T2" fmla="*/ 1355244 w 976"/>
              <a:gd name="T3" fmla="*/ 34896 h 440"/>
              <a:gd name="T4" fmla="*/ 1393051 w 976"/>
              <a:gd name="T5" fmla="*/ 90148 h 440"/>
              <a:gd name="T6" fmla="*/ 1346519 w 976"/>
              <a:gd name="T7" fmla="*/ 49436 h 440"/>
              <a:gd name="T8" fmla="*/ 1343611 w 976"/>
              <a:gd name="T9" fmla="*/ 66884 h 440"/>
              <a:gd name="T10" fmla="*/ 1329069 w 976"/>
              <a:gd name="T11" fmla="*/ 69792 h 440"/>
              <a:gd name="T12" fmla="*/ 1302895 w 976"/>
              <a:gd name="T13" fmla="*/ 78516 h 440"/>
              <a:gd name="T14" fmla="*/ 1285446 w 976"/>
              <a:gd name="T15" fmla="*/ 93056 h 440"/>
              <a:gd name="T16" fmla="*/ 1288354 w 976"/>
              <a:gd name="T17" fmla="*/ 107597 h 440"/>
              <a:gd name="T18" fmla="*/ 1250547 w 976"/>
              <a:gd name="T19" fmla="*/ 127953 h 440"/>
              <a:gd name="T20" fmla="*/ 1233097 w 976"/>
              <a:gd name="T21" fmla="*/ 78516 h 440"/>
              <a:gd name="T22" fmla="*/ 1244730 w 976"/>
              <a:gd name="T23" fmla="*/ 148309 h 440"/>
              <a:gd name="T24" fmla="*/ 1320345 w 976"/>
              <a:gd name="T25" fmla="*/ 136677 h 440"/>
              <a:gd name="T26" fmla="*/ 1352335 w 976"/>
              <a:gd name="T27" fmla="*/ 133769 h 440"/>
              <a:gd name="T28" fmla="*/ 1349427 w 976"/>
              <a:gd name="T29" fmla="*/ 159941 h 440"/>
              <a:gd name="T30" fmla="*/ 1349427 w 976"/>
              <a:gd name="T31" fmla="*/ 180297 h 440"/>
              <a:gd name="T32" fmla="*/ 1369785 w 976"/>
              <a:gd name="T33" fmla="*/ 145401 h 440"/>
              <a:gd name="T34" fmla="*/ 1390143 w 976"/>
              <a:gd name="T35" fmla="*/ 122137 h 440"/>
              <a:gd name="T36" fmla="*/ 1416317 w 976"/>
              <a:gd name="T37" fmla="*/ 159941 h 440"/>
              <a:gd name="T38" fmla="*/ 1410500 w 976"/>
              <a:gd name="T39" fmla="*/ 194837 h 440"/>
              <a:gd name="T40" fmla="*/ 1384326 w 976"/>
              <a:gd name="T41" fmla="*/ 212285 h 440"/>
              <a:gd name="T42" fmla="*/ 1372693 w 976"/>
              <a:gd name="T43" fmla="*/ 241365 h 440"/>
              <a:gd name="T44" fmla="*/ 1323253 w 976"/>
              <a:gd name="T45" fmla="*/ 250089 h 440"/>
              <a:gd name="T46" fmla="*/ 1314528 w 976"/>
              <a:gd name="T47" fmla="*/ 241365 h 440"/>
              <a:gd name="T48" fmla="*/ 1297079 w 976"/>
              <a:gd name="T49" fmla="*/ 255905 h 440"/>
              <a:gd name="T50" fmla="*/ 1299987 w 976"/>
              <a:gd name="T51" fmla="*/ 226825 h 440"/>
              <a:gd name="T52" fmla="*/ 1285446 w 976"/>
              <a:gd name="T53" fmla="*/ 261721 h 440"/>
              <a:gd name="T54" fmla="*/ 1221464 w 976"/>
              <a:gd name="T55" fmla="*/ 252997 h 440"/>
              <a:gd name="T56" fmla="*/ 1247638 w 976"/>
              <a:gd name="T57" fmla="*/ 267537 h 440"/>
              <a:gd name="T58" fmla="*/ 1297079 w 976"/>
              <a:gd name="T59" fmla="*/ 293709 h 440"/>
              <a:gd name="T60" fmla="*/ 1299987 w 976"/>
              <a:gd name="T61" fmla="*/ 308249 h 440"/>
              <a:gd name="T62" fmla="*/ 1288354 w 976"/>
              <a:gd name="T63" fmla="*/ 334422 h 440"/>
              <a:gd name="T64" fmla="*/ 1215648 w 976"/>
              <a:gd name="T65" fmla="*/ 325698 h 440"/>
              <a:gd name="T66" fmla="*/ 1279629 w 976"/>
              <a:gd name="T67" fmla="*/ 363502 h 440"/>
              <a:gd name="T68" fmla="*/ 1305803 w 976"/>
              <a:gd name="T69" fmla="*/ 348962 h 440"/>
              <a:gd name="T70" fmla="*/ 1326161 w 976"/>
              <a:gd name="T71" fmla="*/ 334422 h 440"/>
              <a:gd name="T72" fmla="*/ 1346519 w 976"/>
              <a:gd name="T73" fmla="*/ 340238 h 440"/>
              <a:gd name="T74" fmla="*/ 1349427 w 976"/>
              <a:gd name="T75" fmla="*/ 357686 h 440"/>
              <a:gd name="T76" fmla="*/ 1308712 w 976"/>
              <a:gd name="T77" fmla="*/ 386766 h 440"/>
              <a:gd name="T78" fmla="*/ 1285446 w 976"/>
              <a:gd name="T79" fmla="*/ 392582 h 440"/>
              <a:gd name="T80" fmla="*/ 1227281 w 976"/>
              <a:gd name="T81" fmla="*/ 424570 h 440"/>
              <a:gd name="T82" fmla="*/ 1218556 w 976"/>
              <a:gd name="T83" fmla="*/ 430386 h 440"/>
              <a:gd name="T84" fmla="*/ 1180749 w 976"/>
              <a:gd name="T85" fmla="*/ 424570 h 440"/>
              <a:gd name="T86" fmla="*/ 1183657 w 976"/>
              <a:gd name="T87" fmla="*/ 447834 h 440"/>
              <a:gd name="T88" fmla="*/ 1180749 w 976"/>
              <a:gd name="T89" fmla="*/ 471098 h 440"/>
              <a:gd name="T90" fmla="*/ 1113859 w 976"/>
              <a:gd name="T91" fmla="*/ 607775 h 440"/>
              <a:gd name="T92" fmla="*/ 1105134 w 976"/>
              <a:gd name="T93" fmla="*/ 613591 h 440"/>
              <a:gd name="T94" fmla="*/ 1038245 w 976"/>
              <a:gd name="T95" fmla="*/ 625223 h 440"/>
              <a:gd name="T96" fmla="*/ 570017 w 976"/>
              <a:gd name="T97" fmla="*/ 442018 h 440"/>
              <a:gd name="T98" fmla="*/ 316999 w 976"/>
              <a:gd name="T99" fmla="*/ 459466 h 440"/>
              <a:gd name="T100" fmla="*/ 264651 w 976"/>
              <a:gd name="T101" fmla="*/ 494362 h 440"/>
              <a:gd name="T102" fmla="*/ 11633 w 976"/>
              <a:gd name="T103" fmla="*/ 479822 h 440"/>
              <a:gd name="T104" fmla="*/ 58165 w 976"/>
              <a:gd name="T105" fmla="*/ 436202 h 440"/>
              <a:gd name="T106" fmla="*/ 145412 w 976"/>
              <a:gd name="T107" fmla="*/ 389674 h 440"/>
              <a:gd name="T108" fmla="*/ 215210 w 976"/>
              <a:gd name="T109" fmla="*/ 331514 h 440"/>
              <a:gd name="T110" fmla="*/ 238476 w 976"/>
              <a:gd name="T111" fmla="*/ 299525 h 440"/>
              <a:gd name="T112" fmla="*/ 293733 w 976"/>
              <a:gd name="T113" fmla="*/ 279169 h 440"/>
              <a:gd name="T114" fmla="*/ 351898 w 976"/>
              <a:gd name="T115" fmla="*/ 264629 h 440"/>
              <a:gd name="T116" fmla="*/ 401338 w 976"/>
              <a:gd name="T117" fmla="*/ 180297 h 4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76" h="440">
                <a:moveTo>
                  <a:pt x="278" y="102"/>
                </a:moveTo>
                <a:lnTo>
                  <a:pt x="280" y="106"/>
                </a:lnTo>
                <a:lnTo>
                  <a:pt x="336" y="102"/>
                </a:lnTo>
                <a:lnTo>
                  <a:pt x="440" y="88"/>
                </a:lnTo>
                <a:lnTo>
                  <a:pt x="554" y="68"/>
                </a:lnTo>
                <a:lnTo>
                  <a:pt x="684" y="46"/>
                </a:lnTo>
                <a:lnTo>
                  <a:pt x="820" y="20"/>
                </a:lnTo>
                <a:lnTo>
                  <a:pt x="916" y="0"/>
                </a:lnTo>
                <a:lnTo>
                  <a:pt x="918" y="2"/>
                </a:lnTo>
                <a:lnTo>
                  <a:pt x="918" y="4"/>
                </a:lnTo>
                <a:lnTo>
                  <a:pt x="916" y="4"/>
                </a:lnTo>
                <a:lnTo>
                  <a:pt x="918" y="8"/>
                </a:lnTo>
                <a:lnTo>
                  <a:pt x="922" y="12"/>
                </a:lnTo>
                <a:lnTo>
                  <a:pt x="926" y="16"/>
                </a:lnTo>
                <a:lnTo>
                  <a:pt x="924" y="16"/>
                </a:lnTo>
                <a:lnTo>
                  <a:pt x="924" y="18"/>
                </a:lnTo>
                <a:lnTo>
                  <a:pt x="932" y="26"/>
                </a:lnTo>
                <a:lnTo>
                  <a:pt x="932" y="24"/>
                </a:lnTo>
                <a:lnTo>
                  <a:pt x="930" y="20"/>
                </a:lnTo>
                <a:lnTo>
                  <a:pt x="932" y="20"/>
                </a:lnTo>
                <a:lnTo>
                  <a:pt x="930" y="16"/>
                </a:lnTo>
                <a:lnTo>
                  <a:pt x="930" y="14"/>
                </a:lnTo>
                <a:lnTo>
                  <a:pt x="932" y="14"/>
                </a:lnTo>
                <a:lnTo>
                  <a:pt x="934" y="26"/>
                </a:lnTo>
                <a:lnTo>
                  <a:pt x="942" y="36"/>
                </a:lnTo>
                <a:lnTo>
                  <a:pt x="950" y="50"/>
                </a:lnTo>
                <a:lnTo>
                  <a:pt x="954" y="56"/>
                </a:lnTo>
                <a:lnTo>
                  <a:pt x="958" y="62"/>
                </a:lnTo>
                <a:lnTo>
                  <a:pt x="956" y="62"/>
                </a:lnTo>
                <a:lnTo>
                  <a:pt x="948" y="58"/>
                </a:lnTo>
                <a:lnTo>
                  <a:pt x="946" y="56"/>
                </a:lnTo>
                <a:lnTo>
                  <a:pt x="946" y="50"/>
                </a:lnTo>
                <a:lnTo>
                  <a:pt x="938" y="44"/>
                </a:lnTo>
                <a:lnTo>
                  <a:pt x="938" y="42"/>
                </a:lnTo>
                <a:lnTo>
                  <a:pt x="934" y="40"/>
                </a:lnTo>
                <a:lnTo>
                  <a:pt x="934" y="36"/>
                </a:lnTo>
                <a:lnTo>
                  <a:pt x="930" y="32"/>
                </a:lnTo>
                <a:lnTo>
                  <a:pt x="926" y="34"/>
                </a:lnTo>
                <a:lnTo>
                  <a:pt x="932" y="38"/>
                </a:lnTo>
                <a:lnTo>
                  <a:pt x="932" y="42"/>
                </a:lnTo>
                <a:lnTo>
                  <a:pt x="936" y="46"/>
                </a:lnTo>
                <a:lnTo>
                  <a:pt x="934" y="48"/>
                </a:lnTo>
                <a:lnTo>
                  <a:pt x="940" y="52"/>
                </a:lnTo>
                <a:lnTo>
                  <a:pt x="928" y="52"/>
                </a:lnTo>
                <a:lnTo>
                  <a:pt x="926" y="50"/>
                </a:lnTo>
                <a:lnTo>
                  <a:pt x="924" y="46"/>
                </a:lnTo>
                <a:lnTo>
                  <a:pt x="918" y="46"/>
                </a:lnTo>
                <a:lnTo>
                  <a:pt x="910" y="40"/>
                </a:lnTo>
                <a:lnTo>
                  <a:pt x="906" y="40"/>
                </a:lnTo>
                <a:lnTo>
                  <a:pt x="904" y="40"/>
                </a:lnTo>
                <a:lnTo>
                  <a:pt x="906" y="38"/>
                </a:lnTo>
                <a:lnTo>
                  <a:pt x="904" y="36"/>
                </a:lnTo>
                <a:lnTo>
                  <a:pt x="902" y="38"/>
                </a:lnTo>
                <a:lnTo>
                  <a:pt x="902" y="42"/>
                </a:lnTo>
                <a:lnTo>
                  <a:pt x="912" y="44"/>
                </a:lnTo>
                <a:lnTo>
                  <a:pt x="914" y="48"/>
                </a:lnTo>
                <a:lnTo>
                  <a:pt x="920" y="52"/>
                </a:lnTo>
                <a:lnTo>
                  <a:pt x="920" y="54"/>
                </a:lnTo>
                <a:lnTo>
                  <a:pt x="924" y="56"/>
                </a:lnTo>
                <a:lnTo>
                  <a:pt x="924" y="58"/>
                </a:lnTo>
                <a:lnTo>
                  <a:pt x="920" y="60"/>
                </a:lnTo>
                <a:lnTo>
                  <a:pt x="916" y="60"/>
                </a:lnTo>
                <a:lnTo>
                  <a:pt x="916" y="64"/>
                </a:lnTo>
                <a:lnTo>
                  <a:pt x="912" y="64"/>
                </a:lnTo>
                <a:lnTo>
                  <a:pt x="902" y="58"/>
                </a:lnTo>
                <a:lnTo>
                  <a:pt x="896" y="54"/>
                </a:lnTo>
                <a:lnTo>
                  <a:pt x="898" y="58"/>
                </a:lnTo>
                <a:lnTo>
                  <a:pt x="902" y="62"/>
                </a:lnTo>
                <a:lnTo>
                  <a:pt x="906" y="66"/>
                </a:lnTo>
                <a:lnTo>
                  <a:pt x="910" y="68"/>
                </a:lnTo>
                <a:lnTo>
                  <a:pt x="908" y="70"/>
                </a:lnTo>
                <a:lnTo>
                  <a:pt x="890" y="66"/>
                </a:lnTo>
                <a:lnTo>
                  <a:pt x="888" y="64"/>
                </a:lnTo>
                <a:lnTo>
                  <a:pt x="886" y="62"/>
                </a:lnTo>
                <a:lnTo>
                  <a:pt x="884" y="64"/>
                </a:lnTo>
                <a:lnTo>
                  <a:pt x="878" y="60"/>
                </a:lnTo>
                <a:lnTo>
                  <a:pt x="880" y="64"/>
                </a:lnTo>
                <a:lnTo>
                  <a:pt x="884" y="66"/>
                </a:lnTo>
                <a:lnTo>
                  <a:pt x="888" y="70"/>
                </a:lnTo>
                <a:lnTo>
                  <a:pt x="892" y="70"/>
                </a:lnTo>
                <a:lnTo>
                  <a:pt x="894" y="72"/>
                </a:lnTo>
                <a:lnTo>
                  <a:pt x="896" y="70"/>
                </a:lnTo>
                <a:lnTo>
                  <a:pt x="898" y="72"/>
                </a:lnTo>
                <a:lnTo>
                  <a:pt x="890" y="76"/>
                </a:lnTo>
                <a:lnTo>
                  <a:pt x="886" y="74"/>
                </a:lnTo>
                <a:lnTo>
                  <a:pt x="884" y="78"/>
                </a:lnTo>
                <a:lnTo>
                  <a:pt x="886" y="78"/>
                </a:lnTo>
                <a:lnTo>
                  <a:pt x="886" y="80"/>
                </a:lnTo>
                <a:lnTo>
                  <a:pt x="878" y="88"/>
                </a:lnTo>
                <a:lnTo>
                  <a:pt x="868" y="90"/>
                </a:lnTo>
                <a:lnTo>
                  <a:pt x="866" y="88"/>
                </a:lnTo>
                <a:lnTo>
                  <a:pt x="864" y="86"/>
                </a:lnTo>
                <a:lnTo>
                  <a:pt x="862" y="84"/>
                </a:lnTo>
                <a:lnTo>
                  <a:pt x="862" y="88"/>
                </a:lnTo>
                <a:lnTo>
                  <a:pt x="860" y="88"/>
                </a:lnTo>
                <a:lnTo>
                  <a:pt x="856" y="86"/>
                </a:lnTo>
                <a:lnTo>
                  <a:pt x="854" y="80"/>
                </a:lnTo>
                <a:lnTo>
                  <a:pt x="850" y="76"/>
                </a:lnTo>
                <a:lnTo>
                  <a:pt x="848" y="70"/>
                </a:lnTo>
                <a:lnTo>
                  <a:pt x="848" y="62"/>
                </a:lnTo>
                <a:lnTo>
                  <a:pt x="852" y="52"/>
                </a:lnTo>
                <a:lnTo>
                  <a:pt x="846" y="48"/>
                </a:lnTo>
                <a:lnTo>
                  <a:pt x="846" y="50"/>
                </a:lnTo>
                <a:lnTo>
                  <a:pt x="844" y="50"/>
                </a:lnTo>
                <a:lnTo>
                  <a:pt x="848" y="54"/>
                </a:lnTo>
                <a:lnTo>
                  <a:pt x="844" y="66"/>
                </a:lnTo>
                <a:lnTo>
                  <a:pt x="846" y="76"/>
                </a:lnTo>
                <a:lnTo>
                  <a:pt x="850" y="82"/>
                </a:lnTo>
                <a:lnTo>
                  <a:pt x="850" y="86"/>
                </a:lnTo>
                <a:lnTo>
                  <a:pt x="854" y="90"/>
                </a:lnTo>
                <a:lnTo>
                  <a:pt x="856" y="94"/>
                </a:lnTo>
                <a:lnTo>
                  <a:pt x="858" y="94"/>
                </a:lnTo>
                <a:lnTo>
                  <a:pt x="854" y="100"/>
                </a:lnTo>
                <a:lnTo>
                  <a:pt x="854" y="104"/>
                </a:lnTo>
                <a:lnTo>
                  <a:pt x="856" y="102"/>
                </a:lnTo>
                <a:lnTo>
                  <a:pt x="862" y="102"/>
                </a:lnTo>
                <a:lnTo>
                  <a:pt x="870" y="100"/>
                </a:lnTo>
                <a:lnTo>
                  <a:pt x="874" y="100"/>
                </a:lnTo>
                <a:lnTo>
                  <a:pt x="890" y="90"/>
                </a:lnTo>
                <a:lnTo>
                  <a:pt x="892" y="92"/>
                </a:lnTo>
                <a:lnTo>
                  <a:pt x="894" y="96"/>
                </a:lnTo>
                <a:lnTo>
                  <a:pt x="898" y="94"/>
                </a:lnTo>
                <a:lnTo>
                  <a:pt x="906" y="96"/>
                </a:lnTo>
                <a:lnTo>
                  <a:pt x="908" y="96"/>
                </a:lnTo>
                <a:lnTo>
                  <a:pt x="908" y="94"/>
                </a:lnTo>
                <a:lnTo>
                  <a:pt x="902" y="94"/>
                </a:lnTo>
                <a:lnTo>
                  <a:pt x="902" y="90"/>
                </a:lnTo>
                <a:lnTo>
                  <a:pt x="916" y="82"/>
                </a:lnTo>
                <a:lnTo>
                  <a:pt x="920" y="82"/>
                </a:lnTo>
                <a:lnTo>
                  <a:pt x="928" y="80"/>
                </a:lnTo>
                <a:lnTo>
                  <a:pt x="934" y="84"/>
                </a:lnTo>
                <a:lnTo>
                  <a:pt x="934" y="86"/>
                </a:lnTo>
                <a:lnTo>
                  <a:pt x="930" y="86"/>
                </a:lnTo>
                <a:lnTo>
                  <a:pt x="928" y="88"/>
                </a:lnTo>
                <a:lnTo>
                  <a:pt x="930" y="92"/>
                </a:lnTo>
                <a:lnTo>
                  <a:pt x="934" y="88"/>
                </a:lnTo>
                <a:lnTo>
                  <a:pt x="936" y="88"/>
                </a:lnTo>
                <a:lnTo>
                  <a:pt x="932" y="98"/>
                </a:lnTo>
                <a:lnTo>
                  <a:pt x="930" y="100"/>
                </a:lnTo>
                <a:lnTo>
                  <a:pt x="934" y="102"/>
                </a:lnTo>
                <a:lnTo>
                  <a:pt x="936" y="110"/>
                </a:lnTo>
                <a:lnTo>
                  <a:pt x="934" y="112"/>
                </a:lnTo>
                <a:lnTo>
                  <a:pt x="928" y="110"/>
                </a:lnTo>
                <a:lnTo>
                  <a:pt x="928" y="112"/>
                </a:lnTo>
                <a:lnTo>
                  <a:pt x="938" y="114"/>
                </a:lnTo>
                <a:lnTo>
                  <a:pt x="938" y="116"/>
                </a:lnTo>
                <a:lnTo>
                  <a:pt x="938" y="122"/>
                </a:lnTo>
                <a:lnTo>
                  <a:pt x="940" y="122"/>
                </a:lnTo>
                <a:lnTo>
                  <a:pt x="940" y="124"/>
                </a:lnTo>
                <a:lnTo>
                  <a:pt x="938" y="124"/>
                </a:lnTo>
                <a:lnTo>
                  <a:pt x="934" y="126"/>
                </a:lnTo>
                <a:lnTo>
                  <a:pt x="930" y="124"/>
                </a:lnTo>
                <a:lnTo>
                  <a:pt x="928" y="124"/>
                </a:lnTo>
                <a:lnTo>
                  <a:pt x="928" y="126"/>
                </a:lnTo>
                <a:lnTo>
                  <a:pt x="934" y="130"/>
                </a:lnTo>
                <a:lnTo>
                  <a:pt x="936" y="130"/>
                </a:lnTo>
                <a:lnTo>
                  <a:pt x="940" y="128"/>
                </a:lnTo>
                <a:lnTo>
                  <a:pt x="942" y="130"/>
                </a:lnTo>
                <a:lnTo>
                  <a:pt x="944" y="118"/>
                </a:lnTo>
                <a:lnTo>
                  <a:pt x="942" y="108"/>
                </a:lnTo>
                <a:lnTo>
                  <a:pt x="942" y="104"/>
                </a:lnTo>
                <a:lnTo>
                  <a:pt x="942" y="100"/>
                </a:lnTo>
                <a:lnTo>
                  <a:pt x="940" y="94"/>
                </a:lnTo>
                <a:lnTo>
                  <a:pt x="944" y="88"/>
                </a:lnTo>
                <a:lnTo>
                  <a:pt x="948" y="88"/>
                </a:lnTo>
                <a:lnTo>
                  <a:pt x="950" y="92"/>
                </a:lnTo>
                <a:lnTo>
                  <a:pt x="954" y="94"/>
                </a:lnTo>
                <a:lnTo>
                  <a:pt x="954" y="90"/>
                </a:lnTo>
                <a:lnTo>
                  <a:pt x="952" y="90"/>
                </a:lnTo>
                <a:lnTo>
                  <a:pt x="948" y="86"/>
                </a:lnTo>
                <a:lnTo>
                  <a:pt x="952" y="86"/>
                </a:lnTo>
                <a:lnTo>
                  <a:pt x="956" y="84"/>
                </a:lnTo>
                <a:lnTo>
                  <a:pt x="952" y="84"/>
                </a:lnTo>
                <a:lnTo>
                  <a:pt x="954" y="78"/>
                </a:lnTo>
                <a:lnTo>
                  <a:pt x="956" y="80"/>
                </a:lnTo>
                <a:lnTo>
                  <a:pt x="958" y="82"/>
                </a:lnTo>
                <a:lnTo>
                  <a:pt x="968" y="90"/>
                </a:lnTo>
                <a:lnTo>
                  <a:pt x="968" y="94"/>
                </a:lnTo>
                <a:lnTo>
                  <a:pt x="972" y="98"/>
                </a:lnTo>
                <a:lnTo>
                  <a:pt x="972" y="106"/>
                </a:lnTo>
                <a:lnTo>
                  <a:pt x="974" y="110"/>
                </a:lnTo>
                <a:lnTo>
                  <a:pt x="976" y="116"/>
                </a:lnTo>
                <a:lnTo>
                  <a:pt x="974" y="116"/>
                </a:lnTo>
                <a:lnTo>
                  <a:pt x="970" y="114"/>
                </a:lnTo>
                <a:lnTo>
                  <a:pt x="970" y="116"/>
                </a:lnTo>
                <a:lnTo>
                  <a:pt x="970" y="118"/>
                </a:lnTo>
                <a:lnTo>
                  <a:pt x="974" y="122"/>
                </a:lnTo>
                <a:lnTo>
                  <a:pt x="976" y="126"/>
                </a:lnTo>
                <a:lnTo>
                  <a:pt x="974" y="128"/>
                </a:lnTo>
                <a:lnTo>
                  <a:pt x="972" y="130"/>
                </a:lnTo>
                <a:lnTo>
                  <a:pt x="970" y="134"/>
                </a:lnTo>
                <a:lnTo>
                  <a:pt x="966" y="136"/>
                </a:lnTo>
                <a:lnTo>
                  <a:pt x="968" y="134"/>
                </a:lnTo>
                <a:lnTo>
                  <a:pt x="962" y="134"/>
                </a:lnTo>
                <a:lnTo>
                  <a:pt x="960" y="132"/>
                </a:lnTo>
                <a:lnTo>
                  <a:pt x="960" y="128"/>
                </a:lnTo>
                <a:lnTo>
                  <a:pt x="958" y="128"/>
                </a:lnTo>
                <a:lnTo>
                  <a:pt x="958" y="132"/>
                </a:lnTo>
                <a:lnTo>
                  <a:pt x="960" y="136"/>
                </a:lnTo>
                <a:lnTo>
                  <a:pt x="958" y="142"/>
                </a:lnTo>
                <a:lnTo>
                  <a:pt x="952" y="146"/>
                </a:lnTo>
                <a:lnTo>
                  <a:pt x="952" y="148"/>
                </a:lnTo>
                <a:lnTo>
                  <a:pt x="954" y="150"/>
                </a:lnTo>
                <a:lnTo>
                  <a:pt x="950" y="154"/>
                </a:lnTo>
                <a:lnTo>
                  <a:pt x="950" y="156"/>
                </a:lnTo>
                <a:lnTo>
                  <a:pt x="948" y="158"/>
                </a:lnTo>
                <a:lnTo>
                  <a:pt x="948" y="162"/>
                </a:lnTo>
                <a:lnTo>
                  <a:pt x="946" y="160"/>
                </a:lnTo>
                <a:lnTo>
                  <a:pt x="944" y="160"/>
                </a:lnTo>
                <a:lnTo>
                  <a:pt x="944" y="166"/>
                </a:lnTo>
                <a:lnTo>
                  <a:pt x="946" y="168"/>
                </a:lnTo>
                <a:lnTo>
                  <a:pt x="938" y="172"/>
                </a:lnTo>
                <a:lnTo>
                  <a:pt x="936" y="176"/>
                </a:lnTo>
                <a:lnTo>
                  <a:pt x="934" y="176"/>
                </a:lnTo>
                <a:lnTo>
                  <a:pt x="928" y="178"/>
                </a:lnTo>
                <a:lnTo>
                  <a:pt x="924" y="174"/>
                </a:lnTo>
                <a:lnTo>
                  <a:pt x="924" y="178"/>
                </a:lnTo>
                <a:lnTo>
                  <a:pt x="920" y="178"/>
                </a:lnTo>
                <a:lnTo>
                  <a:pt x="912" y="170"/>
                </a:lnTo>
                <a:lnTo>
                  <a:pt x="910" y="172"/>
                </a:lnTo>
                <a:lnTo>
                  <a:pt x="914" y="180"/>
                </a:lnTo>
                <a:lnTo>
                  <a:pt x="914" y="182"/>
                </a:lnTo>
                <a:lnTo>
                  <a:pt x="912" y="182"/>
                </a:lnTo>
                <a:lnTo>
                  <a:pt x="910" y="180"/>
                </a:lnTo>
                <a:lnTo>
                  <a:pt x="906" y="180"/>
                </a:lnTo>
                <a:lnTo>
                  <a:pt x="904" y="178"/>
                </a:lnTo>
                <a:lnTo>
                  <a:pt x="910" y="176"/>
                </a:lnTo>
                <a:lnTo>
                  <a:pt x="908" y="174"/>
                </a:lnTo>
                <a:lnTo>
                  <a:pt x="906" y="168"/>
                </a:lnTo>
                <a:lnTo>
                  <a:pt x="904" y="166"/>
                </a:lnTo>
                <a:lnTo>
                  <a:pt x="902" y="164"/>
                </a:lnTo>
                <a:lnTo>
                  <a:pt x="902" y="166"/>
                </a:lnTo>
                <a:lnTo>
                  <a:pt x="902" y="170"/>
                </a:lnTo>
                <a:lnTo>
                  <a:pt x="902" y="174"/>
                </a:lnTo>
                <a:lnTo>
                  <a:pt x="898" y="174"/>
                </a:lnTo>
                <a:lnTo>
                  <a:pt x="898" y="176"/>
                </a:lnTo>
                <a:lnTo>
                  <a:pt x="900" y="178"/>
                </a:lnTo>
                <a:lnTo>
                  <a:pt x="896" y="178"/>
                </a:lnTo>
                <a:lnTo>
                  <a:pt x="892" y="176"/>
                </a:lnTo>
                <a:lnTo>
                  <a:pt x="894" y="172"/>
                </a:lnTo>
                <a:lnTo>
                  <a:pt x="888" y="172"/>
                </a:lnTo>
                <a:lnTo>
                  <a:pt x="886" y="170"/>
                </a:lnTo>
                <a:lnTo>
                  <a:pt x="888" y="168"/>
                </a:lnTo>
                <a:lnTo>
                  <a:pt x="884" y="162"/>
                </a:lnTo>
                <a:lnTo>
                  <a:pt x="888" y="160"/>
                </a:lnTo>
                <a:lnTo>
                  <a:pt x="894" y="162"/>
                </a:lnTo>
                <a:lnTo>
                  <a:pt x="896" y="158"/>
                </a:lnTo>
                <a:lnTo>
                  <a:pt x="894" y="156"/>
                </a:lnTo>
                <a:lnTo>
                  <a:pt x="890" y="158"/>
                </a:lnTo>
                <a:lnTo>
                  <a:pt x="880" y="156"/>
                </a:lnTo>
                <a:lnTo>
                  <a:pt x="876" y="162"/>
                </a:lnTo>
                <a:lnTo>
                  <a:pt x="878" y="162"/>
                </a:lnTo>
                <a:lnTo>
                  <a:pt x="880" y="164"/>
                </a:lnTo>
                <a:lnTo>
                  <a:pt x="880" y="170"/>
                </a:lnTo>
                <a:lnTo>
                  <a:pt x="884" y="172"/>
                </a:lnTo>
                <a:lnTo>
                  <a:pt x="882" y="174"/>
                </a:lnTo>
                <a:lnTo>
                  <a:pt x="886" y="178"/>
                </a:lnTo>
                <a:lnTo>
                  <a:pt x="884" y="180"/>
                </a:lnTo>
                <a:lnTo>
                  <a:pt x="878" y="178"/>
                </a:lnTo>
                <a:lnTo>
                  <a:pt x="878" y="174"/>
                </a:lnTo>
                <a:lnTo>
                  <a:pt x="874" y="176"/>
                </a:lnTo>
                <a:lnTo>
                  <a:pt x="870" y="176"/>
                </a:lnTo>
                <a:lnTo>
                  <a:pt x="864" y="180"/>
                </a:lnTo>
                <a:lnTo>
                  <a:pt x="856" y="176"/>
                </a:lnTo>
                <a:lnTo>
                  <a:pt x="846" y="176"/>
                </a:lnTo>
                <a:lnTo>
                  <a:pt x="840" y="174"/>
                </a:lnTo>
                <a:lnTo>
                  <a:pt x="836" y="174"/>
                </a:lnTo>
                <a:lnTo>
                  <a:pt x="832" y="170"/>
                </a:lnTo>
                <a:lnTo>
                  <a:pt x="828" y="170"/>
                </a:lnTo>
                <a:lnTo>
                  <a:pt x="834" y="176"/>
                </a:lnTo>
                <a:lnTo>
                  <a:pt x="838" y="176"/>
                </a:lnTo>
                <a:lnTo>
                  <a:pt x="838" y="182"/>
                </a:lnTo>
                <a:lnTo>
                  <a:pt x="844" y="178"/>
                </a:lnTo>
                <a:lnTo>
                  <a:pt x="848" y="180"/>
                </a:lnTo>
                <a:lnTo>
                  <a:pt x="856" y="180"/>
                </a:lnTo>
                <a:lnTo>
                  <a:pt x="858" y="184"/>
                </a:lnTo>
                <a:lnTo>
                  <a:pt x="870" y="184"/>
                </a:lnTo>
                <a:lnTo>
                  <a:pt x="874" y="188"/>
                </a:lnTo>
                <a:lnTo>
                  <a:pt x="886" y="188"/>
                </a:lnTo>
                <a:lnTo>
                  <a:pt x="894" y="190"/>
                </a:lnTo>
                <a:lnTo>
                  <a:pt x="898" y="188"/>
                </a:lnTo>
                <a:lnTo>
                  <a:pt x="900" y="192"/>
                </a:lnTo>
                <a:lnTo>
                  <a:pt x="902" y="194"/>
                </a:lnTo>
                <a:lnTo>
                  <a:pt x="902" y="202"/>
                </a:lnTo>
                <a:lnTo>
                  <a:pt x="892" y="200"/>
                </a:lnTo>
                <a:lnTo>
                  <a:pt x="892" y="202"/>
                </a:lnTo>
                <a:lnTo>
                  <a:pt x="898" y="204"/>
                </a:lnTo>
                <a:lnTo>
                  <a:pt x="898" y="206"/>
                </a:lnTo>
                <a:lnTo>
                  <a:pt x="896" y="206"/>
                </a:lnTo>
                <a:lnTo>
                  <a:pt x="890" y="206"/>
                </a:lnTo>
                <a:lnTo>
                  <a:pt x="886" y="208"/>
                </a:lnTo>
                <a:lnTo>
                  <a:pt x="882" y="212"/>
                </a:lnTo>
                <a:lnTo>
                  <a:pt x="882" y="214"/>
                </a:lnTo>
                <a:lnTo>
                  <a:pt x="888" y="212"/>
                </a:lnTo>
                <a:lnTo>
                  <a:pt x="892" y="214"/>
                </a:lnTo>
                <a:lnTo>
                  <a:pt x="894" y="212"/>
                </a:lnTo>
                <a:lnTo>
                  <a:pt x="892" y="212"/>
                </a:lnTo>
                <a:lnTo>
                  <a:pt x="892" y="210"/>
                </a:lnTo>
                <a:lnTo>
                  <a:pt x="896" y="212"/>
                </a:lnTo>
                <a:lnTo>
                  <a:pt x="896" y="216"/>
                </a:lnTo>
                <a:lnTo>
                  <a:pt x="894" y="220"/>
                </a:lnTo>
                <a:lnTo>
                  <a:pt x="890" y="222"/>
                </a:lnTo>
                <a:lnTo>
                  <a:pt x="892" y="224"/>
                </a:lnTo>
                <a:lnTo>
                  <a:pt x="892" y="226"/>
                </a:lnTo>
                <a:lnTo>
                  <a:pt x="888" y="228"/>
                </a:lnTo>
                <a:lnTo>
                  <a:pt x="886" y="230"/>
                </a:lnTo>
                <a:lnTo>
                  <a:pt x="882" y="232"/>
                </a:lnTo>
                <a:lnTo>
                  <a:pt x="880" y="238"/>
                </a:lnTo>
                <a:lnTo>
                  <a:pt x="872" y="242"/>
                </a:lnTo>
                <a:lnTo>
                  <a:pt x="870" y="244"/>
                </a:lnTo>
                <a:lnTo>
                  <a:pt x="864" y="242"/>
                </a:lnTo>
                <a:lnTo>
                  <a:pt x="854" y="236"/>
                </a:lnTo>
                <a:lnTo>
                  <a:pt x="852" y="234"/>
                </a:lnTo>
                <a:lnTo>
                  <a:pt x="848" y="234"/>
                </a:lnTo>
                <a:lnTo>
                  <a:pt x="840" y="226"/>
                </a:lnTo>
                <a:lnTo>
                  <a:pt x="836" y="224"/>
                </a:lnTo>
                <a:lnTo>
                  <a:pt x="840" y="228"/>
                </a:lnTo>
                <a:lnTo>
                  <a:pt x="842" y="234"/>
                </a:lnTo>
                <a:lnTo>
                  <a:pt x="848" y="236"/>
                </a:lnTo>
                <a:lnTo>
                  <a:pt x="852" y="244"/>
                </a:lnTo>
                <a:lnTo>
                  <a:pt x="856" y="246"/>
                </a:lnTo>
                <a:lnTo>
                  <a:pt x="862" y="248"/>
                </a:lnTo>
                <a:lnTo>
                  <a:pt x="874" y="248"/>
                </a:lnTo>
                <a:lnTo>
                  <a:pt x="880" y="252"/>
                </a:lnTo>
                <a:lnTo>
                  <a:pt x="880" y="250"/>
                </a:lnTo>
                <a:lnTo>
                  <a:pt x="884" y="248"/>
                </a:lnTo>
                <a:lnTo>
                  <a:pt x="884" y="244"/>
                </a:lnTo>
                <a:lnTo>
                  <a:pt x="888" y="244"/>
                </a:lnTo>
                <a:lnTo>
                  <a:pt x="888" y="242"/>
                </a:lnTo>
                <a:lnTo>
                  <a:pt x="892" y="238"/>
                </a:lnTo>
                <a:lnTo>
                  <a:pt x="894" y="238"/>
                </a:lnTo>
                <a:lnTo>
                  <a:pt x="896" y="242"/>
                </a:lnTo>
                <a:lnTo>
                  <a:pt x="902" y="244"/>
                </a:lnTo>
                <a:lnTo>
                  <a:pt x="902" y="242"/>
                </a:lnTo>
                <a:lnTo>
                  <a:pt x="898" y="240"/>
                </a:lnTo>
                <a:lnTo>
                  <a:pt x="898" y="238"/>
                </a:lnTo>
                <a:lnTo>
                  <a:pt x="902" y="234"/>
                </a:lnTo>
                <a:lnTo>
                  <a:pt x="908" y="238"/>
                </a:lnTo>
                <a:lnTo>
                  <a:pt x="908" y="234"/>
                </a:lnTo>
                <a:lnTo>
                  <a:pt x="906" y="232"/>
                </a:lnTo>
                <a:lnTo>
                  <a:pt x="908" y="228"/>
                </a:lnTo>
                <a:lnTo>
                  <a:pt x="908" y="222"/>
                </a:lnTo>
                <a:lnTo>
                  <a:pt x="910" y="222"/>
                </a:lnTo>
                <a:lnTo>
                  <a:pt x="912" y="226"/>
                </a:lnTo>
                <a:lnTo>
                  <a:pt x="912" y="230"/>
                </a:lnTo>
                <a:lnTo>
                  <a:pt x="916" y="234"/>
                </a:lnTo>
                <a:lnTo>
                  <a:pt x="916" y="236"/>
                </a:lnTo>
                <a:lnTo>
                  <a:pt x="912" y="238"/>
                </a:lnTo>
                <a:lnTo>
                  <a:pt x="910" y="240"/>
                </a:lnTo>
                <a:lnTo>
                  <a:pt x="912" y="242"/>
                </a:lnTo>
                <a:lnTo>
                  <a:pt x="916" y="240"/>
                </a:lnTo>
                <a:lnTo>
                  <a:pt x="918" y="238"/>
                </a:lnTo>
                <a:lnTo>
                  <a:pt x="920" y="240"/>
                </a:lnTo>
                <a:lnTo>
                  <a:pt x="920" y="234"/>
                </a:lnTo>
                <a:lnTo>
                  <a:pt x="926" y="234"/>
                </a:lnTo>
                <a:lnTo>
                  <a:pt x="926" y="232"/>
                </a:lnTo>
                <a:lnTo>
                  <a:pt x="922" y="226"/>
                </a:lnTo>
                <a:lnTo>
                  <a:pt x="926" y="226"/>
                </a:lnTo>
                <a:lnTo>
                  <a:pt x="930" y="230"/>
                </a:lnTo>
                <a:lnTo>
                  <a:pt x="934" y="234"/>
                </a:lnTo>
                <a:lnTo>
                  <a:pt x="932" y="238"/>
                </a:lnTo>
                <a:lnTo>
                  <a:pt x="926" y="238"/>
                </a:lnTo>
                <a:lnTo>
                  <a:pt x="926" y="242"/>
                </a:lnTo>
                <a:lnTo>
                  <a:pt x="928" y="244"/>
                </a:lnTo>
                <a:lnTo>
                  <a:pt x="928" y="246"/>
                </a:lnTo>
                <a:lnTo>
                  <a:pt x="922" y="250"/>
                </a:lnTo>
                <a:lnTo>
                  <a:pt x="920" y="248"/>
                </a:lnTo>
                <a:lnTo>
                  <a:pt x="920" y="254"/>
                </a:lnTo>
                <a:lnTo>
                  <a:pt x="914" y="264"/>
                </a:lnTo>
                <a:lnTo>
                  <a:pt x="912" y="266"/>
                </a:lnTo>
                <a:lnTo>
                  <a:pt x="912" y="272"/>
                </a:lnTo>
                <a:lnTo>
                  <a:pt x="904" y="274"/>
                </a:lnTo>
                <a:lnTo>
                  <a:pt x="902" y="270"/>
                </a:lnTo>
                <a:lnTo>
                  <a:pt x="904" y="266"/>
                </a:lnTo>
                <a:lnTo>
                  <a:pt x="900" y="266"/>
                </a:lnTo>
                <a:lnTo>
                  <a:pt x="898" y="262"/>
                </a:lnTo>
                <a:lnTo>
                  <a:pt x="900" y="278"/>
                </a:lnTo>
                <a:lnTo>
                  <a:pt x="896" y="278"/>
                </a:lnTo>
                <a:lnTo>
                  <a:pt x="894" y="276"/>
                </a:lnTo>
                <a:lnTo>
                  <a:pt x="894" y="270"/>
                </a:lnTo>
                <a:lnTo>
                  <a:pt x="890" y="266"/>
                </a:lnTo>
                <a:lnTo>
                  <a:pt x="888" y="266"/>
                </a:lnTo>
                <a:lnTo>
                  <a:pt x="888" y="268"/>
                </a:lnTo>
                <a:lnTo>
                  <a:pt x="884" y="270"/>
                </a:lnTo>
                <a:lnTo>
                  <a:pt x="882" y="274"/>
                </a:lnTo>
                <a:lnTo>
                  <a:pt x="886" y="272"/>
                </a:lnTo>
                <a:lnTo>
                  <a:pt x="890" y="276"/>
                </a:lnTo>
                <a:lnTo>
                  <a:pt x="890" y="278"/>
                </a:lnTo>
                <a:lnTo>
                  <a:pt x="886" y="280"/>
                </a:lnTo>
                <a:lnTo>
                  <a:pt x="876" y="278"/>
                </a:lnTo>
                <a:lnTo>
                  <a:pt x="870" y="280"/>
                </a:lnTo>
                <a:lnTo>
                  <a:pt x="846" y="292"/>
                </a:lnTo>
                <a:lnTo>
                  <a:pt x="844" y="292"/>
                </a:lnTo>
                <a:lnTo>
                  <a:pt x="846" y="288"/>
                </a:lnTo>
                <a:lnTo>
                  <a:pt x="844" y="286"/>
                </a:lnTo>
                <a:lnTo>
                  <a:pt x="842" y="282"/>
                </a:lnTo>
                <a:lnTo>
                  <a:pt x="840" y="282"/>
                </a:lnTo>
                <a:lnTo>
                  <a:pt x="840" y="284"/>
                </a:lnTo>
                <a:lnTo>
                  <a:pt x="842" y="288"/>
                </a:lnTo>
                <a:lnTo>
                  <a:pt x="842" y="292"/>
                </a:lnTo>
                <a:lnTo>
                  <a:pt x="840" y="294"/>
                </a:lnTo>
                <a:lnTo>
                  <a:pt x="836" y="292"/>
                </a:lnTo>
                <a:lnTo>
                  <a:pt x="838" y="296"/>
                </a:lnTo>
                <a:lnTo>
                  <a:pt x="838" y="298"/>
                </a:lnTo>
                <a:lnTo>
                  <a:pt x="834" y="300"/>
                </a:lnTo>
                <a:lnTo>
                  <a:pt x="828" y="310"/>
                </a:lnTo>
                <a:lnTo>
                  <a:pt x="824" y="314"/>
                </a:lnTo>
                <a:lnTo>
                  <a:pt x="822" y="316"/>
                </a:lnTo>
                <a:lnTo>
                  <a:pt x="812" y="312"/>
                </a:lnTo>
                <a:lnTo>
                  <a:pt x="816" y="310"/>
                </a:lnTo>
                <a:lnTo>
                  <a:pt x="820" y="302"/>
                </a:lnTo>
                <a:lnTo>
                  <a:pt x="810" y="294"/>
                </a:lnTo>
                <a:lnTo>
                  <a:pt x="812" y="292"/>
                </a:lnTo>
                <a:lnTo>
                  <a:pt x="810" y="290"/>
                </a:lnTo>
                <a:lnTo>
                  <a:pt x="808" y="292"/>
                </a:lnTo>
                <a:lnTo>
                  <a:pt x="804" y="290"/>
                </a:lnTo>
                <a:lnTo>
                  <a:pt x="806" y="294"/>
                </a:lnTo>
                <a:lnTo>
                  <a:pt x="808" y="298"/>
                </a:lnTo>
                <a:lnTo>
                  <a:pt x="810" y="298"/>
                </a:lnTo>
                <a:lnTo>
                  <a:pt x="814" y="306"/>
                </a:lnTo>
                <a:lnTo>
                  <a:pt x="814" y="308"/>
                </a:lnTo>
                <a:lnTo>
                  <a:pt x="812" y="310"/>
                </a:lnTo>
                <a:lnTo>
                  <a:pt x="808" y="308"/>
                </a:lnTo>
                <a:lnTo>
                  <a:pt x="808" y="310"/>
                </a:lnTo>
                <a:lnTo>
                  <a:pt x="810" y="314"/>
                </a:lnTo>
                <a:lnTo>
                  <a:pt x="814" y="314"/>
                </a:lnTo>
                <a:lnTo>
                  <a:pt x="818" y="318"/>
                </a:lnTo>
                <a:lnTo>
                  <a:pt x="816" y="320"/>
                </a:lnTo>
                <a:lnTo>
                  <a:pt x="818" y="320"/>
                </a:lnTo>
                <a:lnTo>
                  <a:pt x="816" y="322"/>
                </a:lnTo>
                <a:lnTo>
                  <a:pt x="812" y="324"/>
                </a:lnTo>
                <a:lnTo>
                  <a:pt x="808" y="326"/>
                </a:lnTo>
                <a:lnTo>
                  <a:pt x="788" y="348"/>
                </a:lnTo>
                <a:lnTo>
                  <a:pt x="782" y="356"/>
                </a:lnTo>
                <a:lnTo>
                  <a:pt x="774" y="374"/>
                </a:lnTo>
                <a:lnTo>
                  <a:pt x="772" y="376"/>
                </a:lnTo>
                <a:lnTo>
                  <a:pt x="770" y="386"/>
                </a:lnTo>
                <a:lnTo>
                  <a:pt x="770" y="396"/>
                </a:lnTo>
                <a:lnTo>
                  <a:pt x="770" y="402"/>
                </a:lnTo>
                <a:lnTo>
                  <a:pt x="768" y="418"/>
                </a:lnTo>
                <a:lnTo>
                  <a:pt x="766" y="418"/>
                </a:lnTo>
                <a:lnTo>
                  <a:pt x="766" y="414"/>
                </a:lnTo>
                <a:lnTo>
                  <a:pt x="766" y="408"/>
                </a:lnTo>
                <a:lnTo>
                  <a:pt x="764" y="392"/>
                </a:lnTo>
                <a:lnTo>
                  <a:pt x="758" y="382"/>
                </a:lnTo>
                <a:lnTo>
                  <a:pt x="758" y="384"/>
                </a:lnTo>
                <a:lnTo>
                  <a:pt x="762" y="398"/>
                </a:lnTo>
                <a:lnTo>
                  <a:pt x="764" y="406"/>
                </a:lnTo>
                <a:lnTo>
                  <a:pt x="762" y="418"/>
                </a:lnTo>
                <a:lnTo>
                  <a:pt x="760" y="422"/>
                </a:lnTo>
                <a:lnTo>
                  <a:pt x="758" y="424"/>
                </a:lnTo>
                <a:lnTo>
                  <a:pt x="756" y="426"/>
                </a:lnTo>
                <a:lnTo>
                  <a:pt x="742" y="424"/>
                </a:lnTo>
                <a:lnTo>
                  <a:pt x="734" y="426"/>
                </a:lnTo>
                <a:lnTo>
                  <a:pt x="732" y="426"/>
                </a:lnTo>
                <a:lnTo>
                  <a:pt x="726" y="428"/>
                </a:lnTo>
                <a:lnTo>
                  <a:pt x="718" y="430"/>
                </a:lnTo>
                <a:lnTo>
                  <a:pt x="716" y="424"/>
                </a:lnTo>
                <a:lnTo>
                  <a:pt x="714" y="428"/>
                </a:lnTo>
                <a:lnTo>
                  <a:pt x="714" y="430"/>
                </a:lnTo>
                <a:lnTo>
                  <a:pt x="698" y="438"/>
                </a:lnTo>
                <a:lnTo>
                  <a:pt x="696" y="440"/>
                </a:lnTo>
                <a:lnTo>
                  <a:pt x="696" y="436"/>
                </a:lnTo>
                <a:lnTo>
                  <a:pt x="694" y="438"/>
                </a:lnTo>
                <a:lnTo>
                  <a:pt x="546" y="326"/>
                </a:lnTo>
                <a:lnTo>
                  <a:pt x="414" y="344"/>
                </a:lnTo>
                <a:lnTo>
                  <a:pt x="412" y="324"/>
                </a:lnTo>
                <a:lnTo>
                  <a:pt x="392" y="304"/>
                </a:lnTo>
                <a:lnTo>
                  <a:pt x="382" y="314"/>
                </a:lnTo>
                <a:lnTo>
                  <a:pt x="378" y="310"/>
                </a:lnTo>
                <a:lnTo>
                  <a:pt x="380" y="304"/>
                </a:lnTo>
                <a:lnTo>
                  <a:pt x="378" y="300"/>
                </a:lnTo>
                <a:lnTo>
                  <a:pt x="344" y="302"/>
                </a:lnTo>
                <a:lnTo>
                  <a:pt x="234" y="312"/>
                </a:lnTo>
                <a:lnTo>
                  <a:pt x="230" y="314"/>
                </a:lnTo>
                <a:lnTo>
                  <a:pt x="224" y="314"/>
                </a:lnTo>
                <a:lnTo>
                  <a:pt x="222" y="312"/>
                </a:lnTo>
                <a:lnTo>
                  <a:pt x="218" y="316"/>
                </a:lnTo>
                <a:lnTo>
                  <a:pt x="218" y="320"/>
                </a:lnTo>
                <a:lnTo>
                  <a:pt x="212" y="320"/>
                </a:lnTo>
                <a:lnTo>
                  <a:pt x="210" y="322"/>
                </a:lnTo>
                <a:lnTo>
                  <a:pt x="204" y="324"/>
                </a:lnTo>
                <a:lnTo>
                  <a:pt x="198" y="326"/>
                </a:lnTo>
                <a:lnTo>
                  <a:pt x="192" y="330"/>
                </a:lnTo>
                <a:lnTo>
                  <a:pt x="190" y="330"/>
                </a:lnTo>
                <a:lnTo>
                  <a:pt x="188" y="334"/>
                </a:lnTo>
                <a:lnTo>
                  <a:pt x="184" y="336"/>
                </a:lnTo>
                <a:lnTo>
                  <a:pt x="182" y="340"/>
                </a:lnTo>
                <a:lnTo>
                  <a:pt x="180" y="338"/>
                </a:lnTo>
                <a:lnTo>
                  <a:pt x="178" y="336"/>
                </a:lnTo>
                <a:lnTo>
                  <a:pt x="144" y="354"/>
                </a:lnTo>
                <a:lnTo>
                  <a:pt x="2" y="372"/>
                </a:lnTo>
                <a:lnTo>
                  <a:pt x="0" y="342"/>
                </a:lnTo>
                <a:lnTo>
                  <a:pt x="2" y="338"/>
                </a:lnTo>
                <a:lnTo>
                  <a:pt x="6" y="332"/>
                </a:lnTo>
                <a:lnTo>
                  <a:pt x="8" y="330"/>
                </a:lnTo>
                <a:lnTo>
                  <a:pt x="12" y="334"/>
                </a:lnTo>
                <a:lnTo>
                  <a:pt x="24" y="332"/>
                </a:lnTo>
                <a:lnTo>
                  <a:pt x="26" y="330"/>
                </a:lnTo>
                <a:lnTo>
                  <a:pt x="28" y="326"/>
                </a:lnTo>
                <a:lnTo>
                  <a:pt x="28" y="318"/>
                </a:lnTo>
                <a:lnTo>
                  <a:pt x="30" y="312"/>
                </a:lnTo>
                <a:lnTo>
                  <a:pt x="30" y="308"/>
                </a:lnTo>
                <a:lnTo>
                  <a:pt x="30" y="306"/>
                </a:lnTo>
                <a:lnTo>
                  <a:pt x="34" y="302"/>
                </a:lnTo>
                <a:lnTo>
                  <a:pt x="40" y="300"/>
                </a:lnTo>
                <a:lnTo>
                  <a:pt x="44" y="292"/>
                </a:lnTo>
                <a:lnTo>
                  <a:pt x="50" y="288"/>
                </a:lnTo>
                <a:lnTo>
                  <a:pt x="54" y="284"/>
                </a:lnTo>
                <a:lnTo>
                  <a:pt x="60" y="282"/>
                </a:lnTo>
                <a:lnTo>
                  <a:pt x="72" y="282"/>
                </a:lnTo>
                <a:lnTo>
                  <a:pt x="74" y="278"/>
                </a:lnTo>
                <a:lnTo>
                  <a:pt x="78" y="282"/>
                </a:lnTo>
                <a:lnTo>
                  <a:pt x="88" y="278"/>
                </a:lnTo>
                <a:lnTo>
                  <a:pt x="92" y="272"/>
                </a:lnTo>
                <a:lnTo>
                  <a:pt x="100" y="268"/>
                </a:lnTo>
                <a:lnTo>
                  <a:pt x="104" y="262"/>
                </a:lnTo>
                <a:lnTo>
                  <a:pt x="110" y="262"/>
                </a:lnTo>
                <a:lnTo>
                  <a:pt x="114" y="254"/>
                </a:lnTo>
                <a:lnTo>
                  <a:pt x="118" y="252"/>
                </a:lnTo>
                <a:lnTo>
                  <a:pt x="122" y="246"/>
                </a:lnTo>
                <a:lnTo>
                  <a:pt x="126" y="246"/>
                </a:lnTo>
                <a:lnTo>
                  <a:pt x="132" y="242"/>
                </a:lnTo>
                <a:lnTo>
                  <a:pt x="142" y="242"/>
                </a:lnTo>
                <a:lnTo>
                  <a:pt x="146" y="234"/>
                </a:lnTo>
                <a:lnTo>
                  <a:pt x="148" y="228"/>
                </a:lnTo>
                <a:lnTo>
                  <a:pt x="150" y="226"/>
                </a:lnTo>
                <a:lnTo>
                  <a:pt x="148" y="220"/>
                </a:lnTo>
                <a:lnTo>
                  <a:pt x="150" y="216"/>
                </a:lnTo>
                <a:lnTo>
                  <a:pt x="150" y="214"/>
                </a:lnTo>
                <a:lnTo>
                  <a:pt x="154" y="214"/>
                </a:lnTo>
                <a:lnTo>
                  <a:pt x="158" y="218"/>
                </a:lnTo>
                <a:lnTo>
                  <a:pt x="160" y="218"/>
                </a:lnTo>
                <a:lnTo>
                  <a:pt x="164" y="212"/>
                </a:lnTo>
                <a:lnTo>
                  <a:pt x="162" y="208"/>
                </a:lnTo>
                <a:lnTo>
                  <a:pt x="164" y="206"/>
                </a:lnTo>
                <a:lnTo>
                  <a:pt x="176" y="200"/>
                </a:lnTo>
                <a:lnTo>
                  <a:pt x="178" y="196"/>
                </a:lnTo>
                <a:lnTo>
                  <a:pt x="180" y="196"/>
                </a:lnTo>
                <a:lnTo>
                  <a:pt x="184" y="200"/>
                </a:lnTo>
                <a:lnTo>
                  <a:pt x="182" y="204"/>
                </a:lnTo>
                <a:lnTo>
                  <a:pt x="184" y="208"/>
                </a:lnTo>
                <a:lnTo>
                  <a:pt x="186" y="208"/>
                </a:lnTo>
                <a:lnTo>
                  <a:pt x="188" y="210"/>
                </a:lnTo>
                <a:lnTo>
                  <a:pt x="196" y="202"/>
                </a:lnTo>
                <a:lnTo>
                  <a:pt x="202" y="192"/>
                </a:lnTo>
                <a:lnTo>
                  <a:pt x="206" y="186"/>
                </a:lnTo>
                <a:lnTo>
                  <a:pt x="214" y="182"/>
                </a:lnTo>
                <a:lnTo>
                  <a:pt x="216" y="180"/>
                </a:lnTo>
                <a:lnTo>
                  <a:pt x="220" y="180"/>
                </a:lnTo>
                <a:lnTo>
                  <a:pt x="226" y="176"/>
                </a:lnTo>
                <a:lnTo>
                  <a:pt x="228" y="178"/>
                </a:lnTo>
                <a:lnTo>
                  <a:pt x="232" y="176"/>
                </a:lnTo>
                <a:lnTo>
                  <a:pt x="234" y="182"/>
                </a:lnTo>
                <a:lnTo>
                  <a:pt x="240" y="182"/>
                </a:lnTo>
                <a:lnTo>
                  <a:pt x="242" y="182"/>
                </a:lnTo>
                <a:lnTo>
                  <a:pt x="242" y="178"/>
                </a:lnTo>
                <a:lnTo>
                  <a:pt x="246" y="178"/>
                </a:lnTo>
                <a:lnTo>
                  <a:pt x="254" y="152"/>
                </a:lnTo>
                <a:lnTo>
                  <a:pt x="256" y="150"/>
                </a:lnTo>
                <a:lnTo>
                  <a:pt x="266" y="140"/>
                </a:lnTo>
                <a:lnTo>
                  <a:pt x="272" y="142"/>
                </a:lnTo>
                <a:lnTo>
                  <a:pt x="278" y="142"/>
                </a:lnTo>
                <a:lnTo>
                  <a:pt x="272" y="134"/>
                </a:lnTo>
                <a:lnTo>
                  <a:pt x="276" y="128"/>
                </a:lnTo>
                <a:lnTo>
                  <a:pt x="276" y="124"/>
                </a:lnTo>
                <a:lnTo>
                  <a:pt x="278" y="120"/>
                </a:lnTo>
                <a:lnTo>
                  <a:pt x="274" y="114"/>
                </a:lnTo>
                <a:lnTo>
                  <a:pt x="278" y="10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13" name="Freeform 70"/>
          <p:cNvSpPr>
            <a:spLocks/>
          </p:cNvSpPr>
          <p:nvPr/>
        </p:nvSpPr>
        <p:spPr bwMode="auto">
          <a:xfrm>
            <a:off x="3606458" y="1587320"/>
            <a:ext cx="826184" cy="943856"/>
          </a:xfrm>
          <a:custGeom>
            <a:avLst/>
            <a:gdLst>
              <a:gd name="T0" fmla="*/ 2909 w 728"/>
              <a:gd name="T1" fmla="*/ 75605 h 832"/>
              <a:gd name="T2" fmla="*/ 11636 w 728"/>
              <a:gd name="T3" fmla="*/ 127946 h 832"/>
              <a:gd name="T4" fmla="*/ 14545 w 728"/>
              <a:gd name="T5" fmla="*/ 223906 h 832"/>
              <a:gd name="T6" fmla="*/ 26181 w 728"/>
              <a:gd name="T7" fmla="*/ 296603 h 832"/>
              <a:gd name="T8" fmla="*/ 34908 w 728"/>
              <a:gd name="T9" fmla="*/ 328590 h 832"/>
              <a:gd name="T10" fmla="*/ 46543 w 728"/>
              <a:gd name="T11" fmla="*/ 375116 h 832"/>
              <a:gd name="T12" fmla="*/ 46543 w 728"/>
              <a:gd name="T13" fmla="*/ 407102 h 832"/>
              <a:gd name="T14" fmla="*/ 49452 w 728"/>
              <a:gd name="T15" fmla="*/ 468167 h 832"/>
              <a:gd name="T16" fmla="*/ 55270 w 728"/>
              <a:gd name="T17" fmla="*/ 503062 h 832"/>
              <a:gd name="T18" fmla="*/ 49452 w 728"/>
              <a:gd name="T19" fmla="*/ 558312 h 832"/>
              <a:gd name="T20" fmla="*/ 61088 w 728"/>
              <a:gd name="T21" fmla="*/ 601930 h 832"/>
              <a:gd name="T22" fmla="*/ 81451 w 728"/>
              <a:gd name="T23" fmla="*/ 660087 h 832"/>
              <a:gd name="T24" fmla="*/ 81451 w 728"/>
              <a:gd name="T25" fmla="*/ 706613 h 832"/>
              <a:gd name="T26" fmla="*/ 63997 w 728"/>
              <a:gd name="T27" fmla="*/ 744415 h 832"/>
              <a:gd name="T28" fmla="*/ 34908 w 728"/>
              <a:gd name="T29" fmla="*/ 776402 h 832"/>
              <a:gd name="T30" fmla="*/ 93087 w 728"/>
              <a:gd name="T31" fmla="*/ 837467 h 832"/>
              <a:gd name="T32" fmla="*/ 680698 w 728"/>
              <a:gd name="T33" fmla="*/ 1203859 h 832"/>
              <a:gd name="T34" fmla="*/ 869780 w 728"/>
              <a:gd name="T35" fmla="*/ 1177688 h 832"/>
              <a:gd name="T36" fmla="*/ 863962 w 728"/>
              <a:gd name="T37" fmla="*/ 1128255 h 832"/>
              <a:gd name="T38" fmla="*/ 826146 w 728"/>
              <a:gd name="T39" fmla="*/ 1090452 h 832"/>
              <a:gd name="T40" fmla="*/ 773785 w 728"/>
              <a:gd name="T41" fmla="*/ 1058466 h 832"/>
              <a:gd name="T42" fmla="*/ 727241 w 728"/>
              <a:gd name="T43" fmla="*/ 1009032 h 832"/>
              <a:gd name="T44" fmla="*/ 695242 w 728"/>
              <a:gd name="T45" fmla="*/ 985769 h 832"/>
              <a:gd name="T46" fmla="*/ 648699 w 728"/>
              <a:gd name="T47" fmla="*/ 965414 h 832"/>
              <a:gd name="T48" fmla="*/ 634154 w 728"/>
              <a:gd name="T49" fmla="*/ 918888 h 832"/>
              <a:gd name="T50" fmla="*/ 634154 w 728"/>
              <a:gd name="T51" fmla="*/ 878178 h 832"/>
              <a:gd name="T52" fmla="*/ 639972 w 728"/>
              <a:gd name="T53" fmla="*/ 828744 h 832"/>
              <a:gd name="T54" fmla="*/ 637063 w 728"/>
              <a:gd name="T55" fmla="*/ 793849 h 832"/>
              <a:gd name="T56" fmla="*/ 610883 w 728"/>
              <a:gd name="T57" fmla="*/ 776402 h 832"/>
              <a:gd name="T58" fmla="*/ 628336 w 728"/>
              <a:gd name="T59" fmla="*/ 724060 h 832"/>
              <a:gd name="T60" fmla="*/ 669062 w 728"/>
              <a:gd name="T61" fmla="*/ 692074 h 832"/>
              <a:gd name="T62" fmla="*/ 692334 w 728"/>
              <a:gd name="T63" fmla="*/ 552496 h 832"/>
              <a:gd name="T64" fmla="*/ 709787 w 728"/>
              <a:gd name="T65" fmla="*/ 537956 h 832"/>
              <a:gd name="T66" fmla="*/ 724332 w 728"/>
              <a:gd name="T67" fmla="*/ 520509 h 832"/>
              <a:gd name="T68" fmla="*/ 776693 w 728"/>
              <a:gd name="T69" fmla="*/ 476891 h 832"/>
              <a:gd name="T70" fmla="*/ 820328 w 728"/>
              <a:gd name="T71" fmla="*/ 430365 h 832"/>
              <a:gd name="T72" fmla="*/ 930869 w 728"/>
              <a:gd name="T73" fmla="*/ 325682 h 832"/>
              <a:gd name="T74" fmla="*/ 1041409 w 728"/>
              <a:gd name="T75" fmla="*/ 270432 h 832"/>
              <a:gd name="T76" fmla="*/ 1058863 w 728"/>
              <a:gd name="T77" fmla="*/ 255893 h 832"/>
              <a:gd name="T78" fmla="*/ 1032682 w 728"/>
              <a:gd name="T79" fmla="*/ 252985 h 832"/>
              <a:gd name="T80" fmla="*/ 977412 w 728"/>
              <a:gd name="T81" fmla="*/ 238446 h 832"/>
              <a:gd name="T82" fmla="*/ 933778 w 728"/>
              <a:gd name="T83" fmla="*/ 247169 h 832"/>
              <a:gd name="T84" fmla="*/ 919233 w 728"/>
              <a:gd name="T85" fmla="*/ 244261 h 832"/>
              <a:gd name="T86" fmla="*/ 887234 w 728"/>
              <a:gd name="T87" fmla="*/ 235538 h 832"/>
              <a:gd name="T88" fmla="*/ 878507 w 728"/>
              <a:gd name="T89" fmla="*/ 220998 h 832"/>
              <a:gd name="T90" fmla="*/ 808692 w 728"/>
              <a:gd name="T91" fmla="*/ 258801 h 832"/>
              <a:gd name="T92" fmla="*/ 785420 w 728"/>
              <a:gd name="T93" fmla="*/ 261709 h 832"/>
              <a:gd name="T94" fmla="*/ 765058 w 728"/>
              <a:gd name="T95" fmla="*/ 252985 h 832"/>
              <a:gd name="T96" fmla="*/ 735968 w 728"/>
              <a:gd name="T97" fmla="*/ 229722 h 832"/>
              <a:gd name="T98" fmla="*/ 706878 w 728"/>
              <a:gd name="T99" fmla="*/ 206459 h 832"/>
              <a:gd name="T100" fmla="*/ 677789 w 728"/>
              <a:gd name="T101" fmla="*/ 215183 h 832"/>
              <a:gd name="T102" fmla="*/ 657426 w 728"/>
              <a:gd name="T103" fmla="*/ 203551 h 832"/>
              <a:gd name="T104" fmla="*/ 622518 w 728"/>
              <a:gd name="T105" fmla="*/ 186104 h 832"/>
              <a:gd name="T106" fmla="*/ 631245 w 728"/>
              <a:gd name="T107" fmla="*/ 168657 h 832"/>
              <a:gd name="T108" fmla="*/ 584702 w 728"/>
              <a:gd name="T109" fmla="*/ 151209 h 832"/>
              <a:gd name="T110" fmla="*/ 526523 w 728"/>
              <a:gd name="T111" fmla="*/ 157025 h 832"/>
              <a:gd name="T112" fmla="*/ 497433 w 728"/>
              <a:gd name="T113" fmla="*/ 174472 h 832"/>
              <a:gd name="T114" fmla="*/ 465434 w 728"/>
              <a:gd name="T115" fmla="*/ 157025 h 832"/>
              <a:gd name="T116" fmla="*/ 404346 w 728"/>
              <a:gd name="T117" fmla="*/ 139578 h 832"/>
              <a:gd name="T118" fmla="*/ 346167 w 728"/>
              <a:gd name="T119" fmla="*/ 107591 h 832"/>
              <a:gd name="T120" fmla="*/ 328713 w 728"/>
              <a:gd name="T121" fmla="*/ 23263 h 832"/>
              <a:gd name="T122" fmla="*/ 285079 w 728"/>
              <a:gd name="T123" fmla="*/ 0 h 8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28" h="832">
                <a:moveTo>
                  <a:pt x="196" y="0"/>
                </a:moveTo>
                <a:lnTo>
                  <a:pt x="196" y="54"/>
                </a:lnTo>
                <a:lnTo>
                  <a:pt x="16" y="52"/>
                </a:lnTo>
                <a:lnTo>
                  <a:pt x="2" y="50"/>
                </a:lnTo>
                <a:lnTo>
                  <a:pt x="2" y="52"/>
                </a:lnTo>
                <a:lnTo>
                  <a:pt x="0" y="56"/>
                </a:lnTo>
                <a:lnTo>
                  <a:pt x="6" y="70"/>
                </a:lnTo>
                <a:lnTo>
                  <a:pt x="6" y="76"/>
                </a:lnTo>
                <a:lnTo>
                  <a:pt x="8" y="80"/>
                </a:lnTo>
                <a:lnTo>
                  <a:pt x="8" y="88"/>
                </a:lnTo>
                <a:lnTo>
                  <a:pt x="12" y="100"/>
                </a:lnTo>
                <a:lnTo>
                  <a:pt x="6" y="116"/>
                </a:lnTo>
                <a:lnTo>
                  <a:pt x="10" y="134"/>
                </a:lnTo>
                <a:lnTo>
                  <a:pt x="6" y="140"/>
                </a:lnTo>
                <a:lnTo>
                  <a:pt x="10" y="154"/>
                </a:lnTo>
                <a:lnTo>
                  <a:pt x="8" y="172"/>
                </a:lnTo>
                <a:lnTo>
                  <a:pt x="10" y="182"/>
                </a:lnTo>
                <a:lnTo>
                  <a:pt x="14" y="190"/>
                </a:lnTo>
                <a:lnTo>
                  <a:pt x="14" y="198"/>
                </a:lnTo>
                <a:lnTo>
                  <a:pt x="18" y="204"/>
                </a:lnTo>
                <a:lnTo>
                  <a:pt x="16" y="210"/>
                </a:lnTo>
                <a:lnTo>
                  <a:pt x="20" y="216"/>
                </a:lnTo>
                <a:lnTo>
                  <a:pt x="20" y="220"/>
                </a:lnTo>
                <a:lnTo>
                  <a:pt x="24" y="226"/>
                </a:lnTo>
                <a:lnTo>
                  <a:pt x="28" y="238"/>
                </a:lnTo>
                <a:lnTo>
                  <a:pt x="30" y="246"/>
                </a:lnTo>
                <a:lnTo>
                  <a:pt x="32" y="250"/>
                </a:lnTo>
                <a:lnTo>
                  <a:pt x="30" y="254"/>
                </a:lnTo>
                <a:lnTo>
                  <a:pt x="32" y="258"/>
                </a:lnTo>
                <a:lnTo>
                  <a:pt x="30" y="262"/>
                </a:lnTo>
                <a:lnTo>
                  <a:pt x="32" y="266"/>
                </a:lnTo>
                <a:lnTo>
                  <a:pt x="30" y="270"/>
                </a:lnTo>
                <a:lnTo>
                  <a:pt x="30" y="276"/>
                </a:lnTo>
                <a:lnTo>
                  <a:pt x="32" y="280"/>
                </a:lnTo>
                <a:lnTo>
                  <a:pt x="32" y="296"/>
                </a:lnTo>
                <a:lnTo>
                  <a:pt x="32" y="306"/>
                </a:lnTo>
                <a:lnTo>
                  <a:pt x="32" y="310"/>
                </a:lnTo>
                <a:lnTo>
                  <a:pt x="32" y="316"/>
                </a:lnTo>
                <a:lnTo>
                  <a:pt x="34" y="322"/>
                </a:lnTo>
                <a:lnTo>
                  <a:pt x="32" y="336"/>
                </a:lnTo>
                <a:lnTo>
                  <a:pt x="34" y="342"/>
                </a:lnTo>
                <a:lnTo>
                  <a:pt x="34" y="344"/>
                </a:lnTo>
                <a:lnTo>
                  <a:pt x="38" y="344"/>
                </a:lnTo>
                <a:lnTo>
                  <a:pt x="38" y="346"/>
                </a:lnTo>
                <a:lnTo>
                  <a:pt x="36" y="354"/>
                </a:lnTo>
                <a:lnTo>
                  <a:pt x="36" y="358"/>
                </a:lnTo>
                <a:lnTo>
                  <a:pt x="34" y="364"/>
                </a:lnTo>
                <a:lnTo>
                  <a:pt x="36" y="374"/>
                </a:lnTo>
                <a:lnTo>
                  <a:pt x="34" y="384"/>
                </a:lnTo>
                <a:lnTo>
                  <a:pt x="38" y="394"/>
                </a:lnTo>
                <a:lnTo>
                  <a:pt x="40" y="398"/>
                </a:lnTo>
                <a:lnTo>
                  <a:pt x="38" y="406"/>
                </a:lnTo>
                <a:lnTo>
                  <a:pt x="42" y="410"/>
                </a:lnTo>
                <a:lnTo>
                  <a:pt x="42" y="414"/>
                </a:lnTo>
                <a:lnTo>
                  <a:pt x="46" y="424"/>
                </a:lnTo>
                <a:lnTo>
                  <a:pt x="52" y="430"/>
                </a:lnTo>
                <a:lnTo>
                  <a:pt x="54" y="438"/>
                </a:lnTo>
                <a:lnTo>
                  <a:pt x="52" y="446"/>
                </a:lnTo>
                <a:lnTo>
                  <a:pt x="56" y="454"/>
                </a:lnTo>
                <a:lnTo>
                  <a:pt x="56" y="458"/>
                </a:lnTo>
                <a:lnTo>
                  <a:pt x="56" y="466"/>
                </a:lnTo>
                <a:lnTo>
                  <a:pt x="54" y="472"/>
                </a:lnTo>
                <a:lnTo>
                  <a:pt x="56" y="484"/>
                </a:lnTo>
                <a:lnTo>
                  <a:pt x="56" y="486"/>
                </a:lnTo>
                <a:lnTo>
                  <a:pt x="54" y="490"/>
                </a:lnTo>
                <a:lnTo>
                  <a:pt x="54" y="498"/>
                </a:lnTo>
                <a:lnTo>
                  <a:pt x="54" y="500"/>
                </a:lnTo>
                <a:lnTo>
                  <a:pt x="44" y="512"/>
                </a:lnTo>
                <a:lnTo>
                  <a:pt x="34" y="518"/>
                </a:lnTo>
                <a:lnTo>
                  <a:pt x="28" y="526"/>
                </a:lnTo>
                <a:lnTo>
                  <a:pt x="24" y="530"/>
                </a:lnTo>
                <a:lnTo>
                  <a:pt x="24" y="534"/>
                </a:lnTo>
                <a:lnTo>
                  <a:pt x="30" y="542"/>
                </a:lnTo>
                <a:lnTo>
                  <a:pt x="40" y="560"/>
                </a:lnTo>
                <a:lnTo>
                  <a:pt x="52" y="562"/>
                </a:lnTo>
                <a:lnTo>
                  <a:pt x="56" y="566"/>
                </a:lnTo>
                <a:lnTo>
                  <a:pt x="64" y="576"/>
                </a:lnTo>
                <a:lnTo>
                  <a:pt x="60" y="830"/>
                </a:lnTo>
                <a:lnTo>
                  <a:pt x="182" y="832"/>
                </a:lnTo>
                <a:lnTo>
                  <a:pt x="328" y="830"/>
                </a:lnTo>
                <a:lnTo>
                  <a:pt x="468" y="828"/>
                </a:lnTo>
                <a:lnTo>
                  <a:pt x="602" y="822"/>
                </a:lnTo>
                <a:lnTo>
                  <a:pt x="598" y="816"/>
                </a:lnTo>
                <a:lnTo>
                  <a:pt x="598" y="810"/>
                </a:lnTo>
                <a:lnTo>
                  <a:pt x="596" y="792"/>
                </a:lnTo>
                <a:lnTo>
                  <a:pt x="596" y="784"/>
                </a:lnTo>
                <a:lnTo>
                  <a:pt x="596" y="782"/>
                </a:lnTo>
                <a:lnTo>
                  <a:pt x="594" y="776"/>
                </a:lnTo>
                <a:lnTo>
                  <a:pt x="590" y="772"/>
                </a:lnTo>
                <a:lnTo>
                  <a:pt x="586" y="764"/>
                </a:lnTo>
                <a:lnTo>
                  <a:pt x="578" y="756"/>
                </a:lnTo>
                <a:lnTo>
                  <a:pt x="568" y="750"/>
                </a:lnTo>
                <a:lnTo>
                  <a:pt x="560" y="748"/>
                </a:lnTo>
                <a:lnTo>
                  <a:pt x="550" y="742"/>
                </a:lnTo>
                <a:lnTo>
                  <a:pt x="542" y="736"/>
                </a:lnTo>
                <a:lnTo>
                  <a:pt x="538" y="732"/>
                </a:lnTo>
                <a:lnTo>
                  <a:pt x="532" y="728"/>
                </a:lnTo>
                <a:lnTo>
                  <a:pt x="522" y="708"/>
                </a:lnTo>
                <a:lnTo>
                  <a:pt x="516" y="704"/>
                </a:lnTo>
                <a:lnTo>
                  <a:pt x="504" y="696"/>
                </a:lnTo>
                <a:lnTo>
                  <a:pt x="500" y="694"/>
                </a:lnTo>
                <a:lnTo>
                  <a:pt x="494" y="694"/>
                </a:lnTo>
                <a:lnTo>
                  <a:pt x="490" y="692"/>
                </a:lnTo>
                <a:lnTo>
                  <a:pt x="484" y="686"/>
                </a:lnTo>
                <a:lnTo>
                  <a:pt x="482" y="680"/>
                </a:lnTo>
                <a:lnTo>
                  <a:pt x="478" y="678"/>
                </a:lnTo>
                <a:lnTo>
                  <a:pt x="462" y="676"/>
                </a:lnTo>
                <a:lnTo>
                  <a:pt x="454" y="670"/>
                </a:lnTo>
                <a:lnTo>
                  <a:pt x="456" y="672"/>
                </a:lnTo>
                <a:lnTo>
                  <a:pt x="452" y="670"/>
                </a:lnTo>
                <a:lnTo>
                  <a:pt x="446" y="664"/>
                </a:lnTo>
                <a:lnTo>
                  <a:pt x="432" y="652"/>
                </a:lnTo>
                <a:lnTo>
                  <a:pt x="436" y="644"/>
                </a:lnTo>
                <a:lnTo>
                  <a:pt x="436" y="636"/>
                </a:lnTo>
                <a:lnTo>
                  <a:pt x="436" y="632"/>
                </a:lnTo>
                <a:lnTo>
                  <a:pt x="438" y="626"/>
                </a:lnTo>
                <a:lnTo>
                  <a:pt x="434" y="612"/>
                </a:lnTo>
                <a:lnTo>
                  <a:pt x="432" y="608"/>
                </a:lnTo>
                <a:lnTo>
                  <a:pt x="432" y="606"/>
                </a:lnTo>
                <a:lnTo>
                  <a:pt x="436" y="604"/>
                </a:lnTo>
                <a:lnTo>
                  <a:pt x="438" y="600"/>
                </a:lnTo>
                <a:lnTo>
                  <a:pt x="436" y="596"/>
                </a:lnTo>
                <a:lnTo>
                  <a:pt x="434" y="590"/>
                </a:lnTo>
                <a:lnTo>
                  <a:pt x="436" y="576"/>
                </a:lnTo>
                <a:lnTo>
                  <a:pt x="440" y="570"/>
                </a:lnTo>
                <a:lnTo>
                  <a:pt x="440" y="564"/>
                </a:lnTo>
                <a:lnTo>
                  <a:pt x="444" y="560"/>
                </a:lnTo>
                <a:lnTo>
                  <a:pt x="444" y="556"/>
                </a:lnTo>
                <a:lnTo>
                  <a:pt x="444" y="554"/>
                </a:lnTo>
                <a:lnTo>
                  <a:pt x="438" y="546"/>
                </a:lnTo>
                <a:lnTo>
                  <a:pt x="436" y="540"/>
                </a:lnTo>
                <a:lnTo>
                  <a:pt x="434" y="538"/>
                </a:lnTo>
                <a:lnTo>
                  <a:pt x="432" y="536"/>
                </a:lnTo>
                <a:lnTo>
                  <a:pt x="424" y="536"/>
                </a:lnTo>
                <a:lnTo>
                  <a:pt x="420" y="534"/>
                </a:lnTo>
                <a:lnTo>
                  <a:pt x="420" y="524"/>
                </a:lnTo>
                <a:lnTo>
                  <a:pt x="420" y="516"/>
                </a:lnTo>
                <a:lnTo>
                  <a:pt x="430" y="508"/>
                </a:lnTo>
                <a:lnTo>
                  <a:pt x="432" y="502"/>
                </a:lnTo>
                <a:lnTo>
                  <a:pt x="432" y="498"/>
                </a:lnTo>
                <a:lnTo>
                  <a:pt x="436" y="492"/>
                </a:lnTo>
                <a:lnTo>
                  <a:pt x="440" y="488"/>
                </a:lnTo>
                <a:lnTo>
                  <a:pt x="452" y="482"/>
                </a:lnTo>
                <a:lnTo>
                  <a:pt x="454" y="476"/>
                </a:lnTo>
                <a:lnTo>
                  <a:pt x="460" y="476"/>
                </a:lnTo>
                <a:lnTo>
                  <a:pt x="464" y="470"/>
                </a:lnTo>
                <a:lnTo>
                  <a:pt x="472" y="470"/>
                </a:lnTo>
                <a:lnTo>
                  <a:pt x="474" y="464"/>
                </a:lnTo>
                <a:lnTo>
                  <a:pt x="478" y="462"/>
                </a:lnTo>
                <a:lnTo>
                  <a:pt x="476" y="380"/>
                </a:lnTo>
                <a:lnTo>
                  <a:pt x="478" y="380"/>
                </a:lnTo>
                <a:lnTo>
                  <a:pt x="484" y="380"/>
                </a:lnTo>
                <a:lnTo>
                  <a:pt x="484" y="374"/>
                </a:lnTo>
                <a:lnTo>
                  <a:pt x="486" y="372"/>
                </a:lnTo>
                <a:lnTo>
                  <a:pt x="488" y="370"/>
                </a:lnTo>
                <a:lnTo>
                  <a:pt x="490" y="366"/>
                </a:lnTo>
                <a:lnTo>
                  <a:pt x="492" y="364"/>
                </a:lnTo>
                <a:lnTo>
                  <a:pt x="494" y="362"/>
                </a:lnTo>
                <a:lnTo>
                  <a:pt x="498" y="358"/>
                </a:lnTo>
                <a:lnTo>
                  <a:pt x="508" y="350"/>
                </a:lnTo>
                <a:lnTo>
                  <a:pt x="514" y="344"/>
                </a:lnTo>
                <a:lnTo>
                  <a:pt x="520" y="340"/>
                </a:lnTo>
                <a:lnTo>
                  <a:pt x="530" y="330"/>
                </a:lnTo>
                <a:lnTo>
                  <a:pt x="534" y="328"/>
                </a:lnTo>
                <a:lnTo>
                  <a:pt x="544" y="316"/>
                </a:lnTo>
                <a:lnTo>
                  <a:pt x="552" y="310"/>
                </a:lnTo>
                <a:lnTo>
                  <a:pt x="558" y="304"/>
                </a:lnTo>
                <a:lnTo>
                  <a:pt x="562" y="300"/>
                </a:lnTo>
                <a:lnTo>
                  <a:pt x="564" y="296"/>
                </a:lnTo>
                <a:lnTo>
                  <a:pt x="570" y="290"/>
                </a:lnTo>
                <a:lnTo>
                  <a:pt x="586" y="268"/>
                </a:lnTo>
                <a:lnTo>
                  <a:pt x="604" y="252"/>
                </a:lnTo>
                <a:lnTo>
                  <a:pt x="616" y="240"/>
                </a:lnTo>
                <a:lnTo>
                  <a:pt x="640" y="224"/>
                </a:lnTo>
                <a:lnTo>
                  <a:pt x="658" y="218"/>
                </a:lnTo>
                <a:lnTo>
                  <a:pt x="662" y="214"/>
                </a:lnTo>
                <a:lnTo>
                  <a:pt x="670" y="212"/>
                </a:lnTo>
                <a:lnTo>
                  <a:pt x="704" y="196"/>
                </a:lnTo>
                <a:lnTo>
                  <a:pt x="716" y="186"/>
                </a:lnTo>
                <a:lnTo>
                  <a:pt x="718" y="182"/>
                </a:lnTo>
                <a:lnTo>
                  <a:pt x="720" y="182"/>
                </a:lnTo>
                <a:lnTo>
                  <a:pt x="722" y="178"/>
                </a:lnTo>
                <a:lnTo>
                  <a:pt x="728" y="180"/>
                </a:lnTo>
                <a:lnTo>
                  <a:pt x="728" y="176"/>
                </a:lnTo>
                <a:lnTo>
                  <a:pt x="724" y="176"/>
                </a:lnTo>
                <a:lnTo>
                  <a:pt x="716" y="176"/>
                </a:lnTo>
                <a:lnTo>
                  <a:pt x="710" y="174"/>
                </a:lnTo>
                <a:lnTo>
                  <a:pt x="704" y="176"/>
                </a:lnTo>
                <a:lnTo>
                  <a:pt x="698" y="182"/>
                </a:lnTo>
                <a:lnTo>
                  <a:pt x="688" y="176"/>
                </a:lnTo>
                <a:lnTo>
                  <a:pt x="680" y="164"/>
                </a:lnTo>
                <a:lnTo>
                  <a:pt x="672" y="164"/>
                </a:lnTo>
                <a:lnTo>
                  <a:pt x="668" y="166"/>
                </a:lnTo>
                <a:lnTo>
                  <a:pt x="660" y="166"/>
                </a:lnTo>
                <a:lnTo>
                  <a:pt x="650" y="168"/>
                </a:lnTo>
                <a:lnTo>
                  <a:pt x="642" y="170"/>
                </a:lnTo>
                <a:lnTo>
                  <a:pt x="642" y="168"/>
                </a:lnTo>
                <a:lnTo>
                  <a:pt x="634" y="170"/>
                </a:lnTo>
                <a:lnTo>
                  <a:pt x="634" y="168"/>
                </a:lnTo>
                <a:lnTo>
                  <a:pt x="632" y="168"/>
                </a:lnTo>
                <a:lnTo>
                  <a:pt x="626" y="170"/>
                </a:lnTo>
                <a:lnTo>
                  <a:pt x="616" y="172"/>
                </a:lnTo>
                <a:lnTo>
                  <a:pt x="614" y="170"/>
                </a:lnTo>
                <a:lnTo>
                  <a:pt x="612" y="166"/>
                </a:lnTo>
                <a:lnTo>
                  <a:pt x="610" y="162"/>
                </a:lnTo>
                <a:lnTo>
                  <a:pt x="606" y="158"/>
                </a:lnTo>
                <a:lnTo>
                  <a:pt x="606" y="156"/>
                </a:lnTo>
                <a:lnTo>
                  <a:pt x="606" y="154"/>
                </a:lnTo>
                <a:lnTo>
                  <a:pt x="606" y="152"/>
                </a:lnTo>
                <a:lnTo>
                  <a:pt x="604" y="152"/>
                </a:lnTo>
                <a:lnTo>
                  <a:pt x="600" y="152"/>
                </a:lnTo>
                <a:lnTo>
                  <a:pt x="588" y="160"/>
                </a:lnTo>
                <a:lnTo>
                  <a:pt x="578" y="166"/>
                </a:lnTo>
                <a:lnTo>
                  <a:pt x="568" y="176"/>
                </a:lnTo>
                <a:lnTo>
                  <a:pt x="556" y="178"/>
                </a:lnTo>
                <a:lnTo>
                  <a:pt x="552" y="182"/>
                </a:lnTo>
                <a:lnTo>
                  <a:pt x="550" y="182"/>
                </a:lnTo>
                <a:lnTo>
                  <a:pt x="544" y="180"/>
                </a:lnTo>
                <a:lnTo>
                  <a:pt x="540" y="180"/>
                </a:lnTo>
                <a:lnTo>
                  <a:pt x="536" y="180"/>
                </a:lnTo>
                <a:lnTo>
                  <a:pt x="538" y="176"/>
                </a:lnTo>
                <a:lnTo>
                  <a:pt x="536" y="174"/>
                </a:lnTo>
                <a:lnTo>
                  <a:pt x="528" y="176"/>
                </a:lnTo>
                <a:lnTo>
                  <a:pt x="526" y="174"/>
                </a:lnTo>
                <a:lnTo>
                  <a:pt x="524" y="172"/>
                </a:lnTo>
                <a:lnTo>
                  <a:pt x="526" y="168"/>
                </a:lnTo>
                <a:lnTo>
                  <a:pt x="522" y="162"/>
                </a:lnTo>
                <a:lnTo>
                  <a:pt x="510" y="160"/>
                </a:lnTo>
                <a:lnTo>
                  <a:pt x="506" y="158"/>
                </a:lnTo>
                <a:lnTo>
                  <a:pt x="500" y="156"/>
                </a:lnTo>
                <a:lnTo>
                  <a:pt x="496" y="152"/>
                </a:lnTo>
                <a:lnTo>
                  <a:pt x="492" y="142"/>
                </a:lnTo>
                <a:lnTo>
                  <a:pt x="490" y="140"/>
                </a:lnTo>
                <a:lnTo>
                  <a:pt x="486" y="142"/>
                </a:lnTo>
                <a:lnTo>
                  <a:pt x="480" y="140"/>
                </a:lnTo>
                <a:lnTo>
                  <a:pt x="474" y="142"/>
                </a:lnTo>
                <a:lnTo>
                  <a:pt x="470" y="142"/>
                </a:lnTo>
                <a:lnTo>
                  <a:pt x="468" y="144"/>
                </a:lnTo>
                <a:lnTo>
                  <a:pt x="466" y="148"/>
                </a:lnTo>
                <a:lnTo>
                  <a:pt x="468" y="156"/>
                </a:lnTo>
                <a:lnTo>
                  <a:pt x="462" y="158"/>
                </a:lnTo>
                <a:lnTo>
                  <a:pt x="456" y="148"/>
                </a:lnTo>
                <a:lnTo>
                  <a:pt x="452" y="146"/>
                </a:lnTo>
                <a:lnTo>
                  <a:pt x="452" y="140"/>
                </a:lnTo>
                <a:lnTo>
                  <a:pt x="452" y="134"/>
                </a:lnTo>
                <a:lnTo>
                  <a:pt x="448" y="128"/>
                </a:lnTo>
                <a:lnTo>
                  <a:pt x="434" y="130"/>
                </a:lnTo>
                <a:lnTo>
                  <a:pt x="430" y="130"/>
                </a:lnTo>
                <a:lnTo>
                  <a:pt x="428" y="128"/>
                </a:lnTo>
                <a:lnTo>
                  <a:pt x="428" y="126"/>
                </a:lnTo>
                <a:lnTo>
                  <a:pt x="428" y="124"/>
                </a:lnTo>
                <a:lnTo>
                  <a:pt x="436" y="122"/>
                </a:lnTo>
                <a:lnTo>
                  <a:pt x="436" y="118"/>
                </a:lnTo>
                <a:lnTo>
                  <a:pt x="434" y="116"/>
                </a:lnTo>
                <a:lnTo>
                  <a:pt x="426" y="116"/>
                </a:lnTo>
                <a:lnTo>
                  <a:pt x="422" y="114"/>
                </a:lnTo>
                <a:lnTo>
                  <a:pt x="410" y="110"/>
                </a:lnTo>
                <a:lnTo>
                  <a:pt x="406" y="106"/>
                </a:lnTo>
                <a:lnTo>
                  <a:pt x="402" y="104"/>
                </a:lnTo>
                <a:lnTo>
                  <a:pt x="388" y="106"/>
                </a:lnTo>
                <a:lnTo>
                  <a:pt x="376" y="104"/>
                </a:lnTo>
                <a:lnTo>
                  <a:pt x="366" y="106"/>
                </a:lnTo>
                <a:lnTo>
                  <a:pt x="364" y="108"/>
                </a:lnTo>
                <a:lnTo>
                  <a:pt x="362" y="108"/>
                </a:lnTo>
                <a:lnTo>
                  <a:pt x="356" y="110"/>
                </a:lnTo>
                <a:lnTo>
                  <a:pt x="356" y="114"/>
                </a:lnTo>
                <a:lnTo>
                  <a:pt x="354" y="118"/>
                </a:lnTo>
                <a:lnTo>
                  <a:pt x="346" y="118"/>
                </a:lnTo>
                <a:lnTo>
                  <a:pt x="342" y="120"/>
                </a:lnTo>
                <a:lnTo>
                  <a:pt x="338" y="122"/>
                </a:lnTo>
                <a:lnTo>
                  <a:pt x="324" y="122"/>
                </a:lnTo>
                <a:lnTo>
                  <a:pt x="324" y="120"/>
                </a:lnTo>
                <a:lnTo>
                  <a:pt x="320" y="108"/>
                </a:lnTo>
                <a:lnTo>
                  <a:pt x="318" y="106"/>
                </a:lnTo>
                <a:lnTo>
                  <a:pt x="282" y="102"/>
                </a:lnTo>
                <a:lnTo>
                  <a:pt x="280" y="102"/>
                </a:lnTo>
                <a:lnTo>
                  <a:pt x="280" y="98"/>
                </a:lnTo>
                <a:lnTo>
                  <a:pt x="278" y="96"/>
                </a:lnTo>
                <a:lnTo>
                  <a:pt x="266" y="94"/>
                </a:lnTo>
                <a:lnTo>
                  <a:pt x="260" y="98"/>
                </a:lnTo>
                <a:lnTo>
                  <a:pt x="248" y="92"/>
                </a:lnTo>
                <a:lnTo>
                  <a:pt x="238" y="84"/>
                </a:lnTo>
                <a:lnTo>
                  <a:pt x="238" y="74"/>
                </a:lnTo>
                <a:lnTo>
                  <a:pt x="238" y="62"/>
                </a:lnTo>
                <a:lnTo>
                  <a:pt x="228" y="28"/>
                </a:lnTo>
                <a:lnTo>
                  <a:pt x="228" y="22"/>
                </a:lnTo>
                <a:lnTo>
                  <a:pt x="226" y="16"/>
                </a:lnTo>
                <a:lnTo>
                  <a:pt x="228" y="10"/>
                </a:lnTo>
                <a:lnTo>
                  <a:pt x="222" y="8"/>
                </a:lnTo>
                <a:lnTo>
                  <a:pt x="216" y="4"/>
                </a:lnTo>
                <a:lnTo>
                  <a:pt x="202" y="4"/>
                </a:lnTo>
                <a:lnTo>
                  <a:pt x="196" y="0"/>
                </a:lnTo>
                <a:close/>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14" name="Rectangle 71"/>
          <p:cNvSpPr>
            <a:spLocks noChangeArrowheads="1"/>
          </p:cNvSpPr>
          <p:nvPr/>
        </p:nvSpPr>
        <p:spPr bwMode="auto">
          <a:xfrm>
            <a:off x="5718367" y="2414742"/>
            <a:ext cx="1238" cy="1238"/>
          </a:xfrm>
          <a:prstGeom prst="rect">
            <a:avLst/>
          </a:prstGeom>
          <a:solidFill>
            <a:schemeClr val="accent1"/>
          </a:solidFill>
          <a:ln w="12700">
            <a:solidFill>
              <a:srgbClr val="FFFFFF"/>
            </a:solidFill>
            <a:miter lim="800000"/>
            <a:headEnd/>
            <a:tailEnd/>
          </a:ln>
        </p:spPr>
        <p:txBody>
          <a:bodyPr/>
          <a:lstStyle/>
          <a:p>
            <a:endParaRPr lang="en-US" sz="1600" dirty="0">
              <a:solidFill>
                <a:prstClr val="black"/>
              </a:solidFill>
            </a:endParaRPr>
          </a:p>
        </p:txBody>
      </p:sp>
      <p:sp>
        <p:nvSpPr>
          <p:cNvPr id="2115" name="Rectangle 72"/>
          <p:cNvSpPr>
            <a:spLocks noChangeArrowheads="1"/>
          </p:cNvSpPr>
          <p:nvPr/>
        </p:nvSpPr>
        <p:spPr bwMode="auto">
          <a:xfrm>
            <a:off x="5312088" y="2573290"/>
            <a:ext cx="2477" cy="1238"/>
          </a:xfrm>
          <a:prstGeom prst="rect">
            <a:avLst/>
          </a:prstGeom>
          <a:solidFill>
            <a:schemeClr val="accent1"/>
          </a:solidFill>
          <a:ln w="12700">
            <a:solidFill>
              <a:srgbClr val="FFFFFF"/>
            </a:solidFill>
            <a:miter lim="800000"/>
            <a:headEnd/>
            <a:tailEnd/>
          </a:ln>
        </p:spPr>
        <p:txBody>
          <a:bodyPr/>
          <a:lstStyle/>
          <a:p>
            <a:endParaRPr lang="en-US" sz="1600" dirty="0">
              <a:solidFill>
                <a:prstClr val="black"/>
              </a:solidFill>
            </a:endParaRPr>
          </a:p>
        </p:txBody>
      </p:sp>
      <p:sp>
        <p:nvSpPr>
          <p:cNvPr id="2116" name="Freeform 73"/>
          <p:cNvSpPr>
            <a:spLocks/>
          </p:cNvSpPr>
          <p:nvPr/>
        </p:nvSpPr>
        <p:spPr bwMode="auto">
          <a:xfrm>
            <a:off x="6307967" y="3390803"/>
            <a:ext cx="4955" cy="3716"/>
          </a:xfrm>
          <a:custGeom>
            <a:avLst/>
            <a:gdLst>
              <a:gd name="T0" fmla="*/ 0 w 4"/>
              <a:gd name="T1" fmla="*/ 4762 h 4"/>
              <a:gd name="T2" fmla="*/ 6350 w 4"/>
              <a:gd name="T3" fmla="*/ 4762 h 4"/>
              <a:gd name="T4" fmla="*/ 6350 w 4"/>
              <a:gd name="T5" fmla="*/ 2381 h 4"/>
              <a:gd name="T6" fmla="*/ 3175 w 4"/>
              <a:gd name="T7" fmla="*/ 0 h 4"/>
              <a:gd name="T8" fmla="*/ 0 w 4"/>
              <a:gd name="T9" fmla="*/ 2381 h 4"/>
              <a:gd name="T10" fmla="*/ 0 w 4"/>
              <a:gd name="T11" fmla="*/ 4762 h 4"/>
              <a:gd name="T12" fmla="*/ 0 w 4"/>
              <a:gd name="T13" fmla="*/ 4762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4">
                <a:moveTo>
                  <a:pt x="0" y="4"/>
                </a:moveTo>
                <a:lnTo>
                  <a:pt x="4" y="4"/>
                </a:lnTo>
                <a:lnTo>
                  <a:pt x="4" y="2"/>
                </a:lnTo>
                <a:lnTo>
                  <a:pt x="2" y="0"/>
                </a:lnTo>
                <a:lnTo>
                  <a:pt x="0" y="2"/>
                </a:lnTo>
                <a:lnTo>
                  <a:pt x="0" y="4"/>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17" name="Freeform 74"/>
          <p:cNvSpPr>
            <a:spLocks/>
          </p:cNvSpPr>
          <p:nvPr/>
        </p:nvSpPr>
        <p:spPr bwMode="auto">
          <a:xfrm>
            <a:off x="4829012" y="2086498"/>
            <a:ext cx="501655" cy="677545"/>
          </a:xfrm>
          <a:custGeom>
            <a:avLst/>
            <a:gdLst>
              <a:gd name="T0" fmla="*/ 317105 w 442"/>
              <a:gd name="T1" fmla="*/ 845129 h 598"/>
              <a:gd name="T2" fmla="*/ 523659 w 442"/>
              <a:gd name="T3" fmla="*/ 804470 h 598"/>
              <a:gd name="T4" fmla="*/ 535296 w 442"/>
              <a:gd name="T5" fmla="*/ 778332 h 598"/>
              <a:gd name="T6" fmla="*/ 546933 w 442"/>
              <a:gd name="T7" fmla="*/ 758002 h 598"/>
              <a:gd name="T8" fmla="*/ 552751 w 442"/>
              <a:gd name="T9" fmla="*/ 726056 h 598"/>
              <a:gd name="T10" fmla="*/ 581843 w 442"/>
              <a:gd name="T11" fmla="*/ 670876 h 598"/>
              <a:gd name="T12" fmla="*/ 593480 w 442"/>
              <a:gd name="T13" fmla="*/ 627312 h 598"/>
              <a:gd name="T14" fmla="*/ 593480 w 442"/>
              <a:gd name="T15" fmla="*/ 609887 h 598"/>
              <a:gd name="T16" fmla="*/ 619663 w 442"/>
              <a:gd name="T17" fmla="*/ 606983 h 598"/>
              <a:gd name="T18" fmla="*/ 622572 w 442"/>
              <a:gd name="T19" fmla="*/ 624408 h 598"/>
              <a:gd name="T20" fmla="*/ 640028 w 442"/>
              <a:gd name="T21" fmla="*/ 575036 h 598"/>
              <a:gd name="T22" fmla="*/ 642937 w 442"/>
              <a:gd name="T23" fmla="*/ 537281 h 598"/>
              <a:gd name="T24" fmla="*/ 616754 w 442"/>
              <a:gd name="T25" fmla="*/ 476293 h 598"/>
              <a:gd name="T26" fmla="*/ 555660 w 442"/>
              <a:gd name="T27" fmla="*/ 328177 h 598"/>
              <a:gd name="T28" fmla="*/ 506204 w 442"/>
              <a:gd name="T29" fmla="*/ 336890 h 598"/>
              <a:gd name="T30" fmla="*/ 468384 w 442"/>
              <a:gd name="T31" fmla="*/ 360124 h 598"/>
              <a:gd name="T32" fmla="*/ 471293 w 442"/>
              <a:gd name="T33" fmla="*/ 383358 h 598"/>
              <a:gd name="T34" fmla="*/ 448019 w 442"/>
              <a:gd name="T35" fmla="*/ 415304 h 598"/>
              <a:gd name="T36" fmla="*/ 404381 w 442"/>
              <a:gd name="T37" fmla="*/ 424017 h 598"/>
              <a:gd name="T38" fmla="*/ 395654 w 442"/>
              <a:gd name="T39" fmla="*/ 386262 h 598"/>
              <a:gd name="T40" fmla="*/ 413109 w 442"/>
              <a:gd name="T41" fmla="*/ 354315 h 598"/>
              <a:gd name="T42" fmla="*/ 436383 w 442"/>
              <a:gd name="T43" fmla="*/ 336890 h 598"/>
              <a:gd name="T44" fmla="*/ 442201 w 442"/>
              <a:gd name="T45" fmla="*/ 290422 h 598"/>
              <a:gd name="T46" fmla="*/ 456747 w 442"/>
              <a:gd name="T47" fmla="*/ 278806 h 598"/>
              <a:gd name="T48" fmla="*/ 453838 w 442"/>
              <a:gd name="T49" fmla="*/ 174253 h 598"/>
              <a:gd name="T50" fmla="*/ 427655 w 442"/>
              <a:gd name="T51" fmla="*/ 139403 h 598"/>
              <a:gd name="T52" fmla="*/ 436383 w 442"/>
              <a:gd name="T53" fmla="*/ 121977 h 598"/>
              <a:gd name="T54" fmla="*/ 450929 w 442"/>
              <a:gd name="T55" fmla="*/ 124882 h 598"/>
              <a:gd name="T56" fmla="*/ 442201 w 442"/>
              <a:gd name="T57" fmla="*/ 104552 h 598"/>
              <a:gd name="T58" fmla="*/ 430564 w 442"/>
              <a:gd name="T59" fmla="*/ 81318 h 598"/>
              <a:gd name="T60" fmla="*/ 378198 w 442"/>
              <a:gd name="T61" fmla="*/ 60989 h 598"/>
              <a:gd name="T62" fmla="*/ 322923 w 442"/>
              <a:gd name="T63" fmla="*/ 49372 h 598"/>
              <a:gd name="T64" fmla="*/ 282194 w 442"/>
              <a:gd name="T65" fmla="*/ 20330 h 598"/>
              <a:gd name="T66" fmla="*/ 229828 w 442"/>
              <a:gd name="T67" fmla="*/ 8713 h 598"/>
              <a:gd name="T68" fmla="*/ 183281 w 442"/>
              <a:gd name="T69" fmla="*/ 11617 h 598"/>
              <a:gd name="T70" fmla="*/ 174553 w 442"/>
              <a:gd name="T71" fmla="*/ 43563 h 598"/>
              <a:gd name="T72" fmla="*/ 192008 w 442"/>
              <a:gd name="T73" fmla="*/ 81318 h 598"/>
              <a:gd name="T74" fmla="*/ 186190 w 442"/>
              <a:gd name="T75" fmla="*/ 95839 h 598"/>
              <a:gd name="T76" fmla="*/ 139642 w 442"/>
              <a:gd name="T77" fmla="*/ 136499 h 598"/>
              <a:gd name="T78" fmla="*/ 128006 w 442"/>
              <a:gd name="T79" fmla="*/ 229434 h 598"/>
              <a:gd name="T80" fmla="*/ 133824 w 442"/>
              <a:gd name="T81" fmla="*/ 185870 h 598"/>
              <a:gd name="T82" fmla="*/ 122187 w 442"/>
              <a:gd name="T83" fmla="*/ 200391 h 598"/>
              <a:gd name="T84" fmla="*/ 116369 w 442"/>
              <a:gd name="T85" fmla="*/ 226529 h 598"/>
              <a:gd name="T86" fmla="*/ 116369 w 442"/>
              <a:gd name="T87" fmla="*/ 188775 h 598"/>
              <a:gd name="T88" fmla="*/ 119278 w 442"/>
              <a:gd name="T89" fmla="*/ 168445 h 598"/>
              <a:gd name="T90" fmla="*/ 119278 w 442"/>
              <a:gd name="T91" fmla="*/ 136499 h 598"/>
              <a:gd name="T92" fmla="*/ 98913 w 442"/>
              <a:gd name="T93" fmla="*/ 162637 h 598"/>
              <a:gd name="T94" fmla="*/ 72730 w 442"/>
              <a:gd name="T95" fmla="*/ 191679 h 598"/>
              <a:gd name="T96" fmla="*/ 49457 w 442"/>
              <a:gd name="T97" fmla="*/ 206200 h 598"/>
              <a:gd name="T98" fmla="*/ 29092 w 442"/>
              <a:gd name="T99" fmla="*/ 249763 h 598"/>
              <a:gd name="T100" fmla="*/ 32001 w 442"/>
              <a:gd name="T101" fmla="*/ 322369 h 598"/>
              <a:gd name="T102" fmla="*/ 5818 w 442"/>
              <a:gd name="T103" fmla="*/ 400783 h 598"/>
              <a:gd name="T104" fmla="*/ 8728 w 442"/>
              <a:gd name="T105" fmla="*/ 467580 h 598"/>
              <a:gd name="T106" fmla="*/ 43638 w 442"/>
              <a:gd name="T107" fmla="*/ 551803 h 598"/>
              <a:gd name="T108" fmla="*/ 58184 w 442"/>
              <a:gd name="T109" fmla="*/ 548898 h 598"/>
              <a:gd name="T110" fmla="*/ 75640 w 442"/>
              <a:gd name="T111" fmla="*/ 659259 h 598"/>
              <a:gd name="T112" fmla="*/ 52366 w 442"/>
              <a:gd name="T113" fmla="*/ 775428 h 598"/>
              <a:gd name="T114" fmla="*/ 5818 w 442"/>
              <a:gd name="T115" fmla="*/ 862555 h 5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42" h="598">
                <a:moveTo>
                  <a:pt x="0" y="596"/>
                </a:moveTo>
                <a:lnTo>
                  <a:pt x="104" y="586"/>
                </a:lnTo>
                <a:lnTo>
                  <a:pt x="216" y="574"/>
                </a:lnTo>
                <a:lnTo>
                  <a:pt x="218" y="582"/>
                </a:lnTo>
                <a:lnTo>
                  <a:pt x="338" y="564"/>
                </a:lnTo>
                <a:lnTo>
                  <a:pt x="358" y="558"/>
                </a:lnTo>
                <a:lnTo>
                  <a:pt x="358" y="556"/>
                </a:lnTo>
                <a:lnTo>
                  <a:pt x="360" y="554"/>
                </a:lnTo>
                <a:lnTo>
                  <a:pt x="362" y="556"/>
                </a:lnTo>
                <a:lnTo>
                  <a:pt x="360" y="548"/>
                </a:lnTo>
                <a:lnTo>
                  <a:pt x="362" y="544"/>
                </a:lnTo>
                <a:lnTo>
                  <a:pt x="368" y="536"/>
                </a:lnTo>
                <a:lnTo>
                  <a:pt x="370" y="528"/>
                </a:lnTo>
                <a:lnTo>
                  <a:pt x="376" y="528"/>
                </a:lnTo>
                <a:lnTo>
                  <a:pt x="376" y="524"/>
                </a:lnTo>
                <a:lnTo>
                  <a:pt x="374" y="522"/>
                </a:lnTo>
                <a:lnTo>
                  <a:pt x="376" y="522"/>
                </a:lnTo>
                <a:lnTo>
                  <a:pt x="378" y="520"/>
                </a:lnTo>
                <a:lnTo>
                  <a:pt x="380" y="514"/>
                </a:lnTo>
                <a:lnTo>
                  <a:pt x="382" y="516"/>
                </a:lnTo>
                <a:lnTo>
                  <a:pt x="380" y="506"/>
                </a:lnTo>
                <a:lnTo>
                  <a:pt x="380" y="500"/>
                </a:lnTo>
                <a:lnTo>
                  <a:pt x="382" y="484"/>
                </a:lnTo>
                <a:lnTo>
                  <a:pt x="386" y="474"/>
                </a:lnTo>
                <a:lnTo>
                  <a:pt x="394" y="466"/>
                </a:lnTo>
                <a:lnTo>
                  <a:pt x="400" y="462"/>
                </a:lnTo>
                <a:lnTo>
                  <a:pt x="406" y="456"/>
                </a:lnTo>
                <a:lnTo>
                  <a:pt x="406" y="448"/>
                </a:lnTo>
                <a:lnTo>
                  <a:pt x="404" y="442"/>
                </a:lnTo>
                <a:lnTo>
                  <a:pt x="404" y="436"/>
                </a:lnTo>
                <a:lnTo>
                  <a:pt x="408" y="432"/>
                </a:lnTo>
                <a:lnTo>
                  <a:pt x="412" y="430"/>
                </a:lnTo>
                <a:lnTo>
                  <a:pt x="412" y="428"/>
                </a:lnTo>
                <a:lnTo>
                  <a:pt x="408" y="424"/>
                </a:lnTo>
                <a:lnTo>
                  <a:pt x="408" y="420"/>
                </a:lnTo>
                <a:lnTo>
                  <a:pt x="412" y="418"/>
                </a:lnTo>
                <a:lnTo>
                  <a:pt x="416" y="412"/>
                </a:lnTo>
                <a:lnTo>
                  <a:pt x="420" y="412"/>
                </a:lnTo>
                <a:lnTo>
                  <a:pt x="426" y="414"/>
                </a:lnTo>
                <a:lnTo>
                  <a:pt x="426" y="418"/>
                </a:lnTo>
                <a:lnTo>
                  <a:pt x="428" y="422"/>
                </a:lnTo>
                <a:lnTo>
                  <a:pt x="428" y="426"/>
                </a:lnTo>
                <a:lnTo>
                  <a:pt x="430" y="428"/>
                </a:lnTo>
                <a:lnTo>
                  <a:pt x="428" y="430"/>
                </a:lnTo>
                <a:lnTo>
                  <a:pt x="426" y="430"/>
                </a:lnTo>
                <a:lnTo>
                  <a:pt x="434" y="430"/>
                </a:lnTo>
                <a:lnTo>
                  <a:pt x="438" y="420"/>
                </a:lnTo>
                <a:lnTo>
                  <a:pt x="440" y="400"/>
                </a:lnTo>
                <a:lnTo>
                  <a:pt x="440" y="396"/>
                </a:lnTo>
                <a:lnTo>
                  <a:pt x="438" y="390"/>
                </a:lnTo>
                <a:lnTo>
                  <a:pt x="440" y="386"/>
                </a:lnTo>
                <a:lnTo>
                  <a:pt x="438" y="378"/>
                </a:lnTo>
                <a:lnTo>
                  <a:pt x="440" y="372"/>
                </a:lnTo>
                <a:lnTo>
                  <a:pt x="442" y="370"/>
                </a:lnTo>
                <a:lnTo>
                  <a:pt x="440" y="362"/>
                </a:lnTo>
                <a:lnTo>
                  <a:pt x="442" y="362"/>
                </a:lnTo>
                <a:lnTo>
                  <a:pt x="440" y="362"/>
                </a:lnTo>
                <a:lnTo>
                  <a:pt x="432" y="350"/>
                </a:lnTo>
                <a:lnTo>
                  <a:pt x="424" y="328"/>
                </a:lnTo>
                <a:lnTo>
                  <a:pt x="418" y="300"/>
                </a:lnTo>
                <a:lnTo>
                  <a:pt x="410" y="286"/>
                </a:lnTo>
                <a:lnTo>
                  <a:pt x="402" y="256"/>
                </a:lnTo>
                <a:lnTo>
                  <a:pt x="394" y="238"/>
                </a:lnTo>
                <a:lnTo>
                  <a:pt x="382" y="226"/>
                </a:lnTo>
                <a:lnTo>
                  <a:pt x="368" y="222"/>
                </a:lnTo>
                <a:lnTo>
                  <a:pt x="364" y="222"/>
                </a:lnTo>
                <a:lnTo>
                  <a:pt x="358" y="224"/>
                </a:lnTo>
                <a:lnTo>
                  <a:pt x="354" y="232"/>
                </a:lnTo>
                <a:lnTo>
                  <a:pt x="348" y="232"/>
                </a:lnTo>
                <a:lnTo>
                  <a:pt x="344" y="236"/>
                </a:lnTo>
                <a:lnTo>
                  <a:pt x="336" y="238"/>
                </a:lnTo>
                <a:lnTo>
                  <a:pt x="334" y="238"/>
                </a:lnTo>
                <a:lnTo>
                  <a:pt x="332" y="246"/>
                </a:lnTo>
                <a:lnTo>
                  <a:pt x="322" y="248"/>
                </a:lnTo>
                <a:lnTo>
                  <a:pt x="322" y="250"/>
                </a:lnTo>
                <a:lnTo>
                  <a:pt x="328" y="250"/>
                </a:lnTo>
                <a:lnTo>
                  <a:pt x="328" y="252"/>
                </a:lnTo>
                <a:lnTo>
                  <a:pt x="324" y="258"/>
                </a:lnTo>
                <a:lnTo>
                  <a:pt x="324" y="264"/>
                </a:lnTo>
                <a:lnTo>
                  <a:pt x="318" y="278"/>
                </a:lnTo>
                <a:lnTo>
                  <a:pt x="316" y="282"/>
                </a:lnTo>
                <a:lnTo>
                  <a:pt x="314" y="278"/>
                </a:lnTo>
                <a:lnTo>
                  <a:pt x="312" y="278"/>
                </a:lnTo>
                <a:lnTo>
                  <a:pt x="308" y="286"/>
                </a:lnTo>
                <a:lnTo>
                  <a:pt x="300" y="298"/>
                </a:lnTo>
                <a:lnTo>
                  <a:pt x="298" y="298"/>
                </a:lnTo>
                <a:lnTo>
                  <a:pt x="290" y="294"/>
                </a:lnTo>
                <a:lnTo>
                  <a:pt x="284" y="294"/>
                </a:lnTo>
                <a:lnTo>
                  <a:pt x="278" y="292"/>
                </a:lnTo>
                <a:lnTo>
                  <a:pt x="274" y="288"/>
                </a:lnTo>
                <a:lnTo>
                  <a:pt x="270" y="284"/>
                </a:lnTo>
                <a:lnTo>
                  <a:pt x="270" y="276"/>
                </a:lnTo>
                <a:lnTo>
                  <a:pt x="268" y="268"/>
                </a:lnTo>
                <a:lnTo>
                  <a:pt x="272" y="266"/>
                </a:lnTo>
                <a:lnTo>
                  <a:pt x="270" y="262"/>
                </a:lnTo>
                <a:lnTo>
                  <a:pt x="270" y="258"/>
                </a:lnTo>
                <a:lnTo>
                  <a:pt x="274" y="246"/>
                </a:lnTo>
                <a:lnTo>
                  <a:pt x="276" y="244"/>
                </a:lnTo>
                <a:lnTo>
                  <a:pt x="284" y="244"/>
                </a:lnTo>
                <a:lnTo>
                  <a:pt x="286" y="240"/>
                </a:lnTo>
                <a:lnTo>
                  <a:pt x="290" y="242"/>
                </a:lnTo>
                <a:lnTo>
                  <a:pt x="290" y="236"/>
                </a:lnTo>
                <a:lnTo>
                  <a:pt x="292" y="234"/>
                </a:lnTo>
                <a:lnTo>
                  <a:pt x="300" y="232"/>
                </a:lnTo>
                <a:lnTo>
                  <a:pt x="298" y="228"/>
                </a:lnTo>
                <a:lnTo>
                  <a:pt x="300" y="224"/>
                </a:lnTo>
                <a:lnTo>
                  <a:pt x="300" y="210"/>
                </a:lnTo>
                <a:lnTo>
                  <a:pt x="300" y="204"/>
                </a:lnTo>
                <a:lnTo>
                  <a:pt x="304" y="200"/>
                </a:lnTo>
                <a:lnTo>
                  <a:pt x="308" y="198"/>
                </a:lnTo>
                <a:lnTo>
                  <a:pt x="310" y="198"/>
                </a:lnTo>
                <a:lnTo>
                  <a:pt x="308" y="202"/>
                </a:lnTo>
                <a:lnTo>
                  <a:pt x="310" y="202"/>
                </a:lnTo>
                <a:lnTo>
                  <a:pt x="314" y="192"/>
                </a:lnTo>
                <a:lnTo>
                  <a:pt x="320" y="190"/>
                </a:lnTo>
                <a:lnTo>
                  <a:pt x="320" y="178"/>
                </a:lnTo>
                <a:lnTo>
                  <a:pt x="316" y="152"/>
                </a:lnTo>
                <a:lnTo>
                  <a:pt x="318" y="138"/>
                </a:lnTo>
                <a:lnTo>
                  <a:pt x="312" y="120"/>
                </a:lnTo>
                <a:lnTo>
                  <a:pt x="310" y="112"/>
                </a:lnTo>
                <a:lnTo>
                  <a:pt x="306" y="110"/>
                </a:lnTo>
                <a:lnTo>
                  <a:pt x="298" y="106"/>
                </a:lnTo>
                <a:lnTo>
                  <a:pt x="296" y="100"/>
                </a:lnTo>
                <a:lnTo>
                  <a:pt x="294" y="96"/>
                </a:lnTo>
                <a:lnTo>
                  <a:pt x="294" y="94"/>
                </a:lnTo>
                <a:lnTo>
                  <a:pt x="294" y="92"/>
                </a:lnTo>
                <a:lnTo>
                  <a:pt x="294" y="88"/>
                </a:lnTo>
                <a:lnTo>
                  <a:pt x="296" y="86"/>
                </a:lnTo>
                <a:lnTo>
                  <a:pt x="300" y="84"/>
                </a:lnTo>
                <a:lnTo>
                  <a:pt x="302" y="86"/>
                </a:lnTo>
                <a:lnTo>
                  <a:pt x="306" y="90"/>
                </a:lnTo>
                <a:lnTo>
                  <a:pt x="312" y="90"/>
                </a:lnTo>
                <a:lnTo>
                  <a:pt x="312" y="88"/>
                </a:lnTo>
                <a:lnTo>
                  <a:pt x="310" y="86"/>
                </a:lnTo>
                <a:lnTo>
                  <a:pt x="308" y="86"/>
                </a:lnTo>
                <a:lnTo>
                  <a:pt x="306" y="84"/>
                </a:lnTo>
                <a:lnTo>
                  <a:pt x="306" y="82"/>
                </a:lnTo>
                <a:lnTo>
                  <a:pt x="308" y="82"/>
                </a:lnTo>
                <a:lnTo>
                  <a:pt x="304" y="72"/>
                </a:lnTo>
                <a:lnTo>
                  <a:pt x="300" y="72"/>
                </a:lnTo>
                <a:lnTo>
                  <a:pt x="294" y="62"/>
                </a:lnTo>
                <a:lnTo>
                  <a:pt x="294" y="60"/>
                </a:lnTo>
                <a:lnTo>
                  <a:pt x="296" y="58"/>
                </a:lnTo>
                <a:lnTo>
                  <a:pt x="296" y="56"/>
                </a:lnTo>
                <a:lnTo>
                  <a:pt x="284" y="50"/>
                </a:lnTo>
                <a:lnTo>
                  <a:pt x="284" y="48"/>
                </a:lnTo>
                <a:lnTo>
                  <a:pt x="274" y="48"/>
                </a:lnTo>
                <a:lnTo>
                  <a:pt x="266" y="46"/>
                </a:lnTo>
                <a:lnTo>
                  <a:pt x="260" y="42"/>
                </a:lnTo>
                <a:lnTo>
                  <a:pt x="248" y="40"/>
                </a:lnTo>
                <a:lnTo>
                  <a:pt x="238" y="34"/>
                </a:lnTo>
                <a:lnTo>
                  <a:pt x="232" y="34"/>
                </a:lnTo>
                <a:lnTo>
                  <a:pt x="226" y="34"/>
                </a:lnTo>
                <a:lnTo>
                  <a:pt x="222" y="34"/>
                </a:lnTo>
                <a:lnTo>
                  <a:pt x="218" y="34"/>
                </a:lnTo>
                <a:lnTo>
                  <a:pt x="216" y="32"/>
                </a:lnTo>
                <a:lnTo>
                  <a:pt x="214" y="26"/>
                </a:lnTo>
                <a:lnTo>
                  <a:pt x="208" y="18"/>
                </a:lnTo>
                <a:lnTo>
                  <a:pt x="194" y="14"/>
                </a:lnTo>
                <a:lnTo>
                  <a:pt x="184" y="18"/>
                </a:lnTo>
                <a:lnTo>
                  <a:pt x="180" y="18"/>
                </a:lnTo>
                <a:lnTo>
                  <a:pt x="174" y="14"/>
                </a:lnTo>
                <a:lnTo>
                  <a:pt x="170" y="10"/>
                </a:lnTo>
                <a:lnTo>
                  <a:pt x="158" y="6"/>
                </a:lnTo>
                <a:lnTo>
                  <a:pt x="148" y="0"/>
                </a:lnTo>
                <a:lnTo>
                  <a:pt x="148" y="2"/>
                </a:lnTo>
                <a:lnTo>
                  <a:pt x="146" y="6"/>
                </a:lnTo>
                <a:lnTo>
                  <a:pt x="144" y="8"/>
                </a:lnTo>
                <a:lnTo>
                  <a:pt x="126" y="8"/>
                </a:lnTo>
                <a:lnTo>
                  <a:pt x="132" y="12"/>
                </a:lnTo>
                <a:lnTo>
                  <a:pt x="132" y="14"/>
                </a:lnTo>
                <a:lnTo>
                  <a:pt x="128" y="22"/>
                </a:lnTo>
                <a:lnTo>
                  <a:pt x="120" y="30"/>
                </a:lnTo>
                <a:lnTo>
                  <a:pt x="118" y="36"/>
                </a:lnTo>
                <a:lnTo>
                  <a:pt x="120" y="44"/>
                </a:lnTo>
                <a:lnTo>
                  <a:pt x="124" y="52"/>
                </a:lnTo>
                <a:lnTo>
                  <a:pt x="126" y="54"/>
                </a:lnTo>
                <a:lnTo>
                  <a:pt x="132" y="56"/>
                </a:lnTo>
                <a:lnTo>
                  <a:pt x="140" y="56"/>
                </a:lnTo>
                <a:lnTo>
                  <a:pt x="140" y="58"/>
                </a:lnTo>
                <a:lnTo>
                  <a:pt x="138" y="62"/>
                </a:lnTo>
                <a:lnTo>
                  <a:pt x="132" y="64"/>
                </a:lnTo>
                <a:lnTo>
                  <a:pt x="128" y="66"/>
                </a:lnTo>
                <a:lnTo>
                  <a:pt x="120" y="64"/>
                </a:lnTo>
                <a:lnTo>
                  <a:pt x="116" y="66"/>
                </a:lnTo>
                <a:lnTo>
                  <a:pt x="102" y="76"/>
                </a:lnTo>
                <a:lnTo>
                  <a:pt x="96" y="84"/>
                </a:lnTo>
                <a:lnTo>
                  <a:pt x="96" y="94"/>
                </a:lnTo>
                <a:lnTo>
                  <a:pt x="100" y="108"/>
                </a:lnTo>
                <a:lnTo>
                  <a:pt x="100" y="124"/>
                </a:lnTo>
                <a:lnTo>
                  <a:pt x="98" y="134"/>
                </a:lnTo>
                <a:lnTo>
                  <a:pt x="90" y="156"/>
                </a:lnTo>
                <a:lnTo>
                  <a:pt x="88" y="158"/>
                </a:lnTo>
                <a:lnTo>
                  <a:pt x="86" y="158"/>
                </a:lnTo>
                <a:lnTo>
                  <a:pt x="88" y="148"/>
                </a:lnTo>
                <a:lnTo>
                  <a:pt x="90" y="140"/>
                </a:lnTo>
                <a:lnTo>
                  <a:pt x="92" y="130"/>
                </a:lnTo>
                <a:lnTo>
                  <a:pt x="92" y="128"/>
                </a:lnTo>
                <a:lnTo>
                  <a:pt x="90" y="124"/>
                </a:lnTo>
                <a:lnTo>
                  <a:pt x="88" y="124"/>
                </a:lnTo>
                <a:lnTo>
                  <a:pt x="86" y="126"/>
                </a:lnTo>
                <a:lnTo>
                  <a:pt x="86" y="132"/>
                </a:lnTo>
                <a:lnTo>
                  <a:pt x="84" y="138"/>
                </a:lnTo>
                <a:lnTo>
                  <a:pt x="86" y="138"/>
                </a:lnTo>
                <a:lnTo>
                  <a:pt x="84" y="142"/>
                </a:lnTo>
                <a:lnTo>
                  <a:pt x="84" y="146"/>
                </a:lnTo>
                <a:lnTo>
                  <a:pt x="82" y="156"/>
                </a:lnTo>
                <a:lnTo>
                  <a:pt x="80" y="156"/>
                </a:lnTo>
                <a:lnTo>
                  <a:pt x="78" y="152"/>
                </a:lnTo>
                <a:lnTo>
                  <a:pt x="76" y="146"/>
                </a:lnTo>
                <a:lnTo>
                  <a:pt x="78" y="140"/>
                </a:lnTo>
                <a:lnTo>
                  <a:pt x="80" y="134"/>
                </a:lnTo>
                <a:lnTo>
                  <a:pt x="80" y="130"/>
                </a:lnTo>
                <a:lnTo>
                  <a:pt x="80" y="126"/>
                </a:lnTo>
                <a:lnTo>
                  <a:pt x="76" y="128"/>
                </a:lnTo>
                <a:lnTo>
                  <a:pt x="78" y="118"/>
                </a:lnTo>
                <a:lnTo>
                  <a:pt x="82" y="116"/>
                </a:lnTo>
                <a:lnTo>
                  <a:pt x="76" y="104"/>
                </a:lnTo>
                <a:lnTo>
                  <a:pt x="76" y="102"/>
                </a:lnTo>
                <a:lnTo>
                  <a:pt x="80" y="102"/>
                </a:lnTo>
                <a:lnTo>
                  <a:pt x="82" y="96"/>
                </a:lnTo>
                <a:lnTo>
                  <a:pt x="82" y="94"/>
                </a:lnTo>
                <a:lnTo>
                  <a:pt x="80" y="94"/>
                </a:lnTo>
                <a:lnTo>
                  <a:pt x="78" y="96"/>
                </a:lnTo>
                <a:lnTo>
                  <a:pt x="74" y="98"/>
                </a:lnTo>
                <a:lnTo>
                  <a:pt x="72" y="100"/>
                </a:lnTo>
                <a:lnTo>
                  <a:pt x="68" y="112"/>
                </a:lnTo>
                <a:lnTo>
                  <a:pt x="62" y="118"/>
                </a:lnTo>
                <a:lnTo>
                  <a:pt x="60" y="128"/>
                </a:lnTo>
                <a:lnTo>
                  <a:pt x="58" y="134"/>
                </a:lnTo>
                <a:lnTo>
                  <a:pt x="54" y="136"/>
                </a:lnTo>
                <a:lnTo>
                  <a:pt x="50" y="132"/>
                </a:lnTo>
                <a:lnTo>
                  <a:pt x="46" y="132"/>
                </a:lnTo>
                <a:lnTo>
                  <a:pt x="42" y="142"/>
                </a:lnTo>
                <a:lnTo>
                  <a:pt x="40" y="142"/>
                </a:lnTo>
                <a:lnTo>
                  <a:pt x="36" y="140"/>
                </a:lnTo>
                <a:lnTo>
                  <a:pt x="34" y="142"/>
                </a:lnTo>
                <a:lnTo>
                  <a:pt x="34" y="154"/>
                </a:lnTo>
                <a:lnTo>
                  <a:pt x="34" y="166"/>
                </a:lnTo>
                <a:lnTo>
                  <a:pt x="30" y="168"/>
                </a:lnTo>
                <a:lnTo>
                  <a:pt x="26" y="168"/>
                </a:lnTo>
                <a:lnTo>
                  <a:pt x="20" y="172"/>
                </a:lnTo>
                <a:lnTo>
                  <a:pt x="18" y="174"/>
                </a:lnTo>
                <a:lnTo>
                  <a:pt x="18" y="180"/>
                </a:lnTo>
                <a:lnTo>
                  <a:pt x="22" y="190"/>
                </a:lnTo>
                <a:lnTo>
                  <a:pt x="20" y="206"/>
                </a:lnTo>
                <a:lnTo>
                  <a:pt x="22" y="222"/>
                </a:lnTo>
                <a:lnTo>
                  <a:pt x="18" y="234"/>
                </a:lnTo>
                <a:lnTo>
                  <a:pt x="12" y="252"/>
                </a:lnTo>
                <a:lnTo>
                  <a:pt x="0" y="266"/>
                </a:lnTo>
                <a:lnTo>
                  <a:pt x="0" y="270"/>
                </a:lnTo>
                <a:lnTo>
                  <a:pt x="4" y="276"/>
                </a:lnTo>
                <a:lnTo>
                  <a:pt x="10" y="282"/>
                </a:lnTo>
                <a:lnTo>
                  <a:pt x="10" y="288"/>
                </a:lnTo>
                <a:lnTo>
                  <a:pt x="14" y="304"/>
                </a:lnTo>
                <a:lnTo>
                  <a:pt x="14" y="308"/>
                </a:lnTo>
                <a:lnTo>
                  <a:pt x="6" y="322"/>
                </a:lnTo>
                <a:lnTo>
                  <a:pt x="4" y="328"/>
                </a:lnTo>
                <a:lnTo>
                  <a:pt x="6" y="334"/>
                </a:lnTo>
                <a:lnTo>
                  <a:pt x="10" y="338"/>
                </a:lnTo>
                <a:lnTo>
                  <a:pt x="18" y="358"/>
                </a:lnTo>
                <a:lnTo>
                  <a:pt x="30" y="380"/>
                </a:lnTo>
                <a:lnTo>
                  <a:pt x="32" y="382"/>
                </a:lnTo>
                <a:lnTo>
                  <a:pt x="32" y="380"/>
                </a:lnTo>
                <a:lnTo>
                  <a:pt x="36" y="380"/>
                </a:lnTo>
                <a:lnTo>
                  <a:pt x="40" y="378"/>
                </a:lnTo>
                <a:lnTo>
                  <a:pt x="36" y="382"/>
                </a:lnTo>
                <a:lnTo>
                  <a:pt x="32" y="384"/>
                </a:lnTo>
                <a:lnTo>
                  <a:pt x="46" y="414"/>
                </a:lnTo>
                <a:lnTo>
                  <a:pt x="52" y="454"/>
                </a:lnTo>
                <a:lnTo>
                  <a:pt x="50" y="466"/>
                </a:lnTo>
                <a:lnTo>
                  <a:pt x="52" y="474"/>
                </a:lnTo>
                <a:lnTo>
                  <a:pt x="50" y="492"/>
                </a:lnTo>
                <a:lnTo>
                  <a:pt x="44" y="518"/>
                </a:lnTo>
                <a:lnTo>
                  <a:pt x="36" y="534"/>
                </a:lnTo>
                <a:lnTo>
                  <a:pt x="32" y="542"/>
                </a:lnTo>
                <a:lnTo>
                  <a:pt x="28" y="558"/>
                </a:lnTo>
                <a:lnTo>
                  <a:pt x="24" y="568"/>
                </a:lnTo>
                <a:lnTo>
                  <a:pt x="18" y="580"/>
                </a:lnTo>
                <a:lnTo>
                  <a:pt x="4" y="594"/>
                </a:lnTo>
                <a:lnTo>
                  <a:pt x="0" y="598"/>
                </a:lnTo>
                <a:lnTo>
                  <a:pt x="0" y="596"/>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118" name="Freeform 75"/>
          <p:cNvSpPr>
            <a:spLocks/>
          </p:cNvSpPr>
          <p:nvPr/>
        </p:nvSpPr>
        <p:spPr bwMode="auto">
          <a:xfrm>
            <a:off x="4724965" y="2736792"/>
            <a:ext cx="406279" cy="676306"/>
          </a:xfrm>
          <a:custGeom>
            <a:avLst/>
            <a:gdLst>
              <a:gd name="T0" fmla="*/ 511973 w 358"/>
              <a:gd name="T1" fmla="*/ 578820 h 596"/>
              <a:gd name="T2" fmla="*/ 517791 w 358"/>
              <a:gd name="T3" fmla="*/ 590454 h 596"/>
              <a:gd name="T4" fmla="*/ 517791 w 358"/>
              <a:gd name="T5" fmla="*/ 613723 h 596"/>
              <a:gd name="T6" fmla="*/ 459612 w 358"/>
              <a:gd name="T7" fmla="*/ 639901 h 596"/>
              <a:gd name="T8" fmla="*/ 442159 w 358"/>
              <a:gd name="T9" fmla="*/ 628266 h 596"/>
              <a:gd name="T10" fmla="*/ 415978 w 358"/>
              <a:gd name="T11" fmla="*/ 642810 h 596"/>
              <a:gd name="T12" fmla="*/ 424705 w 358"/>
              <a:gd name="T13" fmla="*/ 674805 h 596"/>
              <a:gd name="T14" fmla="*/ 395616 w 358"/>
              <a:gd name="T15" fmla="*/ 700982 h 596"/>
              <a:gd name="T16" fmla="*/ 369435 w 358"/>
              <a:gd name="T17" fmla="*/ 732978 h 596"/>
              <a:gd name="T18" fmla="*/ 354891 w 358"/>
              <a:gd name="T19" fmla="*/ 776607 h 596"/>
              <a:gd name="T20" fmla="*/ 334528 w 358"/>
              <a:gd name="T21" fmla="*/ 802785 h 596"/>
              <a:gd name="T22" fmla="*/ 296712 w 358"/>
              <a:gd name="T23" fmla="*/ 785333 h 596"/>
              <a:gd name="T24" fmla="*/ 279258 w 358"/>
              <a:gd name="T25" fmla="*/ 759155 h 596"/>
              <a:gd name="T26" fmla="*/ 285076 w 358"/>
              <a:gd name="T27" fmla="*/ 770790 h 596"/>
              <a:gd name="T28" fmla="*/ 264713 w 358"/>
              <a:gd name="T29" fmla="*/ 773698 h 596"/>
              <a:gd name="T30" fmla="*/ 255987 w 358"/>
              <a:gd name="T31" fmla="*/ 794059 h 596"/>
              <a:gd name="T32" fmla="*/ 247260 w 358"/>
              <a:gd name="T33" fmla="*/ 823145 h 596"/>
              <a:gd name="T34" fmla="*/ 238533 w 358"/>
              <a:gd name="T35" fmla="*/ 834780 h 596"/>
              <a:gd name="T36" fmla="*/ 221079 w 358"/>
              <a:gd name="T37" fmla="*/ 826054 h 596"/>
              <a:gd name="T38" fmla="*/ 203626 w 358"/>
              <a:gd name="T39" fmla="*/ 811511 h 596"/>
              <a:gd name="T40" fmla="*/ 174536 w 358"/>
              <a:gd name="T41" fmla="*/ 834780 h 596"/>
              <a:gd name="T42" fmla="*/ 159992 w 358"/>
              <a:gd name="T43" fmla="*/ 852232 h 596"/>
              <a:gd name="T44" fmla="*/ 107631 w 358"/>
              <a:gd name="T45" fmla="*/ 826054 h 596"/>
              <a:gd name="T46" fmla="*/ 84359 w 358"/>
              <a:gd name="T47" fmla="*/ 826054 h 596"/>
              <a:gd name="T48" fmla="*/ 84359 w 358"/>
              <a:gd name="T49" fmla="*/ 840597 h 596"/>
              <a:gd name="T50" fmla="*/ 72723 w 358"/>
              <a:gd name="T51" fmla="*/ 855140 h 596"/>
              <a:gd name="T52" fmla="*/ 55270 w 358"/>
              <a:gd name="T53" fmla="*/ 846415 h 596"/>
              <a:gd name="T54" fmla="*/ 31998 w 358"/>
              <a:gd name="T55" fmla="*/ 837689 h 596"/>
              <a:gd name="T56" fmla="*/ 26180 w 358"/>
              <a:gd name="T57" fmla="*/ 866775 h 596"/>
              <a:gd name="T58" fmla="*/ 11636 w 358"/>
              <a:gd name="T59" fmla="*/ 860958 h 596"/>
              <a:gd name="T60" fmla="*/ 11636 w 358"/>
              <a:gd name="T61" fmla="*/ 858049 h 596"/>
              <a:gd name="T62" fmla="*/ 2909 w 358"/>
              <a:gd name="T63" fmla="*/ 846415 h 596"/>
              <a:gd name="T64" fmla="*/ 11636 w 358"/>
              <a:gd name="T65" fmla="*/ 828963 h 596"/>
              <a:gd name="T66" fmla="*/ 8727 w 358"/>
              <a:gd name="T67" fmla="*/ 811511 h 596"/>
              <a:gd name="T68" fmla="*/ 11636 w 358"/>
              <a:gd name="T69" fmla="*/ 805694 h 596"/>
              <a:gd name="T70" fmla="*/ 23272 w 358"/>
              <a:gd name="T71" fmla="*/ 788242 h 596"/>
              <a:gd name="T72" fmla="*/ 20363 w 358"/>
              <a:gd name="T73" fmla="*/ 762064 h 596"/>
              <a:gd name="T74" fmla="*/ 26180 w 358"/>
              <a:gd name="T75" fmla="*/ 764973 h 596"/>
              <a:gd name="T76" fmla="*/ 37816 w 358"/>
              <a:gd name="T77" fmla="*/ 747521 h 596"/>
              <a:gd name="T78" fmla="*/ 58179 w 358"/>
              <a:gd name="T79" fmla="*/ 718434 h 596"/>
              <a:gd name="T80" fmla="*/ 66906 w 358"/>
              <a:gd name="T81" fmla="*/ 695165 h 596"/>
              <a:gd name="T82" fmla="*/ 84359 w 358"/>
              <a:gd name="T83" fmla="*/ 663170 h 596"/>
              <a:gd name="T84" fmla="*/ 75632 w 358"/>
              <a:gd name="T85" fmla="*/ 619541 h 596"/>
              <a:gd name="T86" fmla="*/ 58179 w 358"/>
              <a:gd name="T87" fmla="*/ 593363 h 596"/>
              <a:gd name="T88" fmla="*/ 63997 w 358"/>
              <a:gd name="T89" fmla="*/ 570094 h 596"/>
              <a:gd name="T90" fmla="*/ 61088 w 358"/>
              <a:gd name="T91" fmla="*/ 541007 h 596"/>
              <a:gd name="T92" fmla="*/ 29089 w 358"/>
              <a:gd name="T93" fmla="*/ 46538 h 596"/>
              <a:gd name="T94" fmla="*/ 43634 w 358"/>
              <a:gd name="T95" fmla="*/ 61081 h 596"/>
              <a:gd name="T96" fmla="*/ 81450 w 358"/>
              <a:gd name="T97" fmla="*/ 63990 h 596"/>
              <a:gd name="T98" fmla="*/ 285076 w 358"/>
              <a:gd name="T99" fmla="*/ 17452 h 596"/>
              <a:gd name="T100" fmla="*/ 509064 w 358"/>
              <a:gd name="T101" fmla="*/ 549733 h 5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8" h="596">
                <a:moveTo>
                  <a:pt x="350" y="378"/>
                </a:moveTo>
                <a:lnTo>
                  <a:pt x="344" y="384"/>
                </a:lnTo>
                <a:lnTo>
                  <a:pt x="352" y="394"/>
                </a:lnTo>
                <a:lnTo>
                  <a:pt x="352" y="398"/>
                </a:lnTo>
                <a:lnTo>
                  <a:pt x="348" y="402"/>
                </a:lnTo>
                <a:lnTo>
                  <a:pt x="348" y="404"/>
                </a:lnTo>
                <a:lnTo>
                  <a:pt x="350" y="406"/>
                </a:lnTo>
                <a:lnTo>
                  <a:pt x="356" y="406"/>
                </a:lnTo>
                <a:lnTo>
                  <a:pt x="358" y="408"/>
                </a:lnTo>
                <a:lnTo>
                  <a:pt x="358" y="410"/>
                </a:lnTo>
                <a:lnTo>
                  <a:pt x="354" y="414"/>
                </a:lnTo>
                <a:lnTo>
                  <a:pt x="356" y="422"/>
                </a:lnTo>
                <a:lnTo>
                  <a:pt x="350" y="420"/>
                </a:lnTo>
                <a:lnTo>
                  <a:pt x="338" y="424"/>
                </a:lnTo>
                <a:lnTo>
                  <a:pt x="320" y="438"/>
                </a:lnTo>
                <a:lnTo>
                  <a:pt x="316" y="440"/>
                </a:lnTo>
                <a:lnTo>
                  <a:pt x="316" y="438"/>
                </a:lnTo>
                <a:lnTo>
                  <a:pt x="314" y="438"/>
                </a:lnTo>
                <a:lnTo>
                  <a:pt x="308" y="434"/>
                </a:lnTo>
                <a:lnTo>
                  <a:pt x="304" y="432"/>
                </a:lnTo>
                <a:lnTo>
                  <a:pt x="296" y="436"/>
                </a:lnTo>
                <a:lnTo>
                  <a:pt x="290" y="436"/>
                </a:lnTo>
                <a:lnTo>
                  <a:pt x="288" y="438"/>
                </a:lnTo>
                <a:lnTo>
                  <a:pt x="286" y="442"/>
                </a:lnTo>
                <a:lnTo>
                  <a:pt x="290" y="448"/>
                </a:lnTo>
                <a:lnTo>
                  <a:pt x="290" y="452"/>
                </a:lnTo>
                <a:lnTo>
                  <a:pt x="294" y="460"/>
                </a:lnTo>
                <a:lnTo>
                  <a:pt x="292" y="464"/>
                </a:lnTo>
                <a:lnTo>
                  <a:pt x="286" y="468"/>
                </a:lnTo>
                <a:lnTo>
                  <a:pt x="282" y="474"/>
                </a:lnTo>
                <a:lnTo>
                  <a:pt x="274" y="478"/>
                </a:lnTo>
                <a:lnTo>
                  <a:pt x="272" y="482"/>
                </a:lnTo>
                <a:lnTo>
                  <a:pt x="270" y="496"/>
                </a:lnTo>
                <a:lnTo>
                  <a:pt x="268" y="500"/>
                </a:lnTo>
                <a:lnTo>
                  <a:pt x="260" y="506"/>
                </a:lnTo>
                <a:lnTo>
                  <a:pt x="254" y="504"/>
                </a:lnTo>
                <a:lnTo>
                  <a:pt x="250" y="506"/>
                </a:lnTo>
                <a:lnTo>
                  <a:pt x="248" y="512"/>
                </a:lnTo>
                <a:lnTo>
                  <a:pt x="244" y="520"/>
                </a:lnTo>
                <a:lnTo>
                  <a:pt x="244" y="534"/>
                </a:lnTo>
                <a:lnTo>
                  <a:pt x="244" y="540"/>
                </a:lnTo>
                <a:lnTo>
                  <a:pt x="240" y="544"/>
                </a:lnTo>
                <a:lnTo>
                  <a:pt x="234" y="548"/>
                </a:lnTo>
                <a:lnTo>
                  <a:pt x="230" y="552"/>
                </a:lnTo>
                <a:lnTo>
                  <a:pt x="222" y="546"/>
                </a:lnTo>
                <a:lnTo>
                  <a:pt x="214" y="546"/>
                </a:lnTo>
                <a:lnTo>
                  <a:pt x="204" y="540"/>
                </a:lnTo>
                <a:lnTo>
                  <a:pt x="202" y="538"/>
                </a:lnTo>
                <a:lnTo>
                  <a:pt x="202" y="530"/>
                </a:lnTo>
                <a:lnTo>
                  <a:pt x="194" y="524"/>
                </a:lnTo>
                <a:lnTo>
                  <a:pt x="192" y="522"/>
                </a:lnTo>
                <a:lnTo>
                  <a:pt x="190" y="524"/>
                </a:lnTo>
                <a:lnTo>
                  <a:pt x="190" y="526"/>
                </a:lnTo>
                <a:lnTo>
                  <a:pt x="196" y="528"/>
                </a:lnTo>
                <a:lnTo>
                  <a:pt x="196" y="530"/>
                </a:lnTo>
                <a:lnTo>
                  <a:pt x="192" y="532"/>
                </a:lnTo>
                <a:lnTo>
                  <a:pt x="190" y="536"/>
                </a:lnTo>
                <a:lnTo>
                  <a:pt x="184" y="532"/>
                </a:lnTo>
                <a:lnTo>
                  <a:pt x="182" y="532"/>
                </a:lnTo>
                <a:lnTo>
                  <a:pt x="186" y="542"/>
                </a:lnTo>
                <a:lnTo>
                  <a:pt x="184" y="544"/>
                </a:lnTo>
                <a:lnTo>
                  <a:pt x="178" y="544"/>
                </a:lnTo>
                <a:lnTo>
                  <a:pt x="176" y="546"/>
                </a:lnTo>
                <a:lnTo>
                  <a:pt x="178" y="560"/>
                </a:lnTo>
                <a:lnTo>
                  <a:pt x="178" y="562"/>
                </a:lnTo>
                <a:lnTo>
                  <a:pt x="170" y="564"/>
                </a:lnTo>
                <a:lnTo>
                  <a:pt x="170" y="566"/>
                </a:lnTo>
                <a:lnTo>
                  <a:pt x="170" y="572"/>
                </a:lnTo>
                <a:lnTo>
                  <a:pt x="166" y="574"/>
                </a:lnTo>
                <a:lnTo>
                  <a:pt x="164" y="574"/>
                </a:lnTo>
                <a:lnTo>
                  <a:pt x="164" y="566"/>
                </a:lnTo>
                <a:lnTo>
                  <a:pt x="162" y="566"/>
                </a:lnTo>
                <a:lnTo>
                  <a:pt x="156" y="570"/>
                </a:lnTo>
                <a:lnTo>
                  <a:pt x="152" y="568"/>
                </a:lnTo>
                <a:lnTo>
                  <a:pt x="150" y="566"/>
                </a:lnTo>
                <a:lnTo>
                  <a:pt x="146" y="558"/>
                </a:lnTo>
                <a:lnTo>
                  <a:pt x="142" y="556"/>
                </a:lnTo>
                <a:lnTo>
                  <a:pt x="140" y="558"/>
                </a:lnTo>
                <a:lnTo>
                  <a:pt x="134" y="564"/>
                </a:lnTo>
                <a:lnTo>
                  <a:pt x="126" y="566"/>
                </a:lnTo>
                <a:lnTo>
                  <a:pt x="122" y="568"/>
                </a:lnTo>
                <a:lnTo>
                  <a:pt x="120" y="574"/>
                </a:lnTo>
                <a:lnTo>
                  <a:pt x="118" y="582"/>
                </a:lnTo>
                <a:lnTo>
                  <a:pt x="116" y="586"/>
                </a:lnTo>
                <a:lnTo>
                  <a:pt x="112" y="588"/>
                </a:lnTo>
                <a:lnTo>
                  <a:pt x="110" y="586"/>
                </a:lnTo>
                <a:lnTo>
                  <a:pt x="106" y="580"/>
                </a:lnTo>
                <a:lnTo>
                  <a:pt x="102" y="580"/>
                </a:lnTo>
                <a:lnTo>
                  <a:pt x="78" y="568"/>
                </a:lnTo>
                <a:lnTo>
                  <a:pt x="74" y="568"/>
                </a:lnTo>
                <a:lnTo>
                  <a:pt x="66" y="574"/>
                </a:lnTo>
                <a:lnTo>
                  <a:pt x="62" y="574"/>
                </a:lnTo>
                <a:lnTo>
                  <a:pt x="58" y="572"/>
                </a:lnTo>
                <a:lnTo>
                  <a:pt x="58" y="568"/>
                </a:lnTo>
                <a:lnTo>
                  <a:pt x="58" y="566"/>
                </a:lnTo>
                <a:lnTo>
                  <a:pt x="56" y="566"/>
                </a:lnTo>
                <a:lnTo>
                  <a:pt x="54" y="570"/>
                </a:lnTo>
                <a:lnTo>
                  <a:pt x="58" y="578"/>
                </a:lnTo>
                <a:lnTo>
                  <a:pt x="58" y="582"/>
                </a:lnTo>
                <a:lnTo>
                  <a:pt x="56" y="586"/>
                </a:lnTo>
                <a:lnTo>
                  <a:pt x="52" y="588"/>
                </a:lnTo>
                <a:lnTo>
                  <a:pt x="50" y="588"/>
                </a:lnTo>
                <a:lnTo>
                  <a:pt x="48" y="586"/>
                </a:lnTo>
                <a:lnTo>
                  <a:pt x="50" y="578"/>
                </a:lnTo>
                <a:lnTo>
                  <a:pt x="48" y="576"/>
                </a:lnTo>
                <a:lnTo>
                  <a:pt x="38" y="582"/>
                </a:lnTo>
                <a:lnTo>
                  <a:pt x="34" y="582"/>
                </a:lnTo>
                <a:lnTo>
                  <a:pt x="30" y="580"/>
                </a:lnTo>
                <a:lnTo>
                  <a:pt x="24" y="576"/>
                </a:lnTo>
                <a:lnTo>
                  <a:pt x="22" y="576"/>
                </a:lnTo>
                <a:lnTo>
                  <a:pt x="20" y="578"/>
                </a:lnTo>
                <a:lnTo>
                  <a:pt x="24" y="590"/>
                </a:lnTo>
                <a:lnTo>
                  <a:pt x="22" y="592"/>
                </a:lnTo>
                <a:lnTo>
                  <a:pt x="18" y="596"/>
                </a:lnTo>
                <a:lnTo>
                  <a:pt x="16" y="594"/>
                </a:lnTo>
                <a:lnTo>
                  <a:pt x="12" y="596"/>
                </a:lnTo>
                <a:lnTo>
                  <a:pt x="10" y="592"/>
                </a:lnTo>
                <a:lnTo>
                  <a:pt x="8" y="592"/>
                </a:lnTo>
                <a:lnTo>
                  <a:pt x="8" y="594"/>
                </a:lnTo>
                <a:lnTo>
                  <a:pt x="2" y="592"/>
                </a:lnTo>
                <a:lnTo>
                  <a:pt x="2" y="590"/>
                </a:lnTo>
                <a:lnTo>
                  <a:pt x="8" y="590"/>
                </a:lnTo>
                <a:lnTo>
                  <a:pt x="2" y="586"/>
                </a:lnTo>
                <a:lnTo>
                  <a:pt x="0" y="582"/>
                </a:lnTo>
                <a:lnTo>
                  <a:pt x="2" y="582"/>
                </a:lnTo>
                <a:lnTo>
                  <a:pt x="6" y="582"/>
                </a:lnTo>
                <a:lnTo>
                  <a:pt x="8" y="580"/>
                </a:lnTo>
                <a:lnTo>
                  <a:pt x="6" y="574"/>
                </a:lnTo>
                <a:lnTo>
                  <a:pt x="8" y="570"/>
                </a:lnTo>
                <a:lnTo>
                  <a:pt x="6" y="564"/>
                </a:lnTo>
                <a:lnTo>
                  <a:pt x="8" y="562"/>
                </a:lnTo>
                <a:lnTo>
                  <a:pt x="6" y="560"/>
                </a:lnTo>
                <a:lnTo>
                  <a:pt x="6" y="558"/>
                </a:lnTo>
                <a:lnTo>
                  <a:pt x="12" y="556"/>
                </a:lnTo>
                <a:lnTo>
                  <a:pt x="14" y="554"/>
                </a:lnTo>
                <a:lnTo>
                  <a:pt x="14" y="552"/>
                </a:lnTo>
                <a:lnTo>
                  <a:pt x="8" y="554"/>
                </a:lnTo>
                <a:lnTo>
                  <a:pt x="8" y="552"/>
                </a:lnTo>
                <a:lnTo>
                  <a:pt x="12" y="548"/>
                </a:lnTo>
                <a:lnTo>
                  <a:pt x="16" y="544"/>
                </a:lnTo>
                <a:lnTo>
                  <a:pt x="16" y="542"/>
                </a:lnTo>
                <a:lnTo>
                  <a:pt x="10" y="538"/>
                </a:lnTo>
                <a:lnTo>
                  <a:pt x="10" y="532"/>
                </a:lnTo>
                <a:lnTo>
                  <a:pt x="12" y="530"/>
                </a:lnTo>
                <a:lnTo>
                  <a:pt x="14" y="524"/>
                </a:lnTo>
                <a:lnTo>
                  <a:pt x="14" y="522"/>
                </a:lnTo>
                <a:lnTo>
                  <a:pt x="16" y="522"/>
                </a:lnTo>
                <a:lnTo>
                  <a:pt x="18" y="526"/>
                </a:lnTo>
                <a:lnTo>
                  <a:pt x="22" y="520"/>
                </a:lnTo>
                <a:lnTo>
                  <a:pt x="24" y="524"/>
                </a:lnTo>
                <a:lnTo>
                  <a:pt x="26" y="514"/>
                </a:lnTo>
                <a:lnTo>
                  <a:pt x="32" y="508"/>
                </a:lnTo>
                <a:lnTo>
                  <a:pt x="34" y="504"/>
                </a:lnTo>
                <a:lnTo>
                  <a:pt x="34" y="498"/>
                </a:lnTo>
                <a:lnTo>
                  <a:pt x="40" y="494"/>
                </a:lnTo>
                <a:lnTo>
                  <a:pt x="42" y="492"/>
                </a:lnTo>
                <a:lnTo>
                  <a:pt x="46" y="492"/>
                </a:lnTo>
                <a:lnTo>
                  <a:pt x="42" y="484"/>
                </a:lnTo>
                <a:lnTo>
                  <a:pt x="46" y="478"/>
                </a:lnTo>
                <a:lnTo>
                  <a:pt x="48" y="470"/>
                </a:lnTo>
                <a:lnTo>
                  <a:pt x="50" y="466"/>
                </a:lnTo>
                <a:lnTo>
                  <a:pt x="56" y="464"/>
                </a:lnTo>
                <a:lnTo>
                  <a:pt x="58" y="456"/>
                </a:lnTo>
                <a:lnTo>
                  <a:pt x="56" y="448"/>
                </a:lnTo>
                <a:lnTo>
                  <a:pt x="50" y="438"/>
                </a:lnTo>
                <a:lnTo>
                  <a:pt x="52" y="434"/>
                </a:lnTo>
                <a:lnTo>
                  <a:pt x="52" y="426"/>
                </a:lnTo>
                <a:lnTo>
                  <a:pt x="52" y="424"/>
                </a:lnTo>
                <a:lnTo>
                  <a:pt x="46" y="422"/>
                </a:lnTo>
                <a:lnTo>
                  <a:pt x="44" y="412"/>
                </a:lnTo>
                <a:lnTo>
                  <a:pt x="40" y="408"/>
                </a:lnTo>
                <a:lnTo>
                  <a:pt x="40" y="406"/>
                </a:lnTo>
                <a:lnTo>
                  <a:pt x="36" y="406"/>
                </a:lnTo>
                <a:lnTo>
                  <a:pt x="36" y="400"/>
                </a:lnTo>
                <a:lnTo>
                  <a:pt x="44" y="392"/>
                </a:lnTo>
                <a:lnTo>
                  <a:pt x="42" y="386"/>
                </a:lnTo>
                <a:lnTo>
                  <a:pt x="40" y="384"/>
                </a:lnTo>
                <a:lnTo>
                  <a:pt x="38" y="378"/>
                </a:lnTo>
                <a:lnTo>
                  <a:pt x="42" y="372"/>
                </a:lnTo>
                <a:lnTo>
                  <a:pt x="48" y="370"/>
                </a:lnTo>
                <a:lnTo>
                  <a:pt x="20" y="36"/>
                </a:lnTo>
                <a:lnTo>
                  <a:pt x="20" y="32"/>
                </a:lnTo>
                <a:lnTo>
                  <a:pt x="22" y="36"/>
                </a:lnTo>
                <a:lnTo>
                  <a:pt x="30" y="42"/>
                </a:lnTo>
                <a:lnTo>
                  <a:pt x="32" y="40"/>
                </a:lnTo>
                <a:lnTo>
                  <a:pt x="30" y="42"/>
                </a:lnTo>
                <a:lnTo>
                  <a:pt x="34" y="46"/>
                </a:lnTo>
                <a:lnTo>
                  <a:pt x="38" y="44"/>
                </a:lnTo>
                <a:lnTo>
                  <a:pt x="46" y="46"/>
                </a:lnTo>
                <a:lnTo>
                  <a:pt x="56" y="44"/>
                </a:lnTo>
                <a:lnTo>
                  <a:pt x="72" y="36"/>
                </a:lnTo>
                <a:lnTo>
                  <a:pt x="92" y="24"/>
                </a:lnTo>
                <a:lnTo>
                  <a:pt x="92" y="22"/>
                </a:lnTo>
                <a:lnTo>
                  <a:pt x="196" y="12"/>
                </a:lnTo>
                <a:lnTo>
                  <a:pt x="308" y="0"/>
                </a:lnTo>
                <a:lnTo>
                  <a:pt x="322" y="112"/>
                </a:lnTo>
                <a:lnTo>
                  <a:pt x="350" y="376"/>
                </a:lnTo>
                <a:lnTo>
                  <a:pt x="350" y="378"/>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19" name="Freeform 76"/>
          <p:cNvSpPr>
            <a:spLocks/>
          </p:cNvSpPr>
          <p:nvPr/>
        </p:nvSpPr>
        <p:spPr bwMode="auto">
          <a:xfrm>
            <a:off x="4276572" y="2655041"/>
            <a:ext cx="514042" cy="898025"/>
          </a:xfrm>
          <a:custGeom>
            <a:avLst/>
            <a:gdLst>
              <a:gd name="T0" fmla="*/ 568842 w 454"/>
              <a:gd name="T1" fmla="*/ 1002710 h 792"/>
              <a:gd name="T2" fmla="*/ 580451 w 454"/>
              <a:gd name="T3" fmla="*/ 1037587 h 792"/>
              <a:gd name="T4" fmla="*/ 522406 w 454"/>
              <a:gd name="T5" fmla="*/ 1057932 h 792"/>
              <a:gd name="T6" fmla="*/ 534015 w 454"/>
              <a:gd name="T7" fmla="*/ 1107341 h 792"/>
              <a:gd name="T8" fmla="*/ 510797 w 454"/>
              <a:gd name="T9" fmla="*/ 1121873 h 792"/>
              <a:gd name="T10" fmla="*/ 441143 w 454"/>
              <a:gd name="T11" fmla="*/ 1098622 h 792"/>
              <a:gd name="T12" fmla="*/ 412120 w 454"/>
              <a:gd name="T13" fmla="*/ 1130592 h 792"/>
              <a:gd name="T14" fmla="*/ 409218 w 454"/>
              <a:gd name="T15" fmla="*/ 1150937 h 792"/>
              <a:gd name="T16" fmla="*/ 391804 w 454"/>
              <a:gd name="T17" fmla="*/ 1130592 h 792"/>
              <a:gd name="T18" fmla="*/ 377293 w 454"/>
              <a:gd name="T19" fmla="*/ 1136405 h 792"/>
              <a:gd name="T20" fmla="*/ 359880 w 454"/>
              <a:gd name="T21" fmla="*/ 1098622 h 792"/>
              <a:gd name="T22" fmla="*/ 362782 w 454"/>
              <a:gd name="T23" fmla="*/ 1075370 h 792"/>
              <a:gd name="T24" fmla="*/ 348271 w 454"/>
              <a:gd name="T25" fmla="*/ 1023055 h 792"/>
              <a:gd name="T26" fmla="*/ 307639 w 454"/>
              <a:gd name="T27" fmla="*/ 976553 h 792"/>
              <a:gd name="T28" fmla="*/ 275714 w 454"/>
              <a:gd name="T29" fmla="*/ 970740 h 792"/>
              <a:gd name="T30" fmla="*/ 267008 w 454"/>
              <a:gd name="T31" fmla="*/ 956208 h 792"/>
              <a:gd name="T32" fmla="*/ 226376 w 454"/>
              <a:gd name="T33" fmla="*/ 930050 h 792"/>
              <a:gd name="T34" fmla="*/ 208962 w 454"/>
              <a:gd name="T35" fmla="*/ 863203 h 792"/>
              <a:gd name="T36" fmla="*/ 223474 w 454"/>
              <a:gd name="T37" fmla="*/ 802168 h 792"/>
              <a:gd name="T38" fmla="*/ 211865 w 454"/>
              <a:gd name="T39" fmla="*/ 758572 h 792"/>
              <a:gd name="T40" fmla="*/ 165429 w 454"/>
              <a:gd name="T41" fmla="*/ 770198 h 792"/>
              <a:gd name="T42" fmla="*/ 139308 w 454"/>
              <a:gd name="T43" fmla="*/ 726602 h 792"/>
              <a:gd name="T44" fmla="*/ 107383 w 454"/>
              <a:gd name="T45" fmla="*/ 674286 h 792"/>
              <a:gd name="T46" fmla="*/ 49338 w 454"/>
              <a:gd name="T47" fmla="*/ 624877 h 792"/>
              <a:gd name="T48" fmla="*/ 14511 w 454"/>
              <a:gd name="T49" fmla="*/ 572562 h 792"/>
              <a:gd name="T50" fmla="*/ 0 w 454"/>
              <a:gd name="T51" fmla="*/ 505715 h 792"/>
              <a:gd name="T52" fmla="*/ 20316 w 454"/>
              <a:gd name="T53" fmla="*/ 465025 h 792"/>
              <a:gd name="T54" fmla="*/ 14511 w 454"/>
              <a:gd name="T55" fmla="*/ 430148 h 792"/>
              <a:gd name="T56" fmla="*/ 60947 w 454"/>
              <a:gd name="T57" fmla="*/ 392365 h 792"/>
              <a:gd name="T58" fmla="*/ 78361 w 454"/>
              <a:gd name="T59" fmla="*/ 316798 h 792"/>
              <a:gd name="T60" fmla="*/ 63850 w 454"/>
              <a:gd name="T61" fmla="*/ 255764 h 792"/>
              <a:gd name="T62" fmla="*/ 118992 w 454"/>
              <a:gd name="T63" fmla="*/ 244138 h 792"/>
              <a:gd name="T64" fmla="*/ 162526 w 454"/>
              <a:gd name="T65" fmla="*/ 217980 h 792"/>
              <a:gd name="T66" fmla="*/ 174135 w 454"/>
              <a:gd name="T67" fmla="*/ 180197 h 792"/>
              <a:gd name="T68" fmla="*/ 191549 w 454"/>
              <a:gd name="T69" fmla="*/ 101724 h 792"/>
              <a:gd name="T70" fmla="*/ 116090 w 454"/>
              <a:gd name="T71" fmla="*/ 34877 h 792"/>
              <a:gd name="T72" fmla="*/ 548526 w 454"/>
              <a:gd name="T73" fmla="*/ 0 h 792"/>
              <a:gd name="T74" fmla="*/ 548526 w 454"/>
              <a:gd name="T75" fmla="*/ 46503 h 792"/>
              <a:gd name="T76" fmla="*/ 580451 w 454"/>
              <a:gd name="T77" fmla="*/ 110443 h 792"/>
              <a:gd name="T78" fmla="*/ 603669 w 454"/>
              <a:gd name="T79" fmla="*/ 156946 h 792"/>
              <a:gd name="T80" fmla="*/ 632692 w 454"/>
              <a:gd name="T81" fmla="*/ 662661 h 792"/>
              <a:gd name="T82" fmla="*/ 632692 w 454"/>
              <a:gd name="T83" fmla="*/ 694631 h 792"/>
              <a:gd name="T84" fmla="*/ 650105 w 454"/>
              <a:gd name="T85" fmla="*/ 723695 h 792"/>
              <a:gd name="T86" fmla="*/ 655910 w 454"/>
              <a:gd name="T87" fmla="*/ 778917 h 792"/>
              <a:gd name="T88" fmla="*/ 641398 w 454"/>
              <a:gd name="T89" fmla="*/ 819607 h 792"/>
              <a:gd name="T90" fmla="*/ 621083 w 454"/>
              <a:gd name="T91" fmla="*/ 842858 h 792"/>
              <a:gd name="T92" fmla="*/ 600767 w 454"/>
              <a:gd name="T93" fmla="*/ 869016 h 792"/>
              <a:gd name="T94" fmla="*/ 592060 w 454"/>
              <a:gd name="T95" fmla="*/ 874828 h 792"/>
              <a:gd name="T96" fmla="*/ 592060 w 454"/>
              <a:gd name="T97" fmla="*/ 900986 h 792"/>
              <a:gd name="T98" fmla="*/ 592060 w 454"/>
              <a:gd name="T99" fmla="*/ 912612 h 792"/>
              <a:gd name="T100" fmla="*/ 586256 w 454"/>
              <a:gd name="T101" fmla="*/ 932957 h 792"/>
              <a:gd name="T102" fmla="*/ 574647 w 454"/>
              <a:gd name="T103" fmla="*/ 950395 h 792"/>
              <a:gd name="T104" fmla="*/ 577549 w 454"/>
              <a:gd name="T105" fmla="*/ 964927 h 7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54" h="792">
                <a:moveTo>
                  <a:pt x="404" y="664"/>
                </a:moveTo>
                <a:lnTo>
                  <a:pt x="404" y="674"/>
                </a:lnTo>
                <a:lnTo>
                  <a:pt x="396" y="682"/>
                </a:lnTo>
                <a:lnTo>
                  <a:pt x="394" y="686"/>
                </a:lnTo>
                <a:lnTo>
                  <a:pt x="392" y="690"/>
                </a:lnTo>
                <a:lnTo>
                  <a:pt x="394" y="694"/>
                </a:lnTo>
                <a:lnTo>
                  <a:pt x="402" y="704"/>
                </a:lnTo>
                <a:lnTo>
                  <a:pt x="404" y="708"/>
                </a:lnTo>
                <a:lnTo>
                  <a:pt x="404" y="712"/>
                </a:lnTo>
                <a:lnTo>
                  <a:pt x="400" y="714"/>
                </a:lnTo>
                <a:lnTo>
                  <a:pt x="382" y="716"/>
                </a:lnTo>
                <a:lnTo>
                  <a:pt x="376" y="720"/>
                </a:lnTo>
                <a:lnTo>
                  <a:pt x="372" y="724"/>
                </a:lnTo>
                <a:lnTo>
                  <a:pt x="364" y="724"/>
                </a:lnTo>
                <a:lnTo>
                  <a:pt x="360" y="728"/>
                </a:lnTo>
                <a:lnTo>
                  <a:pt x="356" y="736"/>
                </a:lnTo>
                <a:lnTo>
                  <a:pt x="356" y="744"/>
                </a:lnTo>
                <a:lnTo>
                  <a:pt x="360" y="750"/>
                </a:lnTo>
                <a:lnTo>
                  <a:pt x="366" y="758"/>
                </a:lnTo>
                <a:lnTo>
                  <a:pt x="368" y="762"/>
                </a:lnTo>
                <a:lnTo>
                  <a:pt x="366" y="768"/>
                </a:lnTo>
                <a:lnTo>
                  <a:pt x="362" y="774"/>
                </a:lnTo>
                <a:lnTo>
                  <a:pt x="360" y="774"/>
                </a:lnTo>
                <a:lnTo>
                  <a:pt x="356" y="774"/>
                </a:lnTo>
                <a:lnTo>
                  <a:pt x="352" y="772"/>
                </a:lnTo>
                <a:lnTo>
                  <a:pt x="344" y="768"/>
                </a:lnTo>
                <a:lnTo>
                  <a:pt x="320" y="760"/>
                </a:lnTo>
                <a:lnTo>
                  <a:pt x="314" y="756"/>
                </a:lnTo>
                <a:lnTo>
                  <a:pt x="308" y="756"/>
                </a:lnTo>
                <a:lnTo>
                  <a:pt x="304" y="756"/>
                </a:lnTo>
                <a:lnTo>
                  <a:pt x="298" y="758"/>
                </a:lnTo>
                <a:lnTo>
                  <a:pt x="292" y="764"/>
                </a:lnTo>
                <a:lnTo>
                  <a:pt x="290" y="766"/>
                </a:lnTo>
                <a:lnTo>
                  <a:pt x="290" y="772"/>
                </a:lnTo>
                <a:lnTo>
                  <a:pt x="284" y="778"/>
                </a:lnTo>
                <a:lnTo>
                  <a:pt x="284" y="784"/>
                </a:lnTo>
                <a:lnTo>
                  <a:pt x="290" y="790"/>
                </a:lnTo>
                <a:lnTo>
                  <a:pt x="288" y="790"/>
                </a:lnTo>
                <a:lnTo>
                  <a:pt x="284" y="792"/>
                </a:lnTo>
                <a:lnTo>
                  <a:pt x="282" y="792"/>
                </a:lnTo>
                <a:lnTo>
                  <a:pt x="280" y="786"/>
                </a:lnTo>
                <a:lnTo>
                  <a:pt x="276" y="784"/>
                </a:lnTo>
                <a:lnTo>
                  <a:pt x="274" y="778"/>
                </a:lnTo>
                <a:lnTo>
                  <a:pt x="272" y="776"/>
                </a:lnTo>
                <a:lnTo>
                  <a:pt x="270" y="778"/>
                </a:lnTo>
                <a:lnTo>
                  <a:pt x="268" y="780"/>
                </a:lnTo>
                <a:lnTo>
                  <a:pt x="274" y="786"/>
                </a:lnTo>
                <a:lnTo>
                  <a:pt x="274" y="788"/>
                </a:lnTo>
                <a:lnTo>
                  <a:pt x="272" y="790"/>
                </a:lnTo>
                <a:lnTo>
                  <a:pt x="260" y="782"/>
                </a:lnTo>
                <a:lnTo>
                  <a:pt x="260" y="776"/>
                </a:lnTo>
                <a:lnTo>
                  <a:pt x="254" y="770"/>
                </a:lnTo>
                <a:lnTo>
                  <a:pt x="248" y="762"/>
                </a:lnTo>
                <a:lnTo>
                  <a:pt x="248" y="758"/>
                </a:lnTo>
                <a:lnTo>
                  <a:pt x="248" y="756"/>
                </a:lnTo>
                <a:lnTo>
                  <a:pt x="244" y="754"/>
                </a:lnTo>
                <a:lnTo>
                  <a:pt x="242" y="752"/>
                </a:lnTo>
                <a:lnTo>
                  <a:pt x="244" y="746"/>
                </a:lnTo>
                <a:lnTo>
                  <a:pt x="248" y="742"/>
                </a:lnTo>
                <a:lnTo>
                  <a:pt x="250" y="740"/>
                </a:lnTo>
                <a:lnTo>
                  <a:pt x="250" y="732"/>
                </a:lnTo>
                <a:lnTo>
                  <a:pt x="248" y="728"/>
                </a:lnTo>
                <a:lnTo>
                  <a:pt x="242" y="718"/>
                </a:lnTo>
                <a:lnTo>
                  <a:pt x="240" y="712"/>
                </a:lnTo>
                <a:lnTo>
                  <a:pt x="240" y="704"/>
                </a:lnTo>
                <a:lnTo>
                  <a:pt x="238" y="694"/>
                </a:lnTo>
                <a:lnTo>
                  <a:pt x="222" y="686"/>
                </a:lnTo>
                <a:lnTo>
                  <a:pt x="220" y="680"/>
                </a:lnTo>
                <a:lnTo>
                  <a:pt x="216" y="674"/>
                </a:lnTo>
                <a:lnTo>
                  <a:pt x="212" y="672"/>
                </a:lnTo>
                <a:lnTo>
                  <a:pt x="206" y="670"/>
                </a:lnTo>
                <a:lnTo>
                  <a:pt x="200" y="666"/>
                </a:lnTo>
                <a:lnTo>
                  <a:pt x="198" y="666"/>
                </a:lnTo>
                <a:lnTo>
                  <a:pt x="194" y="670"/>
                </a:lnTo>
                <a:lnTo>
                  <a:pt x="190" y="668"/>
                </a:lnTo>
                <a:lnTo>
                  <a:pt x="186" y="666"/>
                </a:lnTo>
                <a:lnTo>
                  <a:pt x="188" y="660"/>
                </a:lnTo>
                <a:lnTo>
                  <a:pt x="188" y="658"/>
                </a:lnTo>
                <a:lnTo>
                  <a:pt x="184" y="658"/>
                </a:lnTo>
                <a:lnTo>
                  <a:pt x="178" y="656"/>
                </a:lnTo>
                <a:lnTo>
                  <a:pt x="174" y="652"/>
                </a:lnTo>
                <a:lnTo>
                  <a:pt x="168" y="650"/>
                </a:lnTo>
                <a:lnTo>
                  <a:pt x="164" y="644"/>
                </a:lnTo>
                <a:lnTo>
                  <a:pt x="156" y="640"/>
                </a:lnTo>
                <a:lnTo>
                  <a:pt x="148" y="630"/>
                </a:lnTo>
                <a:lnTo>
                  <a:pt x="140" y="624"/>
                </a:lnTo>
                <a:lnTo>
                  <a:pt x="138" y="614"/>
                </a:lnTo>
                <a:lnTo>
                  <a:pt x="138" y="604"/>
                </a:lnTo>
                <a:lnTo>
                  <a:pt x="144" y="594"/>
                </a:lnTo>
                <a:lnTo>
                  <a:pt x="150" y="576"/>
                </a:lnTo>
                <a:lnTo>
                  <a:pt x="156" y="564"/>
                </a:lnTo>
                <a:lnTo>
                  <a:pt x="156" y="562"/>
                </a:lnTo>
                <a:lnTo>
                  <a:pt x="154" y="556"/>
                </a:lnTo>
                <a:lnTo>
                  <a:pt x="154" y="552"/>
                </a:lnTo>
                <a:lnTo>
                  <a:pt x="156" y="546"/>
                </a:lnTo>
                <a:lnTo>
                  <a:pt x="162" y="538"/>
                </a:lnTo>
                <a:lnTo>
                  <a:pt x="162" y="534"/>
                </a:lnTo>
                <a:lnTo>
                  <a:pt x="158" y="532"/>
                </a:lnTo>
                <a:lnTo>
                  <a:pt x="146" y="522"/>
                </a:lnTo>
                <a:lnTo>
                  <a:pt x="138" y="522"/>
                </a:lnTo>
                <a:lnTo>
                  <a:pt x="126" y="518"/>
                </a:lnTo>
                <a:lnTo>
                  <a:pt x="124" y="518"/>
                </a:lnTo>
                <a:lnTo>
                  <a:pt x="122" y="520"/>
                </a:lnTo>
                <a:lnTo>
                  <a:pt x="114" y="530"/>
                </a:lnTo>
                <a:lnTo>
                  <a:pt x="110" y="532"/>
                </a:lnTo>
                <a:lnTo>
                  <a:pt x="106" y="530"/>
                </a:lnTo>
                <a:lnTo>
                  <a:pt x="98" y="518"/>
                </a:lnTo>
                <a:lnTo>
                  <a:pt x="96" y="506"/>
                </a:lnTo>
                <a:lnTo>
                  <a:pt x="96" y="500"/>
                </a:lnTo>
                <a:lnTo>
                  <a:pt x="94" y="494"/>
                </a:lnTo>
                <a:lnTo>
                  <a:pt x="94" y="490"/>
                </a:lnTo>
                <a:lnTo>
                  <a:pt x="90" y="480"/>
                </a:lnTo>
                <a:lnTo>
                  <a:pt x="86" y="472"/>
                </a:lnTo>
                <a:lnTo>
                  <a:pt x="74" y="464"/>
                </a:lnTo>
                <a:lnTo>
                  <a:pt x="56" y="454"/>
                </a:lnTo>
                <a:lnTo>
                  <a:pt x="54" y="450"/>
                </a:lnTo>
                <a:lnTo>
                  <a:pt x="50" y="442"/>
                </a:lnTo>
                <a:lnTo>
                  <a:pt x="42" y="438"/>
                </a:lnTo>
                <a:lnTo>
                  <a:pt x="34" y="430"/>
                </a:lnTo>
                <a:lnTo>
                  <a:pt x="20" y="418"/>
                </a:lnTo>
                <a:lnTo>
                  <a:pt x="18" y="416"/>
                </a:lnTo>
                <a:lnTo>
                  <a:pt x="16" y="404"/>
                </a:lnTo>
                <a:lnTo>
                  <a:pt x="10" y="396"/>
                </a:lnTo>
                <a:lnTo>
                  <a:pt x="10" y="394"/>
                </a:lnTo>
                <a:lnTo>
                  <a:pt x="10" y="386"/>
                </a:lnTo>
                <a:lnTo>
                  <a:pt x="4" y="376"/>
                </a:lnTo>
                <a:lnTo>
                  <a:pt x="4" y="370"/>
                </a:lnTo>
                <a:lnTo>
                  <a:pt x="0" y="360"/>
                </a:lnTo>
                <a:lnTo>
                  <a:pt x="0" y="348"/>
                </a:lnTo>
                <a:lnTo>
                  <a:pt x="2" y="336"/>
                </a:lnTo>
                <a:lnTo>
                  <a:pt x="4" y="326"/>
                </a:lnTo>
                <a:lnTo>
                  <a:pt x="8" y="324"/>
                </a:lnTo>
                <a:lnTo>
                  <a:pt x="14" y="322"/>
                </a:lnTo>
                <a:lnTo>
                  <a:pt x="14" y="320"/>
                </a:lnTo>
                <a:lnTo>
                  <a:pt x="12" y="312"/>
                </a:lnTo>
                <a:lnTo>
                  <a:pt x="14" y="308"/>
                </a:lnTo>
                <a:lnTo>
                  <a:pt x="12" y="302"/>
                </a:lnTo>
                <a:lnTo>
                  <a:pt x="10" y="298"/>
                </a:lnTo>
                <a:lnTo>
                  <a:pt x="10" y="296"/>
                </a:lnTo>
                <a:lnTo>
                  <a:pt x="20" y="288"/>
                </a:lnTo>
                <a:lnTo>
                  <a:pt x="34" y="284"/>
                </a:lnTo>
                <a:lnTo>
                  <a:pt x="38" y="280"/>
                </a:lnTo>
                <a:lnTo>
                  <a:pt x="40" y="276"/>
                </a:lnTo>
                <a:lnTo>
                  <a:pt x="42" y="270"/>
                </a:lnTo>
                <a:lnTo>
                  <a:pt x="42" y="258"/>
                </a:lnTo>
                <a:lnTo>
                  <a:pt x="54" y="244"/>
                </a:lnTo>
                <a:lnTo>
                  <a:pt x="56" y="238"/>
                </a:lnTo>
                <a:lnTo>
                  <a:pt x="56" y="224"/>
                </a:lnTo>
                <a:lnTo>
                  <a:pt x="54" y="218"/>
                </a:lnTo>
                <a:lnTo>
                  <a:pt x="52" y="214"/>
                </a:lnTo>
                <a:lnTo>
                  <a:pt x="42" y="208"/>
                </a:lnTo>
                <a:lnTo>
                  <a:pt x="38" y="202"/>
                </a:lnTo>
                <a:lnTo>
                  <a:pt x="40" y="192"/>
                </a:lnTo>
                <a:lnTo>
                  <a:pt x="44" y="176"/>
                </a:lnTo>
                <a:lnTo>
                  <a:pt x="46" y="174"/>
                </a:lnTo>
                <a:lnTo>
                  <a:pt x="48" y="172"/>
                </a:lnTo>
                <a:lnTo>
                  <a:pt x="62" y="172"/>
                </a:lnTo>
                <a:lnTo>
                  <a:pt x="66" y="170"/>
                </a:lnTo>
                <a:lnTo>
                  <a:pt x="82" y="168"/>
                </a:lnTo>
                <a:lnTo>
                  <a:pt x="86" y="166"/>
                </a:lnTo>
                <a:lnTo>
                  <a:pt x="92" y="158"/>
                </a:lnTo>
                <a:lnTo>
                  <a:pt x="104" y="156"/>
                </a:lnTo>
                <a:lnTo>
                  <a:pt x="108" y="154"/>
                </a:lnTo>
                <a:lnTo>
                  <a:pt x="112" y="150"/>
                </a:lnTo>
                <a:lnTo>
                  <a:pt x="116" y="148"/>
                </a:lnTo>
                <a:lnTo>
                  <a:pt x="118" y="142"/>
                </a:lnTo>
                <a:lnTo>
                  <a:pt x="116" y="136"/>
                </a:lnTo>
                <a:lnTo>
                  <a:pt x="120" y="130"/>
                </a:lnTo>
                <a:lnTo>
                  <a:pt x="120" y="124"/>
                </a:lnTo>
                <a:lnTo>
                  <a:pt x="132" y="114"/>
                </a:lnTo>
                <a:lnTo>
                  <a:pt x="136" y="88"/>
                </a:lnTo>
                <a:lnTo>
                  <a:pt x="136" y="82"/>
                </a:lnTo>
                <a:lnTo>
                  <a:pt x="132" y="76"/>
                </a:lnTo>
                <a:lnTo>
                  <a:pt x="132" y="70"/>
                </a:lnTo>
                <a:lnTo>
                  <a:pt x="114" y="60"/>
                </a:lnTo>
                <a:lnTo>
                  <a:pt x="106" y="54"/>
                </a:lnTo>
                <a:lnTo>
                  <a:pt x="104" y="42"/>
                </a:lnTo>
                <a:lnTo>
                  <a:pt x="102" y="38"/>
                </a:lnTo>
                <a:lnTo>
                  <a:pt x="80" y="24"/>
                </a:lnTo>
                <a:lnTo>
                  <a:pt x="78" y="22"/>
                </a:lnTo>
                <a:lnTo>
                  <a:pt x="80" y="18"/>
                </a:lnTo>
                <a:lnTo>
                  <a:pt x="226" y="12"/>
                </a:lnTo>
                <a:lnTo>
                  <a:pt x="378" y="0"/>
                </a:lnTo>
                <a:lnTo>
                  <a:pt x="378" y="2"/>
                </a:lnTo>
                <a:lnTo>
                  <a:pt x="378" y="14"/>
                </a:lnTo>
                <a:lnTo>
                  <a:pt x="376" y="22"/>
                </a:lnTo>
                <a:lnTo>
                  <a:pt x="378" y="32"/>
                </a:lnTo>
                <a:lnTo>
                  <a:pt x="380" y="40"/>
                </a:lnTo>
                <a:lnTo>
                  <a:pt x="386" y="46"/>
                </a:lnTo>
                <a:lnTo>
                  <a:pt x="388" y="54"/>
                </a:lnTo>
                <a:lnTo>
                  <a:pt x="396" y="60"/>
                </a:lnTo>
                <a:lnTo>
                  <a:pt x="400" y="76"/>
                </a:lnTo>
                <a:lnTo>
                  <a:pt x="404" y="84"/>
                </a:lnTo>
                <a:lnTo>
                  <a:pt x="406" y="92"/>
                </a:lnTo>
                <a:lnTo>
                  <a:pt x="410" y="100"/>
                </a:lnTo>
                <a:lnTo>
                  <a:pt x="416" y="104"/>
                </a:lnTo>
                <a:lnTo>
                  <a:pt x="416" y="108"/>
                </a:lnTo>
                <a:lnTo>
                  <a:pt x="444" y="442"/>
                </a:lnTo>
                <a:lnTo>
                  <a:pt x="438" y="444"/>
                </a:lnTo>
                <a:lnTo>
                  <a:pt x="434" y="450"/>
                </a:lnTo>
                <a:lnTo>
                  <a:pt x="436" y="456"/>
                </a:lnTo>
                <a:lnTo>
                  <a:pt x="438" y="458"/>
                </a:lnTo>
                <a:lnTo>
                  <a:pt x="440" y="464"/>
                </a:lnTo>
                <a:lnTo>
                  <a:pt x="432" y="472"/>
                </a:lnTo>
                <a:lnTo>
                  <a:pt x="432" y="478"/>
                </a:lnTo>
                <a:lnTo>
                  <a:pt x="436" y="478"/>
                </a:lnTo>
                <a:lnTo>
                  <a:pt x="436" y="480"/>
                </a:lnTo>
                <a:lnTo>
                  <a:pt x="440" y="484"/>
                </a:lnTo>
                <a:lnTo>
                  <a:pt x="442" y="494"/>
                </a:lnTo>
                <a:lnTo>
                  <a:pt x="448" y="496"/>
                </a:lnTo>
                <a:lnTo>
                  <a:pt x="448" y="498"/>
                </a:lnTo>
                <a:lnTo>
                  <a:pt x="448" y="506"/>
                </a:lnTo>
                <a:lnTo>
                  <a:pt x="446" y="510"/>
                </a:lnTo>
                <a:lnTo>
                  <a:pt x="452" y="520"/>
                </a:lnTo>
                <a:lnTo>
                  <a:pt x="454" y="528"/>
                </a:lnTo>
                <a:lnTo>
                  <a:pt x="452" y="536"/>
                </a:lnTo>
                <a:lnTo>
                  <a:pt x="446" y="538"/>
                </a:lnTo>
                <a:lnTo>
                  <a:pt x="444" y="542"/>
                </a:lnTo>
                <a:lnTo>
                  <a:pt x="442" y="550"/>
                </a:lnTo>
                <a:lnTo>
                  <a:pt x="438" y="556"/>
                </a:lnTo>
                <a:lnTo>
                  <a:pt x="442" y="564"/>
                </a:lnTo>
                <a:lnTo>
                  <a:pt x="438" y="564"/>
                </a:lnTo>
                <a:lnTo>
                  <a:pt x="436" y="566"/>
                </a:lnTo>
                <a:lnTo>
                  <a:pt x="430" y="570"/>
                </a:lnTo>
                <a:lnTo>
                  <a:pt x="430" y="576"/>
                </a:lnTo>
                <a:lnTo>
                  <a:pt x="428" y="580"/>
                </a:lnTo>
                <a:lnTo>
                  <a:pt x="422" y="586"/>
                </a:lnTo>
                <a:lnTo>
                  <a:pt x="420" y="596"/>
                </a:lnTo>
                <a:lnTo>
                  <a:pt x="418" y="592"/>
                </a:lnTo>
                <a:lnTo>
                  <a:pt x="414" y="598"/>
                </a:lnTo>
                <a:lnTo>
                  <a:pt x="412" y="594"/>
                </a:lnTo>
                <a:lnTo>
                  <a:pt x="410" y="594"/>
                </a:lnTo>
                <a:lnTo>
                  <a:pt x="410" y="596"/>
                </a:lnTo>
                <a:lnTo>
                  <a:pt x="408" y="602"/>
                </a:lnTo>
                <a:lnTo>
                  <a:pt x="406" y="604"/>
                </a:lnTo>
                <a:lnTo>
                  <a:pt x="406" y="610"/>
                </a:lnTo>
                <a:lnTo>
                  <a:pt x="412" y="614"/>
                </a:lnTo>
                <a:lnTo>
                  <a:pt x="412" y="616"/>
                </a:lnTo>
                <a:lnTo>
                  <a:pt x="408" y="620"/>
                </a:lnTo>
                <a:lnTo>
                  <a:pt x="404" y="624"/>
                </a:lnTo>
                <a:lnTo>
                  <a:pt x="404" y="626"/>
                </a:lnTo>
                <a:lnTo>
                  <a:pt x="410" y="624"/>
                </a:lnTo>
                <a:lnTo>
                  <a:pt x="410" y="626"/>
                </a:lnTo>
                <a:lnTo>
                  <a:pt x="408" y="628"/>
                </a:lnTo>
                <a:lnTo>
                  <a:pt x="402" y="630"/>
                </a:lnTo>
                <a:lnTo>
                  <a:pt x="402" y="632"/>
                </a:lnTo>
                <a:lnTo>
                  <a:pt x="404" y="634"/>
                </a:lnTo>
                <a:lnTo>
                  <a:pt x="402" y="636"/>
                </a:lnTo>
                <a:lnTo>
                  <a:pt x="404" y="642"/>
                </a:lnTo>
                <a:lnTo>
                  <a:pt x="402" y="646"/>
                </a:lnTo>
                <a:lnTo>
                  <a:pt x="404" y="652"/>
                </a:lnTo>
                <a:lnTo>
                  <a:pt x="402" y="654"/>
                </a:lnTo>
                <a:lnTo>
                  <a:pt x="398" y="654"/>
                </a:lnTo>
                <a:lnTo>
                  <a:pt x="396" y="654"/>
                </a:lnTo>
                <a:lnTo>
                  <a:pt x="398" y="658"/>
                </a:lnTo>
                <a:lnTo>
                  <a:pt x="404" y="662"/>
                </a:lnTo>
                <a:lnTo>
                  <a:pt x="398" y="662"/>
                </a:lnTo>
                <a:lnTo>
                  <a:pt x="398" y="664"/>
                </a:lnTo>
                <a:lnTo>
                  <a:pt x="404" y="666"/>
                </a:lnTo>
                <a:lnTo>
                  <a:pt x="404" y="664"/>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120" name="Freeform 77"/>
          <p:cNvSpPr>
            <a:spLocks/>
          </p:cNvSpPr>
          <p:nvPr/>
        </p:nvSpPr>
        <p:spPr bwMode="auto">
          <a:xfrm>
            <a:off x="3750143" y="2984524"/>
            <a:ext cx="857150" cy="737000"/>
          </a:xfrm>
          <a:custGeom>
            <a:avLst/>
            <a:gdLst>
              <a:gd name="T0" fmla="*/ 1075300 w 756"/>
              <a:gd name="T1" fmla="*/ 813776 h 650"/>
              <a:gd name="T2" fmla="*/ 1089831 w 756"/>
              <a:gd name="T3" fmla="*/ 793432 h 650"/>
              <a:gd name="T4" fmla="*/ 1095644 w 756"/>
              <a:gd name="T5" fmla="*/ 773088 h 650"/>
              <a:gd name="T6" fmla="*/ 1086925 w 756"/>
              <a:gd name="T7" fmla="*/ 761462 h 650"/>
              <a:gd name="T8" fmla="*/ 1098550 w 756"/>
              <a:gd name="T9" fmla="*/ 749837 h 650"/>
              <a:gd name="T10" fmla="*/ 1086925 w 756"/>
              <a:gd name="T11" fmla="*/ 729492 h 650"/>
              <a:gd name="T12" fmla="*/ 1072394 w 756"/>
              <a:gd name="T13" fmla="*/ 709148 h 650"/>
              <a:gd name="T14" fmla="*/ 1072394 w 756"/>
              <a:gd name="T15" fmla="*/ 720773 h 650"/>
              <a:gd name="T16" fmla="*/ 1052051 w 756"/>
              <a:gd name="T17" fmla="*/ 706242 h 650"/>
              <a:gd name="T18" fmla="*/ 1034613 w 756"/>
              <a:gd name="T19" fmla="*/ 677178 h 650"/>
              <a:gd name="T20" fmla="*/ 1034613 w 756"/>
              <a:gd name="T21" fmla="*/ 656834 h 650"/>
              <a:gd name="T22" fmla="*/ 1025895 w 756"/>
              <a:gd name="T23" fmla="*/ 621958 h 650"/>
              <a:gd name="T24" fmla="*/ 996832 w 756"/>
              <a:gd name="T25" fmla="*/ 575456 h 650"/>
              <a:gd name="T26" fmla="*/ 973583 w 756"/>
              <a:gd name="T27" fmla="*/ 552205 h 650"/>
              <a:gd name="T28" fmla="*/ 950333 w 756"/>
              <a:gd name="T29" fmla="*/ 549299 h 650"/>
              <a:gd name="T30" fmla="*/ 947427 w 756"/>
              <a:gd name="T31" fmla="*/ 534767 h 650"/>
              <a:gd name="T32" fmla="*/ 918365 w 756"/>
              <a:gd name="T33" fmla="*/ 523142 h 650"/>
              <a:gd name="T34" fmla="*/ 877678 w 756"/>
              <a:gd name="T35" fmla="*/ 485360 h 650"/>
              <a:gd name="T36" fmla="*/ 892209 w 756"/>
              <a:gd name="T37" fmla="*/ 415607 h 650"/>
              <a:gd name="T38" fmla="*/ 898021 w 756"/>
              <a:gd name="T39" fmla="*/ 380731 h 650"/>
              <a:gd name="T40" fmla="*/ 903833 w 756"/>
              <a:gd name="T41" fmla="*/ 351668 h 650"/>
              <a:gd name="T42" fmla="*/ 854428 w 756"/>
              <a:gd name="T43" fmla="*/ 331323 h 650"/>
              <a:gd name="T44" fmla="*/ 828272 w 756"/>
              <a:gd name="T45" fmla="*/ 348761 h 650"/>
              <a:gd name="T46" fmla="*/ 810835 w 756"/>
              <a:gd name="T47" fmla="*/ 296447 h 650"/>
              <a:gd name="T48" fmla="*/ 781772 w 756"/>
              <a:gd name="T49" fmla="*/ 252852 h 650"/>
              <a:gd name="T50" fmla="*/ 735273 w 756"/>
              <a:gd name="T51" fmla="*/ 215070 h 650"/>
              <a:gd name="T52" fmla="*/ 697492 w 756"/>
              <a:gd name="T53" fmla="*/ 165662 h 650"/>
              <a:gd name="T54" fmla="*/ 680055 w 756"/>
              <a:gd name="T55" fmla="*/ 124973 h 650"/>
              <a:gd name="T56" fmla="*/ 677149 w 756"/>
              <a:gd name="T57" fmla="*/ 66846 h 650"/>
              <a:gd name="T58" fmla="*/ 671336 w 756"/>
              <a:gd name="T59" fmla="*/ 37782 h 650"/>
              <a:gd name="T60" fmla="*/ 656805 w 756"/>
              <a:gd name="T61" fmla="*/ 23251 h 650"/>
              <a:gd name="T62" fmla="*/ 636462 w 756"/>
              <a:gd name="T63" fmla="*/ 0 h 650"/>
              <a:gd name="T64" fmla="*/ 133686 w 756"/>
              <a:gd name="T65" fmla="*/ 17438 h 650"/>
              <a:gd name="T66" fmla="*/ 2906 w 756"/>
              <a:gd name="T67" fmla="*/ 26157 h 650"/>
              <a:gd name="T68" fmla="*/ 17437 w 756"/>
              <a:gd name="T69" fmla="*/ 52314 h 650"/>
              <a:gd name="T70" fmla="*/ 20344 w 756"/>
              <a:gd name="T71" fmla="*/ 72659 h 650"/>
              <a:gd name="T72" fmla="*/ 49406 w 756"/>
              <a:gd name="T73" fmla="*/ 93003 h 650"/>
              <a:gd name="T74" fmla="*/ 55218 w 756"/>
              <a:gd name="T75" fmla="*/ 119160 h 650"/>
              <a:gd name="T76" fmla="*/ 69749 w 756"/>
              <a:gd name="T77" fmla="*/ 136598 h 650"/>
              <a:gd name="T78" fmla="*/ 98811 w 756"/>
              <a:gd name="T79" fmla="*/ 156943 h 650"/>
              <a:gd name="T80" fmla="*/ 122061 w 756"/>
              <a:gd name="T81" fmla="*/ 156943 h 650"/>
              <a:gd name="T82" fmla="*/ 130780 w 756"/>
              <a:gd name="T83" fmla="*/ 165662 h 650"/>
              <a:gd name="T84" fmla="*/ 139498 w 756"/>
              <a:gd name="T85" fmla="*/ 194725 h 650"/>
              <a:gd name="T86" fmla="*/ 119155 w 756"/>
              <a:gd name="T87" fmla="*/ 206350 h 650"/>
              <a:gd name="T88" fmla="*/ 104624 w 756"/>
              <a:gd name="T89" fmla="*/ 226695 h 650"/>
              <a:gd name="T90" fmla="*/ 116249 w 756"/>
              <a:gd name="T91" fmla="*/ 247039 h 650"/>
              <a:gd name="T92" fmla="*/ 139498 w 756"/>
              <a:gd name="T93" fmla="*/ 264477 h 650"/>
              <a:gd name="T94" fmla="*/ 148217 w 756"/>
              <a:gd name="T95" fmla="*/ 287728 h 650"/>
              <a:gd name="T96" fmla="*/ 174373 w 756"/>
              <a:gd name="T97" fmla="*/ 308073 h 650"/>
              <a:gd name="T98" fmla="*/ 183092 w 756"/>
              <a:gd name="T99" fmla="*/ 316792 h 650"/>
              <a:gd name="T100" fmla="*/ 185998 w 756"/>
              <a:gd name="T101" fmla="*/ 857372 h 650"/>
              <a:gd name="T102" fmla="*/ 927083 w 756"/>
              <a:gd name="T103" fmla="*/ 837027 h 650"/>
              <a:gd name="T104" fmla="*/ 935802 w 756"/>
              <a:gd name="T105" fmla="*/ 854465 h 650"/>
              <a:gd name="T106" fmla="*/ 938708 w 756"/>
              <a:gd name="T107" fmla="*/ 886435 h 650"/>
              <a:gd name="T108" fmla="*/ 909646 w 756"/>
              <a:gd name="T109" fmla="*/ 915499 h 650"/>
              <a:gd name="T110" fmla="*/ 1005551 w 756"/>
              <a:gd name="T111" fmla="*/ 935843 h 650"/>
              <a:gd name="T112" fmla="*/ 1022988 w 756"/>
              <a:gd name="T113" fmla="*/ 900967 h 650"/>
              <a:gd name="T114" fmla="*/ 1025895 w 756"/>
              <a:gd name="T115" fmla="*/ 883529 h 650"/>
              <a:gd name="T116" fmla="*/ 1020082 w 756"/>
              <a:gd name="T117" fmla="*/ 866091 h 650"/>
              <a:gd name="T118" fmla="*/ 1034613 w 756"/>
              <a:gd name="T119" fmla="*/ 851559 h 650"/>
              <a:gd name="T120" fmla="*/ 1028801 w 756"/>
              <a:gd name="T121" fmla="*/ 831215 h 650"/>
              <a:gd name="T122" fmla="*/ 1040426 w 756"/>
              <a:gd name="T123" fmla="*/ 839934 h 6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6" h="650">
                <a:moveTo>
                  <a:pt x="724" y="572"/>
                </a:moveTo>
                <a:lnTo>
                  <a:pt x="728" y="552"/>
                </a:lnTo>
                <a:lnTo>
                  <a:pt x="732" y="552"/>
                </a:lnTo>
                <a:lnTo>
                  <a:pt x="740" y="560"/>
                </a:lnTo>
                <a:lnTo>
                  <a:pt x="744" y="560"/>
                </a:lnTo>
                <a:lnTo>
                  <a:pt x="748" y="558"/>
                </a:lnTo>
                <a:lnTo>
                  <a:pt x="750" y="546"/>
                </a:lnTo>
                <a:lnTo>
                  <a:pt x="750" y="544"/>
                </a:lnTo>
                <a:lnTo>
                  <a:pt x="746" y="538"/>
                </a:lnTo>
                <a:lnTo>
                  <a:pt x="748" y="532"/>
                </a:lnTo>
                <a:lnTo>
                  <a:pt x="754" y="532"/>
                </a:lnTo>
                <a:lnTo>
                  <a:pt x="756" y="530"/>
                </a:lnTo>
                <a:lnTo>
                  <a:pt x="754" y="526"/>
                </a:lnTo>
                <a:lnTo>
                  <a:pt x="750" y="526"/>
                </a:lnTo>
                <a:lnTo>
                  <a:pt x="748" y="524"/>
                </a:lnTo>
                <a:lnTo>
                  <a:pt x="750" y="520"/>
                </a:lnTo>
                <a:lnTo>
                  <a:pt x="752" y="518"/>
                </a:lnTo>
                <a:lnTo>
                  <a:pt x="756" y="516"/>
                </a:lnTo>
                <a:lnTo>
                  <a:pt x="756" y="504"/>
                </a:lnTo>
                <a:lnTo>
                  <a:pt x="754" y="502"/>
                </a:lnTo>
                <a:lnTo>
                  <a:pt x="752" y="500"/>
                </a:lnTo>
                <a:lnTo>
                  <a:pt x="748" y="502"/>
                </a:lnTo>
                <a:lnTo>
                  <a:pt x="746" y="502"/>
                </a:lnTo>
                <a:lnTo>
                  <a:pt x="744" y="496"/>
                </a:lnTo>
                <a:lnTo>
                  <a:pt x="740" y="494"/>
                </a:lnTo>
                <a:lnTo>
                  <a:pt x="738" y="488"/>
                </a:lnTo>
                <a:lnTo>
                  <a:pt x="736" y="486"/>
                </a:lnTo>
                <a:lnTo>
                  <a:pt x="734" y="488"/>
                </a:lnTo>
                <a:lnTo>
                  <a:pt x="732" y="490"/>
                </a:lnTo>
                <a:lnTo>
                  <a:pt x="738" y="496"/>
                </a:lnTo>
                <a:lnTo>
                  <a:pt x="738" y="498"/>
                </a:lnTo>
                <a:lnTo>
                  <a:pt x="736" y="500"/>
                </a:lnTo>
                <a:lnTo>
                  <a:pt x="724" y="492"/>
                </a:lnTo>
                <a:lnTo>
                  <a:pt x="724" y="486"/>
                </a:lnTo>
                <a:lnTo>
                  <a:pt x="718" y="480"/>
                </a:lnTo>
                <a:lnTo>
                  <a:pt x="712" y="472"/>
                </a:lnTo>
                <a:lnTo>
                  <a:pt x="712" y="468"/>
                </a:lnTo>
                <a:lnTo>
                  <a:pt x="712" y="466"/>
                </a:lnTo>
                <a:lnTo>
                  <a:pt x="708" y="464"/>
                </a:lnTo>
                <a:lnTo>
                  <a:pt x="706" y="462"/>
                </a:lnTo>
                <a:lnTo>
                  <a:pt x="708" y="456"/>
                </a:lnTo>
                <a:lnTo>
                  <a:pt x="712" y="452"/>
                </a:lnTo>
                <a:lnTo>
                  <a:pt x="714" y="450"/>
                </a:lnTo>
                <a:lnTo>
                  <a:pt x="714" y="442"/>
                </a:lnTo>
                <a:lnTo>
                  <a:pt x="712" y="438"/>
                </a:lnTo>
                <a:lnTo>
                  <a:pt x="706" y="428"/>
                </a:lnTo>
                <a:lnTo>
                  <a:pt x="704" y="422"/>
                </a:lnTo>
                <a:lnTo>
                  <a:pt x="704" y="414"/>
                </a:lnTo>
                <a:lnTo>
                  <a:pt x="702" y="404"/>
                </a:lnTo>
                <a:lnTo>
                  <a:pt x="686" y="396"/>
                </a:lnTo>
                <a:lnTo>
                  <a:pt x="684" y="390"/>
                </a:lnTo>
                <a:lnTo>
                  <a:pt x="680" y="384"/>
                </a:lnTo>
                <a:lnTo>
                  <a:pt x="676" y="382"/>
                </a:lnTo>
                <a:lnTo>
                  <a:pt x="670" y="380"/>
                </a:lnTo>
                <a:lnTo>
                  <a:pt x="664" y="376"/>
                </a:lnTo>
                <a:lnTo>
                  <a:pt x="662" y="376"/>
                </a:lnTo>
                <a:lnTo>
                  <a:pt x="658" y="380"/>
                </a:lnTo>
                <a:lnTo>
                  <a:pt x="654" y="378"/>
                </a:lnTo>
                <a:lnTo>
                  <a:pt x="650" y="376"/>
                </a:lnTo>
                <a:lnTo>
                  <a:pt x="652" y="370"/>
                </a:lnTo>
                <a:lnTo>
                  <a:pt x="652" y="368"/>
                </a:lnTo>
                <a:lnTo>
                  <a:pt x="648" y="368"/>
                </a:lnTo>
                <a:lnTo>
                  <a:pt x="642" y="366"/>
                </a:lnTo>
                <a:lnTo>
                  <a:pt x="638" y="362"/>
                </a:lnTo>
                <a:lnTo>
                  <a:pt x="632" y="360"/>
                </a:lnTo>
                <a:lnTo>
                  <a:pt x="628" y="354"/>
                </a:lnTo>
                <a:lnTo>
                  <a:pt x="620" y="350"/>
                </a:lnTo>
                <a:lnTo>
                  <a:pt x="612" y="340"/>
                </a:lnTo>
                <a:lnTo>
                  <a:pt x="604" y="334"/>
                </a:lnTo>
                <a:lnTo>
                  <a:pt x="602" y="324"/>
                </a:lnTo>
                <a:lnTo>
                  <a:pt x="602" y="314"/>
                </a:lnTo>
                <a:lnTo>
                  <a:pt x="608" y="304"/>
                </a:lnTo>
                <a:lnTo>
                  <a:pt x="614" y="286"/>
                </a:lnTo>
                <a:lnTo>
                  <a:pt x="620" y="274"/>
                </a:lnTo>
                <a:lnTo>
                  <a:pt x="620" y="272"/>
                </a:lnTo>
                <a:lnTo>
                  <a:pt x="618" y="266"/>
                </a:lnTo>
                <a:lnTo>
                  <a:pt x="618" y="262"/>
                </a:lnTo>
                <a:lnTo>
                  <a:pt x="620" y="256"/>
                </a:lnTo>
                <a:lnTo>
                  <a:pt x="626" y="248"/>
                </a:lnTo>
                <a:lnTo>
                  <a:pt x="626" y="244"/>
                </a:lnTo>
                <a:lnTo>
                  <a:pt x="622" y="242"/>
                </a:lnTo>
                <a:lnTo>
                  <a:pt x="610" y="232"/>
                </a:lnTo>
                <a:lnTo>
                  <a:pt x="602" y="232"/>
                </a:lnTo>
                <a:lnTo>
                  <a:pt x="590" y="228"/>
                </a:lnTo>
                <a:lnTo>
                  <a:pt x="588" y="228"/>
                </a:lnTo>
                <a:lnTo>
                  <a:pt x="586" y="230"/>
                </a:lnTo>
                <a:lnTo>
                  <a:pt x="578" y="240"/>
                </a:lnTo>
                <a:lnTo>
                  <a:pt x="574" y="242"/>
                </a:lnTo>
                <a:lnTo>
                  <a:pt x="570" y="240"/>
                </a:lnTo>
                <a:lnTo>
                  <a:pt x="562" y="228"/>
                </a:lnTo>
                <a:lnTo>
                  <a:pt x="560" y="216"/>
                </a:lnTo>
                <a:lnTo>
                  <a:pt x="560" y="210"/>
                </a:lnTo>
                <a:lnTo>
                  <a:pt x="558" y="204"/>
                </a:lnTo>
                <a:lnTo>
                  <a:pt x="558" y="200"/>
                </a:lnTo>
                <a:lnTo>
                  <a:pt x="554" y="190"/>
                </a:lnTo>
                <a:lnTo>
                  <a:pt x="550" y="182"/>
                </a:lnTo>
                <a:lnTo>
                  <a:pt x="538" y="174"/>
                </a:lnTo>
                <a:lnTo>
                  <a:pt x="520" y="164"/>
                </a:lnTo>
                <a:lnTo>
                  <a:pt x="518" y="160"/>
                </a:lnTo>
                <a:lnTo>
                  <a:pt x="514" y="152"/>
                </a:lnTo>
                <a:lnTo>
                  <a:pt x="506" y="148"/>
                </a:lnTo>
                <a:lnTo>
                  <a:pt x="498" y="140"/>
                </a:lnTo>
                <a:lnTo>
                  <a:pt x="484" y="128"/>
                </a:lnTo>
                <a:lnTo>
                  <a:pt x="482" y="126"/>
                </a:lnTo>
                <a:lnTo>
                  <a:pt x="480" y="114"/>
                </a:lnTo>
                <a:lnTo>
                  <a:pt x="474" y="106"/>
                </a:lnTo>
                <a:lnTo>
                  <a:pt x="474" y="104"/>
                </a:lnTo>
                <a:lnTo>
                  <a:pt x="474" y="96"/>
                </a:lnTo>
                <a:lnTo>
                  <a:pt x="468" y="86"/>
                </a:lnTo>
                <a:lnTo>
                  <a:pt x="468" y="80"/>
                </a:lnTo>
                <a:lnTo>
                  <a:pt x="464" y="70"/>
                </a:lnTo>
                <a:lnTo>
                  <a:pt x="464" y="58"/>
                </a:lnTo>
                <a:lnTo>
                  <a:pt x="466" y="46"/>
                </a:lnTo>
                <a:lnTo>
                  <a:pt x="468" y="36"/>
                </a:lnTo>
                <a:lnTo>
                  <a:pt x="472" y="34"/>
                </a:lnTo>
                <a:lnTo>
                  <a:pt x="462" y="28"/>
                </a:lnTo>
                <a:lnTo>
                  <a:pt x="462" y="26"/>
                </a:lnTo>
                <a:lnTo>
                  <a:pt x="460" y="22"/>
                </a:lnTo>
                <a:lnTo>
                  <a:pt x="458" y="22"/>
                </a:lnTo>
                <a:lnTo>
                  <a:pt x="454" y="18"/>
                </a:lnTo>
                <a:lnTo>
                  <a:pt x="452" y="16"/>
                </a:lnTo>
                <a:lnTo>
                  <a:pt x="450" y="12"/>
                </a:lnTo>
                <a:lnTo>
                  <a:pt x="444" y="10"/>
                </a:lnTo>
                <a:lnTo>
                  <a:pt x="442" y="6"/>
                </a:lnTo>
                <a:lnTo>
                  <a:pt x="438" y="0"/>
                </a:lnTo>
                <a:lnTo>
                  <a:pt x="368" y="6"/>
                </a:lnTo>
                <a:lnTo>
                  <a:pt x="194" y="12"/>
                </a:lnTo>
                <a:lnTo>
                  <a:pt x="92" y="12"/>
                </a:lnTo>
                <a:lnTo>
                  <a:pt x="2" y="10"/>
                </a:lnTo>
                <a:lnTo>
                  <a:pt x="2" y="8"/>
                </a:lnTo>
                <a:lnTo>
                  <a:pt x="0" y="14"/>
                </a:lnTo>
                <a:lnTo>
                  <a:pt x="2" y="18"/>
                </a:lnTo>
                <a:lnTo>
                  <a:pt x="10" y="22"/>
                </a:lnTo>
                <a:lnTo>
                  <a:pt x="8" y="26"/>
                </a:lnTo>
                <a:lnTo>
                  <a:pt x="12" y="30"/>
                </a:lnTo>
                <a:lnTo>
                  <a:pt x="12" y="36"/>
                </a:lnTo>
                <a:lnTo>
                  <a:pt x="16" y="46"/>
                </a:lnTo>
                <a:lnTo>
                  <a:pt x="16" y="48"/>
                </a:lnTo>
                <a:lnTo>
                  <a:pt x="14" y="48"/>
                </a:lnTo>
                <a:lnTo>
                  <a:pt x="14" y="50"/>
                </a:lnTo>
                <a:lnTo>
                  <a:pt x="20" y="52"/>
                </a:lnTo>
                <a:lnTo>
                  <a:pt x="26" y="58"/>
                </a:lnTo>
                <a:lnTo>
                  <a:pt x="32" y="60"/>
                </a:lnTo>
                <a:lnTo>
                  <a:pt x="34" y="64"/>
                </a:lnTo>
                <a:lnTo>
                  <a:pt x="32" y="68"/>
                </a:lnTo>
                <a:lnTo>
                  <a:pt x="36" y="74"/>
                </a:lnTo>
                <a:lnTo>
                  <a:pt x="40" y="78"/>
                </a:lnTo>
                <a:lnTo>
                  <a:pt x="38" y="82"/>
                </a:lnTo>
                <a:lnTo>
                  <a:pt x="38" y="88"/>
                </a:lnTo>
                <a:lnTo>
                  <a:pt x="40" y="90"/>
                </a:lnTo>
                <a:lnTo>
                  <a:pt x="46" y="90"/>
                </a:lnTo>
                <a:lnTo>
                  <a:pt x="48" y="94"/>
                </a:lnTo>
                <a:lnTo>
                  <a:pt x="58" y="102"/>
                </a:lnTo>
                <a:lnTo>
                  <a:pt x="60" y="104"/>
                </a:lnTo>
                <a:lnTo>
                  <a:pt x="64" y="108"/>
                </a:lnTo>
                <a:lnTo>
                  <a:pt x="68" y="108"/>
                </a:lnTo>
                <a:lnTo>
                  <a:pt x="74" y="114"/>
                </a:lnTo>
                <a:lnTo>
                  <a:pt x="80" y="114"/>
                </a:lnTo>
                <a:lnTo>
                  <a:pt x="82" y="110"/>
                </a:lnTo>
                <a:lnTo>
                  <a:pt x="84" y="108"/>
                </a:lnTo>
                <a:lnTo>
                  <a:pt x="88" y="108"/>
                </a:lnTo>
                <a:lnTo>
                  <a:pt x="90" y="110"/>
                </a:lnTo>
                <a:lnTo>
                  <a:pt x="90" y="112"/>
                </a:lnTo>
                <a:lnTo>
                  <a:pt x="90" y="114"/>
                </a:lnTo>
                <a:lnTo>
                  <a:pt x="98" y="120"/>
                </a:lnTo>
                <a:lnTo>
                  <a:pt x="96" y="124"/>
                </a:lnTo>
                <a:lnTo>
                  <a:pt x="98" y="132"/>
                </a:lnTo>
                <a:lnTo>
                  <a:pt x="96" y="134"/>
                </a:lnTo>
                <a:lnTo>
                  <a:pt x="92" y="132"/>
                </a:lnTo>
                <a:lnTo>
                  <a:pt x="88" y="132"/>
                </a:lnTo>
                <a:lnTo>
                  <a:pt x="86" y="138"/>
                </a:lnTo>
                <a:lnTo>
                  <a:pt x="82" y="142"/>
                </a:lnTo>
                <a:lnTo>
                  <a:pt x="78" y="148"/>
                </a:lnTo>
                <a:lnTo>
                  <a:pt x="78" y="154"/>
                </a:lnTo>
                <a:lnTo>
                  <a:pt x="76" y="156"/>
                </a:lnTo>
                <a:lnTo>
                  <a:pt x="72" y="156"/>
                </a:lnTo>
                <a:lnTo>
                  <a:pt x="72" y="158"/>
                </a:lnTo>
                <a:lnTo>
                  <a:pt x="74" y="162"/>
                </a:lnTo>
                <a:lnTo>
                  <a:pt x="78" y="166"/>
                </a:lnTo>
                <a:lnTo>
                  <a:pt x="80" y="170"/>
                </a:lnTo>
                <a:lnTo>
                  <a:pt x="84" y="172"/>
                </a:lnTo>
                <a:lnTo>
                  <a:pt x="88" y="178"/>
                </a:lnTo>
                <a:lnTo>
                  <a:pt x="90" y="180"/>
                </a:lnTo>
                <a:lnTo>
                  <a:pt x="96" y="182"/>
                </a:lnTo>
                <a:lnTo>
                  <a:pt x="94" y="188"/>
                </a:lnTo>
                <a:lnTo>
                  <a:pt x="96" y="194"/>
                </a:lnTo>
                <a:lnTo>
                  <a:pt x="98" y="196"/>
                </a:lnTo>
                <a:lnTo>
                  <a:pt x="102" y="198"/>
                </a:lnTo>
                <a:lnTo>
                  <a:pt x="104" y="206"/>
                </a:lnTo>
                <a:lnTo>
                  <a:pt x="114" y="212"/>
                </a:lnTo>
                <a:lnTo>
                  <a:pt x="118" y="212"/>
                </a:lnTo>
                <a:lnTo>
                  <a:pt x="120" y="212"/>
                </a:lnTo>
                <a:lnTo>
                  <a:pt x="124" y="214"/>
                </a:lnTo>
                <a:lnTo>
                  <a:pt x="128" y="214"/>
                </a:lnTo>
                <a:lnTo>
                  <a:pt x="128" y="216"/>
                </a:lnTo>
                <a:lnTo>
                  <a:pt x="126" y="218"/>
                </a:lnTo>
                <a:lnTo>
                  <a:pt x="126" y="216"/>
                </a:lnTo>
                <a:lnTo>
                  <a:pt x="128" y="518"/>
                </a:lnTo>
                <a:lnTo>
                  <a:pt x="128" y="590"/>
                </a:lnTo>
                <a:lnTo>
                  <a:pt x="258" y="588"/>
                </a:lnTo>
                <a:lnTo>
                  <a:pt x="390" y="586"/>
                </a:lnTo>
                <a:lnTo>
                  <a:pt x="522" y="580"/>
                </a:lnTo>
                <a:lnTo>
                  <a:pt x="638" y="576"/>
                </a:lnTo>
                <a:lnTo>
                  <a:pt x="640" y="576"/>
                </a:lnTo>
                <a:lnTo>
                  <a:pt x="642" y="580"/>
                </a:lnTo>
                <a:lnTo>
                  <a:pt x="644" y="582"/>
                </a:lnTo>
                <a:lnTo>
                  <a:pt x="644" y="588"/>
                </a:lnTo>
                <a:lnTo>
                  <a:pt x="652" y="592"/>
                </a:lnTo>
                <a:lnTo>
                  <a:pt x="652" y="604"/>
                </a:lnTo>
                <a:lnTo>
                  <a:pt x="650" y="608"/>
                </a:lnTo>
                <a:lnTo>
                  <a:pt x="646" y="610"/>
                </a:lnTo>
                <a:lnTo>
                  <a:pt x="644" y="616"/>
                </a:lnTo>
                <a:lnTo>
                  <a:pt x="634" y="622"/>
                </a:lnTo>
                <a:lnTo>
                  <a:pt x="632" y="628"/>
                </a:lnTo>
                <a:lnTo>
                  <a:pt x="626" y="630"/>
                </a:lnTo>
                <a:lnTo>
                  <a:pt x="622" y="638"/>
                </a:lnTo>
                <a:lnTo>
                  <a:pt x="618" y="650"/>
                </a:lnTo>
                <a:lnTo>
                  <a:pt x="692" y="644"/>
                </a:lnTo>
                <a:lnTo>
                  <a:pt x="696" y="636"/>
                </a:lnTo>
                <a:lnTo>
                  <a:pt x="698" y="630"/>
                </a:lnTo>
                <a:lnTo>
                  <a:pt x="706" y="624"/>
                </a:lnTo>
                <a:lnTo>
                  <a:pt x="704" y="620"/>
                </a:lnTo>
                <a:lnTo>
                  <a:pt x="696" y="612"/>
                </a:lnTo>
                <a:lnTo>
                  <a:pt x="696" y="610"/>
                </a:lnTo>
                <a:lnTo>
                  <a:pt x="698" y="608"/>
                </a:lnTo>
                <a:lnTo>
                  <a:pt x="706" y="608"/>
                </a:lnTo>
                <a:lnTo>
                  <a:pt x="710" y="606"/>
                </a:lnTo>
                <a:lnTo>
                  <a:pt x="710" y="604"/>
                </a:lnTo>
                <a:lnTo>
                  <a:pt x="704" y="600"/>
                </a:lnTo>
                <a:lnTo>
                  <a:pt x="702" y="596"/>
                </a:lnTo>
                <a:lnTo>
                  <a:pt x="704" y="594"/>
                </a:lnTo>
                <a:lnTo>
                  <a:pt x="710" y="592"/>
                </a:lnTo>
                <a:lnTo>
                  <a:pt x="714" y="590"/>
                </a:lnTo>
                <a:lnTo>
                  <a:pt x="712" y="586"/>
                </a:lnTo>
                <a:lnTo>
                  <a:pt x="710" y="578"/>
                </a:lnTo>
                <a:lnTo>
                  <a:pt x="710" y="574"/>
                </a:lnTo>
                <a:lnTo>
                  <a:pt x="708" y="572"/>
                </a:lnTo>
                <a:lnTo>
                  <a:pt x="716" y="572"/>
                </a:lnTo>
                <a:lnTo>
                  <a:pt x="714" y="578"/>
                </a:lnTo>
                <a:lnTo>
                  <a:pt x="716" y="578"/>
                </a:lnTo>
                <a:lnTo>
                  <a:pt x="718" y="578"/>
                </a:lnTo>
                <a:lnTo>
                  <a:pt x="720" y="576"/>
                </a:lnTo>
                <a:lnTo>
                  <a:pt x="724" y="57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21" name="Freeform 78"/>
          <p:cNvSpPr>
            <a:spLocks/>
          </p:cNvSpPr>
          <p:nvPr/>
        </p:nvSpPr>
        <p:spPr bwMode="auto">
          <a:xfrm>
            <a:off x="4466086" y="3513429"/>
            <a:ext cx="1107358" cy="364165"/>
          </a:xfrm>
          <a:custGeom>
            <a:avLst/>
            <a:gdLst>
              <a:gd name="T0" fmla="*/ 904465 w 976"/>
              <a:gd name="T1" fmla="*/ 66675 h 322"/>
              <a:gd name="T2" fmla="*/ 613640 w 976"/>
              <a:gd name="T3" fmla="*/ 84068 h 322"/>
              <a:gd name="T4" fmla="*/ 503127 w 976"/>
              <a:gd name="T5" fmla="*/ 92765 h 322"/>
              <a:gd name="T6" fmla="*/ 354806 w 976"/>
              <a:gd name="T7" fmla="*/ 98563 h 322"/>
              <a:gd name="T8" fmla="*/ 133779 w 976"/>
              <a:gd name="T9" fmla="*/ 153642 h 322"/>
              <a:gd name="T10" fmla="*/ 119238 w 976"/>
              <a:gd name="T11" fmla="*/ 162339 h 322"/>
              <a:gd name="T12" fmla="*/ 110513 w 976"/>
              <a:gd name="T13" fmla="*/ 153642 h 322"/>
              <a:gd name="T14" fmla="*/ 119238 w 976"/>
              <a:gd name="T15" fmla="*/ 179733 h 322"/>
              <a:gd name="T16" fmla="*/ 104697 w 976"/>
              <a:gd name="T17" fmla="*/ 194227 h 322"/>
              <a:gd name="T18" fmla="*/ 95972 w 976"/>
              <a:gd name="T19" fmla="*/ 205823 h 322"/>
              <a:gd name="T20" fmla="*/ 107605 w 976"/>
              <a:gd name="T21" fmla="*/ 229014 h 322"/>
              <a:gd name="T22" fmla="*/ 90156 w 976"/>
              <a:gd name="T23" fmla="*/ 260902 h 322"/>
              <a:gd name="T24" fmla="*/ 90156 w 976"/>
              <a:gd name="T25" fmla="*/ 275397 h 322"/>
              <a:gd name="T26" fmla="*/ 90156 w 976"/>
              <a:gd name="T27" fmla="*/ 286992 h 322"/>
              <a:gd name="T28" fmla="*/ 87247 w 976"/>
              <a:gd name="T29" fmla="*/ 295689 h 322"/>
              <a:gd name="T30" fmla="*/ 72706 w 976"/>
              <a:gd name="T31" fmla="*/ 307285 h 322"/>
              <a:gd name="T32" fmla="*/ 52348 w 976"/>
              <a:gd name="T33" fmla="*/ 318880 h 322"/>
              <a:gd name="T34" fmla="*/ 69798 w 976"/>
              <a:gd name="T35" fmla="*/ 333375 h 322"/>
              <a:gd name="T36" fmla="*/ 58165 w 976"/>
              <a:gd name="T37" fmla="*/ 347870 h 322"/>
              <a:gd name="T38" fmla="*/ 40715 w 976"/>
              <a:gd name="T39" fmla="*/ 353667 h 322"/>
              <a:gd name="T40" fmla="*/ 40715 w 976"/>
              <a:gd name="T41" fmla="*/ 379758 h 322"/>
              <a:gd name="T42" fmla="*/ 26174 w 976"/>
              <a:gd name="T43" fmla="*/ 373960 h 322"/>
              <a:gd name="T44" fmla="*/ 23266 w 976"/>
              <a:gd name="T45" fmla="*/ 388454 h 322"/>
              <a:gd name="T46" fmla="*/ 31991 w 976"/>
              <a:gd name="T47" fmla="*/ 391353 h 322"/>
              <a:gd name="T48" fmla="*/ 23266 w 976"/>
              <a:gd name="T49" fmla="*/ 402949 h 322"/>
              <a:gd name="T50" fmla="*/ 34899 w 976"/>
              <a:gd name="T51" fmla="*/ 417443 h 322"/>
              <a:gd name="T52" fmla="*/ 37807 w 976"/>
              <a:gd name="T53" fmla="*/ 431938 h 322"/>
              <a:gd name="T54" fmla="*/ 20358 w 976"/>
              <a:gd name="T55" fmla="*/ 452230 h 322"/>
              <a:gd name="T56" fmla="*/ 0 w 976"/>
              <a:gd name="T57" fmla="*/ 466725 h 322"/>
              <a:gd name="T58" fmla="*/ 360623 w 976"/>
              <a:gd name="T59" fmla="*/ 446433 h 322"/>
              <a:gd name="T60" fmla="*/ 590374 w 976"/>
              <a:gd name="T61" fmla="*/ 429039 h 322"/>
              <a:gd name="T62" fmla="*/ 971355 w 976"/>
              <a:gd name="T63" fmla="*/ 394252 h 322"/>
              <a:gd name="T64" fmla="*/ 1014979 w 976"/>
              <a:gd name="T65" fmla="*/ 347870 h 322"/>
              <a:gd name="T66" fmla="*/ 1032428 w 976"/>
              <a:gd name="T67" fmla="*/ 336274 h 322"/>
              <a:gd name="T68" fmla="*/ 1055694 w 976"/>
              <a:gd name="T69" fmla="*/ 313083 h 322"/>
              <a:gd name="T70" fmla="*/ 1064419 w 976"/>
              <a:gd name="T71" fmla="*/ 289891 h 322"/>
              <a:gd name="T72" fmla="*/ 1093501 w 976"/>
              <a:gd name="T73" fmla="*/ 263801 h 322"/>
              <a:gd name="T74" fmla="*/ 1128400 w 976"/>
              <a:gd name="T75" fmla="*/ 260902 h 322"/>
              <a:gd name="T76" fmla="*/ 1166207 w 976"/>
              <a:gd name="T77" fmla="*/ 231913 h 322"/>
              <a:gd name="T78" fmla="*/ 1192382 w 976"/>
              <a:gd name="T79" fmla="*/ 208722 h 322"/>
              <a:gd name="T80" fmla="*/ 1227281 w 976"/>
              <a:gd name="T81" fmla="*/ 191328 h 322"/>
              <a:gd name="T82" fmla="*/ 1233097 w 976"/>
              <a:gd name="T83" fmla="*/ 165238 h 322"/>
              <a:gd name="T84" fmla="*/ 1247638 w 976"/>
              <a:gd name="T85" fmla="*/ 168137 h 322"/>
              <a:gd name="T86" fmla="*/ 1270904 w 976"/>
              <a:gd name="T87" fmla="*/ 142047 h 322"/>
              <a:gd name="T88" fmla="*/ 1279629 w 976"/>
              <a:gd name="T89" fmla="*/ 147845 h 322"/>
              <a:gd name="T90" fmla="*/ 1299987 w 976"/>
              <a:gd name="T91" fmla="*/ 144946 h 322"/>
              <a:gd name="T92" fmla="*/ 1329069 w 976"/>
              <a:gd name="T93" fmla="*/ 113058 h 322"/>
              <a:gd name="T94" fmla="*/ 1352335 w 976"/>
              <a:gd name="T95" fmla="*/ 107260 h 322"/>
              <a:gd name="T96" fmla="*/ 1366877 w 976"/>
              <a:gd name="T97" fmla="*/ 110159 h 322"/>
              <a:gd name="T98" fmla="*/ 1401776 w 976"/>
              <a:gd name="T99" fmla="*/ 55079 h 322"/>
              <a:gd name="T100" fmla="*/ 1416317 w 976"/>
              <a:gd name="T101" fmla="*/ 37686 h 322"/>
              <a:gd name="T102" fmla="*/ 1419225 w 976"/>
              <a:gd name="T103" fmla="*/ 0 h 322"/>
              <a:gd name="T104" fmla="*/ 1369785 w 976"/>
              <a:gd name="T105" fmla="*/ 11596 h 322"/>
              <a:gd name="T106" fmla="*/ 1084776 w 976"/>
              <a:gd name="T107" fmla="*/ 46383 h 3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76" h="322">
                <a:moveTo>
                  <a:pt x="746" y="32"/>
                </a:moveTo>
                <a:lnTo>
                  <a:pt x="744" y="36"/>
                </a:lnTo>
                <a:lnTo>
                  <a:pt x="700" y="38"/>
                </a:lnTo>
                <a:lnTo>
                  <a:pt x="622" y="46"/>
                </a:lnTo>
                <a:lnTo>
                  <a:pt x="578" y="46"/>
                </a:lnTo>
                <a:lnTo>
                  <a:pt x="538" y="52"/>
                </a:lnTo>
                <a:lnTo>
                  <a:pt x="480" y="56"/>
                </a:lnTo>
                <a:lnTo>
                  <a:pt x="422" y="58"/>
                </a:lnTo>
                <a:lnTo>
                  <a:pt x="416" y="62"/>
                </a:lnTo>
                <a:lnTo>
                  <a:pt x="416" y="60"/>
                </a:lnTo>
                <a:lnTo>
                  <a:pt x="360" y="64"/>
                </a:lnTo>
                <a:lnTo>
                  <a:pt x="346" y="64"/>
                </a:lnTo>
                <a:lnTo>
                  <a:pt x="272" y="72"/>
                </a:lnTo>
                <a:lnTo>
                  <a:pt x="272" y="74"/>
                </a:lnTo>
                <a:lnTo>
                  <a:pt x="270" y="68"/>
                </a:lnTo>
                <a:lnTo>
                  <a:pt x="244" y="68"/>
                </a:lnTo>
                <a:lnTo>
                  <a:pt x="250" y="84"/>
                </a:lnTo>
                <a:lnTo>
                  <a:pt x="250" y="94"/>
                </a:lnTo>
                <a:lnTo>
                  <a:pt x="92" y="104"/>
                </a:lnTo>
                <a:lnTo>
                  <a:pt x="92" y="106"/>
                </a:lnTo>
                <a:lnTo>
                  <a:pt x="88" y="110"/>
                </a:lnTo>
                <a:lnTo>
                  <a:pt x="86" y="112"/>
                </a:lnTo>
                <a:lnTo>
                  <a:pt x="84" y="112"/>
                </a:lnTo>
                <a:lnTo>
                  <a:pt x="82" y="112"/>
                </a:lnTo>
                <a:lnTo>
                  <a:pt x="84" y="106"/>
                </a:lnTo>
                <a:lnTo>
                  <a:pt x="76" y="106"/>
                </a:lnTo>
                <a:lnTo>
                  <a:pt x="78" y="108"/>
                </a:lnTo>
                <a:lnTo>
                  <a:pt x="78" y="112"/>
                </a:lnTo>
                <a:lnTo>
                  <a:pt x="80" y="120"/>
                </a:lnTo>
                <a:lnTo>
                  <a:pt x="82" y="124"/>
                </a:lnTo>
                <a:lnTo>
                  <a:pt x="78" y="126"/>
                </a:lnTo>
                <a:lnTo>
                  <a:pt x="72" y="128"/>
                </a:lnTo>
                <a:lnTo>
                  <a:pt x="70" y="130"/>
                </a:lnTo>
                <a:lnTo>
                  <a:pt x="72" y="134"/>
                </a:lnTo>
                <a:lnTo>
                  <a:pt x="78" y="138"/>
                </a:lnTo>
                <a:lnTo>
                  <a:pt x="78" y="140"/>
                </a:lnTo>
                <a:lnTo>
                  <a:pt x="74" y="142"/>
                </a:lnTo>
                <a:lnTo>
                  <a:pt x="66" y="142"/>
                </a:lnTo>
                <a:lnTo>
                  <a:pt x="64" y="144"/>
                </a:lnTo>
                <a:lnTo>
                  <a:pt x="64" y="146"/>
                </a:lnTo>
                <a:lnTo>
                  <a:pt x="72" y="154"/>
                </a:lnTo>
                <a:lnTo>
                  <a:pt x="74" y="158"/>
                </a:lnTo>
                <a:lnTo>
                  <a:pt x="66" y="164"/>
                </a:lnTo>
                <a:lnTo>
                  <a:pt x="64" y="170"/>
                </a:lnTo>
                <a:lnTo>
                  <a:pt x="60" y="178"/>
                </a:lnTo>
                <a:lnTo>
                  <a:pt x="62" y="180"/>
                </a:lnTo>
                <a:lnTo>
                  <a:pt x="66" y="186"/>
                </a:lnTo>
                <a:lnTo>
                  <a:pt x="70" y="190"/>
                </a:lnTo>
                <a:lnTo>
                  <a:pt x="68" y="192"/>
                </a:lnTo>
                <a:lnTo>
                  <a:pt x="62" y="190"/>
                </a:lnTo>
                <a:lnTo>
                  <a:pt x="58" y="190"/>
                </a:lnTo>
                <a:lnTo>
                  <a:pt x="56" y="194"/>
                </a:lnTo>
                <a:lnTo>
                  <a:pt x="56" y="196"/>
                </a:lnTo>
                <a:lnTo>
                  <a:pt x="62" y="198"/>
                </a:lnTo>
                <a:lnTo>
                  <a:pt x="64" y="200"/>
                </a:lnTo>
                <a:lnTo>
                  <a:pt x="62" y="202"/>
                </a:lnTo>
                <a:lnTo>
                  <a:pt x="60" y="204"/>
                </a:lnTo>
                <a:lnTo>
                  <a:pt x="54" y="204"/>
                </a:lnTo>
                <a:lnTo>
                  <a:pt x="54" y="206"/>
                </a:lnTo>
                <a:lnTo>
                  <a:pt x="54" y="210"/>
                </a:lnTo>
                <a:lnTo>
                  <a:pt x="50" y="212"/>
                </a:lnTo>
                <a:lnTo>
                  <a:pt x="42" y="216"/>
                </a:lnTo>
                <a:lnTo>
                  <a:pt x="38" y="214"/>
                </a:lnTo>
                <a:lnTo>
                  <a:pt x="36" y="216"/>
                </a:lnTo>
                <a:lnTo>
                  <a:pt x="36" y="220"/>
                </a:lnTo>
                <a:lnTo>
                  <a:pt x="42" y="226"/>
                </a:lnTo>
                <a:lnTo>
                  <a:pt x="46" y="224"/>
                </a:lnTo>
                <a:lnTo>
                  <a:pt x="48" y="228"/>
                </a:lnTo>
                <a:lnTo>
                  <a:pt x="48" y="230"/>
                </a:lnTo>
                <a:lnTo>
                  <a:pt x="44" y="230"/>
                </a:lnTo>
                <a:lnTo>
                  <a:pt x="38" y="234"/>
                </a:lnTo>
                <a:lnTo>
                  <a:pt x="38" y="238"/>
                </a:lnTo>
                <a:lnTo>
                  <a:pt x="40" y="240"/>
                </a:lnTo>
                <a:lnTo>
                  <a:pt x="40" y="244"/>
                </a:lnTo>
                <a:lnTo>
                  <a:pt x="38" y="244"/>
                </a:lnTo>
                <a:lnTo>
                  <a:pt x="32" y="242"/>
                </a:lnTo>
                <a:lnTo>
                  <a:pt x="28" y="244"/>
                </a:lnTo>
                <a:lnTo>
                  <a:pt x="28" y="248"/>
                </a:lnTo>
                <a:lnTo>
                  <a:pt x="32" y="256"/>
                </a:lnTo>
                <a:lnTo>
                  <a:pt x="32" y="260"/>
                </a:lnTo>
                <a:lnTo>
                  <a:pt x="28" y="262"/>
                </a:lnTo>
                <a:lnTo>
                  <a:pt x="24" y="254"/>
                </a:lnTo>
                <a:lnTo>
                  <a:pt x="22" y="252"/>
                </a:lnTo>
                <a:lnTo>
                  <a:pt x="20" y="254"/>
                </a:lnTo>
                <a:lnTo>
                  <a:pt x="18" y="258"/>
                </a:lnTo>
                <a:lnTo>
                  <a:pt x="14" y="262"/>
                </a:lnTo>
                <a:lnTo>
                  <a:pt x="12" y="266"/>
                </a:lnTo>
                <a:lnTo>
                  <a:pt x="14" y="268"/>
                </a:lnTo>
                <a:lnTo>
                  <a:pt x="16" y="268"/>
                </a:lnTo>
                <a:lnTo>
                  <a:pt x="18" y="264"/>
                </a:lnTo>
                <a:lnTo>
                  <a:pt x="24" y="266"/>
                </a:lnTo>
                <a:lnTo>
                  <a:pt x="22" y="270"/>
                </a:lnTo>
                <a:lnTo>
                  <a:pt x="22" y="274"/>
                </a:lnTo>
                <a:lnTo>
                  <a:pt x="22" y="276"/>
                </a:lnTo>
                <a:lnTo>
                  <a:pt x="20" y="276"/>
                </a:lnTo>
                <a:lnTo>
                  <a:pt x="16" y="278"/>
                </a:lnTo>
                <a:lnTo>
                  <a:pt x="14" y="282"/>
                </a:lnTo>
                <a:lnTo>
                  <a:pt x="16" y="284"/>
                </a:lnTo>
                <a:lnTo>
                  <a:pt x="22" y="286"/>
                </a:lnTo>
                <a:lnTo>
                  <a:pt x="24" y="288"/>
                </a:lnTo>
                <a:lnTo>
                  <a:pt x="26" y="288"/>
                </a:lnTo>
                <a:lnTo>
                  <a:pt x="24" y="292"/>
                </a:lnTo>
                <a:lnTo>
                  <a:pt x="26" y="296"/>
                </a:lnTo>
                <a:lnTo>
                  <a:pt x="26" y="298"/>
                </a:lnTo>
                <a:lnTo>
                  <a:pt x="24" y="304"/>
                </a:lnTo>
                <a:lnTo>
                  <a:pt x="18" y="304"/>
                </a:lnTo>
                <a:lnTo>
                  <a:pt x="16" y="304"/>
                </a:lnTo>
                <a:lnTo>
                  <a:pt x="14" y="312"/>
                </a:lnTo>
                <a:lnTo>
                  <a:pt x="12" y="314"/>
                </a:lnTo>
                <a:lnTo>
                  <a:pt x="2" y="316"/>
                </a:lnTo>
                <a:lnTo>
                  <a:pt x="2" y="320"/>
                </a:lnTo>
                <a:lnTo>
                  <a:pt x="0" y="322"/>
                </a:lnTo>
                <a:lnTo>
                  <a:pt x="2" y="322"/>
                </a:lnTo>
                <a:lnTo>
                  <a:pt x="134" y="316"/>
                </a:lnTo>
                <a:lnTo>
                  <a:pt x="248" y="308"/>
                </a:lnTo>
                <a:lnTo>
                  <a:pt x="248" y="306"/>
                </a:lnTo>
                <a:lnTo>
                  <a:pt x="248" y="304"/>
                </a:lnTo>
                <a:lnTo>
                  <a:pt x="406" y="296"/>
                </a:lnTo>
                <a:lnTo>
                  <a:pt x="530" y="286"/>
                </a:lnTo>
                <a:lnTo>
                  <a:pt x="548" y="284"/>
                </a:lnTo>
                <a:lnTo>
                  <a:pt x="668" y="272"/>
                </a:lnTo>
                <a:lnTo>
                  <a:pt x="670" y="272"/>
                </a:lnTo>
                <a:lnTo>
                  <a:pt x="700" y="270"/>
                </a:lnTo>
                <a:lnTo>
                  <a:pt x="698" y="240"/>
                </a:lnTo>
                <a:lnTo>
                  <a:pt x="700" y="236"/>
                </a:lnTo>
                <a:lnTo>
                  <a:pt x="704" y="230"/>
                </a:lnTo>
                <a:lnTo>
                  <a:pt x="706" y="228"/>
                </a:lnTo>
                <a:lnTo>
                  <a:pt x="710" y="232"/>
                </a:lnTo>
                <a:lnTo>
                  <a:pt x="722" y="230"/>
                </a:lnTo>
                <a:lnTo>
                  <a:pt x="724" y="228"/>
                </a:lnTo>
                <a:lnTo>
                  <a:pt x="726" y="224"/>
                </a:lnTo>
                <a:lnTo>
                  <a:pt x="726" y="216"/>
                </a:lnTo>
                <a:lnTo>
                  <a:pt x="728" y="210"/>
                </a:lnTo>
                <a:lnTo>
                  <a:pt x="728" y="206"/>
                </a:lnTo>
                <a:lnTo>
                  <a:pt x="728" y="204"/>
                </a:lnTo>
                <a:lnTo>
                  <a:pt x="732" y="200"/>
                </a:lnTo>
                <a:lnTo>
                  <a:pt x="738" y="198"/>
                </a:lnTo>
                <a:lnTo>
                  <a:pt x="742" y="190"/>
                </a:lnTo>
                <a:lnTo>
                  <a:pt x="748" y="186"/>
                </a:lnTo>
                <a:lnTo>
                  <a:pt x="752" y="182"/>
                </a:lnTo>
                <a:lnTo>
                  <a:pt x="758" y="180"/>
                </a:lnTo>
                <a:lnTo>
                  <a:pt x="770" y="180"/>
                </a:lnTo>
                <a:lnTo>
                  <a:pt x="772" y="176"/>
                </a:lnTo>
                <a:lnTo>
                  <a:pt x="776" y="180"/>
                </a:lnTo>
                <a:lnTo>
                  <a:pt x="786" y="176"/>
                </a:lnTo>
                <a:lnTo>
                  <a:pt x="790" y="170"/>
                </a:lnTo>
                <a:lnTo>
                  <a:pt x="798" y="166"/>
                </a:lnTo>
                <a:lnTo>
                  <a:pt x="802" y="160"/>
                </a:lnTo>
                <a:lnTo>
                  <a:pt x="808" y="160"/>
                </a:lnTo>
                <a:lnTo>
                  <a:pt x="812" y="152"/>
                </a:lnTo>
                <a:lnTo>
                  <a:pt x="816" y="150"/>
                </a:lnTo>
                <a:lnTo>
                  <a:pt x="820" y="144"/>
                </a:lnTo>
                <a:lnTo>
                  <a:pt x="824" y="144"/>
                </a:lnTo>
                <a:lnTo>
                  <a:pt x="830" y="140"/>
                </a:lnTo>
                <a:lnTo>
                  <a:pt x="840" y="140"/>
                </a:lnTo>
                <a:lnTo>
                  <a:pt x="844" y="132"/>
                </a:lnTo>
                <a:lnTo>
                  <a:pt x="846" y="126"/>
                </a:lnTo>
                <a:lnTo>
                  <a:pt x="848" y="124"/>
                </a:lnTo>
                <a:lnTo>
                  <a:pt x="846" y="118"/>
                </a:lnTo>
                <a:lnTo>
                  <a:pt x="848" y="114"/>
                </a:lnTo>
                <a:lnTo>
                  <a:pt x="848" y="112"/>
                </a:lnTo>
                <a:lnTo>
                  <a:pt x="852" y="112"/>
                </a:lnTo>
                <a:lnTo>
                  <a:pt x="856" y="116"/>
                </a:lnTo>
                <a:lnTo>
                  <a:pt x="858" y="116"/>
                </a:lnTo>
                <a:lnTo>
                  <a:pt x="862" y="110"/>
                </a:lnTo>
                <a:lnTo>
                  <a:pt x="860" y="106"/>
                </a:lnTo>
                <a:lnTo>
                  <a:pt x="862" y="104"/>
                </a:lnTo>
                <a:lnTo>
                  <a:pt x="874" y="98"/>
                </a:lnTo>
                <a:lnTo>
                  <a:pt x="876" y="94"/>
                </a:lnTo>
                <a:lnTo>
                  <a:pt x="878" y="94"/>
                </a:lnTo>
                <a:lnTo>
                  <a:pt x="882" y="98"/>
                </a:lnTo>
                <a:lnTo>
                  <a:pt x="880" y="102"/>
                </a:lnTo>
                <a:lnTo>
                  <a:pt x="882" y="106"/>
                </a:lnTo>
                <a:lnTo>
                  <a:pt x="884" y="106"/>
                </a:lnTo>
                <a:lnTo>
                  <a:pt x="886" y="108"/>
                </a:lnTo>
                <a:lnTo>
                  <a:pt x="894" y="100"/>
                </a:lnTo>
                <a:lnTo>
                  <a:pt x="900" y="90"/>
                </a:lnTo>
                <a:lnTo>
                  <a:pt x="904" y="84"/>
                </a:lnTo>
                <a:lnTo>
                  <a:pt x="912" y="80"/>
                </a:lnTo>
                <a:lnTo>
                  <a:pt x="914" y="78"/>
                </a:lnTo>
                <a:lnTo>
                  <a:pt x="918" y="78"/>
                </a:lnTo>
                <a:lnTo>
                  <a:pt x="924" y="74"/>
                </a:lnTo>
                <a:lnTo>
                  <a:pt x="926" y="76"/>
                </a:lnTo>
                <a:lnTo>
                  <a:pt x="930" y="74"/>
                </a:lnTo>
                <a:lnTo>
                  <a:pt x="932" y="80"/>
                </a:lnTo>
                <a:lnTo>
                  <a:pt x="938" y="80"/>
                </a:lnTo>
                <a:lnTo>
                  <a:pt x="940" y="80"/>
                </a:lnTo>
                <a:lnTo>
                  <a:pt x="940" y="76"/>
                </a:lnTo>
                <a:lnTo>
                  <a:pt x="944" y="76"/>
                </a:lnTo>
                <a:lnTo>
                  <a:pt x="952" y="50"/>
                </a:lnTo>
                <a:lnTo>
                  <a:pt x="954" y="48"/>
                </a:lnTo>
                <a:lnTo>
                  <a:pt x="964" y="38"/>
                </a:lnTo>
                <a:lnTo>
                  <a:pt x="970" y="40"/>
                </a:lnTo>
                <a:lnTo>
                  <a:pt x="976" y="40"/>
                </a:lnTo>
                <a:lnTo>
                  <a:pt x="970" y="32"/>
                </a:lnTo>
                <a:lnTo>
                  <a:pt x="974" y="26"/>
                </a:lnTo>
                <a:lnTo>
                  <a:pt x="974" y="22"/>
                </a:lnTo>
                <a:lnTo>
                  <a:pt x="976" y="18"/>
                </a:lnTo>
                <a:lnTo>
                  <a:pt x="972" y="12"/>
                </a:lnTo>
                <a:lnTo>
                  <a:pt x="976" y="0"/>
                </a:lnTo>
                <a:lnTo>
                  <a:pt x="946" y="4"/>
                </a:lnTo>
                <a:lnTo>
                  <a:pt x="944" y="8"/>
                </a:lnTo>
                <a:lnTo>
                  <a:pt x="942" y="8"/>
                </a:lnTo>
                <a:lnTo>
                  <a:pt x="798" y="28"/>
                </a:lnTo>
                <a:lnTo>
                  <a:pt x="794" y="26"/>
                </a:lnTo>
                <a:lnTo>
                  <a:pt x="746" y="32"/>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22" name="Freeform 79"/>
          <p:cNvSpPr>
            <a:spLocks/>
          </p:cNvSpPr>
          <p:nvPr/>
        </p:nvSpPr>
        <p:spPr bwMode="auto">
          <a:xfrm>
            <a:off x="5312088" y="2984524"/>
            <a:ext cx="1007027" cy="564827"/>
          </a:xfrm>
          <a:custGeom>
            <a:avLst/>
            <a:gdLst>
              <a:gd name="T0" fmla="*/ 947630 w 888"/>
              <a:gd name="T1" fmla="*/ 49423 h 498"/>
              <a:gd name="T2" fmla="*/ 904027 w 888"/>
              <a:gd name="T3" fmla="*/ 8722 h 498"/>
              <a:gd name="T4" fmla="*/ 773219 w 888"/>
              <a:gd name="T5" fmla="*/ 8722 h 498"/>
              <a:gd name="T6" fmla="*/ 767406 w 888"/>
              <a:gd name="T7" fmla="*/ 72681 h 498"/>
              <a:gd name="T8" fmla="*/ 735431 w 888"/>
              <a:gd name="T9" fmla="*/ 122104 h 498"/>
              <a:gd name="T10" fmla="*/ 683107 w 888"/>
              <a:gd name="T11" fmla="*/ 171527 h 498"/>
              <a:gd name="T12" fmla="*/ 616250 w 888"/>
              <a:gd name="T13" fmla="*/ 220949 h 498"/>
              <a:gd name="T14" fmla="*/ 587182 w 888"/>
              <a:gd name="T15" fmla="*/ 267465 h 498"/>
              <a:gd name="T16" fmla="*/ 563927 w 888"/>
              <a:gd name="T17" fmla="*/ 345960 h 498"/>
              <a:gd name="T18" fmla="*/ 526138 w 888"/>
              <a:gd name="T19" fmla="*/ 447713 h 498"/>
              <a:gd name="T20" fmla="*/ 499976 w 888"/>
              <a:gd name="T21" fmla="*/ 470971 h 498"/>
              <a:gd name="T22" fmla="*/ 438933 w 888"/>
              <a:gd name="T23" fmla="*/ 494229 h 498"/>
              <a:gd name="T24" fmla="*/ 389517 w 888"/>
              <a:gd name="T25" fmla="*/ 537837 h 498"/>
              <a:gd name="T26" fmla="*/ 357541 w 888"/>
              <a:gd name="T27" fmla="*/ 534930 h 498"/>
              <a:gd name="T28" fmla="*/ 279057 w 888"/>
              <a:gd name="T29" fmla="*/ 534930 h 498"/>
              <a:gd name="T30" fmla="*/ 183131 w 888"/>
              <a:gd name="T31" fmla="*/ 569817 h 498"/>
              <a:gd name="T32" fmla="*/ 127901 w 888"/>
              <a:gd name="T33" fmla="*/ 630869 h 498"/>
              <a:gd name="T34" fmla="*/ 90112 w 888"/>
              <a:gd name="T35" fmla="*/ 683199 h 498"/>
              <a:gd name="T36" fmla="*/ 0 w 888"/>
              <a:gd name="T37" fmla="*/ 723900 h 498"/>
              <a:gd name="T38" fmla="*/ 337193 w 888"/>
              <a:gd name="T39" fmla="*/ 683199 h 498"/>
              <a:gd name="T40" fmla="*/ 1261569 w 888"/>
              <a:gd name="T41" fmla="*/ 529116 h 498"/>
              <a:gd name="T42" fmla="*/ 1270289 w 888"/>
              <a:gd name="T43" fmla="*/ 491322 h 498"/>
              <a:gd name="T44" fmla="*/ 1290637 w 888"/>
              <a:gd name="T45" fmla="*/ 523301 h 498"/>
              <a:gd name="T46" fmla="*/ 1206339 w 888"/>
              <a:gd name="T47" fmla="*/ 450620 h 498"/>
              <a:gd name="T48" fmla="*/ 1206339 w 888"/>
              <a:gd name="T49" fmla="*/ 476786 h 498"/>
              <a:gd name="T50" fmla="*/ 1171457 w 888"/>
              <a:gd name="T51" fmla="*/ 465157 h 498"/>
              <a:gd name="T52" fmla="*/ 1139481 w 888"/>
              <a:gd name="T53" fmla="*/ 444806 h 498"/>
              <a:gd name="T54" fmla="*/ 1110413 w 888"/>
              <a:gd name="T55" fmla="*/ 418641 h 498"/>
              <a:gd name="T56" fmla="*/ 1058090 w 888"/>
              <a:gd name="T57" fmla="*/ 409919 h 498"/>
              <a:gd name="T58" fmla="*/ 1034835 w 888"/>
              <a:gd name="T59" fmla="*/ 407012 h 498"/>
              <a:gd name="T60" fmla="*/ 1084251 w 888"/>
              <a:gd name="T61" fmla="*/ 415734 h 498"/>
              <a:gd name="T62" fmla="*/ 1113320 w 888"/>
              <a:gd name="T63" fmla="*/ 412827 h 498"/>
              <a:gd name="T64" fmla="*/ 1142388 w 888"/>
              <a:gd name="T65" fmla="*/ 427363 h 498"/>
              <a:gd name="T66" fmla="*/ 1188898 w 888"/>
              <a:gd name="T67" fmla="*/ 444806 h 498"/>
              <a:gd name="T68" fmla="*/ 1194711 w 888"/>
              <a:gd name="T69" fmla="*/ 418641 h 498"/>
              <a:gd name="T70" fmla="*/ 1162736 w 888"/>
              <a:gd name="T71" fmla="*/ 401198 h 498"/>
              <a:gd name="T72" fmla="*/ 1098786 w 888"/>
              <a:gd name="T73" fmla="*/ 351775 h 498"/>
              <a:gd name="T74" fmla="*/ 1156922 w 888"/>
              <a:gd name="T75" fmla="*/ 395383 h 498"/>
              <a:gd name="T76" fmla="*/ 1159829 w 888"/>
              <a:gd name="T77" fmla="*/ 372125 h 498"/>
              <a:gd name="T78" fmla="*/ 1174363 w 888"/>
              <a:gd name="T79" fmla="*/ 366311 h 498"/>
              <a:gd name="T80" fmla="*/ 1188898 w 888"/>
              <a:gd name="T81" fmla="*/ 348867 h 498"/>
              <a:gd name="T82" fmla="*/ 1177270 w 888"/>
              <a:gd name="T83" fmla="*/ 343053 h 498"/>
              <a:gd name="T84" fmla="*/ 1165643 w 888"/>
              <a:gd name="T85" fmla="*/ 325610 h 498"/>
              <a:gd name="T86" fmla="*/ 1116227 w 888"/>
              <a:gd name="T87" fmla="*/ 299445 h 498"/>
              <a:gd name="T88" fmla="*/ 1072624 w 888"/>
              <a:gd name="T89" fmla="*/ 270372 h 498"/>
              <a:gd name="T90" fmla="*/ 1029021 w 888"/>
              <a:gd name="T91" fmla="*/ 232578 h 498"/>
              <a:gd name="T92" fmla="*/ 1034835 w 888"/>
              <a:gd name="T93" fmla="*/ 235486 h 498"/>
              <a:gd name="T94" fmla="*/ 1098786 w 888"/>
              <a:gd name="T95" fmla="*/ 284908 h 498"/>
              <a:gd name="T96" fmla="*/ 1133668 w 888"/>
              <a:gd name="T97" fmla="*/ 305259 h 498"/>
              <a:gd name="T98" fmla="*/ 1151109 w 888"/>
              <a:gd name="T99" fmla="*/ 313981 h 498"/>
              <a:gd name="T100" fmla="*/ 1171457 w 888"/>
              <a:gd name="T101" fmla="*/ 313981 h 498"/>
              <a:gd name="T102" fmla="*/ 1171457 w 888"/>
              <a:gd name="T103" fmla="*/ 299445 h 498"/>
              <a:gd name="T104" fmla="*/ 1162736 w 888"/>
              <a:gd name="T105" fmla="*/ 267465 h 498"/>
              <a:gd name="T106" fmla="*/ 1133668 w 888"/>
              <a:gd name="T107" fmla="*/ 241300 h 498"/>
              <a:gd name="T108" fmla="*/ 1104599 w 888"/>
              <a:gd name="T109" fmla="*/ 220949 h 498"/>
              <a:gd name="T110" fmla="*/ 1060997 w 888"/>
              <a:gd name="T111" fmla="*/ 220949 h 498"/>
              <a:gd name="T112" fmla="*/ 1031928 w 888"/>
              <a:gd name="T113" fmla="*/ 191877 h 498"/>
              <a:gd name="T114" fmla="*/ 991232 w 888"/>
              <a:gd name="T115" fmla="*/ 197692 h 498"/>
              <a:gd name="T116" fmla="*/ 970885 w 888"/>
              <a:gd name="T117" fmla="*/ 180248 h 498"/>
              <a:gd name="T118" fmla="*/ 979605 w 888"/>
              <a:gd name="T119" fmla="*/ 148269 h 498"/>
              <a:gd name="T120" fmla="*/ 997046 w 888"/>
              <a:gd name="T121" fmla="*/ 130825 h 498"/>
              <a:gd name="T122" fmla="*/ 1008674 w 888"/>
              <a:gd name="T123" fmla="*/ 110475 h 4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88" h="498">
                <a:moveTo>
                  <a:pt x="678" y="46"/>
                </a:moveTo>
                <a:lnTo>
                  <a:pt x="678" y="44"/>
                </a:lnTo>
                <a:lnTo>
                  <a:pt x="668" y="44"/>
                </a:lnTo>
                <a:lnTo>
                  <a:pt x="666" y="44"/>
                </a:lnTo>
                <a:lnTo>
                  <a:pt x="662" y="38"/>
                </a:lnTo>
                <a:lnTo>
                  <a:pt x="660" y="36"/>
                </a:lnTo>
                <a:lnTo>
                  <a:pt x="656" y="36"/>
                </a:lnTo>
                <a:lnTo>
                  <a:pt x="652" y="34"/>
                </a:lnTo>
                <a:lnTo>
                  <a:pt x="644" y="36"/>
                </a:lnTo>
                <a:lnTo>
                  <a:pt x="640" y="34"/>
                </a:lnTo>
                <a:lnTo>
                  <a:pt x="632" y="28"/>
                </a:lnTo>
                <a:lnTo>
                  <a:pt x="632" y="22"/>
                </a:lnTo>
                <a:lnTo>
                  <a:pt x="634" y="18"/>
                </a:lnTo>
                <a:lnTo>
                  <a:pt x="634" y="14"/>
                </a:lnTo>
                <a:lnTo>
                  <a:pt x="626" y="10"/>
                </a:lnTo>
                <a:lnTo>
                  <a:pt x="622" y="6"/>
                </a:lnTo>
                <a:lnTo>
                  <a:pt x="616" y="8"/>
                </a:lnTo>
                <a:lnTo>
                  <a:pt x="610" y="4"/>
                </a:lnTo>
                <a:lnTo>
                  <a:pt x="604" y="6"/>
                </a:lnTo>
                <a:lnTo>
                  <a:pt x="600" y="6"/>
                </a:lnTo>
                <a:lnTo>
                  <a:pt x="602" y="6"/>
                </a:lnTo>
                <a:lnTo>
                  <a:pt x="596" y="34"/>
                </a:lnTo>
                <a:lnTo>
                  <a:pt x="534" y="0"/>
                </a:lnTo>
                <a:lnTo>
                  <a:pt x="532" y="6"/>
                </a:lnTo>
                <a:lnTo>
                  <a:pt x="534" y="14"/>
                </a:lnTo>
                <a:lnTo>
                  <a:pt x="534" y="18"/>
                </a:lnTo>
                <a:lnTo>
                  <a:pt x="530" y="30"/>
                </a:lnTo>
                <a:lnTo>
                  <a:pt x="532" y="34"/>
                </a:lnTo>
                <a:lnTo>
                  <a:pt x="530" y="38"/>
                </a:lnTo>
                <a:lnTo>
                  <a:pt x="532" y="44"/>
                </a:lnTo>
                <a:lnTo>
                  <a:pt x="528" y="50"/>
                </a:lnTo>
                <a:lnTo>
                  <a:pt x="524" y="56"/>
                </a:lnTo>
                <a:lnTo>
                  <a:pt x="520" y="64"/>
                </a:lnTo>
                <a:lnTo>
                  <a:pt x="520" y="68"/>
                </a:lnTo>
                <a:lnTo>
                  <a:pt x="516" y="74"/>
                </a:lnTo>
                <a:lnTo>
                  <a:pt x="514" y="76"/>
                </a:lnTo>
                <a:lnTo>
                  <a:pt x="512" y="82"/>
                </a:lnTo>
                <a:lnTo>
                  <a:pt x="508" y="84"/>
                </a:lnTo>
                <a:lnTo>
                  <a:pt x="506" y="84"/>
                </a:lnTo>
                <a:lnTo>
                  <a:pt x="504" y="82"/>
                </a:lnTo>
                <a:lnTo>
                  <a:pt x="502" y="82"/>
                </a:lnTo>
                <a:lnTo>
                  <a:pt x="492" y="108"/>
                </a:lnTo>
                <a:lnTo>
                  <a:pt x="476" y="100"/>
                </a:lnTo>
                <a:lnTo>
                  <a:pt x="476" y="104"/>
                </a:lnTo>
                <a:lnTo>
                  <a:pt x="472" y="108"/>
                </a:lnTo>
                <a:lnTo>
                  <a:pt x="472" y="114"/>
                </a:lnTo>
                <a:lnTo>
                  <a:pt x="470" y="118"/>
                </a:lnTo>
                <a:lnTo>
                  <a:pt x="470" y="128"/>
                </a:lnTo>
                <a:lnTo>
                  <a:pt x="466" y="132"/>
                </a:lnTo>
                <a:lnTo>
                  <a:pt x="464" y="134"/>
                </a:lnTo>
                <a:lnTo>
                  <a:pt x="462" y="152"/>
                </a:lnTo>
                <a:lnTo>
                  <a:pt x="456" y="166"/>
                </a:lnTo>
                <a:lnTo>
                  <a:pt x="430" y="162"/>
                </a:lnTo>
                <a:lnTo>
                  <a:pt x="430" y="160"/>
                </a:lnTo>
                <a:lnTo>
                  <a:pt x="424" y="152"/>
                </a:lnTo>
                <a:lnTo>
                  <a:pt x="412" y="150"/>
                </a:lnTo>
                <a:lnTo>
                  <a:pt x="410" y="154"/>
                </a:lnTo>
                <a:lnTo>
                  <a:pt x="412" y="160"/>
                </a:lnTo>
                <a:lnTo>
                  <a:pt x="410" y="164"/>
                </a:lnTo>
                <a:lnTo>
                  <a:pt x="410" y="172"/>
                </a:lnTo>
                <a:lnTo>
                  <a:pt x="408" y="178"/>
                </a:lnTo>
                <a:lnTo>
                  <a:pt x="408" y="184"/>
                </a:lnTo>
                <a:lnTo>
                  <a:pt x="404" y="184"/>
                </a:lnTo>
                <a:lnTo>
                  <a:pt x="404" y="190"/>
                </a:lnTo>
                <a:lnTo>
                  <a:pt x="402" y="192"/>
                </a:lnTo>
                <a:lnTo>
                  <a:pt x="404" y="198"/>
                </a:lnTo>
                <a:lnTo>
                  <a:pt x="392" y="214"/>
                </a:lnTo>
                <a:lnTo>
                  <a:pt x="392" y="218"/>
                </a:lnTo>
                <a:lnTo>
                  <a:pt x="392" y="222"/>
                </a:lnTo>
                <a:lnTo>
                  <a:pt x="392" y="224"/>
                </a:lnTo>
                <a:lnTo>
                  <a:pt x="388" y="238"/>
                </a:lnTo>
                <a:lnTo>
                  <a:pt x="368" y="270"/>
                </a:lnTo>
                <a:lnTo>
                  <a:pt x="366" y="284"/>
                </a:lnTo>
                <a:lnTo>
                  <a:pt x="362" y="290"/>
                </a:lnTo>
                <a:lnTo>
                  <a:pt x="362" y="292"/>
                </a:lnTo>
                <a:lnTo>
                  <a:pt x="370" y="296"/>
                </a:lnTo>
                <a:lnTo>
                  <a:pt x="370" y="298"/>
                </a:lnTo>
                <a:lnTo>
                  <a:pt x="370" y="302"/>
                </a:lnTo>
                <a:lnTo>
                  <a:pt x="362" y="308"/>
                </a:lnTo>
                <a:lnTo>
                  <a:pt x="364" y="312"/>
                </a:lnTo>
                <a:lnTo>
                  <a:pt x="366" y="312"/>
                </a:lnTo>
                <a:lnTo>
                  <a:pt x="368" y="312"/>
                </a:lnTo>
                <a:lnTo>
                  <a:pt x="366" y="316"/>
                </a:lnTo>
                <a:lnTo>
                  <a:pt x="352" y="326"/>
                </a:lnTo>
                <a:lnTo>
                  <a:pt x="350" y="330"/>
                </a:lnTo>
                <a:lnTo>
                  <a:pt x="346" y="330"/>
                </a:lnTo>
                <a:lnTo>
                  <a:pt x="344" y="324"/>
                </a:lnTo>
                <a:lnTo>
                  <a:pt x="340" y="326"/>
                </a:lnTo>
                <a:lnTo>
                  <a:pt x="328" y="332"/>
                </a:lnTo>
                <a:lnTo>
                  <a:pt x="318" y="342"/>
                </a:lnTo>
                <a:lnTo>
                  <a:pt x="316" y="340"/>
                </a:lnTo>
                <a:lnTo>
                  <a:pt x="312" y="340"/>
                </a:lnTo>
                <a:lnTo>
                  <a:pt x="312" y="338"/>
                </a:lnTo>
                <a:lnTo>
                  <a:pt x="304" y="338"/>
                </a:lnTo>
                <a:lnTo>
                  <a:pt x="302" y="340"/>
                </a:lnTo>
                <a:lnTo>
                  <a:pt x="302" y="342"/>
                </a:lnTo>
                <a:lnTo>
                  <a:pt x="306" y="350"/>
                </a:lnTo>
                <a:lnTo>
                  <a:pt x="302" y="354"/>
                </a:lnTo>
                <a:lnTo>
                  <a:pt x="296" y="358"/>
                </a:lnTo>
                <a:lnTo>
                  <a:pt x="292" y="356"/>
                </a:lnTo>
                <a:lnTo>
                  <a:pt x="288" y="360"/>
                </a:lnTo>
                <a:lnTo>
                  <a:pt x="274" y="364"/>
                </a:lnTo>
                <a:lnTo>
                  <a:pt x="268" y="370"/>
                </a:lnTo>
                <a:lnTo>
                  <a:pt x="266" y="370"/>
                </a:lnTo>
                <a:lnTo>
                  <a:pt x="264" y="366"/>
                </a:lnTo>
                <a:lnTo>
                  <a:pt x="256" y="364"/>
                </a:lnTo>
                <a:lnTo>
                  <a:pt x="252" y="358"/>
                </a:lnTo>
                <a:lnTo>
                  <a:pt x="250" y="358"/>
                </a:lnTo>
                <a:lnTo>
                  <a:pt x="248" y="360"/>
                </a:lnTo>
                <a:lnTo>
                  <a:pt x="246" y="366"/>
                </a:lnTo>
                <a:lnTo>
                  <a:pt x="246" y="368"/>
                </a:lnTo>
                <a:lnTo>
                  <a:pt x="238" y="372"/>
                </a:lnTo>
                <a:lnTo>
                  <a:pt x="230" y="380"/>
                </a:lnTo>
                <a:lnTo>
                  <a:pt x="224" y="382"/>
                </a:lnTo>
                <a:lnTo>
                  <a:pt x="218" y="382"/>
                </a:lnTo>
                <a:lnTo>
                  <a:pt x="212" y="378"/>
                </a:lnTo>
                <a:lnTo>
                  <a:pt x="206" y="374"/>
                </a:lnTo>
                <a:lnTo>
                  <a:pt x="198" y="372"/>
                </a:lnTo>
                <a:lnTo>
                  <a:pt x="192" y="368"/>
                </a:lnTo>
                <a:lnTo>
                  <a:pt x="186" y="364"/>
                </a:lnTo>
                <a:lnTo>
                  <a:pt x="184" y="354"/>
                </a:lnTo>
                <a:lnTo>
                  <a:pt x="176" y="350"/>
                </a:lnTo>
                <a:lnTo>
                  <a:pt x="180" y="344"/>
                </a:lnTo>
                <a:lnTo>
                  <a:pt x="178" y="340"/>
                </a:lnTo>
                <a:lnTo>
                  <a:pt x="138" y="384"/>
                </a:lnTo>
                <a:lnTo>
                  <a:pt x="126" y="392"/>
                </a:lnTo>
                <a:lnTo>
                  <a:pt x="102" y="410"/>
                </a:lnTo>
                <a:lnTo>
                  <a:pt x="102" y="412"/>
                </a:lnTo>
                <a:lnTo>
                  <a:pt x="104" y="418"/>
                </a:lnTo>
                <a:lnTo>
                  <a:pt x="102" y="422"/>
                </a:lnTo>
                <a:lnTo>
                  <a:pt x="98" y="428"/>
                </a:lnTo>
                <a:lnTo>
                  <a:pt x="94" y="428"/>
                </a:lnTo>
                <a:lnTo>
                  <a:pt x="88" y="432"/>
                </a:lnTo>
                <a:lnTo>
                  <a:pt x="88" y="434"/>
                </a:lnTo>
                <a:lnTo>
                  <a:pt x="90" y="440"/>
                </a:lnTo>
                <a:lnTo>
                  <a:pt x="88" y="444"/>
                </a:lnTo>
                <a:lnTo>
                  <a:pt x="84" y="448"/>
                </a:lnTo>
                <a:lnTo>
                  <a:pt x="78" y="450"/>
                </a:lnTo>
                <a:lnTo>
                  <a:pt x="66" y="454"/>
                </a:lnTo>
                <a:lnTo>
                  <a:pt x="62" y="466"/>
                </a:lnTo>
                <a:lnTo>
                  <a:pt x="62" y="468"/>
                </a:lnTo>
                <a:lnTo>
                  <a:pt x="62" y="470"/>
                </a:lnTo>
                <a:lnTo>
                  <a:pt x="50" y="472"/>
                </a:lnTo>
                <a:lnTo>
                  <a:pt x="38" y="478"/>
                </a:lnTo>
                <a:lnTo>
                  <a:pt x="30" y="484"/>
                </a:lnTo>
                <a:lnTo>
                  <a:pt x="20" y="486"/>
                </a:lnTo>
                <a:lnTo>
                  <a:pt x="10" y="492"/>
                </a:lnTo>
                <a:lnTo>
                  <a:pt x="8" y="492"/>
                </a:lnTo>
                <a:lnTo>
                  <a:pt x="2" y="498"/>
                </a:lnTo>
                <a:lnTo>
                  <a:pt x="0" y="498"/>
                </a:lnTo>
                <a:lnTo>
                  <a:pt x="48" y="492"/>
                </a:lnTo>
                <a:lnTo>
                  <a:pt x="52" y="494"/>
                </a:lnTo>
                <a:lnTo>
                  <a:pt x="196" y="474"/>
                </a:lnTo>
                <a:lnTo>
                  <a:pt x="198" y="474"/>
                </a:lnTo>
                <a:lnTo>
                  <a:pt x="200" y="470"/>
                </a:lnTo>
                <a:lnTo>
                  <a:pt x="230" y="466"/>
                </a:lnTo>
                <a:lnTo>
                  <a:pt x="232" y="470"/>
                </a:lnTo>
                <a:lnTo>
                  <a:pt x="288" y="466"/>
                </a:lnTo>
                <a:lnTo>
                  <a:pt x="392" y="452"/>
                </a:lnTo>
                <a:lnTo>
                  <a:pt x="506" y="432"/>
                </a:lnTo>
                <a:lnTo>
                  <a:pt x="636" y="410"/>
                </a:lnTo>
                <a:lnTo>
                  <a:pt x="772" y="384"/>
                </a:lnTo>
                <a:lnTo>
                  <a:pt x="868" y="364"/>
                </a:lnTo>
                <a:lnTo>
                  <a:pt x="866" y="358"/>
                </a:lnTo>
                <a:lnTo>
                  <a:pt x="868" y="360"/>
                </a:lnTo>
                <a:lnTo>
                  <a:pt x="870" y="364"/>
                </a:lnTo>
                <a:lnTo>
                  <a:pt x="874" y="362"/>
                </a:lnTo>
                <a:lnTo>
                  <a:pt x="874" y="360"/>
                </a:lnTo>
                <a:lnTo>
                  <a:pt x="872" y="340"/>
                </a:lnTo>
                <a:lnTo>
                  <a:pt x="872" y="338"/>
                </a:lnTo>
                <a:lnTo>
                  <a:pt x="874" y="338"/>
                </a:lnTo>
                <a:lnTo>
                  <a:pt x="878" y="344"/>
                </a:lnTo>
                <a:lnTo>
                  <a:pt x="880" y="350"/>
                </a:lnTo>
                <a:lnTo>
                  <a:pt x="884" y="354"/>
                </a:lnTo>
                <a:lnTo>
                  <a:pt x="884" y="358"/>
                </a:lnTo>
                <a:lnTo>
                  <a:pt x="884" y="360"/>
                </a:lnTo>
                <a:lnTo>
                  <a:pt x="888" y="360"/>
                </a:lnTo>
                <a:lnTo>
                  <a:pt x="872" y="332"/>
                </a:lnTo>
                <a:lnTo>
                  <a:pt x="864" y="314"/>
                </a:lnTo>
                <a:lnTo>
                  <a:pt x="862" y="310"/>
                </a:lnTo>
                <a:lnTo>
                  <a:pt x="860" y="310"/>
                </a:lnTo>
                <a:lnTo>
                  <a:pt x="854" y="314"/>
                </a:lnTo>
                <a:lnTo>
                  <a:pt x="848" y="312"/>
                </a:lnTo>
                <a:lnTo>
                  <a:pt x="842" y="314"/>
                </a:lnTo>
                <a:lnTo>
                  <a:pt x="830" y="310"/>
                </a:lnTo>
                <a:lnTo>
                  <a:pt x="828" y="312"/>
                </a:lnTo>
                <a:lnTo>
                  <a:pt x="826" y="314"/>
                </a:lnTo>
                <a:lnTo>
                  <a:pt x="824" y="314"/>
                </a:lnTo>
                <a:lnTo>
                  <a:pt x="826" y="318"/>
                </a:lnTo>
                <a:lnTo>
                  <a:pt x="828" y="318"/>
                </a:lnTo>
                <a:lnTo>
                  <a:pt x="826" y="322"/>
                </a:lnTo>
                <a:lnTo>
                  <a:pt x="830" y="328"/>
                </a:lnTo>
                <a:lnTo>
                  <a:pt x="826" y="326"/>
                </a:lnTo>
                <a:lnTo>
                  <a:pt x="824" y="322"/>
                </a:lnTo>
                <a:lnTo>
                  <a:pt x="814" y="322"/>
                </a:lnTo>
                <a:lnTo>
                  <a:pt x="808" y="330"/>
                </a:lnTo>
                <a:lnTo>
                  <a:pt x="804" y="332"/>
                </a:lnTo>
                <a:lnTo>
                  <a:pt x="804" y="330"/>
                </a:lnTo>
                <a:lnTo>
                  <a:pt x="808" y="324"/>
                </a:lnTo>
                <a:lnTo>
                  <a:pt x="806" y="320"/>
                </a:lnTo>
                <a:lnTo>
                  <a:pt x="806" y="318"/>
                </a:lnTo>
                <a:lnTo>
                  <a:pt x="806" y="316"/>
                </a:lnTo>
                <a:lnTo>
                  <a:pt x="802" y="314"/>
                </a:lnTo>
                <a:lnTo>
                  <a:pt x="798" y="312"/>
                </a:lnTo>
                <a:lnTo>
                  <a:pt x="794" y="312"/>
                </a:lnTo>
                <a:lnTo>
                  <a:pt x="794" y="308"/>
                </a:lnTo>
                <a:lnTo>
                  <a:pt x="792" y="308"/>
                </a:lnTo>
                <a:lnTo>
                  <a:pt x="784" y="306"/>
                </a:lnTo>
                <a:lnTo>
                  <a:pt x="784" y="304"/>
                </a:lnTo>
                <a:lnTo>
                  <a:pt x="782" y="298"/>
                </a:lnTo>
                <a:lnTo>
                  <a:pt x="778" y="288"/>
                </a:lnTo>
                <a:lnTo>
                  <a:pt x="776" y="288"/>
                </a:lnTo>
                <a:lnTo>
                  <a:pt x="774" y="294"/>
                </a:lnTo>
                <a:lnTo>
                  <a:pt x="766" y="290"/>
                </a:lnTo>
                <a:lnTo>
                  <a:pt x="764" y="288"/>
                </a:lnTo>
                <a:lnTo>
                  <a:pt x="758" y="288"/>
                </a:lnTo>
                <a:lnTo>
                  <a:pt x="752" y="290"/>
                </a:lnTo>
                <a:lnTo>
                  <a:pt x="744" y="286"/>
                </a:lnTo>
                <a:lnTo>
                  <a:pt x="740" y="282"/>
                </a:lnTo>
                <a:lnTo>
                  <a:pt x="740" y="280"/>
                </a:lnTo>
                <a:lnTo>
                  <a:pt x="736" y="280"/>
                </a:lnTo>
                <a:lnTo>
                  <a:pt x="732" y="286"/>
                </a:lnTo>
                <a:lnTo>
                  <a:pt x="728" y="282"/>
                </a:lnTo>
                <a:lnTo>
                  <a:pt x="724" y="282"/>
                </a:lnTo>
                <a:lnTo>
                  <a:pt x="720" y="284"/>
                </a:lnTo>
                <a:lnTo>
                  <a:pt x="716" y="284"/>
                </a:lnTo>
                <a:lnTo>
                  <a:pt x="712" y="284"/>
                </a:lnTo>
                <a:lnTo>
                  <a:pt x="708" y="284"/>
                </a:lnTo>
                <a:lnTo>
                  <a:pt x="708" y="282"/>
                </a:lnTo>
                <a:lnTo>
                  <a:pt x="710" y="278"/>
                </a:lnTo>
                <a:lnTo>
                  <a:pt x="712" y="280"/>
                </a:lnTo>
                <a:lnTo>
                  <a:pt x="716" y="280"/>
                </a:lnTo>
                <a:lnTo>
                  <a:pt x="722" y="280"/>
                </a:lnTo>
                <a:lnTo>
                  <a:pt x="730" y="278"/>
                </a:lnTo>
                <a:lnTo>
                  <a:pt x="732" y="282"/>
                </a:lnTo>
                <a:lnTo>
                  <a:pt x="736" y="278"/>
                </a:lnTo>
                <a:lnTo>
                  <a:pt x="738" y="276"/>
                </a:lnTo>
                <a:lnTo>
                  <a:pt x="742" y="278"/>
                </a:lnTo>
                <a:lnTo>
                  <a:pt x="746" y="286"/>
                </a:lnTo>
                <a:lnTo>
                  <a:pt x="750" y="286"/>
                </a:lnTo>
                <a:lnTo>
                  <a:pt x="754" y="280"/>
                </a:lnTo>
                <a:lnTo>
                  <a:pt x="752" y="274"/>
                </a:lnTo>
                <a:lnTo>
                  <a:pt x="754" y="274"/>
                </a:lnTo>
                <a:lnTo>
                  <a:pt x="756" y="276"/>
                </a:lnTo>
                <a:lnTo>
                  <a:pt x="756" y="280"/>
                </a:lnTo>
                <a:lnTo>
                  <a:pt x="756" y="282"/>
                </a:lnTo>
                <a:lnTo>
                  <a:pt x="766" y="284"/>
                </a:lnTo>
                <a:lnTo>
                  <a:pt x="770" y="288"/>
                </a:lnTo>
                <a:lnTo>
                  <a:pt x="770" y="286"/>
                </a:lnTo>
                <a:lnTo>
                  <a:pt x="776" y="282"/>
                </a:lnTo>
                <a:lnTo>
                  <a:pt x="780" y="282"/>
                </a:lnTo>
                <a:lnTo>
                  <a:pt x="782" y="282"/>
                </a:lnTo>
                <a:lnTo>
                  <a:pt x="784" y="286"/>
                </a:lnTo>
                <a:lnTo>
                  <a:pt x="786" y="294"/>
                </a:lnTo>
                <a:lnTo>
                  <a:pt x="794" y="300"/>
                </a:lnTo>
                <a:lnTo>
                  <a:pt x="796" y="298"/>
                </a:lnTo>
                <a:lnTo>
                  <a:pt x="800" y="302"/>
                </a:lnTo>
                <a:lnTo>
                  <a:pt x="804" y="304"/>
                </a:lnTo>
                <a:lnTo>
                  <a:pt x="808" y="306"/>
                </a:lnTo>
                <a:lnTo>
                  <a:pt x="814" y="314"/>
                </a:lnTo>
                <a:lnTo>
                  <a:pt x="816" y="312"/>
                </a:lnTo>
                <a:lnTo>
                  <a:pt x="818" y="306"/>
                </a:lnTo>
                <a:lnTo>
                  <a:pt x="826" y="306"/>
                </a:lnTo>
                <a:lnTo>
                  <a:pt x="826" y="304"/>
                </a:lnTo>
                <a:lnTo>
                  <a:pt x="826" y="290"/>
                </a:lnTo>
                <a:lnTo>
                  <a:pt x="824" y="290"/>
                </a:lnTo>
                <a:lnTo>
                  <a:pt x="818" y="292"/>
                </a:lnTo>
                <a:lnTo>
                  <a:pt x="818" y="290"/>
                </a:lnTo>
                <a:lnTo>
                  <a:pt x="820" y="288"/>
                </a:lnTo>
                <a:lnTo>
                  <a:pt x="822" y="288"/>
                </a:lnTo>
                <a:lnTo>
                  <a:pt x="822" y="286"/>
                </a:lnTo>
                <a:lnTo>
                  <a:pt x="816" y="282"/>
                </a:lnTo>
                <a:lnTo>
                  <a:pt x="814" y="284"/>
                </a:lnTo>
                <a:lnTo>
                  <a:pt x="812" y="284"/>
                </a:lnTo>
                <a:lnTo>
                  <a:pt x="810" y="274"/>
                </a:lnTo>
                <a:lnTo>
                  <a:pt x="808" y="274"/>
                </a:lnTo>
                <a:lnTo>
                  <a:pt x="804" y="278"/>
                </a:lnTo>
                <a:lnTo>
                  <a:pt x="800" y="276"/>
                </a:lnTo>
                <a:lnTo>
                  <a:pt x="782" y="270"/>
                </a:lnTo>
                <a:lnTo>
                  <a:pt x="772" y="258"/>
                </a:lnTo>
                <a:lnTo>
                  <a:pt x="764" y="252"/>
                </a:lnTo>
                <a:lnTo>
                  <a:pt x="762" y="248"/>
                </a:lnTo>
                <a:lnTo>
                  <a:pt x="756" y="246"/>
                </a:lnTo>
                <a:lnTo>
                  <a:pt x="756" y="244"/>
                </a:lnTo>
                <a:lnTo>
                  <a:pt x="756" y="242"/>
                </a:lnTo>
                <a:lnTo>
                  <a:pt x="762" y="246"/>
                </a:lnTo>
                <a:lnTo>
                  <a:pt x="770" y="254"/>
                </a:lnTo>
                <a:lnTo>
                  <a:pt x="776" y="256"/>
                </a:lnTo>
                <a:lnTo>
                  <a:pt x="784" y="266"/>
                </a:lnTo>
                <a:lnTo>
                  <a:pt x="788" y="266"/>
                </a:lnTo>
                <a:lnTo>
                  <a:pt x="790" y="268"/>
                </a:lnTo>
                <a:lnTo>
                  <a:pt x="792" y="268"/>
                </a:lnTo>
                <a:lnTo>
                  <a:pt x="796" y="272"/>
                </a:lnTo>
                <a:lnTo>
                  <a:pt x="800" y="272"/>
                </a:lnTo>
                <a:lnTo>
                  <a:pt x="808" y="268"/>
                </a:lnTo>
                <a:lnTo>
                  <a:pt x="810" y="268"/>
                </a:lnTo>
                <a:lnTo>
                  <a:pt x="806" y="262"/>
                </a:lnTo>
                <a:lnTo>
                  <a:pt x="800" y="264"/>
                </a:lnTo>
                <a:lnTo>
                  <a:pt x="802" y="262"/>
                </a:lnTo>
                <a:lnTo>
                  <a:pt x="804" y="260"/>
                </a:lnTo>
                <a:lnTo>
                  <a:pt x="798" y="256"/>
                </a:lnTo>
                <a:lnTo>
                  <a:pt x="798" y="252"/>
                </a:lnTo>
                <a:lnTo>
                  <a:pt x="802" y="252"/>
                </a:lnTo>
                <a:lnTo>
                  <a:pt x="802" y="250"/>
                </a:lnTo>
                <a:lnTo>
                  <a:pt x="798" y="248"/>
                </a:lnTo>
                <a:lnTo>
                  <a:pt x="800" y="246"/>
                </a:lnTo>
                <a:lnTo>
                  <a:pt x="802" y="246"/>
                </a:lnTo>
                <a:lnTo>
                  <a:pt x="804" y="250"/>
                </a:lnTo>
                <a:lnTo>
                  <a:pt x="808" y="252"/>
                </a:lnTo>
                <a:lnTo>
                  <a:pt x="810" y="252"/>
                </a:lnTo>
                <a:lnTo>
                  <a:pt x="812" y="250"/>
                </a:lnTo>
                <a:lnTo>
                  <a:pt x="814" y="256"/>
                </a:lnTo>
                <a:lnTo>
                  <a:pt x="820" y="260"/>
                </a:lnTo>
                <a:lnTo>
                  <a:pt x="820" y="256"/>
                </a:lnTo>
                <a:lnTo>
                  <a:pt x="822" y="250"/>
                </a:lnTo>
                <a:lnTo>
                  <a:pt x="820" y="242"/>
                </a:lnTo>
                <a:lnTo>
                  <a:pt x="818" y="240"/>
                </a:lnTo>
                <a:lnTo>
                  <a:pt x="814" y="240"/>
                </a:lnTo>
                <a:lnTo>
                  <a:pt x="816" y="236"/>
                </a:lnTo>
                <a:lnTo>
                  <a:pt x="818" y="234"/>
                </a:lnTo>
                <a:lnTo>
                  <a:pt x="816" y="232"/>
                </a:lnTo>
                <a:lnTo>
                  <a:pt x="814" y="230"/>
                </a:lnTo>
                <a:lnTo>
                  <a:pt x="812" y="230"/>
                </a:lnTo>
                <a:lnTo>
                  <a:pt x="812" y="234"/>
                </a:lnTo>
                <a:lnTo>
                  <a:pt x="810" y="236"/>
                </a:lnTo>
                <a:lnTo>
                  <a:pt x="804" y="232"/>
                </a:lnTo>
                <a:lnTo>
                  <a:pt x="800" y="232"/>
                </a:lnTo>
                <a:lnTo>
                  <a:pt x="798" y="232"/>
                </a:lnTo>
                <a:lnTo>
                  <a:pt x="800" y="230"/>
                </a:lnTo>
                <a:lnTo>
                  <a:pt x="808" y="228"/>
                </a:lnTo>
                <a:lnTo>
                  <a:pt x="810" y="224"/>
                </a:lnTo>
                <a:lnTo>
                  <a:pt x="804" y="224"/>
                </a:lnTo>
                <a:lnTo>
                  <a:pt x="802" y="224"/>
                </a:lnTo>
                <a:lnTo>
                  <a:pt x="798" y="224"/>
                </a:lnTo>
                <a:lnTo>
                  <a:pt x="792" y="220"/>
                </a:lnTo>
                <a:lnTo>
                  <a:pt x="784" y="222"/>
                </a:lnTo>
                <a:lnTo>
                  <a:pt x="780" y="222"/>
                </a:lnTo>
                <a:lnTo>
                  <a:pt x="776" y="216"/>
                </a:lnTo>
                <a:lnTo>
                  <a:pt x="772" y="208"/>
                </a:lnTo>
                <a:lnTo>
                  <a:pt x="770" y="208"/>
                </a:lnTo>
                <a:lnTo>
                  <a:pt x="768" y="206"/>
                </a:lnTo>
                <a:lnTo>
                  <a:pt x="762" y="204"/>
                </a:lnTo>
                <a:lnTo>
                  <a:pt x="760" y="202"/>
                </a:lnTo>
                <a:lnTo>
                  <a:pt x="756" y="202"/>
                </a:lnTo>
                <a:lnTo>
                  <a:pt x="750" y="196"/>
                </a:lnTo>
                <a:lnTo>
                  <a:pt x="746" y="188"/>
                </a:lnTo>
                <a:lnTo>
                  <a:pt x="744" y="188"/>
                </a:lnTo>
                <a:lnTo>
                  <a:pt x="742" y="188"/>
                </a:lnTo>
                <a:lnTo>
                  <a:pt x="738" y="186"/>
                </a:lnTo>
                <a:lnTo>
                  <a:pt x="734" y="182"/>
                </a:lnTo>
                <a:lnTo>
                  <a:pt x="730" y="180"/>
                </a:lnTo>
                <a:lnTo>
                  <a:pt x="726" y="170"/>
                </a:lnTo>
                <a:lnTo>
                  <a:pt x="724" y="168"/>
                </a:lnTo>
                <a:lnTo>
                  <a:pt x="718" y="166"/>
                </a:lnTo>
                <a:lnTo>
                  <a:pt x="714" y="166"/>
                </a:lnTo>
                <a:lnTo>
                  <a:pt x="712" y="164"/>
                </a:lnTo>
                <a:lnTo>
                  <a:pt x="708" y="160"/>
                </a:lnTo>
                <a:lnTo>
                  <a:pt x="706" y="160"/>
                </a:lnTo>
                <a:lnTo>
                  <a:pt x="702" y="162"/>
                </a:lnTo>
                <a:lnTo>
                  <a:pt x="700" y="158"/>
                </a:lnTo>
                <a:lnTo>
                  <a:pt x="700" y="156"/>
                </a:lnTo>
                <a:lnTo>
                  <a:pt x="708" y="158"/>
                </a:lnTo>
                <a:lnTo>
                  <a:pt x="710" y="158"/>
                </a:lnTo>
                <a:lnTo>
                  <a:pt x="712" y="162"/>
                </a:lnTo>
                <a:lnTo>
                  <a:pt x="720" y="162"/>
                </a:lnTo>
                <a:lnTo>
                  <a:pt x="724" y="164"/>
                </a:lnTo>
                <a:lnTo>
                  <a:pt x="728" y="168"/>
                </a:lnTo>
                <a:lnTo>
                  <a:pt x="732" y="176"/>
                </a:lnTo>
                <a:lnTo>
                  <a:pt x="738" y="178"/>
                </a:lnTo>
                <a:lnTo>
                  <a:pt x="740" y="182"/>
                </a:lnTo>
                <a:lnTo>
                  <a:pt x="746" y="184"/>
                </a:lnTo>
                <a:lnTo>
                  <a:pt x="756" y="196"/>
                </a:lnTo>
                <a:lnTo>
                  <a:pt x="758" y="196"/>
                </a:lnTo>
                <a:lnTo>
                  <a:pt x="760" y="194"/>
                </a:lnTo>
                <a:lnTo>
                  <a:pt x="762" y="198"/>
                </a:lnTo>
                <a:lnTo>
                  <a:pt x="768" y="198"/>
                </a:lnTo>
                <a:lnTo>
                  <a:pt x="768" y="200"/>
                </a:lnTo>
                <a:lnTo>
                  <a:pt x="772" y="200"/>
                </a:lnTo>
                <a:lnTo>
                  <a:pt x="774" y="206"/>
                </a:lnTo>
                <a:lnTo>
                  <a:pt x="780" y="210"/>
                </a:lnTo>
                <a:lnTo>
                  <a:pt x="782" y="214"/>
                </a:lnTo>
                <a:lnTo>
                  <a:pt x="784" y="216"/>
                </a:lnTo>
                <a:lnTo>
                  <a:pt x="786" y="214"/>
                </a:lnTo>
                <a:lnTo>
                  <a:pt x="786" y="210"/>
                </a:lnTo>
                <a:lnTo>
                  <a:pt x="788" y="210"/>
                </a:lnTo>
                <a:lnTo>
                  <a:pt x="788" y="214"/>
                </a:lnTo>
                <a:lnTo>
                  <a:pt x="792" y="216"/>
                </a:lnTo>
                <a:lnTo>
                  <a:pt x="792" y="214"/>
                </a:lnTo>
                <a:lnTo>
                  <a:pt x="794" y="214"/>
                </a:lnTo>
                <a:lnTo>
                  <a:pt x="794" y="216"/>
                </a:lnTo>
                <a:lnTo>
                  <a:pt x="798" y="216"/>
                </a:lnTo>
                <a:lnTo>
                  <a:pt x="802" y="218"/>
                </a:lnTo>
                <a:lnTo>
                  <a:pt x="802" y="216"/>
                </a:lnTo>
                <a:lnTo>
                  <a:pt x="806" y="218"/>
                </a:lnTo>
                <a:lnTo>
                  <a:pt x="806" y="216"/>
                </a:lnTo>
                <a:lnTo>
                  <a:pt x="804" y="216"/>
                </a:lnTo>
                <a:lnTo>
                  <a:pt x="802" y="212"/>
                </a:lnTo>
                <a:lnTo>
                  <a:pt x="802" y="210"/>
                </a:lnTo>
                <a:lnTo>
                  <a:pt x="804" y="210"/>
                </a:lnTo>
                <a:lnTo>
                  <a:pt x="802" y="206"/>
                </a:lnTo>
                <a:lnTo>
                  <a:pt x="806" y="206"/>
                </a:lnTo>
                <a:lnTo>
                  <a:pt x="802" y="202"/>
                </a:lnTo>
                <a:lnTo>
                  <a:pt x="802" y="200"/>
                </a:lnTo>
                <a:lnTo>
                  <a:pt x="804" y="200"/>
                </a:lnTo>
                <a:lnTo>
                  <a:pt x="804" y="194"/>
                </a:lnTo>
                <a:lnTo>
                  <a:pt x="800" y="190"/>
                </a:lnTo>
                <a:lnTo>
                  <a:pt x="800" y="188"/>
                </a:lnTo>
                <a:lnTo>
                  <a:pt x="798" y="186"/>
                </a:lnTo>
                <a:lnTo>
                  <a:pt x="800" y="184"/>
                </a:lnTo>
                <a:lnTo>
                  <a:pt x="806" y="188"/>
                </a:lnTo>
                <a:lnTo>
                  <a:pt x="808" y="178"/>
                </a:lnTo>
                <a:lnTo>
                  <a:pt x="806" y="176"/>
                </a:lnTo>
                <a:lnTo>
                  <a:pt x="802" y="172"/>
                </a:lnTo>
                <a:lnTo>
                  <a:pt x="786" y="170"/>
                </a:lnTo>
                <a:lnTo>
                  <a:pt x="784" y="168"/>
                </a:lnTo>
                <a:lnTo>
                  <a:pt x="778" y="168"/>
                </a:lnTo>
                <a:lnTo>
                  <a:pt x="780" y="166"/>
                </a:lnTo>
                <a:lnTo>
                  <a:pt x="778" y="164"/>
                </a:lnTo>
                <a:lnTo>
                  <a:pt x="774" y="164"/>
                </a:lnTo>
                <a:lnTo>
                  <a:pt x="770" y="166"/>
                </a:lnTo>
                <a:lnTo>
                  <a:pt x="768" y="162"/>
                </a:lnTo>
                <a:lnTo>
                  <a:pt x="770" y="162"/>
                </a:lnTo>
                <a:lnTo>
                  <a:pt x="770" y="158"/>
                </a:lnTo>
                <a:lnTo>
                  <a:pt x="768" y="156"/>
                </a:lnTo>
                <a:lnTo>
                  <a:pt x="760" y="152"/>
                </a:lnTo>
                <a:lnTo>
                  <a:pt x="760" y="148"/>
                </a:lnTo>
                <a:lnTo>
                  <a:pt x="756" y="148"/>
                </a:lnTo>
                <a:lnTo>
                  <a:pt x="756" y="150"/>
                </a:lnTo>
                <a:lnTo>
                  <a:pt x="750" y="150"/>
                </a:lnTo>
                <a:lnTo>
                  <a:pt x="748" y="152"/>
                </a:lnTo>
                <a:lnTo>
                  <a:pt x="746" y="154"/>
                </a:lnTo>
                <a:lnTo>
                  <a:pt x="740" y="150"/>
                </a:lnTo>
                <a:lnTo>
                  <a:pt x="730" y="152"/>
                </a:lnTo>
                <a:lnTo>
                  <a:pt x="722" y="148"/>
                </a:lnTo>
                <a:lnTo>
                  <a:pt x="718" y="148"/>
                </a:lnTo>
                <a:lnTo>
                  <a:pt x="716" y="140"/>
                </a:lnTo>
                <a:lnTo>
                  <a:pt x="712" y="140"/>
                </a:lnTo>
                <a:lnTo>
                  <a:pt x="710" y="136"/>
                </a:lnTo>
                <a:lnTo>
                  <a:pt x="706" y="134"/>
                </a:lnTo>
                <a:lnTo>
                  <a:pt x="710" y="132"/>
                </a:lnTo>
                <a:lnTo>
                  <a:pt x="710" y="130"/>
                </a:lnTo>
                <a:lnTo>
                  <a:pt x="708" y="126"/>
                </a:lnTo>
                <a:lnTo>
                  <a:pt x="704" y="122"/>
                </a:lnTo>
                <a:lnTo>
                  <a:pt x="702" y="126"/>
                </a:lnTo>
                <a:lnTo>
                  <a:pt x="696" y="128"/>
                </a:lnTo>
                <a:lnTo>
                  <a:pt x="692" y="134"/>
                </a:lnTo>
                <a:lnTo>
                  <a:pt x="682" y="136"/>
                </a:lnTo>
                <a:lnTo>
                  <a:pt x="678" y="136"/>
                </a:lnTo>
                <a:lnTo>
                  <a:pt x="672" y="136"/>
                </a:lnTo>
                <a:lnTo>
                  <a:pt x="674" y="134"/>
                </a:lnTo>
                <a:lnTo>
                  <a:pt x="678" y="134"/>
                </a:lnTo>
                <a:lnTo>
                  <a:pt x="674" y="130"/>
                </a:lnTo>
                <a:lnTo>
                  <a:pt x="670" y="128"/>
                </a:lnTo>
                <a:lnTo>
                  <a:pt x="668" y="124"/>
                </a:lnTo>
                <a:lnTo>
                  <a:pt x="670" y="124"/>
                </a:lnTo>
                <a:lnTo>
                  <a:pt x="674" y="128"/>
                </a:lnTo>
                <a:lnTo>
                  <a:pt x="672" y="124"/>
                </a:lnTo>
                <a:lnTo>
                  <a:pt x="672" y="114"/>
                </a:lnTo>
                <a:lnTo>
                  <a:pt x="674" y="110"/>
                </a:lnTo>
                <a:lnTo>
                  <a:pt x="672" y="106"/>
                </a:lnTo>
                <a:lnTo>
                  <a:pt x="674" y="104"/>
                </a:lnTo>
                <a:lnTo>
                  <a:pt x="674" y="102"/>
                </a:lnTo>
                <a:lnTo>
                  <a:pt x="674" y="98"/>
                </a:lnTo>
                <a:lnTo>
                  <a:pt x="676" y="90"/>
                </a:lnTo>
                <a:lnTo>
                  <a:pt x="680" y="90"/>
                </a:lnTo>
                <a:lnTo>
                  <a:pt x="680" y="92"/>
                </a:lnTo>
                <a:lnTo>
                  <a:pt x="680" y="94"/>
                </a:lnTo>
                <a:lnTo>
                  <a:pt x="682" y="94"/>
                </a:lnTo>
                <a:lnTo>
                  <a:pt x="684" y="90"/>
                </a:lnTo>
                <a:lnTo>
                  <a:pt x="686" y="90"/>
                </a:lnTo>
                <a:lnTo>
                  <a:pt x="682" y="86"/>
                </a:lnTo>
                <a:lnTo>
                  <a:pt x="682" y="82"/>
                </a:lnTo>
                <a:lnTo>
                  <a:pt x="684" y="82"/>
                </a:lnTo>
                <a:lnTo>
                  <a:pt x="684" y="84"/>
                </a:lnTo>
                <a:lnTo>
                  <a:pt x="686" y="84"/>
                </a:lnTo>
                <a:lnTo>
                  <a:pt x="686" y="80"/>
                </a:lnTo>
                <a:lnTo>
                  <a:pt x="690" y="80"/>
                </a:lnTo>
                <a:lnTo>
                  <a:pt x="694" y="76"/>
                </a:lnTo>
                <a:lnTo>
                  <a:pt x="692" y="66"/>
                </a:lnTo>
                <a:lnTo>
                  <a:pt x="692" y="58"/>
                </a:lnTo>
                <a:lnTo>
                  <a:pt x="686" y="52"/>
                </a:lnTo>
                <a:lnTo>
                  <a:pt x="682" y="50"/>
                </a:lnTo>
                <a:lnTo>
                  <a:pt x="678" y="46"/>
                </a:lnTo>
                <a:close/>
              </a:path>
            </a:pathLst>
          </a:custGeom>
          <a:solidFill>
            <a:schemeClr val="accent1"/>
          </a:solidFill>
          <a:ln>
            <a:noFill/>
          </a:ln>
        </p:spPr>
        <p:txBody>
          <a:bodyPr/>
          <a:lstStyle/>
          <a:p>
            <a:endParaRPr lang="en-US" sz="1600" dirty="0">
              <a:solidFill>
                <a:prstClr val="black"/>
              </a:solidFill>
            </a:endParaRPr>
          </a:p>
        </p:txBody>
      </p:sp>
      <p:sp>
        <p:nvSpPr>
          <p:cNvPr id="2123" name="Freeform 80"/>
          <p:cNvSpPr>
            <a:spLocks/>
          </p:cNvSpPr>
          <p:nvPr/>
        </p:nvSpPr>
        <p:spPr bwMode="auto">
          <a:xfrm>
            <a:off x="5312088" y="2984524"/>
            <a:ext cx="1007027" cy="564827"/>
          </a:xfrm>
          <a:custGeom>
            <a:avLst/>
            <a:gdLst>
              <a:gd name="T0" fmla="*/ 947630 w 888"/>
              <a:gd name="T1" fmla="*/ 49423 h 498"/>
              <a:gd name="T2" fmla="*/ 904027 w 888"/>
              <a:gd name="T3" fmla="*/ 8722 h 498"/>
              <a:gd name="T4" fmla="*/ 773219 w 888"/>
              <a:gd name="T5" fmla="*/ 8722 h 498"/>
              <a:gd name="T6" fmla="*/ 767406 w 888"/>
              <a:gd name="T7" fmla="*/ 72681 h 498"/>
              <a:gd name="T8" fmla="*/ 735431 w 888"/>
              <a:gd name="T9" fmla="*/ 122104 h 498"/>
              <a:gd name="T10" fmla="*/ 683107 w 888"/>
              <a:gd name="T11" fmla="*/ 171527 h 498"/>
              <a:gd name="T12" fmla="*/ 616250 w 888"/>
              <a:gd name="T13" fmla="*/ 220949 h 498"/>
              <a:gd name="T14" fmla="*/ 587182 w 888"/>
              <a:gd name="T15" fmla="*/ 267465 h 498"/>
              <a:gd name="T16" fmla="*/ 563927 w 888"/>
              <a:gd name="T17" fmla="*/ 345960 h 498"/>
              <a:gd name="T18" fmla="*/ 526138 w 888"/>
              <a:gd name="T19" fmla="*/ 447713 h 498"/>
              <a:gd name="T20" fmla="*/ 499976 w 888"/>
              <a:gd name="T21" fmla="*/ 470971 h 498"/>
              <a:gd name="T22" fmla="*/ 438933 w 888"/>
              <a:gd name="T23" fmla="*/ 494229 h 498"/>
              <a:gd name="T24" fmla="*/ 389517 w 888"/>
              <a:gd name="T25" fmla="*/ 537837 h 498"/>
              <a:gd name="T26" fmla="*/ 357541 w 888"/>
              <a:gd name="T27" fmla="*/ 534930 h 498"/>
              <a:gd name="T28" fmla="*/ 279057 w 888"/>
              <a:gd name="T29" fmla="*/ 534930 h 498"/>
              <a:gd name="T30" fmla="*/ 183131 w 888"/>
              <a:gd name="T31" fmla="*/ 569817 h 498"/>
              <a:gd name="T32" fmla="*/ 127901 w 888"/>
              <a:gd name="T33" fmla="*/ 630869 h 498"/>
              <a:gd name="T34" fmla="*/ 90112 w 888"/>
              <a:gd name="T35" fmla="*/ 683199 h 498"/>
              <a:gd name="T36" fmla="*/ 0 w 888"/>
              <a:gd name="T37" fmla="*/ 723900 h 498"/>
              <a:gd name="T38" fmla="*/ 337193 w 888"/>
              <a:gd name="T39" fmla="*/ 683199 h 498"/>
              <a:gd name="T40" fmla="*/ 1261569 w 888"/>
              <a:gd name="T41" fmla="*/ 529116 h 498"/>
              <a:gd name="T42" fmla="*/ 1270289 w 888"/>
              <a:gd name="T43" fmla="*/ 491322 h 498"/>
              <a:gd name="T44" fmla="*/ 1290637 w 888"/>
              <a:gd name="T45" fmla="*/ 523301 h 498"/>
              <a:gd name="T46" fmla="*/ 1206339 w 888"/>
              <a:gd name="T47" fmla="*/ 450620 h 498"/>
              <a:gd name="T48" fmla="*/ 1206339 w 888"/>
              <a:gd name="T49" fmla="*/ 476786 h 498"/>
              <a:gd name="T50" fmla="*/ 1171457 w 888"/>
              <a:gd name="T51" fmla="*/ 465157 h 498"/>
              <a:gd name="T52" fmla="*/ 1139481 w 888"/>
              <a:gd name="T53" fmla="*/ 444806 h 498"/>
              <a:gd name="T54" fmla="*/ 1110413 w 888"/>
              <a:gd name="T55" fmla="*/ 418641 h 498"/>
              <a:gd name="T56" fmla="*/ 1058090 w 888"/>
              <a:gd name="T57" fmla="*/ 409919 h 498"/>
              <a:gd name="T58" fmla="*/ 1034835 w 888"/>
              <a:gd name="T59" fmla="*/ 407012 h 498"/>
              <a:gd name="T60" fmla="*/ 1084251 w 888"/>
              <a:gd name="T61" fmla="*/ 415734 h 498"/>
              <a:gd name="T62" fmla="*/ 1113320 w 888"/>
              <a:gd name="T63" fmla="*/ 412827 h 498"/>
              <a:gd name="T64" fmla="*/ 1142388 w 888"/>
              <a:gd name="T65" fmla="*/ 427363 h 498"/>
              <a:gd name="T66" fmla="*/ 1188898 w 888"/>
              <a:gd name="T67" fmla="*/ 444806 h 498"/>
              <a:gd name="T68" fmla="*/ 1194711 w 888"/>
              <a:gd name="T69" fmla="*/ 418641 h 498"/>
              <a:gd name="T70" fmla="*/ 1162736 w 888"/>
              <a:gd name="T71" fmla="*/ 401198 h 498"/>
              <a:gd name="T72" fmla="*/ 1098786 w 888"/>
              <a:gd name="T73" fmla="*/ 351775 h 498"/>
              <a:gd name="T74" fmla="*/ 1156922 w 888"/>
              <a:gd name="T75" fmla="*/ 395383 h 498"/>
              <a:gd name="T76" fmla="*/ 1159829 w 888"/>
              <a:gd name="T77" fmla="*/ 372125 h 498"/>
              <a:gd name="T78" fmla="*/ 1174363 w 888"/>
              <a:gd name="T79" fmla="*/ 366311 h 498"/>
              <a:gd name="T80" fmla="*/ 1188898 w 888"/>
              <a:gd name="T81" fmla="*/ 348867 h 498"/>
              <a:gd name="T82" fmla="*/ 1177270 w 888"/>
              <a:gd name="T83" fmla="*/ 343053 h 498"/>
              <a:gd name="T84" fmla="*/ 1165643 w 888"/>
              <a:gd name="T85" fmla="*/ 325610 h 498"/>
              <a:gd name="T86" fmla="*/ 1116227 w 888"/>
              <a:gd name="T87" fmla="*/ 299445 h 498"/>
              <a:gd name="T88" fmla="*/ 1072624 w 888"/>
              <a:gd name="T89" fmla="*/ 270372 h 498"/>
              <a:gd name="T90" fmla="*/ 1029021 w 888"/>
              <a:gd name="T91" fmla="*/ 232578 h 498"/>
              <a:gd name="T92" fmla="*/ 1034835 w 888"/>
              <a:gd name="T93" fmla="*/ 235486 h 498"/>
              <a:gd name="T94" fmla="*/ 1098786 w 888"/>
              <a:gd name="T95" fmla="*/ 284908 h 498"/>
              <a:gd name="T96" fmla="*/ 1133668 w 888"/>
              <a:gd name="T97" fmla="*/ 305259 h 498"/>
              <a:gd name="T98" fmla="*/ 1151109 w 888"/>
              <a:gd name="T99" fmla="*/ 313981 h 498"/>
              <a:gd name="T100" fmla="*/ 1171457 w 888"/>
              <a:gd name="T101" fmla="*/ 313981 h 498"/>
              <a:gd name="T102" fmla="*/ 1171457 w 888"/>
              <a:gd name="T103" fmla="*/ 299445 h 498"/>
              <a:gd name="T104" fmla="*/ 1162736 w 888"/>
              <a:gd name="T105" fmla="*/ 267465 h 498"/>
              <a:gd name="T106" fmla="*/ 1133668 w 888"/>
              <a:gd name="T107" fmla="*/ 241300 h 498"/>
              <a:gd name="T108" fmla="*/ 1104599 w 888"/>
              <a:gd name="T109" fmla="*/ 220949 h 498"/>
              <a:gd name="T110" fmla="*/ 1060997 w 888"/>
              <a:gd name="T111" fmla="*/ 220949 h 498"/>
              <a:gd name="T112" fmla="*/ 1031928 w 888"/>
              <a:gd name="T113" fmla="*/ 191877 h 498"/>
              <a:gd name="T114" fmla="*/ 991232 w 888"/>
              <a:gd name="T115" fmla="*/ 197692 h 498"/>
              <a:gd name="T116" fmla="*/ 970885 w 888"/>
              <a:gd name="T117" fmla="*/ 180248 h 498"/>
              <a:gd name="T118" fmla="*/ 979605 w 888"/>
              <a:gd name="T119" fmla="*/ 148269 h 498"/>
              <a:gd name="T120" fmla="*/ 997046 w 888"/>
              <a:gd name="T121" fmla="*/ 130825 h 498"/>
              <a:gd name="T122" fmla="*/ 1008674 w 888"/>
              <a:gd name="T123" fmla="*/ 110475 h 4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88" h="498">
                <a:moveTo>
                  <a:pt x="678" y="46"/>
                </a:moveTo>
                <a:lnTo>
                  <a:pt x="678" y="44"/>
                </a:lnTo>
                <a:lnTo>
                  <a:pt x="668" y="44"/>
                </a:lnTo>
                <a:lnTo>
                  <a:pt x="666" y="44"/>
                </a:lnTo>
                <a:lnTo>
                  <a:pt x="662" y="38"/>
                </a:lnTo>
                <a:lnTo>
                  <a:pt x="660" y="36"/>
                </a:lnTo>
                <a:lnTo>
                  <a:pt x="656" y="36"/>
                </a:lnTo>
                <a:lnTo>
                  <a:pt x="652" y="34"/>
                </a:lnTo>
                <a:lnTo>
                  <a:pt x="644" y="36"/>
                </a:lnTo>
                <a:lnTo>
                  <a:pt x="640" y="34"/>
                </a:lnTo>
                <a:lnTo>
                  <a:pt x="632" y="28"/>
                </a:lnTo>
                <a:lnTo>
                  <a:pt x="632" y="22"/>
                </a:lnTo>
                <a:lnTo>
                  <a:pt x="634" y="18"/>
                </a:lnTo>
                <a:lnTo>
                  <a:pt x="634" y="14"/>
                </a:lnTo>
                <a:lnTo>
                  <a:pt x="626" y="10"/>
                </a:lnTo>
                <a:lnTo>
                  <a:pt x="622" y="6"/>
                </a:lnTo>
                <a:lnTo>
                  <a:pt x="616" y="8"/>
                </a:lnTo>
                <a:lnTo>
                  <a:pt x="610" y="4"/>
                </a:lnTo>
                <a:lnTo>
                  <a:pt x="604" y="6"/>
                </a:lnTo>
                <a:lnTo>
                  <a:pt x="600" y="6"/>
                </a:lnTo>
                <a:lnTo>
                  <a:pt x="602" y="6"/>
                </a:lnTo>
                <a:lnTo>
                  <a:pt x="596" y="34"/>
                </a:lnTo>
                <a:lnTo>
                  <a:pt x="534" y="0"/>
                </a:lnTo>
                <a:lnTo>
                  <a:pt x="532" y="6"/>
                </a:lnTo>
                <a:lnTo>
                  <a:pt x="534" y="14"/>
                </a:lnTo>
                <a:lnTo>
                  <a:pt x="534" y="18"/>
                </a:lnTo>
                <a:lnTo>
                  <a:pt x="530" y="30"/>
                </a:lnTo>
                <a:lnTo>
                  <a:pt x="532" y="34"/>
                </a:lnTo>
                <a:lnTo>
                  <a:pt x="530" y="38"/>
                </a:lnTo>
                <a:lnTo>
                  <a:pt x="532" y="44"/>
                </a:lnTo>
                <a:lnTo>
                  <a:pt x="528" y="50"/>
                </a:lnTo>
                <a:lnTo>
                  <a:pt x="524" y="56"/>
                </a:lnTo>
                <a:lnTo>
                  <a:pt x="520" y="64"/>
                </a:lnTo>
                <a:lnTo>
                  <a:pt x="520" y="68"/>
                </a:lnTo>
                <a:lnTo>
                  <a:pt x="516" y="74"/>
                </a:lnTo>
                <a:lnTo>
                  <a:pt x="514" y="76"/>
                </a:lnTo>
                <a:lnTo>
                  <a:pt x="512" y="82"/>
                </a:lnTo>
                <a:lnTo>
                  <a:pt x="508" y="84"/>
                </a:lnTo>
                <a:lnTo>
                  <a:pt x="506" y="84"/>
                </a:lnTo>
                <a:lnTo>
                  <a:pt x="504" y="82"/>
                </a:lnTo>
                <a:lnTo>
                  <a:pt x="502" y="82"/>
                </a:lnTo>
                <a:lnTo>
                  <a:pt x="492" y="108"/>
                </a:lnTo>
                <a:lnTo>
                  <a:pt x="476" y="100"/>
                </a:lnTo>
                <a:lnTo>
                  <a:pt x="476" y="104"/>
                </a:lnTo>
                <a:lnTo>
                  <a:pt x="472" y="108"/>
                </a:lnTo>
                <a:lnTo>
                  <a:pt x="472" y="114"/>
                </a:lnTo>
                <a:lnTo>
                  <a:pt x="470" y="118"/>
                </a:lnTo>
                <a:lnTo>
                  <a:pt x="470" y="128"/>
                </a:lnTo>
                <a:lnTo>
                  <a:pt x="466" y="132"/>
                </a:lnTo>
                <a:lnTo>
                  <a:pt x="464" y="134"/>
                </a:lnTo>
                <a:lnTo>
                  <a:pt x="462" y="152"/>
                </a:lnTo>
                <a:lnTo>
                  <a:pt x="456" y="166"/>
                </a:lnTo>
                <a:lnTo>
                  <a:pt x="430" y="162"/>
                </a:lnTo>
                <a:lnTo>
                  <a:pt x="430" y="160"/>
                </a:lnTo>
                <a:lnTo>
                  <a:pt x="424" y="152"/>
                </a:lnTo>
                <a:lnTo>
                  <a:pt x="412" y="150"/>
                </a:lnTo>
                <a:lnTo>
                  <a:pt x="410" y="154"/>
                </a:lnTo>
                <a:lnTo>
                  <a:pt x="412" y="160"/>
                </a:lnTo>
                <a:lnTo>
                  <a:pt x="410" y="164"/>
                </a:lnTo>
                <a:lnTo>
                  <a:pt x="410" y="172"/>
                </a:lnTo>
                <a:lnTo>
                  <a:pt x="408" y="178"/>
                </a:lnTo>
                <a:lnTo>
                  <a:pt x="408" y="184"/>
                </a:lnTo>
                <a:lnTo>
                  <a:pt x="404" y="184"/>
                </a:lnTo>
                <a:lnTo>
                  <a:pt x="404" y="190"/>
                </a:lnTo>
                <a:lnTo>
                  <a:pt x="402" y="192"/>
                </a:lnTo>
                <a:lnTo>
                  <a:pt x="404" y="198"/>
                </a:lnTo>
                <a:lnTo>
                  <a:pt x="392" y="214"/>
                </a:lnTo>
                <a:lnTo>
                  <a:pt x="392" y="218"/>
                </a:lnTo>
                <a:lnTo>
                  <a:pt x="392" y="222"/>
                </a:lnTo>
                <a:lnTo>
                  <a:pt x="392" y="224"/>
                </a:lnTo>
                <a:lnTo>
                  <a:pt x="388" y="238"/>
                </a:lnTo>
                <a:lnTo>
                  <a:pt x="368" y="270"/>
                </a:lnTo>
                <a:lnTo>
                  <a:pt x="366" y="284"/>
                </a:lnTo>
                <a:lnTo>
                  <a:pt x="362" y="290"/>
                </a:lnTo>
                <a:lnTo>
                  <a:pt x="362" y="292"/>
                </a:lnTo>
                <a:lnTo>
                  <a:pt x="370" y="296"/>
                </a:lnTo>
                <a:lnTo>
                  <a:pt x="370" y="298"/>
                </a:lnTo>
                <a:lnTo>
                  <a:pt x="370" y="302"/>
                </a:lnTo>
                <a:lnTo>
                  <a:pt x="362" y="308"/>
                </a:lnTo>
                <a:lnTo>
                  <a:pt x="364" y="312"/>
                </a:lnTo>
                <a:lnTo>
                  <a:pt x="366" y="312"/>
                </a:lnTo>
                <a:lnTo>
                  <a:pt x="368" y="312"/>
                </a:lnTo>
                <a:lnTo>
                  <a:pt x="366" y="316"/>
                </a:lnTo>
                <a:lnTo>
                  <a:pt x="352" y="326"/>
                </a:lnTo>
                <a:lnTo>
                  <a:pt x="350" y="330"/>
                </a:lnTo>
                <a:lnTo>
                  <a:pt x="346" y="330"/>
                </a:lnTo>
                <a:lnTo>
                  <a:pt x="344" y="324"/>
                </a:lnTo>
                <a:lnTo>
                  <a:pt x="340" y="326"/>
                </a:lnTo>
                <a:lnTo>
                  <a:pt x="328" y="332"/>
                </a:lnTo>
                <a:lnTo>
                  <a:pt x="318" y="342"/>
                </a:lnTo>
                <a:lnTo>
                  <a:pt x="316" y="340"/>
                </a:lnTo>
                <a:lnTo>
                  <a:pt x="312" y="340"/>
                </a:lnTo>
                <a:lnTo>
                  <a:pt x="312" y="338"/>
                </a:lnTo>
                <a:lnTo>
                  <a:pt x="304" y="338"/>
                </a:lnTo>
                <a:lnTo>
                  <a:pt x="302" y="340"/>
                </a:lnTo>
                <a:lnTo>
                  <a:pt x="302" y="342"/>
                </a:lnTo>
                <a:lnTo>
                  <a:pt x="306" y="350"/>
                </a:lnTo>
                <a:lnTo>
                  <a:pt x="302" y="354"/>
                </a:lnTo>
                <a:lnTo>
                  <a:pt x="296" y="358"/>
                </a:lnTo>
                <a:lnTo>
                  <a:pt x="292" y="356"/>
                </a:lnTo>
                <a:lnTo>
                  <a:pt x="288" y="360"/>
                </a:lnTo>
                <a:lnTo>
                  <a:pt x="274" y="364"/>
                </a:lnTo>
                <a:lnTo>
                  <a:pt x="268" y="370"/>
                </a:lnTo>
                <a:lnTo>
                  <a:pt x="266" y="370"/>
                </a:lnTo>
                <a:lnTo>
                  <a:pt x="264" y="366"/>
                </a:lnTo>
                <a:lnTo>
                  <a:pt x="256" y="364"/>
                </a:lnTo>
                <a:lnTo>
                  <a:pt x="252" y="358"/>
                </a:lnTo>
                <a:lnTo>
                  <a:pt x="250" y="358"/>
                </a:lnTo>
                <a:lnTo>
                  <a:pt x="248" y="360"/>
                </a:lnTo>
                <a:lnTo>
                  <a:pt x="246" y="366"/>
                </a:lnTo>
                <a:lnTo>
                  <a:pt x="246" y="368"/>
                </a:lnTo>
                <a:lnTo>
                  <a:pt x="238" y="372"/>
                </a:lnTo>
                <a:lnTo>
                  <a:pt x="230" y="380"/>
                </a:lnTo>
                <a:lnTo>
                  <a:pt x="224" y="382"/>
                </a:lnTo>
                <a:lnTo>
                  <a:pt x="218" y="382"/>
                </a:lnTo>
                <a:lnTo>
                  <a:pt x="212" y="378"/>
                </a:lnTo>
                <a:lnTo>
                  <a:pt x="206" y="374"/>
                </a:lnTo>
                <a:lnTo>
                  <a:pt x="198" y="372"/>
                </a:lnTo>
                <a:lnTo>
                  <a:pt x="192" y="368"/>
                </a:lnTo>
                <a:lnTo>
                  <a:pt x="186" y="364"/>
                </a:lnTo>
                <a:lnTo>
                  <a:pt x="184" y="354"/>
                </a:lnTo>
                <a:lnTo>
                  <a:pt x="176" y="350"/>
                </a:lnTo>
                <a:lnTo>
                  <a:pt x="180" y="344"/>
                </a:lnTo>
                <a:lnTo>
                  <a:pt x="178" y="340"/>
                </a:lnTo>
                <a:lnTo>
                  <a:pt x="138" y="384"/>
                </a:lnTo>
                <a:lnTo>
                  <a:pt x="126" y="392"/>
                </a:lnTo>
                <a:lnTo>
                  <a:pt x="102" y="410"/>
                </a:lnTo>
                <a:lnTo>
                  <a:pt x="102" y="412"/>
                </a:lnTo>
                <a:lnTo>
                  <a:pt x="104" y="418"/>
                </a:lnTo>
                <a:lnTo>
                  <a:pt x="102" y="422"/>
                </a:lnTo>
                <a:lnTo>
                  <a:pt x="98" y="428"/>
                </a:lnTo>
                <a:lnTo>
                  <a:pt x="94" y="428"/>
                </a:lnTo>
                <a:lnTo>
                  <a:pt x="88" y="432"/>
                </a:lnTo>
                <a:lnTo>
                  <a:pt x="88" y="434"/>
                </a:lnTo>
                <a:lnTo>
                  <a:pt x="90" y="440"/>
                </a:lnTo>
                <a:lnTo>
                  <a:pt x="88" y="444"/>
                </a:lnTo>
                <a:lnTo>
                  <a:pt x="84" y="448"/>
                </a:lnTo>
                <a:lnTo>
                  <a:pt x="78" y="450"/>
                </a:lnTo>
                <a:lnTo>
                  <a:pt x="66" y="454"/>
                </a:lnTo>
                <a:lnTo>
                  <a:pt x="62" y="466"/>
                </a:lnTo>
                <a:lnTo>
                  <a:pt x="62" y="468"/>
                </a:lnTo>
                <a:lnTo>
                  <a:pt x="62" y="470"/>
                </a:lnTo>
                <a:lnTo>
                  <a:pt x="50" y="472"/>
                </a:lnTo>
                <a:lnTo>
                  <a:pt x="38" y="478"/>
                </a:lnTo>
                <a:lnTo>
                  <a:pt x="30" y="484"/>
                </a:lnTo>
                <a:lnTo>
                  <a:pt x="20" y="486"/>
                </a:lnTo>
                <a:lnTo>
                  <a:pt x="10" y="492"/>
                </a:lnTo>
                <a:lnTo>
                  <a:pt x="8" y="492"/>
                </a:lnTo>
                <a:lnTo>
                  <a:pt x="2" y="498"/>
                </a:lnTo>
                <a:lnTo>
                  <a:pt x="0" y="498"/>
                </a:lnTo>
                <a:lnTo>
                  <a:pt x="48" y="492"/>
                </a:lnTo>
                <a:lnTo>
                  <a:pt x="52" y="494"/>
                </a:lnTo>
                <a:lnTo>
                  <a:pt x="196" y="474"/>
                </a:lnTo>
                <a:lnTo>
                  <a:pt x="198" y="474"/>
                </a:lnTo>
                <a:lnTo>
                  <a:pt x="200" y="470"/>
                </a:lnTo>
                <a:lnTo>
                  <a:pt x="230" y="466"/>
                </a:lnTo>
                <a:lnTo>
                  <a:pt x="232" y="470"/>
                </a:lnTo>
                <a:lnTo>
                  <a:pt x="288" y="466"/>
                </a:lnTo>
                <a:lnTo>
                  <a:pt x="392" y="452"/>
                </a:lnTo>
                <a:lnTo>
                  <a:pt x="506" y="432"/>
                </a:lnTo>
                <a:lnTo>
                  <a:pt x="636" y="410"/>
                </a:lnTo>
                <a:lnTo>
                  <a:pt x="772" y="384"/>
                </a:lnTo>
                <a:lnTo>
                  <a:pt x="868" y="364"/>
                </a:lnTo>
                <a:lnTo>
                  <a:pt x="866" y="358"/>
                </a:lnTo>
                <a:lnTo>
                  <a:pt x="868" y="360"/>
                </a:lnTo>
                <a:lnTo>
                  <a:pt x="870" y="364"/>
                </a:lnTo>
                <a:lnTo>
                  <a:pt x="874" y="362"/>
                </a:lnTo>
                <a:lnTo>
                  <a:pt x="874" y="360"/>
                </a:lnTo>
                <a:lnTo>
                  <a:pt x="872" y="340"/>
                </a:lnTo>
                <a:lnTo>
                  <a:pt x="872" y="338"/>
                </a:lnTo>
                <a:lnTo>
                  <a:pt x="874" y="338"/>
                </a:lnTo>
                <a:lnTo>
                  <a:pt x="878" y="344"/>
                </a:lnTo>
                <a:lnTo>
                  <a:pt x="880" y="350"/>
                </a:lnTo>
                <a:lnTo>
                  <a:pt x="884" y="354"/>
                </a:lnTo>
                <a:lnTo>
                  <a:pt x="884" y="358"/>
                </a:lnTo>
                <a:lnTo>
                  <a:pt x="884" y="360"/>
                </a:lnTo>
                <a:lnTo>
                  <a:pt x="888" y="360"/>
                </a:lnTo>
                <a:lnTo>
                  <a:pt x="872" y="332"/>
                </a:lnTo>
                <a:lnTo>
                  <a:pt x="864" y="314"/>
                </a:lnTo>
                <a:lnTo>
                  <a:pt x="862" y="310"/>
                </a:lnTo>
                <a:lnTo>
                  <a:pt x="860" y="310"/>
                </a:lnTo>
                <a:lnTo>
                  <a:pt x="854" y="314"/>
                </a:lnTo>
                <a:lnTo>
                  <a:pt x="848" y="312"/>
                </a:lnTo>
                <a:lnTo>
                  <a:pt x="842" y="314"/>
                </a:lnTo>
                <a:lnTo>
                  <a:pt x="830" y="310"/>
                </a:lnTo>
                <a:lnTo>
                  <a:pt x="828" y="312"/>
                </a:lnTo>
                <a:lnTo>
                  <a:pt x="826" y="314"/>
                </a:lnTo>
                <a:lnTo>
                  <a:pt x="824" y="314"/>
                </a:lnTo>
                <a:lnTo>
                  <a:pt x="826" y="318"/>
                </a:lnTo>
                <a:lnTo>
                  <a:pt x="828" y="318"/>
                </a:lnTo>
                <a:lnTo>
                  <a:pt x="826" y="322"/>
                </a:lnTo>
                <a:lnTo>
                  <a:pt x="830" y="328"/>
                </a:lnTo>
                <a:lnTo>
                  <a:pt x="826" y="326"/>
                </a:lnTo>
                <a:lnTo>
                  <a:pt x="824" y="322"/>
                </a:lnTo>
                <a:lnTo>
                  <a:pt x="814" y="322"/>
                </a:lnTo>
                <a:lnTo>
                  <a:pt x="808" y="330"/>
                </a:lnTo>
                <a:lnTo>
                  <a:pt x="804" y="332"/>
                </a:lnTo>
                <a:lnTo>
                  <a:pt x="804" y="330"/>
                </a:lnTo>
                <a:lnTo>
                  <a:pt x="808" y="324"/>
                </a:lnTo>
                <a:lnTo>
                  <a:pt x="806" y="320"/>
                </a:lnTo>
                <a:lnTo>
                  <a:pt x="806" y="318"/>
                </a:lnTo>
                <a:lnTo>
                  <a:pt x="806" y="316"/>
                </a:lnTo>
                <a:lnTo>
                  <a:pt x="802" y="314"/>
                </a:lnTo>
                <a:lnTo>
                  <a:pt x="798" y="312"/>
                </a:lnTo>
                <a:lnTo>
                  <a:pt x="794" y="312"/>
                </a:lnTo>
                <a:lnTo>
                  <a:pt x="794" y="308"/>
                </a:lnTo>
                <a:lnTo>
                  <a:pt x="792" y="308"/>
                </a:lnTo>
                <a:lnTo>
                  <a:pt x="784" y="306"/>
                </a:lnTo>
                <a:lnTo>
                  <a:pt x="784" y="304"/>
                </a:lnTo>
                <a:lnTo>
                  <a:pt x="782" y="298"/>
                </a:lnTo>
                <a:lnTo>
                  <a:pt x="778" y="288"/>
                </a:lnTo>
                <a:lnTo>
                  <a:pt x="776" y="288"/>
                </a:lnTo>
                <a:lnTo>
                  <a:pt x="774" y="294"/>
                </a:lnTo>
                <a:lnTo>
                  <a:pt x="766" y="290"/>
                </a:lnTo>
                <a:lnTo>
                  <a:pt x="764" y="288"/>
                </a:lnTo>
                <a:lnTo>
                  <a:pt x="758" y="288"/>
                </a:lnTo>
                <a:lnTo>
                  <a:pt x="752" y="290"/>
                </a:lnTo>
                <a:lnTo>
                  <a:pt x="744" y="286"/>
                </a:lnTo>
                <a:lnTo>
                  <a:pt x="740" y="282"/>
                </a:lnTo>
                <a:lnTo>
                  <a:pt x="740" y="280"/>
                </a:lnTo>
                <a:lnTo>
                  <a:pt x="736" y="280"/>
                </a:lnTo>
                <a:lnTo>
                  <a:pt x="732" y="286"/>
                </a:lnTo>
                <a:lnTo>
                  <a:pt x="728" y="282"/>
                </a:lnTo>
                <a:lnTo>
                  <a:pt x="724" y="282"/>
                </a:lnTo>
                <a:lnTo>
                  <a:pt x="720" y="284"/>
                </a:lnTo>
                <a:lnTo>
                  <a:pt x="716" y="284"/>
                </a:lnTo>
                <a:lnTo>
                  <a:pt x="712" y="284"/>
                </a:lnTo>
                <a:lnTo>
                  <a:pt x="708" y="284"/>
                </a:lnTo>
                <a:lnTo>
                  <a:pt x="708" y="282"/>
                </a:lnTo>
                <a:lnTo>
                  <a:pt x="710" y="278"/>
                </a:lnTo>
                <a:lnTo>
                  <a:pt x="712" y="280"/>
                </a:lnTo>
                <a:lnTo>
                  <a:pt x="716" y="280"/>
                </a:lnTo>
                <a:lnTo>
                  <a:pt x="722" y="280"/>
                </a:lnTo>
                <a:lnTo>
                  <a:pt x="730" y="278"/>
                </a:lnTo>
                <a:lnTo>
                  <a:pt x="732" y="282"/>
                </a:lnTo>
                <a:lnTo>
                  <a:pt x="736" y="278"/>
                </a:lnTo>
                <a:lnTo>
                  <a:pt x="738" y="276"/>
                </a:lnTo>
                <a:lnTo>
                  <a:pt x="742" y="278"/>
                </a:lnTo>
                <a:lnTo>
                  <a:pt x="746" y="286"/>
                </a:lnTo>
                <a:lnTo>
                  <a:pt x="750" y="286"/>
                </a:lnTo>
                <a:lnTo>
                  <a:pt x="754" y="280"/>
                </a:lnTo>
                <a:lnTo>
                  <a:pt x="752" y="274"/>
                </a:lnTo>
                <a:lnTo>
                  <a:pt x="754" y="274"/>
                </a:lnTo>
                <a:lnTo>
                  <a:pt x="756" y="276"/>
                </a:lnTo>
                <a:lnTo>
                  <a:pt x="756" y="280"/>
                </a:lnTo>
                <a:lnTo>
                  <a:pt x="756" y="282"/>
                </a:lnTo>
                <a:lnTo>
                  <a:pt x="766" y="284"/>
                </a:lnTo>
                <a:lnTo>
                  <a:pt x="770" y="288"/>
                </a:lnTo>
                <a:lnTo>
                  <a:pt x="770" y="286"/>
                </a:lnTo>
                <a:lnTo>
                  <a:pt x="776" y="282"/>
                </a:lnTo>
                <a:lnTo>
                  <a:pt x="780" y="282"/>
                </a:lnTo>
                <a:lnTo>
                  <a:pt x="782" y="282"/>
                </a:lnTo>
                <a:lnTo>
                  <a:pt x="784" y="286"/>
                </a:lnTo>
                <a:lnTo>
                  <a:pt x="786" y="294"/>
                </a:lnTo>
                <a:lnTo>
                  <a:pt x="794" y="300"/>
                </a:lnTo>
                <a:lnTo>
                  <a:pt x="796" y="298"/>
                </a:lnTo>
                <a:lnTo>
                  <a:pt x="800" y="302"/>
                </a:lnTo>
                <a:lnTo>
                  <a:pt x="804" y="304"/>
                </a:lnTo>
                <a:lnTo>
                  <a:pt x="808" y="306"/>
                </a:lnTo>
                <a:lnTo>
                  <a:pt x="814" y="314"/>
                </a:lnTo>
                <a:lnTo>
                  <a:pt x="816" y="312"/>
                </a:lnTo>
                <a:lnTo>
                  <a:pt x="818" y="306"/>
                </a:lnTo>
                <a:lnTo>
                  <a:pt x="826" y="306"/>
                </a:lnTo>
                <a:lnTo>
                  <a:pt x="826" y="304"/>
                </a:lnTo>
                <a:lnTo>
                  <a:pt x="826" y="290"/>
                </a:lnTo>
                <a:lnTo>
                  <a:pt x="824" y="290"/>
                </a:lnTo>
                <a:lnTo>
                  <a:pt x="818" y="292"/>
                </a:lnTo>
                <a:lnTo>
                  <a:pt x="818" y="290"/>
                </a:lnTo>
                <a:lnTo>
                  <a:pt x="820" y="288"/>
                </a:lnTo>
                <a:lnTo>
                  <a:pt x="822" y="288"/>
                </a:lnTo>
                <a:lnTo>
                  <a:pt x="822" y="286"/>
                </a:lnTo>
                <a:lnTo>
                  <a:pt x="816" y="282"/>
                </a:lnTo>
                <a:lnTo>
                  <a:pt x="814" y="284"/>
                </a:lnTo>
                <a:lnTo>
                  <a:pt x="812" y="284"/>
                </a:lnTo>
                <a:lnTo>
                  <a:pt x="810" y="274"/>
                </a:lnTo>
                <a:lnTo>
                  <a:pt x="808" y="274"/>
                </a:lnTo>
                <a:lnTo>
                  <a:pt x="804" y="278"/>
                </a:lnTo>
                <a:lnTo>
                  <a:pt x="800" y="276"/>
                </a:lnTo>
                <a:lnTo>
                  <a:pt x="782" y="270"/>
                </a:lnTo>
                <a:lnTo>
                  <a:pt x="772" y="258"/>
                </a:lnTo>
                <a:lnTo>
                  <a:pt x="764" y="252"/>
                </a:lnTo>
                <a:lnTo>
                  <a:pt x="762" y="248"/>
                </a:lnTo>
                <a:lnTo>
                  <a:pt x="756" y="246"/>
                </a:lnTo>
                <a:lnTo>
                  <a:pt x="756" y="244"/>
                </a:lnTo>
                <a:lnTo>
                  <a:pt x="756" y="242"/>
                </a:lnTo>
                <a:lnTo>
                  <a:pt x="762" y="246"/>
                </a:lnTo>
                <a:lnTo>
                  <a:pt x="770" y="254"/>
                </a:lnTo>
                <a:lnTo>
                  <a:pt x="776" y="256"/>
                </a:lnTo>
                <a:lnTo>
                  <a:pt x="784" y="266"/>
                </a:lnTo>
                <a:lnTo>
                  <a:pt x="788" y="266"/>
                </a:lnTo>
                <a:lnTo>
                  <a:pt x="790" y="268"/>
                </a:lnTo>
                <a:lnTo>
                  <a:pt x="792" y="268"/>
                </a:lnTo>
                <a:lnTo>
                  <a:pt x="796" y="272"/>
                </a:lnTo>
                <a:lnTo>
                  <a:pt x="800" y="272"/>
                </a:lnTo>
                <a:lnTo>
                  <a:pt x="808" y="268"/>
                </a:lnTo>
                <a:lnTo>
                  <a:pt x="810" y="268"/>
                </a:lnTo>
                <a:lnTo>
                  <a:pt x="806" y="262"/>
                </a:lnTo>
                <a:lnTo>
                  <a:pt x="800" y="264"/>
                </a:lnTo>
                <a:lnTo>
                  <a:pt x="802" y="262"/>
                </a:lnTo>
                <a:lnTo>
                  <a:pt x="804" y="260"/>
                </a:lnTo>
                <a:lnTo>
                  <a:pt x="798" y="256"/>
                </a:lnTo>
                <a:lnTo>
                  <a:pt x="798" y="252"/>
                </a:lnTo>
                <a:lnTo>
                  <a:pt x="802" y="252"/>
                </a:lnTo>
                <a:lnTo>
                  <a:pt x="802" y="250"/>
                </a:lnTo>
                <a:lnTo>
                  <a:pt x="798" y="248"/>
                </a:lnTo>
                <a:lnTo>
                  <a:pt x="800" y="246"/>
                </a:lnTo>
                <a:lnTo>
                  <a:pt x="802" y="246"/>
                </a:lnTo>
                <a:lnTo>
                  <a:pt x="804" y="250"/>
                </a:lnTo>
                <a:lnTo>
                  <a:pt x="808" y="252"/>
                </a:lnTo>
                <a:lnTo>
                  <a:pt x="810" y="252"/>
                </a:lnTo>
                <a:lnTo>
                  <a:pt x="812" y="250"/>
                </a:lnTo>
                <a:lnTo>
                  <a:pt x="814" y="256"/>
                </a:lnTo>
                <a:lnTo>
                  <a:pt x="820" y="260"/>
                </a:lnTo>
                <a:lnTo>
                  <a:pt x="820" y="256"/>
                </a:lnTo>
                <a:lnTo>
                  <a:pt x="822" y="250"/>
                </a:lnTo>
                <a:lnTo>
                  <a:pt x="820" y="242"/>
                </a:lnTo>
                <a:lnTo>
                  <a:pt x="818" y="240"/>
                </a:lnTo>
                <a:lnTo>
                  <a:pt x="814" y="240"/>
                </a:lnTo>
                <a:lnTo>
                  <a:pt x="816" y="236"/>
                </a:lnTo>
                <a:lnTo>
                  <a:pt x="818" y="234"/>
                </a:lnTo>
                <a:lnTo>
                  <a:pt x="816" y="232"/>
                </a:lnTo>
                <a:lnTo>
                  <a:pt x="814" y="230"/>
                </a:lnTo>
                <a:lnTo>
                  <a:pt x="812" y="230"/>
                </a:lnTo>
                <a:lnTo>
                  <a:pt x="812" y="234"/>
                </a:lnTo>
                <a:lnTo>
                  <a:pt x="810" y="236"/>
                </a:lnTo>
                <a:lnTo>
                  <a:pt x="804" y="232"/>
                </a:lnTo>
                <a:lnTo>
                  <a:pt x="800" y="232"/>
                </a:lnTo>
                <a:lnTo>
                  <a:pt x="798" y="232"/>
                </a:lnTo>
                <a:lnTo>
                  <a:pt x="800" y="230"/>
                </a:lnTo>
                <a:lnTo>
                  <a:pt x="808" y="228"/>
                </a:lnTo>
                <a:lnTo>
                  <a:pt x="810" y="224"/>
                </a:lnTo>
                <a:lnTo>
                  <a:pt x="804" y="224"/>
                </a:lnTo>
                <a:lnTo>
                  <a:pt x="802" y="224"/>
                </a:lnTo>
                <a:lnTo>
                  <a:pt x="798" y="224"/>
                </a:lnTo>
                <a:lnTo>
                  <a:pt x="792" y="220"/>
                </a:lnTo>
                <a:lnTo>
                  <a:pt x="784" y="222"/>
                </a:lnTo>
                <a:lnTo>
                  <a:pt x="780" y="222"/>
                </a:lnTo>
                <a:lnTo>
                  <a:pt x="776" y="216"/>
                </a:lnTo>
                <a:lnTo>
                  <a:pt x="772" y="208"/>
                </a:lnTo>
                <a:lnTo>
                  <a:pt x="770" y="208"/>
                </a:lnTo>
                <a:lnTo>
                  <a:pt x="768" y="206"/>
                </a:lnTo>
                <a:lnTo>
                  <a:pt x="762" y="204"/>
                </a:lnTo>
                <a:lnTo>
                  <a:pt x="760" y="202"/>
                </a:lnTo>
                <a:lnTo>
                  <a:pt x="756" y="202"/>
                </a:lnTo>
                <a:lnTo>
                  <a:pt x="750" y="196"/>
                </a:lnTo>
                <a:lnTo>
                  <a:pt x="746" y="188"/>
                </a:lnTo>
                <a:lnTo>
                  <a:pt x="744" y="188"/>
                </a:lnTo>
                <a:lnTo>
                  <a:pt x="742" y="188"/>
                </a:lnTo>
                <a:lnTo>
                  <a:pt x="738" y="186"/>
                </a:lnTo>
                <a:lnTo>
                  <a:pt x="734" y="182"/>
                </a:lnTo>
                <a:lnTo>
                  <a:pt x="730" y="180"/>
                </a:lnTo>
                <a:lnTo>
                  <a:pt x="726" y="170"/>
                </a:lnTo>
                <a:lnTo>
                  <a:pt x="724" y="168"/>
                </a:lnTo>
                <a:lnTo>
                  <a:pt x="718" y="166"/>
                </a:lnTo>
                <a:lnTo>
                  <a:pt x="714" y="166"/>
                </a:lnTo>
                <a:lnTo>
                  <a:pt x="712" y="164"/>
                </a:lnTo>
                <a:lnTo>
                  <a:pt x="708" y="160"/>
                </a:lnTo>
                <a:lnTo>
                  <a:pt x="706" y="160"/>
                </a:lnTo>
                <a:lnTo>
                  <a:pt x="702" y="162"/>
                </a:lnTo>
                <a:lnTo>
                  <a:pt x="700" y="158"/>
                </a:lnTo>
                <a:lnTo>
                  <a:pt x="700" y="156"/>
                </a:lnTo>
                <a:lnTo>
                  <a:pt x="708" y="158"/>
                </a:lnTo>
                <a:lnTo>
                  <a:pt x="710" y="158"/>
                </a:lnTo>
                <a:lnTo>
                  <a:pt x="712" y="162"/>
                </a:lnTo>
                <a:lnTo>
                  <a:pt x="720" y="162"/>
                </a:lnTo>
                <a:lnTo>
                  <a:pt x="724" y="164"/>
                </a:lnTo>
                <a:lnTo>
                  <a:pt x="728" y="168"/>
                </a:lnTo>
                <a:lnTo>
                  <a:pt x="732" y="176"/>
                </a:lnTo>
                <a:lnTo>
                  <a:pt x="738" y="178"/>
                </a:lnTo>
                <a:lnTo>
                  <a:pt x="740" y="182"/>
                </a:lnTo>
                <a:lnTo>
                  <a:pt x="746" y="184"/>
                </a:lnTo>
                <a:lnTo>
                  <a:pt x="756" y="196"/>
                </a:lnTo>
                <a:lnTo>
                  <a:pt x="758" y="196"/>
                </a:lnTo>
                <a:lnTo>
                  <a:pt x="760" y="194"/>
                </a:lnTo>
                <a:lnTo>
                  <a:pt x="762" y="198"/>
                </a:lnTo>
                <a:lnTo>
                  <a:pt x="768" y="198"/>
                </a:lnTo>
                <a:lnTo>
                  <a:pt x="768" y="200"/>
                </a:lnTo>
                <a:lnTo>
                  <a:pt x="772" y="200"/>
                </a:lnTo>
                <a:lnTo>
                  <a:pt x="774" y="206"/>
                </a:lnTo>
                <a:lnTo>
                  <a:pt x="780" y="210"/>
                </a:lnTo>
                <a:lnTo>
                  <a:pt x="782" y="214"/>
                </a:lnTo>
                <a:lnTo>
                  <a:pt x="784" y="216"/>
                </a:lnTo>
                <a:lnTo>
                  <a:pt x="786" y="214"/>
                </a:lnTo>
                <a:lnTo>
                  <a:pt x="786" y="210"/>
                </a:lnTo>
                <a:lnTo>
                  <a:pt x="788" y="210"/>
                </a:lnTo>
                <a:lnTo>
                  <a:pt x="788" y="214"/>
                </a:lnTo>
                <a:lnTo>
                  <a:pt x="792" y="216"/>
                </a:lnTo>
                <a:lnTo>
                  <a:pt x="792" y="214"/>
                </a:lnTo>
                <a:lnTo>
                  <a:pt x="794" y="214"/>
                </a:lnTo>
                <a:lnTo>
                  <a:pt x="794" y="216"/>
                </a:lnTo>
                <a:lnTo>
                  <a:pt x="798" y="216"/>
                </a:lnTo>
                <a:lnTo>
                  <a:pt x="802" y="218"/>
                </a:lnTo>
                <a:lnTo>
                  <a:pt x="802" y="216"/>
                </a:lnTo>
                <a:lnTo>
                  <a:pt x="806" y="218"/>
                </a:lnTo>
                <a:lnTo>
                  <a:pt x="806" y="216"/>
                </a:lnTo>
                <a:lnTo>
                  <a:pt x="804" y="216"/>
                </a:lnTo>
                <a:lnTo>
                  <a:pt x="802" y="212"/>
                </a:lnTo>
                <a:lnTo>
                  <a:pt x="802" y="210"/>
                </a:lnTo>
                <a:lnTo>
                  <a:pt x="804" y="210"/>
                </a:lnTo>
                <a:lnTo>
                  <a:pt x="802" y="206"/>
                </a:lnTo>
                <a:lnTo>
                  <a:pt x="806" y="206"/>
                </a:lnTo>
                <a:lnTo>
                  <a:pt x="802" y="202"/>
                </a:lnTo>
                <a:lnTo>
                  <a:pt x="802" y="200"/>
                </a:lnTo>
                <a:lnTo>
                  <a:pt x="804" y="200"/>
                </a:lnTo>
                <a:lnTo>
                  <a:pt x="804" y="194"/>
                </a:lnTo>
                <a:lnTo>
                  <a:pt x="800" y="190"/>
                </a:lnTo>
                <a:lnTo>
                  <a:pt x="800" y="188"/>
                </a:lnTo>
                <a:lnTo>
                  <a:pt x="798" y="186"/>
                </a:lnTo>
                <a:lnTo>
                  <a:pt x="800" y="184"/>
                </a:lnTo>
                <a:lnTo>
                  <a:pt x="806" y="188"/>
                </a:lnTo>
                <a:lnTo>
                  <a:pt x="808" y="178"/>
                </a:lnTo>
                <a:lnTo>
                  <a:pt x="806" y="176"/>
                </a:lnTo>
                <a:lnTo>
                  <a:pt x="802" y="172"/>
                </a:lnTo>
                <a:lnTo>
                  <a:pt x="786" y="170"/>
                </a:lnTo>
                <a:lnTo>
                  <a:pt x="784" y="168"/>
                </a:lnTo>
                <a:lnTo>
                  <a:pt x="778" y="168"/>
                </a:lnTo>
                <a:lnTo>
                  <a:pt x="780" y="166"/>
                </a:lnTo>
                <a:lnTo>
                  <a:pt x="778" y="164"/>
                </a:lnTo>
                <a:lnTo>
                  <a:pt x="774" y="164"/>
                </a:lnTo>
                <a:lnTo>
                  <a:pt x="770" y="166"/>
                </a:lnTo>
                <a:lnTo>
                  <a:pt x="768" y="162"/>
                </a:lnTo>
                <a:lnTo>
                  <a:pt x="770" y="162"/>
                </a:lnTo>
                <a:lnTo>
                  <a:pt x="770" y="158"/>
                </a:lnTo>
                <a:lnTo>
                  <a:pt x="768" y="156"/>
                </a:lnTo>
                <a:lnTo>
                  <a:pt x="760" y="152"/>
                </a:lnTo>
                <a:lnTo>
                  <a:pt x="760" y="148"/>
                </a:lnTo>
                <a:lnTo>
                  <a:pt x="756" y="148"/>
                </a:lnTo>
                <a:lnTo>
                  <a:pt x="756" y="150"/>
                </a:lnTo>
                <a:lnTo>
                  <a:pt x="750" y="150"/>
                </a:lnTo>
                <a:lnTo>
                  <a:pt x="748" y="152"/>
                </a:lnTo>
                <a:lnTo>
                  <a:pt x="746" y="154"/>
                </a:lnTo>
                <a:lnTo>
                  <a:pt x="740" y="150"/>
                </a:lnTo>
                <a:lnTo>
                  <a:pt x="730" y="152"/>
                </a:lnTo>
                <a:lnTo>
                  <a:pt x="722" y="148"/>
                </a:lnTo>
                <a:lnTo>
                  <a:pt x="718" y="148"/>
                </a:lnTo>
                <a:lnTo>
                  <a:pt x="716" y="140"/>
                </a:lnTo>
                <a:lnTo>
                  <a:pt x="712" y="140"/>
                </a:lnTo>
                <a:lnTo>
                  <a:pt x="710" y="136"/>
                </a:lnTo>
                <a:lnTo>
                  <a:pt x="706" y="134"/>
                </a:lnTo>
                <a:lnTo>
                  <a:pt x="710" y="132"/>
                </a:lnTo>
                <a:lnTo>
                  <a:pt x="710" y="130"/>
                </a:lnTo>
                <a:lnTo>
                  <a:pt x="708" y="126"/>
                </a:lnTo>
                <a:lnTo>
                  <a:pt x="704" y="122"/>
                </a:lnTo>
                <a:lnTo>
                  <a:pt x="702" y="126"/>
                </a:lnTo>
                <a:lnTo>
                  <a:pt x="696" y="128"/>
                </a:lnTo>
                <a:lnTo>
                  <a:pt x="692" y="134"/>
                </a:lnTo>
                <a:lnTo>
                  <a:pt x="682" y="136"/>
                </a:lnTo>
                <a:lnTo>
                  <a:pt x="678" y="136"/>
                </a:lnTo>
                <a:lnTo>
                  <a:pt x="672" y="136"/>
                </a:lnTo>
                <a:lnTo>
                  <a:pt x="674" y="134"/>
                </a:lnTo>
                <a:lnTo>
                  <a:pt x="678" y="134"/>
                </a:lnTo>
                <a:lnTo>
                  <a:pt x="674" y="130"/>
                </a:lnTo>
                <a:lnTo>
                  <a:pt x="670" y="128"/>
                </a:lnTo>
                <a:lnTo>
                  <a:pt x="668" y="124"/>
                </a:lnTo>
                <a:lnTo>
                  <a:pt x="670" y="124"/>
                </a:lnTo>
                <a:lnTo>
                  <a:pt x="674" y="128"/>
                </a:lnTo>
                <a:lnTo>
                  <a:pt x="672" y="124"/>
                </a:lnTo>
                <a:lnTo>
                  <a:pt x="672" y="114"/>
                </a:lnTo>
                <a:lnTo>
                  <a:pt x="674" y="110"/>
                </a:lnTo>
                <a:lnTo>
                  <a:pt x="672" y="106"/>
                </a:lnTo>
                <a:lnTo>
                  <a:pt x="674" y="104"/>
                </a:lnTo>
                <a:lnTo>
                  <a:pt x="674" y="102"/>
                </a:lnTo>
                <a:lnTo>
                  <a:pt x="674" y="98"/>
                </a:lnTo>
                <a:lnTo>
                  <a:pt x="676" y="90"/>
                </a:lnTo>
                <a:lnTo>
                  <a:pt x="680" y="90"/>
                </a:lnTo>
                <a:lnTo>
                  <a:pt x="680" y="92"/>
                </a:lnTo>
                <a:lnTo>
                  <a:pt x="680" y="94"/>
                </a:lnTo>
                <a:lnTo>
                  <a:pt x="682" y="94"/>
                </a:lnTo>
                <a:lnTo>
                  <a:pt x="684" y="90"/>
                </a:lnTo>
                <a:lnTo>
                  <a:pt x="686" y="90"/>
                </a:lnTo>
                <a:lnTo>
                  <a:pt x="682" y="86"/>
                </a:lnTo>
                <a:lnTo>
                  <a:pt x="682" y="82"/>
                </a:lnTo>
                <a:lnTo>
                  <a:pt x="684" y="82"/>
                </a:lnTo>
                <a:lnTo>
                  <a:pt x="684" y="84"/>
                </a:lnTo>
                <a:lnTo>
                  <a:pt x="686" y="84"/>
                </a:lnTo>
                <a:lnTo>
                  <a:pt x="686" y="80"/>
                </a:lnTo>
                <a:lnTo>
                  <a:pt x="690" y="80"/>
                </a:lnTo>
                <a:lnTo>
                  <a:pt x="694" y="76"/>
                </a:lnTo>
                <a:lnTo>
                  <a:pt x="692" y="66"/>
                </a:lnTo>
                <a:lnTo>
                  <a:pt x="692" y="58"/>
                </a:lnTo>
                <a:lnTo>
                  <a:pt x="686" y="52"/>
                </a:lnTo>
                <a:lnTo>
                  <a:pt x="682" y="50"/>
                </a:lnTo>
                <a:lnTo>
                  <a:pt x="678" y="46"/>
                </a:lnTo>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24" name="Freeform 81"/>
          <p:cNvSpPr>
            <a:spLocks/>
          </p:cNvSpPr>
          <p:nvPr/>
        </p:nvSpPr>
        <p:spPr bwMode="auto">
          <a:xfrm>
            <a:off x="5414896" y="2840839"/>
            <a:ext cx="580930" cy="577214"/>
          </a:xfrm>
          <a:custGeom>
            <a:avLst/>
            <a:gdLst>
              <a:gd name="T0" fmla="*/ 98884 w 512"/>
              <a:gd name="T1" fmla="*/ 675700 h 508"/>
              <a:gd name="T2" fmla="*/ 81434 w 512"/>
              <a:gd name="T3" fmla="*/ 658225 h 508"/>
              <a:gd name="T4" fmla="*/ 43625 w 512"/>
              <a:gd name="T5" fmla="*/ 614538 h 508"/>
              <a:gd name="T6" fmla="*/ 14542 w 512"/>
              <a:gd name="T7" fmla="*/ 582500 h 508"/>
              <a:gd name="T8" fmla="*/ 8725 w 512"/>
              <a:gd name="T9" fmla="*/ 544638 h 508"/>
              <a:gd name="T10" fmla="*/ 5817 w 512"/>
              <a:gd name="T11" fmla="*/ 512600 h 508"/>
              <a:gd name="T12" fmla="*/ 46534 w 512"/>
              <a:gd name="T13" fmla="*/ 477650 h 508"/>
              <a:gd name="T14" fmla="*/ 58167 w 512"/>
              <a:gd name="T15" fmla="*/ 451438 h 508"/>
              <a:gd name="T16" fmla="*/ 61075 w 512"/>
              <a:gd name="T17" fmla="*/ 393188 h 508"/>
              <a:gd name="T18" fmla="*/ 95976 w 512"/>
              <a:gd name="T19" fmla="*/ 387363 h 508"/>
              <a:gd name="T20" fmla="*/ 104701 w 512"/>
              <a:gd name="T21" fmla="*/ 393188 h 508"/>
              <a:gd name="T22" fmla="*/ 113426 w 512"/>
              <a:gd name="T23" fmla="*/ 378625 h 508"/>
              <a:gd name="T24" fmla="*/ 116334 w 512"/>
              <a:gd name="T25" fmla="*/ 346588 h 508"/>
              <a:gd name="T26" fmla="*/ 125059 w 512"/>
              <a:gd name="T27" fmla="*/ 311638 h 508"/>
              <a:gd name="T28" fmla="*/ 151234 w 512"/>
              <a:gd name="T29" fmla="*/ 279600 h 508"/>
              <a:gd name="T30" fmla="*/ 180318 w 512"/>
              <a:gd name="T31" fmla="*/ 279600 h 508"/>
              <a:gd name="T32" fmla="*/ 218126 w 512"/>
              <a:gd name="T33" fmla="*/ 235913 h 508"/>
              <a:gd name="T34" fmla="*/ 241393 w 512"/>
              <a:gd name="T35" fmla="*/ 198050 h 508"/>
              <a:gd name="T36" fmla="*/ 238485 w 512"/>
              <a:gd name="T37" fmla="*/ 157275 h 508"/>
              <a:gd name="T38" fmla="*/ 247210 w 512"/>
              <a:gd name="T39" fmla="*/ 113588 h 508"/>
              <a:gd name="T40" fmla="*/ 250118 w 512"/>
              <a:gd name="T41" fmla="*/ 52425 h 508"/>
              <a:gd name="T42" fmla="*/ 241393 w 512"/>
              <a:gd name="T43" fmla="*/ 8738 h 508"/>
              <a:gd name="T44" fmla="*/ 453703 w 512"/>
              <a:gd name="T45" fmla="*/ 163100 h 508"/>
              <a:gd name="T46" fmla="*/ 491511 w 512"/>
              <a:gd name="T47" fmla="*/ 247563 h 508"/>
              <a:gd name="T48" fmla="*/ 523503 w 512"/>
              <a:gd name="T49" fmla="*/ 203875 h 508"/>
              <a:gd name="T50" fmla="*/ 567129 w 512"/>
              <a:gd name="T51" fmla="*/ 174750 h 508"/>
              <a:gd name="T52" fmla="*/ 575854 w 512"/>
              <a:gd name="T53" fmla="*/ 163100 h 508"/>
              <a:gd name="T54" fmla="*/ 604937 w 512"/>
              <a:gd name="T55" fmla="*/ 177663 h 508"/>
              <a:gd name="T56" fmla="*/ 625296 w 512"/>
              <a:gd name="T57" fmla="*/ 166013 h 508"/>
              <a:gd name="T58" fmla="*/ 622387 w 512"/>
              <a:gd name="T59" fmla="*/ 151450 h 508"/>
              <a:gd name="T60" fmla="*/ 660196 w 512"/>
              <a:gd name="T61" fmla="*/ 128150 h 508"/>
              <a:gd name="T62" fmla="*/ 700913 w 512"/>
              <a:gd name="T63" fmla="*/ 142713 h 508"/>
              <a:gd name="T64" fmla="*/ 718363 w 512"/>
              <a:gd name="T65" fmla="*/ 139800 h 508"/>
              <a:gd name="T66" fmla="*/ 721271 w 512"/>
              <a:gd name="T67" fmla="*/ 151450 h 508"/>
              <a:gd name="T68" fmla="*/ 729996 w 512"/>
              <a:gd name="T69" fmla="*/ 163100 h 508"/>
              <a:gd name="T70" fmla="*/ 741630 w 512"/>
              <a:gd name="T71" fmla="*/ 174750 h 508"/>
              <a:gd name="T72" fmla="*/ 744538 w 512"/>
              <a:gd name="T73" fmla="*/ 192225 h 508"/>
              <a:gd name="T74" fmla="*/ 645654 w 512"/>
              <a:gd name="T75" fmla="*/ 209700 h 508"/>
              <a:gd name="T76" fmla="*/ 642746 w 512"/>
              <a:gd name="T77" fmla="*/ 247563 h 508"/>
              <a:gd name="T78" fmla="*/ 619479 w 512"/>
              <a:gd name="T79" fmla="*/ 291250 h 508"/>
              <a:gd name="T80" fmla="*/ 602029 w 512"/>
              <a:gd name="T81" fmla="*/ 302900 h 508"/>
              <a:gd name="T82" fmla="*/ 555495 w 512"/>
              <a:gd name="T83" fmla="*/ 340763 h 508"/>
              <a:gd name="T84" fmla="*/ 543862 w 512"/>
              <a:gd name="T85" fmla="*/ 378625 h 508"/>
              <a:gd name="T86" fmla="*/ 485695 w 512"/>
              <a:gd name="T87" fmla="*/ 404838 h 508"/>
              <a:gd name="T88" fmla="*/ 465336 w 512"/>
              <a:gd name="T89" fmla="*/ 433963 h 508"/>
              <a:gd name="T90" fmla="*/ 453703 w 512"/>
              <a:gd name="T91" fmla="*/ 463088 h 508"/>
              <a:gd name="T92" fmla="*/ 439161 w 512"/>
              <a:gd name="T93" fmla="*/ 509688 h 508"/>
              <a:gd name="T94" fmla="*/ 395536 w 512"/>
              <a:gd name="T95" fmla="*/ 608713 h 508"/>
              <a:gd name="T96" fmla="*/ 398444 w 512"/>
              <a:gd name="T97" fmla="*/ 637838 h 508"/>
              <a:gd name="T98" fmla="*/ 378086 w 512"/>
              <a:gd name="T99" fmla="*/ 664050 h 508"/>
              <a:gd name="T100" fmla="*/ 331552 w 512"/>
              <a:gd name="T101" fmla="*/ 681525 h 508"/>
              <a:gd name="T102" fmla="*/ 308285 w 512"/>
              <a:gd name="T103" fmla="*/ 678613 h 508"/>
              <a:gd name="T104" fmla="*/ 293744 w 512"/>
              <a:gd name="T105" fmla="*/ 701913 h 508"/>
              <a:gd name="T106" fmla="*/ 253027 w 512"/>
              <a:gd name="T107" fmla="*/ 716475 h 508"/>
              <a:gd name="T108" fmla="*/ 226851 w 512"/>
              <a:gd name="T109" fmla="*/ 716475 h 508"/>
              <a:gd name="T110" fmla="*/ 186135 w 512"/>
              <a:gd name="T111" fmla="*/ 739775 h 508"/>
              <a:gd name="T112" fmla="*/ 139601 w 512"/>
              <a:gd name="T113" fmla="*/ 713563 h 508"/>
              <a:gd name="T114" fmla="*/ 127967 w 512"/>
              <a:gd name="T115" fmla="*/ 678613 h 50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12" h="508">
                <a:moveTo>
                  <a:pt x="88" y="466"/>
                </a:moveTo>
                <a:lnTo>
                  <a:pt x="88" y="466"/>
                </a:lnTo>
                <a:lnTo>
                  <a:pt x="86" y="464"/>
                </a:lnTo>
                <a:lnTo>
                  <a:pt x="80" y="466"/>
                </a:lnTo>
                <a:lnTo>
                  <a:pt x="68" y="464"/>
                </a:lnTo>
                <a:lnTo>
                  <a:pt x="68" y="460"/>
                </a:lnTo>
                <a:lnTo>
                  <a:pt x="62" y="456"/>
                </a:lnTo>
                <a:lnTo>
                  <a:pt x="60" y="456"/>
                </a:lnTo>
                <a:lnTo>
                  <a:pt x="60" y="458"/>
                </a:lnTo>
                <a:lnTo>
                  <a:pt x="56" y="452"/>
                </a:lnTo>
                <a:lnTo>
                  <a:pt x="48" y="450"/>
                </a:lnTo>
                <a:lnTo>
                  <a:pt x="44" y="442"/>
                </a:lnTo>
                <a:lnTo>
                  <a:pt x="44" y="438"/>
                </a:lnTo>
                <a:lnTo>
                  <a:pt x="34" y="432"/>
                </a:lnTo>
                <a:lnTo>
                  <a:pt x="30" y="422"/>
                </a:lnTo>
                <a:lnTo>
                  <a:pt x="22" y="418"/>
                </a:lnTo>
                <a:lnTo>
                  <a:pt x="24" y="414"/>
                </a:lnTo>
                <a:lnTo>
                  <a:pt x="22" y="410"/>
                </a:lnTo>
                <a:lnTo>
                  <a:pt x="14" y="404"/>
                </a:lnTo>
                <a:lnTo>
                  <a:pt x="10" y="400"/>
                </a:lnTo>
                <a:lnTo>
                  <a:pt x="0" y="388"/>
                </a:lnTo>
                <a:lnTo>
                  <a:pt x="0" y="386"/>
                </a:lnTo>
                <a:lnTo>
                  <a:pt x="4" y="382"/>
                </a:lnTo>
                <a:lnTo>
                  <a:pt x="4" y="376"/>
                </a:lnTo>
                <a:lnTo>
                  <a:pt x="6" y="374"/>
                </a:lnTo>
                <a:lnTo>
                  <a:pt x="6" y="364"/>
                </a:lnTo>
                <a:lnTo>
                  <a:pt x="2" y="358"/>
                </a:lnTo>
                <a:lnTo>
                  <a:pt x="0" y="350"/>
                </a:lnTo>
                <a:lnTo>
                  <a:pt x="2" y="352"/>
                </a:lnTo>
                <a:lnTo>
                  <a:pt x="4" y="352"/>
                </a:lnTo>
                <a:lnTo>
                  <a:pt x="8" y="352"/>
                </a:lnTo>
                <a:lnTo>
                  <a:pt x="20" y="346"/>
                </a:lnTo>
                <a:lnTo>
                  <a:pt x="30" y="344"/>
                </a:lnTo>
                <a:lnTo>
                  <a:pt x="30" y="342"/>
                </a:lnTo>
                <a:lnTo>
                  <a:pt x="32" y="328"/>
                </a:lnTo>
                <a:lnTo>
                  <a:pt x="32" y="322"/>
                </a:lnTo>
                <a:lnTo>
                  <a:pt x="34" y="320"/>
                </a:lnTo>
                <a:lnTo>
                  <a:pt x="40" y="320"/>
                </a:lnTo>
                <a:lnTo>
                  <a:pt x="42" y="316"/>
                </a:lnTo>
                <a:lnTo>
                  <a:pt x="40" y="310"/>
                </a:lnTo>
                <a:lnTo>
                  <a:pt x="40" y="302"/>
                </a:lnTo>
                <a:lnTo>
                  <a:pt x="34" y="294"/>
                </a:lnTo>
                <a:lnTo>
                  <a:pt x="42" y="284"/>
                </a:lnTo>
                <a:lnTo>
                  <a:pt x="42" y="276"/>
                </a:lnTo>
                <a:lnTo>
                  <a:pt x="42" y="270"/>
                </a:lnTo>
                <a:lnTo>
                  <a:pt x="50" y="258"/>
                </a:lnTo>
                <a:lnTo>
                  <a:pt x="52" y="256"/>
                </a:lnTo>
                <a:lnTo>
                  <a:pt x="54" y="256"/>
                </a:lnTo>
                <a:lnTo>
                  <a:pt x="62" y="260"/>
                </a:lnTo>
                <a:lnTo>
                  <a:pt x="66" y="266"/>
                </a:lnTo>
                <a:lnTo>
                  <a:pt x="64" y="274"/>
                </a:lnTo>
                <a:lnTo>
                  <a:pt x="66" y="274"/>
                </a:lnTo>
                <a:lnTo>
                  <a:pt x="68" y="274"/>
                </a:lnTo>
                <a:lnTo>
                  <a:pt x="70" y="272"/>
                </a:lnTo>
                <a:lnTo>
                  <a:pt x="72" y="270"/>
                </a:lnTo>
                <a:lnTo>
                  <a:pt x="74" y="264"/>
                </a:lnTo>
                <a:lnTo>
                  <a:pt x="76" y="264"/>
                </a:lnTo>
                <a:lnTo>
                  <a:pt x="82" y="266"/>
                </a:lnTo>
                <a:lnTo>
                  <a:pt x="82" y="264"/>
                </a:lnTo>
                <a:lnTo>
                  <a:pt x="78" y="260"/>
                </a:lnTo>
                <a:lnTo>
                  <a:pt x="78" y="252"/>
                </a:lnTo>
                <a:lnTo>
                  <a:pt x="74" y="248"/>
                </a:lnTo>
                <a:lnTo>
                  <a:pt x="72" y="246"/>
                </a:lnTo>
                <a:lnTo>
                  <a:pt x="80" y="240"/>
                </a:lnTo>
                <a:lnTo>
                  <a:pt x="80" y="238"/>
                </a:lnTo>
                <a:lnTo>
                  <a:pt x="78" y="230"/>
                </a:lnTo>
                <a:lnTo>
                  <a:pt x="80" y="224"/>
                </a:lnTo>
                <a:lnTo>
                  <a:pt x="82" y="220"/>
                </a:lnTo>
                <a:lnTo>
                  <a:pt x="82" y="216"/>
                </a:lnTo>
                <a:lnTo>
                  <a:pt x="86" y="214"/>
                </a:lnTo>
                <a:lnTo>
                  <a:pt x="96" y="212"/>
                </a:lnTo>
                <a:lnTo>
                  <a:pt x="96" y="204"/>
                </a:lnTo>
                <a:lnTo>
                  <a:pt x="100" y="198"/>
                </a:lnTo>
                <a:lnTo>
                  <a:pt x="102" y="194"/>
                </a:lnTo>
                <a:lnTo>
                  <a:pt x="104" y="192"/>
                </a:lnTo>
                <a:lnTo>
                  <a:pt x="108" y="192"/>
                </a:lnTo>
                <a:lnTo>
                  <a:pt x="112" y="198"/>
                </a:lnTo>
                <a:lnTo>
                  <a:pt x="116" y="200"/>
                </a:lnTo>
                <a:lnTo>
                  <a:pt x="120" y="198"/>
                </a:lnTo>
                <a:lnTo>
                  <a:pt x="124" y="192"/>
                </a:lnTo>
                <a:lnTo>
                  <a:pt x="130" y="190"/>
                </a:lnTo>
                <a:lnTo>
                  <a:pt x="132" y="186"/>
                </a:lnTo>
                <a:lnTo>
                  <a:pt x="142" y="178"/>
                </a:lnTo>
                <a:lnTo>
                  <a:pt x="144" y="172"/>
                </a:lnTo>
                <a:lnTo>
                  <a:pt x="150" y="162"/>
                </a:lnTo>
                <a:lnTo>
                  <a:pt x="158" y="154"/>
                </a:lnTo>
                <a:lnTo>
                  <a:pt x="164" y="152"/>
                </a:lnTo>
                <a:lnTo>
                  <a:pt x="164" y="142"/>
                </a:lnTo>
                <a:lnTo>
                  <a:pt x="166" y="138"/>
                </a:lnTo>
                <a:lnTo>
                  <a:pt x="166" y="136"/>
                </a:lnTo>
                <a:lnTo>
                  <a:pt x="160" y="130"/>
                </a:lnTo>
                <a:lnTo>
                  <a:pt x="164" y="126"/>
                </a:lnTo>
                <a:lnTo>
                  <a:pt x="164" y="120"/>
                </a:lnTo>
                <a:lnTo>
                  <a:pt x="166" y="116"/>
                </a:lnTo>
                <a:lnTo>
                  <a:pt x="164" y="108"/>
                </a:lnTo>
                <a:lnTo>
                  <a:pt x="170" y="106"/>
                </a:lnTo>
                <a:lnTo>
                  <a:pt x="168" y="100"/>
                </a:lnTo>
                <a:lnTo>
                  <a:pt x="170" y="96"/>
                </a:lnTo>
                <a:lnTo>
                  <a:pt x="168" y="82"/>
                </a:lnTo>
                <a:lnTo>
                  <a:pt x="170" y="78"/>
                </a:lnTo>
                <a:lnTo>
                  <a:pt x="172" y="58"/>
                </a:lnTo>
                <a:lnTo>
                  <a:pt x="176" y="54"/>
                </a:lnTo>
                <a:lnTo>
                  <a:pt x="178" y="48"/>
                </a:lnTo>
                <a:lnTo>
                  <a:pt x="176" y="40"/>
                </a:lnTo>
                <a:lnTo>
                  <a:pt x="172" y="36"/>
                </a:lnTo>
                <a:lnTo>
                  <a:pt x="174" y="26"/>
                </a:lnTo>
                <a:lnTo>
                  <a:pt x="168" y="18"/>
                </a:lnTo>
                <a:lnTo>
                  <a:pt x="164" y="12"/>
                </a:lnTo>
                <a:lnTo>
                  <a:pt x="164" y="10"/>
                </a:lnTo>
                <a:lnTo>
                  <a:pt x="166" y="6"/>
                </a:lnTo>
                <a:lnTo>
                  <a:pt x="174" y="4"/>
                </a:lnTo>
                <a:lnTo>
                  <a:pt x="178" y="0"/>
                </a:lnTo>
                <a:lnTo>
                  <a:pt x="200" y="130"/>
                </a:lnTo>
                <a:lnTo>
                  <a:pt x="312" y="112"/>
                </a:lnTo>
                <a:lnTo>
                  <a:pt x="324" y="184"/>
                </a:lnTo>
                <a:lnTo>
                  <a:pt x="324" y="186"/>
                </a:lnTo>
                <a:lnTo>
                  <a:pt x="326" y="184"/>
                </a:lnTo>
                <a:lnTo>
                  <a:pt x="338" y="170"/>
                </a:lnTo>
                <a:lnTo>
                  <a:pt x="344" y="168"/>
                </a:lnTo>
                <a:lnTo>
                  <a:pt x="346" y="160"/>
                </a:lnTo>
                <a:lnTo>
                  <a:pt x="354" y="154"/>
                </a:lnTo>
                <a:lnTo>
                  <a:pt x="358" y="148"/>
                </a:lnTo>
                <a:lnTo>
                  <a:pt x="360" y="140"/>
                </a:lnTo>
                <a:lnTo>
                  <a:pt x="366" y="136"/>
                </a:lnTo>
                <a:lnTo>
                  <a:pt x="372" y="140"/>
                </a:lnTo>
                <a:lnTo>
                  <a:pt x="376" y="140"/>
                </a:lnTo>
                <a:lnTo>
                  <a:pt x="386" y="122"/>
                </a:lnTo>
                <a:lnTo>
                  <a:pt x="390" y="120"/>
                </a:lnTo>
                <a:lnTo>
                  <a:pt x="388" y="118"/>
                </a:lnTo>
                <a:lnTo>
                  <a:pt x="390" y="110"/>
                </a:lnTo>
                <a:lnTo>
                  <a:pt x="392" y="110"/>
                </a:lnTo>
                <a:lnTo>
                  <a:pt x="394" y="112"/>
                </a:lnTo>
                <a:lnTo>
                  <a:pt x="396" y="112"/>
                </a:lnTo>
                <a:lnTo>
                  <a:pt x="394" y="116"/>
                </a:lnTo>
                <a:lnTo>
                  <a:pt x="396" y="118"/>
                </a:lnTo>
                <a:lnTo>
                  <a:pt x="400" y="118"/>
                </a:lnTo>
                <a:lnTo>
                  <a:pt x="404" y="122"/>
                </a:lnTo>
                <a:lnTo>
                  <a:pt x="416" y="122"/>
                </a:lnTo>
                <a:lnTo>
                  <a:pt x="416" y="120"/>
                </a:lnTo>
                <a:lnTo>
                  <a:pt x="418" y="120"/>
                </a:lnTo>
                <a:lnTo>
                  <a:pt x="424" y="120"/>
                </a:lnTo>
                <a:lnTo>
                  <a:pt x="428" y="118"/>
                </a:lnTo>
                <a:lnTo>
                  <a:pt x="430" y="114"/>
                </a:lnTo>
                <a:lnTo>
                  <a:pt x="428" y="112"/>
                </a:lnTo>
                <a:lnTo>
                  <a:pt x="426" y="112"/>
                </a:lnTo>
                <a:lnTo>
                  <a:pt x="432" y="108"/>
                </a:lnTo>
                <a:lnTo>
                  <a:pt x="428" y="106"/>
                </a:lnTo>
                <a:lnTo>
                  <a:pt x="428" y="104"/>
                </a:lnTo>
                <a:lnTo>
                  <a:pt x="434" y="104"/>
                </a:lnTo>
                <a:lnTo>
                  <a:pt x="438" y="100"/>
                </a:lnTo>
                <a:lnTo>
                  <a:pt x="444" y="100"/>
                </a:lnTo>
                <a:lnTo>
                  <a:pt x="450" y="92"/>
                </a:lnTo>
                <a:lnTo>
                  <a:pt x="454" y="88"/>
                </a:lnTo>
                <a:lnTo>
                  <a:pt x="458" y="88"/>
                </a:lnTo>
                <a:lnTo>
                  <a:pt x="468" y="92"/>
                </a:lnTo>
                <a:lnTo>
                  <a:pt x="472" y="94"/>
                </a:lnTo>
                <a:lnTo>
                  <a:pt x="476" y="98"/>
                </a:lnTo>
                <a:lnTo>
                  <a:pt x="482" y="98"/>
                </a:lnTo>
                <a:lnTo>
                  <a:pt x="484" y="96"/>
                </a:lnTo>
                <a:lnTo>
                  <a:pt x="486" y="96"/>
                </a:lnTo>
                <a:lnTo>
                  <a:pt x="490" y="94"/>
                </a:lnTo>
                <a:lnTo>
                  <a:pt x="492" y="94"/>
                </a:lnTo>
                <a:lnTo>
                  <a:pt x="494" y="96"/>
                </a:lnTo>
                <a:lnTo>
                  <a:pt x="494" y="98"/>
                </a:lnTo>
                <a:lnTo>
                  <a:pt x="490" y="102"/>
                </a:lnTo>
                <a:lnTo>
                  <a:pt x="494" y="108"/>
                </a:lnTo>
                <a:lnTo>
                  <a:pt x="494" y="104"/>
                </a:lnTo>
                <a:lnTo>
                  <a:pt x="496" y="104"/>
                </a:lnTo>
                <a:lnTo>
                  <a:pt x="498" y="106"/>
                </a:lnTo>
                <a:lnTo>
                  <a:pt x="496" y="108"/>
                </a:lnTo>
                <a:lnTo>
                  <a:pt x="496" y="110"/>
                </a:lnTo>
                <a:lnTo>
                  <a:pt x="504" y="108"/>
                </a:lnTo>
                <a:lnTo>
                  <a:pt x="502" y="112"/>
                </a:lnTo>
                <a:lnTo>
                  <a:pt x="502" y="114"/>
                </a:lnTo>
                <a:lnTo>
                  <a:pt x="500" y="116"/>
                </a:lnTo>
                <a:lnTo>
                  <a:pt x="502" y="118"/>
                </a:lnTo>
                <a:lnTo>
                  <a:pt x="506" y="118"/>
                </a:lnTo>
                <a:lnTo>
                  <a:pt x="510" y="120"/>
                </a:lnTo>
                <a:lnTo>
                  <a:pt x="508" y="126"/>
                </a:lnTo>
                <a:lnTo>
                  <a:pt x="510" y="126"/>
                </a:lnTo>
                <a:lnTo>
                  <a:pt x="510" y="130"/>
                </a:lnTo>
                <a:lnTo>
                  <a:pt x="510" y="132"/>
                </a:lnTo>
                <a:lnTo>
                  <a:pt x="512" y="132"/>
                </a:lnTo>
                <a:lnTo>
                  <a:pt x="506" y="160"/>
                </a:lnTo>
                <a:lnTo>
                  <a:pt x="444" y="126"/>
                </a:lnTo>
                <a:lnTo>
                  <a:pt x="442" y="132"/>
                </a:lnTo>
                <a:lnTo>
                  <a:pt x="444" y="140"/>
                </a:lnTo>
                <a:lnTo>
                  <a:pt x="444" y="144"/>
                </a:lnTo>
                <a:lnTo>
                  <a:pt x="440" y="156"/>
                </a:lnTo>
                <a:lnTo>
                  <a:pt x="442" y="160"/>
                </a:lnTo>
                <a:lnTo>
                  <a:pt x="440" y="164"/>
                </a:lnTo>
                <a:lnTo>
                  <a:pt x="442" y="170"/>
                </a:lnTo>
                <a:lnTo>
                  <a:pt x="438" y="176"/>
                </a:lnTo>
                <a:lnTo>
                  <a:pt x="434" y="182"/>
                </a:lnTo>
                <a:lnTo>
                  <a:pt x="430" y="190"/>
                </a:lnTo>
                <a:lnTo>
                  <a:pt x="430" y="194"/>
                </a:lnTo>
                <a:lnTo>
                  <a:pt x="426" y="200"/>
                </a:lnTo>
                <a:lnTo>
                  <a:pt x="424" y="202"/>
                </a:lnTo>
                <a:lnTo>
                  <a:pt x="422" y="208"/>
                </a:lnTo>
                <a:lnTo>
                  <a:pt x="418" y="210"/>
                </a:lnTo>
                <a:lnTo>
                  <a:pt x="416" y="210"/>
                </a:lnTo>
                <a:lnTo>
                  <a:pt x="414" y="208"/>
                </a:lnTo>
                <a:lnTo>
                  <a:pt x="412" y="208"/>
                </a:lnTo>
                <a:lnTo>
                  <a:pt x="402" y="234"/>
                </a:lnTo>
                <a:lnTo>
                  <a:pt x="386" y="226"/>
                </a:lnTo>
                <a:lnTo>
                  <a:pt x="386" y="230"/>
                </a:lnTo>
                <a:lnTo>
                  <a:pt x="382" y="234"/>
                </a:lnTo>
                <a:lnTo>
                  <a:pt x="382" y="240"/>
                </a:lnTo>
                <a:lnTo>
                  <a:pt x="380" y="244"/>
                </a:lnTo>
                <a:lnTo>
                  <a:pt x="380" y="254"/>
                </a:lnTo>
                <a:lnTo>
                  <a:pt x="376" y="258"/>
                </a:lnTo>
                <a:lnTo>
                  <a:pt x="374" y="260"/>
                </a:lnTo>
                <a:lnTo>
                  <a:pt x="372" y="278"/>
                </a:lnTo>
                <a:lnTo>
                  <a:pt x="366" y="292"/>
                </a:lnTo>
                <a:lnTo>
                  <a:pt x="340" y="288"/>
                </a:lnTo>
                <a:lnTo>
                  <a:pt x="340" y="286"/>
                </a:lnTo>
                <a:lnTo>
                  <a:pt x="334" y="278"/>
                </a:lnTo>
                <a:lnTo>
                  <a:pt x="322" y="276"/>
                </a:lnTo>
                <a:lnTo>
                  <a:pt x="320" y="280"/>
                </a:lnTo>
                <a:lnTo>
                  <a:pt x="322" y="286"/>
                </a:lnTo>
                <a:lnTo>
                  <a:pt x="320" y="290"/>
                </a:lnTo>
                <a:lnTo>
                  <a:pt x="320" y="298"/>
                </a:lnTo>
                <a:lnTo>
                  <a:pt x="318" y="304"/>
                </a:lnTo>
                <a:lnTo>
                  <a:pt x="318" y="310"/>
                </a:lnTo>
                <a:lnTo>
                  <a:pt x="314" y="310"/>
                </a:lnTo>
                <a:lnTo>
                  <a:pt x="314" y="316"/>
                </a:lnTo>
                <a:lnTo>
                  <a:pt x="312" y="318"/>
                </a:lnTo>
                <a:lnTo>
                  <a:pt x="314" y="324"/>
                </a:lnTo>
                <a:lnTo>
                  <a:pt x="302" y="340"/>
                </a:lnTo>
                <a:lnTo>
                  <a:pt x="302" y="344"/>
                </a:lnTo>
                <a:lnTo>
                  <a:pt x="302" y="348"/>
                </a:lnTo>
                <a:lnTo>
                  <a:pt x="302" y="350"/>
                </a:lnTo>
                <a:lnTo>
                  <a:pt x="298" y="364"/>
                </a:lnTo>
                <a:lnTo>
                  <a:pt x="278" y="396"/>
                </a:lnTo>
                <a:lnTo>
                  <a:pt x="276" y="410"/>
                </a:lnTo>
                <a:lnTo>
                  <a:pt x="272" y="416"/>
                </a:lnTo>
                <a:lnTo>
                  <a:pt x="272" y="418"/>
                </a:lnTo>
                <a:lnTo>
                  <a:pt x="280" y="422"/>
                </a:lnTo>
                <a:lnTo>
                  <a:pt x="280" y="424"/>
                </a:lnTo>
                <a:lnTo>
                  <a:pt x="280" y="428"/>
                </a:lnTo>
                <a:lnTo>
                  <a:pt x="272" y="434"/>
                </a:lnTo>
                <a:lnTo>
                  <a:pt x="274" y="438"/>
                </a:lnTo>
                <a:lnTo>
                  <a:pt x="276" y="438"/>
                </a:lnTo>
                <a:lnTo>
                  <a:pt x="278" y="438"/>
                </a:lnTo>
                <a:lnTo>
                  <a:pt x="276" y="442"/>
                </a:lnTo>
                <a:lnTo>
                  <a:pt x="262" y="452"/>
                </a:lnTo>
                <a:lnTo>
                  <a:pt x="260" y="456"/>
                </a:lnTo>
                <a:lnTo>
                  <a:pt x="256" y="456"/>
                </a:lnTo>
                <a:lnTo>
                  <a:pt x="254" y="450"/>
                </a:lnTo>
                <a:lnTo>
                  <a:pt x="250" y="452"/>
                </a:lnTo>
                <a:lnTo>
                  <a:pt x="238" y="458"/>
                </a:lnTo>
                <a:lnTo>
                  <a:pt x="228" y="468"/>
                </a:lnTo>
                <a:lnTo>
                  <a:pt x="226" y="466"/>
                </a:lnTo>
                <a:lnTo>
                  <a:pt x="222" y="466"/>
                </a:lnTo>
                <a:lnTo>
                  <a:pt x="222" y="464"/>
                </a:lnTo>
                <a:lnTo>
                  <a:pt x="214" y="464"/>
                </a:lnTo>
                <a:lnTo>
                  <a:pt x="212" y="466"/>
                </a:lnTo>
                <a:lnTo>
                  <a:pt x="212" y="468"/>
                </a:lnTo>
                <a:lnTo>
                  <a:pt x="216" y="476"/>
                </a:lnTo>
                <a:lnTo>
                  <a:pt x="212" y="480"/>
                </a:lnTo>
                <a:lnTo>
                  <a:pt x="206" y="484"/>
                </a:lnTo>
                <a:lnTo>
                  <a:pt x="202" y="482"/>
                </a:lnTo>
                <a:lnTo>
                  <a:pt x="198" y="486"/>
                </a:lnTo>
                <a:lnTo>
                  <a:pt x="184" y="490"/>
                </a:lnTo>
                <a:lnTo>
                  <a:pt x="178" y="496"/>
                </a:lnTo>
                <a:lnTo>
                  <a:pt x="176" y="496"/>
                </a:lnTo>
                <a:lnTo>
                  <a:pt x="174" y="492"/>
                </a:lnTo>
                <a:lnTo>
                  <a:pt x="166" y="490"/>
                </a:lnTo>
                <a:lnTo>
                  <a:pt x="162" y="484"/>
                </a:lnTo>
                <a:lnTo>
                  <a:pt x="160" y="484"/>
                </a:lnTo>
                <a:lnTo>
                  <a:pt x="158" y="486"/>
                </a:lnTo>
                <a:lnTo>
                  <a:pt x="156" y="492"/>
                </a:lnTo>
                <a:lnTo>
                  <a:pt x="156" y="494"/>
                </a:lnTo>
                <a:lnTo>
                  <a:pt x="148" y="498"/>
                </a:lnTo>
                <a:lnTo>
                  <a:pt x="140" y="506"/>
                </a:lnTo>
                <a:lnTo>
                  <a:pt x="134" y="508"/>
                </a:lnTo>
                <a:lnTo>
                  <a:pt x="128" y="508"/>
                </a:lnTo>
                <a:lnTo>
                  <a:pt x="122" y="504"/>
                </a:lnTo>
                <a:lnTo>
                  <a:pt x="116" y="500"/>
                </a:lnTo>
                <a:lnTo>
                  <a:pt x="108" y="498"/>
                </a:lnTo>
                <a:lnTo>
                  <a:pt x="102" y="494"/>
                </a:lnTo>
                <a:lnTo>
                  <a:pt x="96" y="490"/>
                </a:lnTo>
                <a:lnTo>
                  <a:pt x="94" y="480"/>
                </a:lnTo>
                <a:lnTo>
                  <a:pt x="86" y="476"/>
                </a:lnTo>
                <a:lnTo>
                  <a:pt x="90" y="470"/>
                </a:lnTo>
                <a:lnTo>
                  <a:pt x="88" y="466"/>
                </a:lnTo>
                <a:close/>
              </a:path>
            </a:pathLst>
          </a:custGeom>
          <a:solidFill>
            <a:schemeClr val="accent6"/>
          </a:solidFill>
          <a:ln w="12700">
            <a:solidFill>
              <a:srgbClr val="FFFFFF"/>
            </a:solidFill>
            <a:prstDash val="solid"/>
            <a:round/>
            <a:headEnd/>
            <a:tailEnd/>
          </a:ln>
        </p:spPr>
        <p:txBody>
          <a:bodyPr/>
          <a:lstStyle/>
          <a:p>
            <a:endParaRPr lang="en-US" sz="1600" dirty="0">
              <a:solidFill>
                <a:prstClr val="black"/>
              </a:solidFill>
            </a:endParaRPr>
          </a:p>
        </p:txBody>
      </p:sp>
      <p:sp>
        <p:nvSpPr>
          <p:cNvPr id="2125" name="Freeform 82"/>
          <p:cNvSpPr>
            <a:spLocks/>
          </p:cNvSpPr>
          <p:nvPr/>
        </p:nvSpPr>
        <p:spPr bwMode="auto">
          <a:xfrm>
            <a:off x="5076743" y="2626552"/>
            <a:ext cx="540054" cy="614373"/>
          </a:xfrm>
          <a:custGeom>
            <a:avLst/>
            <a:gdLst>
              <a:gd name="T0" fmla="*/ 430413 w 476"/>
              <a:gd name="T1" fmla="*/ 775778 h 542"/>
              <a:gd name="T2" fmla="*/ 389698 w 476"/>
              <a:gd name="T3" fmla="*/ 758345 h 542"/>
              <a:gd name="T4" fmla="*/ 369341 w 476"/>
              <a:gd name="T5" fmla="*/ 726384 h 542"/>
              <a:gd name="T6" fmla="*/ 343167 w 476"/>
              <a:gd name="T7" fmla="*/ 746723 h 542"/>
              <a:gd name="T8" fmla="*/ 322809 w 476"/>
              <a:gd name="T9" fmla="*/ 755439 h 542"/>
              <a:gd name="T10" fmla="*/ 308268 w 476"/>
              <a:gd name="T11" fmla="*/ 758345 h 542"/>
              <a:gd name="T12" fmla="*/ 264646 w 476"/>
              <a:gd name="T13" fmla="*/ 752534 h 542"/>
              <a:gd name="T14" fmla="*/ 247196 w 476"/>
              <a:gd name="T15" fmla="*/ 764156 h 542"/>
              <a:gd name="T16" fmla="*/ 218114 w 476"/>
              <a:gd name="T17" fmla="*/ 740911 h 542"/>
              <a:gd name="T18" fmla="*/ 183216 w 476"/>
              <a:gd name="T19" fmla="*/ 743817 h 542"/>
              <a:gd name="T20" fmla="*/ 148318 w 476"/>
              <a:gd name="T21" fmla="*/ 708951 h 542"/>
              <a:gd name="T22" fmla="*/ 119236 w 476"/>
              <a:gd name="T23" fmla="*/ 682801 h 542"/>
              <a:gd name="T24" fmla="*/ 81429 w 476"/>
              <a:gd name="T25" fmla="*/ 688612 h 542"/>
              <a:gd name="T26" fmla="*/ 63980 w 476"/>
              <a:gd name="T27" fmla="*/ 685706 h 542"/>
              <a:gd name="T28" fmla="*/ 0 w 476"/>
              <a:gd name="T29" fmla="*/ 153993 h 542"/>
              <a:gd name="T30" fmla="*/ 203574 w 476"/>
              <a:gd name="T31" fmla="*/ 119127 h 542"/>
              <a:gd name="T32" fmla="*/ 241380 w 476"/>
              <a:gd name="T33" fmla="*/ 133655 h 542"/>
              <a:gd name="T34" fmla="*/ 296636 w 476"/>
              <a:gd name="T35" fmla="*/ 151088 h 542"/>
              <a:gd name="T36" fmla="*/ 305360 w 476"/>
              <a:gd name="T37" fmla="*/ 136560 h 542"/>
              <a:gd name="T38" fmla="*/ 322809 w 476"/>
              <a:gd name="T39" fmla="*/ 142371 h 542"/>
              <a:gd name="T40" fmla="*/ 311177 w 476"/>
              <a:gd name="T41" fmla="*/ 153993 h 542"/>
              <a:gd name="T42" fmla="*/ 287911 w 476"/>
              <a:gd name="T43" fmla="*/ 165615 h 542"/>
              <a:gd name="T44" fmla="*/ 287911 w 476"/>
              <a:gd name="T45" fmla="*/ 171427 h 542"/>
              <a:gd name="T46" fmla="*/ 305360 w 476"/>
              <a:gd name="T47" fmla="*/ 165615 h 542"/>
              <a:gd name="T48" fmla="*/ 325718 w 476"/>
              <a:gd name="T49" fmla="*/ 159804 h 542"/>
              <a:gd name="T50" fmla="*/ 331534 w 476"/>
              <a:gd name="T51" fmla="*/ 153993 h 542"/>
              <a:gd name="T52" fmla="*/ 360616 w 476"/>
              <a:gd name="T53" fmla="*/ 168521 h 542"/>
              <a:gd name="T54" fmla="*/ 407147 w 476"/>
              <a:gd name="T55" fmla="*/ 145277 h 542"/>
              <a:gd name="T56" fmla="*/ 456586 w 476"/>
              <a:gd name="T57" fmla="*/ 136560 h 542"/>
              <a:gd name="T58" fmla="*/ 476944 w 476"/>
              <a:gd name="T59" fmla="*/ 130749 h 542"/>
              <a:gd name="T60" fmla="*/ 508934 w 476"/>
              <a:gd name="T61" fmla="*/ 98788 h 542"/>
              <a:gd name="T62" fmla="*/ 590363 w 476"/>
              <a:gd name="T63" fmla="*/ 34866 h 542"/>
              <a:gd name="T64" fmla="*/ 692150 w 476"/>
              <a:gd name="T65" fmla="*/ 276026 h 542"/>
              <a:gd name="T66" fmla="*/ 671793 w 476"/>
              <a:gd name="T67" fmla="*/ 290554 h 542"/>
              <a:gd name="T68" fmla="*/ 683425 w 476"/>
              <a:gd name="T69" fmla="*/ 328325 h 542"/>
              <a:gd name="T70" fmla="*/ 683425 w 476"/>
              <a:gd name="T71" fmla="*/ 360286 h 542"/>
              <a:gd name="T72" fmla="*/ 677609 w 476"/>
              <a:gd name="T73" fmla="*/ 421303 h 542"/>
              <a:gd name="T74" fmla="*/ 671793 w 476"/>
              <a:gd name="T75" fmla="*/ 450358 h 542"/>
              <a:gd name="T76" fmla="*/ 674701 w 476"/>
              <a:gd name="T77" fmla="*/ 476508 h 542"/>
              <a:gd name="T78" fmla="*/ 651435 w 476"/>
              <a:gd name="T79" fmla="*/ 511374 h 542"/>
              <a:gd name="T80" fmla="*/ 622353 w 476"/>
              <a:gd name="T81" fmla="*/ 552052 h 542"/>
              <a:gd name="T82" fmla="*/ 596180 w 476"/>
              <a:gd name="T83" fmla="*/ 563674 h 542"/>
              <a:gd name="T84" fmla="*/ 578730 w 476"/>
              <a:gd name="T85" fmla="*/ 563674 h 542"/>
              <a:gd name="T86" fmla="*/ 552557 w 476"/>
              <a:gd name="T87" fmla="*/ 589824 h 542"/>
              <a:gd name="T88" fmla="*/ 549649 w 476"/>
              <a:gd name="T89" fmla="*/ 621785 h 542"/>
              <a:gd name="T90" fmla="*/ 546740 w 476"/>
              <a:gd name="T91" fmla="*/ 642123 h 542"/>
              <a:gd name="T92" fmla="*/ 543832 w 476"/>
              <a:gd name="T93" fmla="*/ 659556 h 542"/>
              <a:gd name="T94" fmla="*/ 532199 w 476"/>
              <a:gd name="T95" fmla="*/ 674084 h 542"/>
              <a:gd name="T96" fmla="*/ 523475 w 476"/>
              <a:gd name="T97" fmla="*/ 653745 h 542"/>
              <a:gd name="T98" fmla="*/ 494393 w 476"/>
              <a:gd name="T99" fmla="*/ 668273 h 542"/>
              <a:gd name="T100" fmla="*/ 491485 w 476"/>
              <a:gd name="T101" fmla="*/ 714762 h 542"/>
              <a:gd name="T102" fmla="*/ 482760 w 476"/>
              <a:gd name="T103" fmla="*/ 740911 h 542"/>
              <a:gd name="T104" fmla="*/ 476944 w 476"/>
              <a:gd name="T105" fmla="*/ 775778 h 542"/>
              <a:gd name="T106" fmla="*/ 436229 w 476"/>
              <a:gd name="T107" fmla="*/ 787400 h 5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76" h="542">
                <a:moveTo>
                  <a:pt x="298" y="540"/>
                </a:moveTo>
                <a:lnTo>
                  <a:pt x="300" y="542"/>
                </a:lnTo>
                <a:lnTo>
                  <a:pt x="298" y="540"/>
                </a:lnTo>
                <a:lnTo>
                  <a:pt x="296" y="534"/>
                </a:lnTo>
                <a:lnTo>
                  <a:pt x="290" y="530"/>
                </a:lnTo>
                <a:lnTo>
                  <a:pt x="284" y="524"/>
                </a:lnTo>
                <a:lnTo>
                  <a:pt x="272" y="522"/>
                </a:lnTo>
                <a:lnTo>
                  <a:pt x="268" y="522"/>
                </a:lnTo>
                <a:lnTo>
                  <a:pt x="262" y="506"/>
                </a:lnTo>
                <a:lnTo>
                  <a:pt x="260" y="500"/>
                </a:lnTo>
                <a:lnTo>
                  <a:pt x="258" y="498"/>
                </a:lnTo>
                <a:lnTo>
                  <a:pt x="254" y="500"/>
                </a:lnTo>
                <a:lnTo>
                  <a:pt x="250" y="504"/>
                </a:lnTo>
                <a:lnTo>
                  <a:pt x="244" y="504"/>
                </a:lnTo>
                <a:lnTo>
                  <a:pt x="242" y="510"/>
                </a:lnTo>
                <a:lnTo>
                  <a:pt x="236" y="514"/>
                </a:lnTo>
                <a:lnTo>
                  <a:pt x="236" y="518"/>
                </a:lnTo>
                <a:lnTo>
                  <a:pt x="234" y="520"/>
                </a:lnTo>
                <a:lnTo>
                  <a:pt x="228" y="522"/>
                </a:lnTo>
                <a:lnTo>
                  <a:pt x="222" y="520"/>
                </a:lnTo>
                <a:lnTo>
                  <a:pt x="218" y="524"/>
                </a:lnTo>
                <a:lnTo>
                  <a:pt x="216" y="526"/>
                </a:lnTo>
                <a:lnTo>
                  <a:pt x="214" y="526"/>
                </a:lnTo>
                <a:lnTo>
                  <a:pt x="212" y="522"/>
                </a:lnTo>
                <a:lnTo>
                  <a:pt x="208" y="518"/>
                </a:lnTo>
                <a:lnTo>
                  <a:pt x="196" y="516"/>
                </a:lnTo>
                <a:lnTo>
                  <a:pt x="192" y="514"/>
                </a:lnTo>
                <a:lnTo>
                  <a:pt x="182" y="518"/>
                </a:lnTo>
                <a:lnTo>
                  <a:pt x="180" y="520"/>
                </a:lnTo>
                <a:lnTo>
                  <a:pt x="178" y="524"/>
                </a:lnTo>
                <a:lnTo>
                  <a:pt x="178" y="526"/>
                </a:lnTo>
                <a:lnTo>
                  <a:pt x="170" y="526"/>
                </a:lnTo>
                <a:lnTo>
                  <a:pt x="164" y="524"/>
                </a:lnTo>
                <a:lnTo>
                  <a:pt x="160" y="520"/>
                </a:lnTo>
                <a:lnTo>
                  <a:pt x="156" y="516"/>
                </a:lnTo>
                <a:lnTo>
                  <a:pt x="150" y="510"/>
                </a:lnTo>
                <a:lnTo>
                  <a:pt x="148" y="510"/>
                </a:lnTo>
                <a:lnTo>
                  <a:pt x="142" y="508"/>
                </a:lnTo>
                <a:lnTo>
                  <a:pt x="132" y="510"/>
                </a:lnTo>
                <a:lnTo>
                  <a:pt x="126" y="512"/>
                </a:lnTo>
                <a:lnTo>
                  <a:pt x="112" y="506"/>
                </a:lnTo>
                <a:lnTo>
                  <a:pt x="110" y="504"/>
                </a:lnTo>
                <a:lnTo>
                  <a:pt x="108" y="496"/>
                </a:lnTo>
                <a:lnTo>
                  <a:pt x="102" y="488"/>
                </a:lnTo>
                <a:lnTo>
                  <a:pt x="100" y="480"/>
                </a:lnTo>
                <a:lnTo>
                  <a:pt x="96" y="478"/>
                </a:lnTo>
                <a:lnTo>
                  <a:pt x="86" y="476"/>
                </a:lnTo>
                <a:lnTo>
                  <a:pt x="82" y="470"/>
                </a:lnTo>
                <a:lnTo>
                  <a:pt x="78" y="468"/>
                </a:lnTo>
                <a:lnTo>
                  <a:pt x="74" y="472"/>
                </a:lnTo>
                <a:lnTo>
                  <a:pt x="64" y="476"/>
                </a:lnTo>
                <a:lnTo>
                  <a:pt x="56" y="474"/>
                </a:lnTo>
                <a:lnTo>
                  <a:pt x="52" y="468"/>
                </a:lnTo>
                <a:lnTo>
                  <a:pt x="50" y="468"/>
                </a:lnTo>
                <a:lnTo>
                  <a:pt x="46" y="468"/>
                </a:lnTo>
                <a:lnTo>
                  <a:pt x="44" y="472"/>
                </a:lnTo>
                <a:lnTo>
                  <a:pt x="40" y="476"/>
                </a:lnTo>
                <a:lnTo>
                  <a:pt x="40" y="474"/>
                </a:lnTo>
                <a:lnTo>
                  <a:pt x="12" y="210"/>
                </a:lnTo>
                <a:lnTo>
                  <a:pt x="0" y="106"/>
                </a:lnTo>
                <a:lnTo>
                  <a:pt x="120" y="88"/>
                </a:lnTo>
                <a:lnTo>
                  <a:pt x="140" y="82"/>
                </a:lnTo>
                <a:lnTo>
                  <a:pt x="140" y="86"/>
                </a:lnTo>
                <a:lnTo>
                  <a:pt x="154" y="86"/>
                </a:lnTo>
                <a:lnTo>
                  <a:pt x="156" y="84"/>
                </a:lnTo>
                <a:lnTo>
                  <a:pt x="166" y="92"/>
                </a:lnTo>
                <a:lnTo>
                  <a:pt x="184" y="96"/>
                </a:lnTo>
                <a:lnTo>
                  <a:pt x="190" y="102"/>
                </a:lnTo>
                <a:lnTo>
                  <a:pt x="198" y="104"/>
                </a:lnTo>
                <a:lnTo>
                  <a:pt x="204" y="104"/>
                </a:lnTo>
                <a:lnTo>
                  <a:pt x="208" y="100"/>
                </a:lnTo>
                <a:lnTo>
                  <a:pt x="208" y="98"/>
                </a:lnTo>
                <a:lnTo>
                  <a:pt x="208" y="96"/>
                </a:lnTo>
                <a:lnTo>
                  <a:pt x="210" y="94"/>
                </a:lnTo>
                <a:lnTo>
                  <a:pt x="212" y="96"/>
                </a:lnTo>
                <a:lnTo>
                  <a:pt x="214" y="98"/>
                </a:lnTo>
                <a:lnTo>
                  <a:pt x="216" y="100"/>
                </a:lnTo>
                <a:lnTo>
                  <a:pt x="222" y="98"/>
                </a:lnTo>
                <a:lnTo>
                  <a:pt x="224" y="98"/>
                </a:lnTo>
                <a:lnTo>
                  <a:pt x="226" y="102"/>
                </a:lnTo>
                <a:lnTo>
                  <a:pt x="224" y="104"/>
                </a:lnTo>
                <a:lnTo>
                  <a:pt x="214" y="106"/>
                </a:lnTo>
                <a:lnTo>
                  <a:pt x="212" y="108"/>
                </a:lnTo>
                <a:lnTo>
                  <a:pt x="208" y="106"/>
                </a:lnTo>
                <a:lnTo>
                  <a:pt x="200" y="110"/>
                </a:lnTo>
                <a:lnTo>
                  <a:pt x="198" y="114"/>
                </a:lnTo>
                <a:lnTo>
                  <a:pt x="188" y="114"/>
                </a:lnTo>
                <a:lnTo>
                  <a:pt x="188" y="116"/>
                </a:lnTo>
                <a:lnTo>
                  <a:pt x="196" y="116"/>
                </a:lnTo>
                <a:lnTo>
                  <a:pt x="198" y="118"/>
                </a:lnTo>
                <a:lnTo>
                  <a:pt x="198" y="116"/>
                </a:lnTo>
                <a:lnTo>
                  <a:pt x="204" y="118"/>
                </a:lnTo>
                <a:lnTo>
                  <a:pt x="208" y="114"/>
                </a:lnTo>
                <a:lnTo>
                  <a:pt x="210" y="114"/>
                </a:lnTo>
                <a:lnTo>
                  <a:pt x="214" y="110"/>
                </a:lnTo>
                <a:lnTo>
                  <a:pt x="220" y="112"/>
                </a:lnTo>
                <a:lnTo>
                  <a:pt x="224" y="110"/>
                </a:lnTo>
                <a:lnTo>
                  <a:pt x="226" y="110"/>
                </a:lnTo>
                <a:lnTo>
                  <a:pt x="236" y="114"/>
                </a:lnTo>
                <a:lnTo>
                  <a:pt x="230" y="108"/>
                </a:lnTo>
                <a:lnTo>
                  <a:pt x="228" y="106"/>
                </a:lnTo>
                <a:lnTo>
                  <a:pt x="232" y="108"/>
                </a:lnTo>
                <a:lnTo>
                  <a:pt x="240" y="114"/>
                </a:lnTo>
                <a:lnTo>
                  <a:pt x="248" y="116"/>
                </a:lnTo>
                <a:lnTo>
                  <a:pt x="252" y="118"/>
                </a:lnTo>
                <a:lnTo>
                  <a:pt x="262" y="110"/>
                </a:lnTo>
                <a:lnTo>
                  <a:pt x="274" y="106"/>
                </a:lnTo>
                <a:lnTo>
                  <a:pt x="280" y="100"/>
                </a:lnTo>
                <a:lnTo>
                  <a:pt x="294" y="94"/>
                </a:lnTo>
                <a:lnTo>
                  <a:pt x="300" y="92"/>
                </a:lnTo>
                <a:lnTo>
                  <a:pt x="306" y="94"/>
                </a:lnTo>
                <a:lnTo>
                  <a:pt x="314" y="94"/>
                </a:lnTo>
                <a:lnTo>
                  <a:pt x="316" y="94"/>
                </a:lnTo>
                <a:lnTo>
                  <a:pt x="320" y="90"/>
                </a:lnTo>
                <a:lnTo>
                  <a:pt x="326" y="90"/>
                </a:lnTo>
                <a:lnTo>
                  <a:pt x="328" y="90"/>
                </a:lnTo>
                <a:lnTo>
                  <a:pt x="336" y="82"/>
                </a:lnTo>
                <a:lnTo>
                  <a:pt x="344" y="76"/>
                </a:lnTo>
                <a:lnTo>
                  <a:pt x="348" y="70"/>
                </a:lnTo>
                <a:lnTo>
                  <a:pt x="350" y="68"/>
                </a:lnTo>
                <a:lnTo>
                  <a:pt x="356" y="60"/>
                </a:lnTo>
                <a:lnTo>
                  <a:pt x="364" y="50"/>
                </a:lnTo>
                <a:lnTo>
                  <a:pt x="394" y="30"/>
                </a:lnTo>
                <a:lnTo>
                  <a:pt x="406" y="24"/>
                </a:lnTo>
                <a:lnTo>
                  <a:pt x="418" y="16"/>
                </a:lnTo>
                <a:lnTo>
                  <a:pt x="444" y="0"/>
                </a:lnTo>
                <a:lnTo>
                  <a:pt x="476" y="190"/>
                </a:lnTo>
                <a:lnTo>
                  <a:pt x="472" y="194"/>
                </a:lnTo>
                <a:lnTo>
                  <a:pt x="464" y="196"/>
                </a:lnTo>
                <a:lnTo>
                  <a:pt x="462" y="200"/>
                </a:lnTo>
                <a:lnTo>
                  <a:pt x="462" y="202"/>
                </a:lnTo>
                <a:lnTo>
                  <a:pt x="466" y="208"/>
                </a:lnTo>
                <a:lnTo>
                  <a:pt x="472" y="216"/>
                </a:lnTo>
                <a:lnTo>
                  <a:pt x="470" y="226"/>
                </a:lnTo>
                <a:lnTo>
                  <a:pt x="474" y="230"/>
                </a:lnTo>
                <a:lnTo>
                  <a:pt x="476" y="238"/>
                </a:lnTo>
                <a:lnTo>
                  <a:pt x="474" y="244"/>
                </a:lnTo>
                <a:lnTo>
                  <a:pt x="470" y="248"/>
                </a:lnTo>
                <a:lnTo>
                  <a:pt x="468" y="268"/>
                </a:lnTo>
                <a:lnTo>
                  <a:pt x="466" y="272"/>
                </a:lnTo>
                <a:lnTo>
                  <a:pt x="468" y="286"/>
                </a:lnTo>
                <a:lnTo>
                  <a:pt x="466" y="290"/>
                </a:lnTo>
                <a:lnTo>
                  <a:pt x="468" y="296"/>
                </a:lnTo>
                <a:lnTo>
                  <a:pt x="462" y="298"/>
                </a:lnTo>
                <a:lnTo>
                  <a:pt x="464" y="306"/>
                </a:lnTo>
                <a:lnTo>
                  <a:pt x="462" y="310"/>
                </a:lnTo>
                <a:lnTo>
                  <a:pt x="462" y="316"/>
                </a:lnTo>
                <a:lnTo>
                  <a:pt x="458" y="320"/>
                </a:lnTo>
                <a:lnTo>
                  <a:pt x="464" y="326"/>
                </a:lnTo>
                <a:lnTo>
                  <a:pt x="464" y="328"/>
                </a:lnTo>
                <a:lnTo>
                  <a:pt x="462" y="332"/>
                </a:lnTo>
                <a:lnTo>
                  <a:pt x="462" y="342"/>
                </a:lnTo>
                <a:lnTo>
                  <a:pt x="456" y="344"/>
                </a:lnTo>
                <a:lnTo>
                  <a:pt x="448" y="352"/>
                </a:lnTo>
                <a:lnTo>
                  <a:pt x="442" y="362"/>
                </a:lnTo>
                <a:lnTo>
                  <a:pt x="440" y="368"/>
                </a:lnTo>
                <a:lnTo>
                  <a:pt x="430" y="376"/>
                </a:lnTo>
                <a:lnTo>
                  <a:pt x="428" y="380"/>
                </a:lnTo>
                <a:lnTo>
                  <a:pt x="422" y="382"/>
                </a:lnTo>
                <a:lnTo>
                  <a:pt x="418" y="388"/>
                </a:lnTo>
                <a:lnTo>
                  <a:pt x="414" y="390"/>
                </a:lnTo>
                <a:lnTo>
                  <a:pt x="410" y="388"/>
                </a:lnTo>
                <a:lnTo>
                  <a:pt x="406" y="382"/>
                </a:lnTo>
                <a:lnTo>
                  <a:pt x="402" y="382"/>
                </a:lnTo>
                <a:lnTo>
                  <a:pt x="400" y="384"/>
                </a:lnTo>
                <a:lnTo>
                  <a:pt x="398" y="388"/>
                </a:lnTo>
                <a:lnTo>
                  <a:pt x="394" y="394"/>
                </a:lnTo>
                <a:lnTo>
                  <a:pt x="394" y="402"/>
                </a:lnTo>
                <a:lnTo>
                  <a:pt x="384" y="404"/>
                </a:lnTo>
                <a:lnTo>
                  <a:pt x="380" y="406"/>
                </a:lnTo>
                <a:lnTo>
                  <a:pt x="380" y="410"/>
                </a:lnTo>
                <a:lnTo>
                  <a:pt x="378" y="414"/>
                </a:lnTo>
                <a:lnTo>
                  <a:pt x="376" y="420"/>
                </a:lnTo>
                <a:lnTo>
                  <a:pt x="378" y="428"/>
                </a:lnTo>
                <a:lnTo>
                  <a:pt x="378" y="430"/>
                </a:lnTo>
                <a:lnTo>
                  <a:pt x="370" y="436"/>
                </a:lnTo>
                <a:lnTo>
                  <a:pt x="372" y="438"/>
                </a:lnTo>
                <a:lnTo>
                  <a:pt x="376" y="442"/>
                </a:lnTo>
                <a:lnTo>
                  <a:pt x="376" y="450"/>
                </a:lnTo>
                <a:lnTo>
                  <a:pt x="380" y="454"/>
                </a:lnTo>
                <a:lnTo>
                  <a:pt x="380" y="456"/>
                </a:lnTo>
                <a:lnTo>
                  <a:pt x="374" y="454"/>
                </a:lnTo>
                <a:lnTo>
                  <a:pt x="372" y="454"/>
                </a:lnTo>
                <a:lnTo>
                  <a:pt x="370" y="460"/>
                </a:lnTo>
                <a:lnTo>
                  <a:pt x="368" y="462"/>
                </a:lnTo>
                <a:lnTo>
                  <a:pt x="366" y="464"/>
                </a:lnTo>
                <a:lnTo>
                  <a:pt x="364" y="464"/>
                </a:lnTo>
                <a:lnTo>
                  <a:pt x="362" y="464"/>
                </a:lnTo>
                <a:lnTo>
                  <a:pt x="364" y="456"/>
                </a:lnTo>
                <a:lnTo>
                  <a:pt x="360" y="450"/>
                </a:lnTo>
                <a:lnTo>
                  <a:pt x="352" y="446"/>
                </a:lnTo>
                <a:lnTo>
                  <a:pt x="350" y="446"/>
                </a:lnTo>
                <a:lnTo>
                  <a:pt x="348" y="448"/>
                </a:lnTo>
                <a:lnTo>
                  <a:pt x="340" y="460"/>
                </a:lnTo>
                <a:lnTo>
                  <a:pt x="340" y="466"/>
                </a:lnTo>
                <a:lnTo>
                  <a:pt x="340" y="474"/>
                </a:lnTo>
                <a:lnTo>
                  <a:pt x="332" y="484"/>
                </a:lnTo>
                <a:lnTo>
                  <a:pt x="338" y="492"/>
                </a:lnTo>
                <a:lnTo>
                  <a:pt x="338" y="500"/>
                </a:lnTo>
                <a:lnTo>
                  <a:pt x="340" y="506"/>
                </a:lnTo>
                <a:lnTo>
                  <a:pt x="338" y="510"/>
                </a:lnTo>
                <a:lnTo>
                  <a:pt x="332" y="510"/>
                </a:lnTo>
                <a:lnTo>
                  <a:pt x="330" y="512"/>
                </a:lnTo>
                <a:lnTo>
                  <a:pt x="330" y="518"/>
                </a:lnTo>
                <a:lnTo>
                  <a:pt x="328" y="532"/>
                </a:lnTo>
                <a:lnTo>
                  <a:pt x="328" y="534"/>
                </a:lnTo>
                <a:lnTo>
                  <a:pt x="318" y="536"/>
                </a:lnTo>
                <a:lnTo>
                  <a:pt x="306" y="542"/>
                </a:lnTo>
                <a:lnTo>
                  <a:pt x="302" y="542"/>
                </a:lnTo>
                <a:lnTo>
                  <a:pt x="300" y="542"/>
                </a:lnTo>
                <a:lnTo>
                  <a:pt x="298" y="540"/>
                </a:lnTo>
                <a:close/>
              </a:path>
            </a:pathLst>
          </a:custGeom>
          <a:solidFill>
            <a:schemeClr val="accent2"/>
          </a:solidFill>
          <a:ln w="12700">
            <a:solidFill>
              <a:srgbClr val="FFFFFF"/>
            </a:solidFill>
            <a:prstDash val="solid"/>
            <a:round/>
            <a:headEnd/>
            <a:tailEnd/>
          </a:ln>
        </p:spPr>
        <p:txBody>
          <a:bodyPr/>
          <a:lstStyle/>
          <a:p>
            <a:endParaRPr lang="en-US" sz="1600" dirty="0">
              <a:solidFill>
                <a:prstClr val="black"/>
              </a:solidFill>
            </a:endParaRPr>
          </a:p>
        </p:txBody>
      </p:sp>
      <p:sp>
        <p:nvSpPr>
          <p:cNvPr id="2126" name="Freeform 83"/>
          <p:cNvSpPr>
            <a:spLocks/>
          </p:cNvSpPr>
          <p:nvPr/>
        </p:nvSpPr>
        <p:spPr bwMode="auto">
          <a:xfrm>
            <a:off x="912382" y="1164938"/>
            <a:ext cx="13625" cy="24773"/>
          </a:xfrm>
          <a:custGeom>
            <a:avLst/>
            <a:gdLst>
              <a:gd name="T0" fmla="*/ 17462 w 12"/>
              <a:gd name="T1" fmla="*/ 2886 h 22"/>
              <a:gd name="T2" fmla="*/ 17462 w 12"/>
              <a:gd name="T3" fmla="*/ 8659 h 22"/>
              <a:gd name="T4" fmla="*/ 11641 w 12"/>
              <a:gd name="T5" fmla="*/ 14432 h 22"/>
              <a:gd name="T6" fmla="*/ 11641 w 12"/>
              <a:gd name="T7" fmla="*/ 23091 h 22"/>
              <a:gd name="T8" fmla="*/ 14552 w 12"/>
              <a:gd name="T9" fmla="*/ 23091 h 22"/>
              <a:gd name="T10" fmla="*/ 17462 w 12"/>
              <a:gd name="T11" fmla="*/ 23091 h 22"/>
              <a:gd name="T12" fmla="*/ 17462 w 12"/>
              <a:gd name="T13" fmla="*/ 23091 h 22"/>
              <a:gd name="T14" fmla="*/ 14552 w 12"/>
              <a:gd name="T15" fmla="*/ 28864 h 22"/>
              <a:gd name="T16" fmla="*/ 14552 w 12"/>
              <a:gd name="T17" fmla="*/ 31750 h 22"/>
              <a:gd name="T18" fmla="*/ 8731 w 12"/>
              <a:gd name="T19" fmla="*/ 28864 h 22"/>
              <a:gd name="T20" fmla="*/ 5821 w 12"/>
              <a:gd name="T21" fmla="*/ 28864 h 22"/>
              <a:gd name="T22" fmla="*/ 5821 w 12"/>
              <a:gd name="T23" fmla="*/ 25977 h 22"/>
              <a:gd name="T24" fmla="*/ 0 w 12"/>
              <a:gd name="T25" fmla="*/ 17318 h 22"/>
              <a:gd name="T26" fmla="*/ 2910 w 12"/>
              <a:gd name="T27" fmla="*/ 11545 h 22"/>
              <a:gd name="T28" fmla="*/ 8731 w 12"/>
              <a:gd name="T29" fmla="*/ 8659 h 22"/>
              <a:gd name="T30" fmla="*/ 8731 w 12"/>
              <a:gd name="T31" fmla="*/ 2886 h 22"/>
              <a:gd name="T32" fmla="*/ 17462 w 12"/>
              <a:gd name="T33" fmla="*/ 0 h 22"/>
              <a:gd name="T34" fmla="*/ 17462 w 12"/>
              <a:gd name="T35" fmla="*/ 2886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 h="22">
                <a:moveTo>
                  <a:pt x="12" y="2"/>
                </a:moveTo>
                <a:lnTo>
                  <a:pt x="12" y="6"/>
                </a:lnTo>
                <a:lnTo>
                  <a:pt x="8" y="10"/>
                </a:lnTo>
                <a:lnTo>
                  <a:pt x="8" y="16"/>
                </a:lnTo>
                <a:lnTo>
                  <a:pt x="10" y="16"/>
                </a:lnTo>
                <a:lnTo>
                  <a:pt x="12" y="16"/>
                </a:lnTo>
                <a:lnTo>
                  <a:pt x="10" y="20"/>
                </a:lnTo>
                <a:lnTo>
                  <a:pt x="10" y="22"/>
                </a:lnTo>
                <a:lnTo>
                  <a:pt x="6" y="20"/>
                </a:lnTo>
                <a:lnTo>
                  <a:pt x="4" y="20"/>
                </a:lnTo>
                <a:lnTo>
                  <a:pt x="4" y="18"/>
                </a:lnTo>
                <a:lnTo>
                  <a:pt x="0" y="12"/>
                </a:lnTo>
                <a:lnTo>
                  <a:pt x="2" y="8"/>
                </a:lnTo>
                <a:lnTo>
                  <a:pt x="6" y="6"/>
                </a:lnTo>
                <a:lnTo>
                  <a:pt x="6" y="2"/>
                </a:lnTo>
                <a:lnTo>
                  <a:pt x="12" y="0"/>
                </a:lnTo>
                <a:lnTo>
                  <a:pt x="12" y="2"/>
                </a:lnTo>
                <a:close/>
              </a:path>
            </a:pathLst>
          </a:custGeom>
          <a:solidFill>
            <a:schemeClr val="accent1"/>
          </a:solidFill>
          <a:ln>
            <a:noFill/>
          </a:ln>
        </p:spPr>
        <p:txBody>
          <a:bodyPr/>
          <a:lstStyle/>
          <a:p>
            <a:endParaRPr lang="en-US" sz="1600" dirty="0">
              <a:solidFill>
                <a:prstClr val="black"/>
              </a:solidFill>
            </a:endParaRPr>
          </a:p>
        </p:txBody>
      </p:sp>
      <p:sp>
        <p:nvSpPr>
          <p:cNvPr id="2127" name="Freeform 84"/>
          <p:cNvSpPr>
            <a:spLocks/>
          </p:cNvSpPr>
          <p:nvPr/>
        </p:nvSpPr>
        <p:spPr bwMode="auto">
          <a:xfrm>
            <a:off x="912382" y="1164938"/>
            <a:ext cx="13625" cy="24773"/>
          </a:xfrm>
          <a:custGeom>
            <a:avLst/>
            <a:gdLst>
              <a:gd name="T0" fmla="*/ 17462 w 12"/>
              <a:gd name="T1" fmla="*/ 2886 h 22"/>
              <a:gd name="T2" fmla="*/ 17462 w 12"/>
              <a:gd name="T3" fmla="*/ 8659 h 22"/>
              <a:gd name="T4" fmla="*/ 11641 w 12"/>
              <a:gd name="T5" fmla="*/ 14432 h 22"/>
              <a:gd name="T6" fmla="*/ 11641 w 12"/>
              <a:gd name="T7" fmla="*/ 23091 h 22"/>
              <a:gd name="T8" fmla="*/ 14552 w 12"/>
              <a:gd name="T9" fmla="*/ 23091 h 22"/>
              <a:gd name="T10" fmla="*/ 17462 w 12"/>
              <a:gd name="T11" fmla="*/ 23091 h 22"/>
              <a:gd name="T12" fmla="*/ 17462 w 12"/>
              <a:gd name="T13" fmla="*/ 23091 h 22"/>
              <a:gd name="T14" fmla="*/ 14552 w 12"/>
              <a:gd name="T15" fmla="*/ 28864 h 22"/>
              <a:gd name="T16" fmla="*/ 14552 w 12"/>
              <a:gd name="T17" fmla="*/ 31750 h 22"/>
              <a:gd name="T18" fmla="*/ 8731 w 12"/>
              <a:gd name="T19" fmla="*/ 28864 h 22"/>
              <a:gd name="T20" fmla="*/ 5821 w 12"/>
              <a:gd name="T21" fmla="*/ 28864 h 22"/>
              <a:gd name="T22" fmla="*/ 5821 w 12"/>
              <a:gd name="T23" fmla="*/ 25977 h 22"/>
              <a:gd name="T24" fmla="*/ 0 w 12"/>
              <a:gd name="T25" fmla="*/ 17318 h 22"/>
              <a:gd name="T26" fmla="*/ 2910 w 12"/>
              <a:gd name="T27" fmla="*/ 11545 h 22"/>
              <a:gd name="T28" fmla="*/ 8731 w 12"/>
              <a:gd name="T29" fmla="*/ 8659 h 22"/>
              <a:gd name="T30" fmla="*/ 8731 w 12"/>
              <a:gd name="T31" fmla="*/ 2886 h 22"/>
              <a:gd name="T32" fmla="*/ 17462 w 12"/>
              <a:gd name="T33" fmla="*/ 0 h 22"/>
              <a:gd name="T34" fmla="*/ 17462 w 12"/>
              <a:gd name="T35" fmla="*/ 2886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 h="22">
                <a:moveTo>
                  <a:pt x="12" y="2"/>
                </a:moveTo>
                <a:lnTo>
                  <a:pt x="12" y="6"/>
                </a:lnTo>
                <a:lnTo>
                  <a:pt x="8" y="10"/>
                </a:lnTo>
                <a:lnTo>
                  <a:pt x="8" y="16"/>
                </a:lnTo>
                <a:lnTo>
                  <a:pt x="10" y="16"/>
                </a:lnTo>
                <a:lnTo>
                  <a:pt x="12" y="16"/>
                </a:lnTo>
                <a:lnTo>
                  <a:pt x="10" y="20"/>
                </a:lnTo>
                <a:lnTo>
                  <a:pt x="10" y="22"/>
                </a:lnTo>
                <a:lnTo>
                  <a:pt x="6" y="20"/>
                </a:lnTo>
                <a:lnTo>
                  <a:pt x="4" y="20"/>
                </a:lnTo>
                <a:lnTo>
                  <a:pt x="4" y="18"/>
                </a:lnTo>
                <a:lnTo>
                  <a:pt x="0" y="12"/>
                </a:lnTo>
                <a:lnTo>
                  <a:pt x="2" y="8"/>
                </a:lnTo>
                <a:lnTo>
                  <a:pt x="6" y="6"/>
                </a:lnTo>
                <a:lnTo>
                  <a:pt x="6" y="2"/>
                </a:lnTo>
                <a:lnTo>
                  <a:pt x="12" y="0"/>
                </a:lnTo>
                <a:lnTo>
                  <a:pt x="12"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28" name="Freeform 85"/>
          <p:cNvSpPr>
            <a:spLocks/>
          </p:cNvSpPr>
          <p:nvPr/>
        </p:nvSpPr>
        <p:spPr bwMode="auto">
          <a:xfrm>
            <a:off x="6394673" y="2875522"/>
            <a:ext cx="16102" cy="16102"/>
          </a:xfrm>
          <a:custGeom>
            <a:avLst/>
            <a:gdLst>
              <a:gd name="T0" fmla="*/ 0 w 14"/>
              <a:gd name="T1" fmla="*/ 14741 h 14"/>
              <a:gd name="T2" fmla="*/ 2948 w 14"/>
              <a:gd name="T3" fmla="*/ 14741 h 14"/>
              <a:gd name="T4" fmla="*/ 5896 w 14"/>
              <a:gd name="T5" fmla="*/ 17689 h 14"/>
              <a:gd name="T6" fmla="*/ 8844 w 14"/>
              <a:gd name="T7" fmla="*/ 17689 h 14"/>
              <a:gd name="T8" fmla="*/ 11793 w 14"/>
              <a:gd name="T9" fmla="*/ 14741 h 14"/>
              <a:gd name="T10" fmla="*/ 11793 w 14"/>
              <a:gd name="T11" fmla="*/ 0 h 14"/>
              <a:gd name="T12" fmla="*/ 20637 w 14"/>
              <a:gd name="T13" fmla="*/ 0 h 14"/>
              <a:gd name="T14" fmla="*/ 20637 w 14"/>
              <a:gd name="T15" fmla="*/ 2948 h 14"/>
              <a:gd name="T16" fmla="*/ 17689 w 14"/>
              <a:gd name="T17" fmla="*/ 2948 h 14"/>
              <a:gd name="T18" fmla="*/ 17689 w 14"/>
              <a:gd name="T19" fmla="*/ 11793 h 14"/>
              <a:gd name="T20" fmla="*/ 11793 w 14"/>
              <a:gd name="T21" fmla="*/ 20637 h 14"/>
              <a:gd name="T22" fmla="*/ 5896 w 14"/>
              <a:gd name="T23" fmla="*/ 20637 h 14"/>
              <a:gd name="T24" fmla="*/ 0 w 14"/>
              <a:gd name="T25" fmla="*/ 14741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4">
                <a:moveTo>
                  <a:pt x="0" y="10"/>
                </a:moveTo>
                <a:lnTo>
                  <a:pt x="2" y="10"/>
                </a:lnTo>
                <a:lnTo>
                  <a:pt x="4" y="12"/>
                </a:lnTo>
                <a:lnTo>
                  <a:pt x="6" y="12"/>
                </a:lnTo>
                <a:lnTo>
                  <a:pt x="8" y="10"/>
                </a:lnTo>
                <a:lnTo>
                  <a:pt x="8" y="0"/>
                </a:lnTo>
                <a:lnTo>
                  <a:pt x="14" y="0"/>
                </a:lnTo>
                <a:lnTo>
                  <a:pt x="14" y="2"/>
                </a:lnTo>
                <a:lnTo>
                  <a:pt x="12" y="2"/>
                </a:lnTo>
                <a:lnTo>
                  <a:pt x="12" y="8"/>
                </a:lnTo>
                <a:lnTo>
                  <a:pt x="8" y="14"/>
                </a:lnTo>
                <a:lnTo>
                  <a:pt x="4" y="14"/>
                </a:lnTo>
                <a:lnTo>
                  <a:pt x="0" y="10"/>
                </a:lnTo>
                <a:close/>
              </a:path>
            </a:pathLst>
          </a:custGeom>
          <a:solidFill>
            <a:schemeClr val="accent1"/>
          </a:solidFill>
          <a:ln>
            <a:noFill/>
          </a:ln>
        </p:spPr>
        <p:txBody>
          <a:bodyPr/>
          <a:lstStyle/>
          <a:p>
            <a:endParaRPr lang="en-US" sz="1600" dirty="0">
              <a:solidFill>
                <a:prstClr val="black"/>
              </a:solidFill>
            </a:endParaRPr>
          </a:p>
        </p:txBody>
      </p:sp>
      <p:sp>
        <p:nvSpPr>
          <p:cNvPr id="2129" name="Freeform 86"/>
          <p:cNvSpPr>
            <a:spLocks/>
          </p:cNvSpPr>
          <p:nvPr/>
        </p:nvSpPr>
        <p:spPr bwMode="auto">
          <a:xfrm>
            <a:off x="6394673" y="2875522"/>
            <a:ext cx="16102" cy="16102"/>
          </a:xfrm>
          <a:custGeom>
            <a:avLst/>
            <a:gdLst>
              <a:gd name="T0" fmla="*/ 0 w 14"/>
              <a:gd name="T1" fmla="*/ 14741 h 14"/>
              <a:gd name="T2" fmla="*/ 2948 w 14"/>
              <a:gd name="T3" fmla="*/ 14741 h 14"/>
              <a:gd name="T4" fmla="*/ 5896 w 14"/>
              <a:gd name="T5" fmla="*/ 17689 h 14"/>
              <a:gd name="T6" fmla="*/ 8844 w 14"/>
              <a:gd name="T7" fmla="*/ 17689 h 14"/>
              <a:gd name="T8" fmla="*/ 11793 w 14"/>
              <a:gd name="T9" fmla="*/ 14741 h 14"/>
              <a:gd name="T10" fmla="*/ 11793 w 14"/>
              <a:gd name="T11" fmla="*/ 0 h 14"/>
              <a:gd name="T12" fmla="*/ 20637 w 14"/>
              <a:gd name="T13" fmla="*/ 0 h 14"/>
              <a:gd name="T14" fmla="*/ 20637 w 14"/>
              <a:gd name="T15" fmla="*/ 2948 h 14"/>
              <a:gd name="T16" fmla="*/ 17689 w 14"/>
              <a:gd name="T17" fmla="*/ 2948 h 14"/>
              <a:gd name="T18" fmla="*/ 17689 w 14"/>
              <a:gd name="T19" fmla="*/ 11793 h 14"/>
              <a:gd name="T20" fmla="*/ 11793 w 14"/>
              <a:gd name="T21" fmla="*/ 20637 h 14"/>
              <a:gd name="T22" fmla="*/ 5896 w 14"/>
              <a:gd name="T23" fmla="*/ 20637 h 14"/>
              <a:gd name="T24" fmla="*/ 0 w 14"/>
              <a:gd name="T25" fmla="*/ 14741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4">
                <a:moveTo>
                  <a:pt x="0" y="10"/>
                </a:moveTo>
                <a:lnTo>
                  <a:pt x="2" y="10"/>
                </a:lnTo>
                <a:lnTo>
                  <a:pt x="4" y="12"/>
                </a:lnTo>
                <a:lnTo>
                  <a:pt x="6" y="12"/>
                </a:lnTo>
                <a:lnTo>
                  <a:pt x="8" y="10"/>
                </a:lnTo>
                <a:lnTo>
                  <a:pt x="8" y="0"/>
                </a:lnTo>
                <a:lnTo>
                  <a:pt x="14" y="0"/>
                </a:lnTo>
                <a:lnTo>
                  <a:pt x="14" y="2"/>
                </a:lnTo>
                <a:lnTo>
                  <a:pt x="12" y="2"/>
                </a:lnTo>
                <a:lnTo>
                  <a:pt x="12" y="8"/>
                </a:lnTo>
                <a:lnTo>
                  <a:pt x="8" y="14"/>
                </a:lnTo>
                <a:lnTo>
                  <a:pt x="4" y="14"/>
                </a:lnTo>
                <a:lnTo>
                  <a:pt x="0" y="1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30" name="Freeform 87"/>
          <p:cNvSpPr>
            <a:spLocks/>
          </p:cNvSpPr>
          <p:nvPr/>
        </p:nvSpPr>
        <p:spPr bwMode="auto">
          <a:xfrm>
            <a:off x="6274523" y="3716569"/>
            <a:ext cx="17341" cy="4955"/>
          </a:xfrm>
          <a:custGeom>
            <a:avLst/>
            <a:gdLst>
              <a:gd name="T0" fmla="*/ 2778 w 16"/>
              <a:gd name="T1" fmla="*/ 0 h 4"/>
              <a:gd name="T2" fmla="*/ 16669 w 16"/>
              <a:gd name="T3" fmla="*/ 0 h 4"/>
              <a:gd name="T4" fmla="*/ 19447 w 16"/>
              <a:gd name="T5" fmla="*/ 3175 h 4"/>
              <a:gd name="T6" fmla="*/ 22225 w 16"/>
              <a:gd name="T7" fmla="*/ 6350 h 4"/>
              <a:gd name="T8" fmla="*/ 19447 w 16"/>
              <a:gd name="T9" fmla="*/ 6350 h 4"/>
              <a:gd name="T10" fmla="*/ 11113 w 16"/>
              <a:gd name="T11" fmla="*/ 3175 h 4"/>
              <a:gd name="T12" fmla="*/ 2778 w 16"/>
              <a:gd name="T13" fmla="*/ 0 h 4"/>
              <a:gd name="T14" fmla="*/ 0 w 16"/>
              <a:gd name="T15" fmla="*/ 0 h 4"/>
              <a:gd name="T16" fmla="*/ 2778 w 16"/>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4">
                <a:moveTo>
                  <a:pt x="2" y="0"/>
                </a:moveTo>
                <a:lnTo>
                  <a:pt x="12" y="0"/>
                </a:lnTo>
                <a:lnTo>
                  <a:pt x="14" y="2"/>
                </a:lnTo>
                <a:lnTo>
                  <a:pt x="16" y="4"/>
                </a:lnTo>
                <a:lnTo>
                  <a:pt x="14" y="4"/>
                </a:lnTo>
                <a:lnTo>
                  <a:pt x="8" y="2"/>
                </a:lnTo>
                <a:lnTo>
                  <a:pt x="2" y="0"/>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31" name="Freeform 88"/>
          <p:cNvSpPr>
            <a:spLocks/>
          </p:cNvSpPr>
          <p:nvPr/>
        </p:nvSpPr>
        <p:spPr bwMode="auto">
          <a:xfrm>
            <a:off x="6274523" y="3716569"/>
            <a:ext cx="17341" cy="4955"/>
          </a:xfrm>
          <a:custGeom>
            <a:avLst/>
            <a:gdLst>
              <a:gd name="T0" fmla="*/ 2778 w 16"/>
              <a:gd name="T1" fmla="*/ 0 h 4"/>
              <a:gd name="T2" fmla="*/ 16669 w 16"/>
              <a:gd name="T3" fmla="*/ 0 h 4"/>
              <a:gd name="T4" fmla="*/ 19447 w 16"/>
              <a:gd name="T5" fmla="*/ 3175 h 4"/>
              <a:gd name="T6" fmla="*/ 22225 w 16"/>
              <a:gd name="T7" fmla="*/ 6350 h 4"/>
              <a:gd name="T8" fmla="*/ 19447 w 16"/>
              <a:gd name="T9" fmla="*/ 6350 h 4"/>
              <a:gd name="T10" fmla="*/ 11113 w 16"/>
              <a:gd name="T11" fmla="*/ 3175 h 4"/>
              <a:gd name="T12" fmla="*/ 2778 w 16"/>
              <a:gd name="T13" fmla="*/ 0 h 4"/>
              <a:gd name="T14" fmla="*/ 0 w 16"/>
              <a:gd name="T15" fmla="*/ 0 h 4"/>
              <a:gd name="T16" fmla="*/ 2778 w 16"/>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4">
                <a:moveTo>
                  <a:pt x="2" y="0"/>
                </a:moveTo>
                <a:lnTo>
                  <a:pt x="12" y="0"/>
                </a:lnTo>
                <a:lnTo>
                  <a:pt x="14" y="2"/>
                </a:lnTo>
                <a:lnTo>
                  <a:pt x="16" y="4"/>
                </a:lnTo>
                <a:lnTo>
                  <a:pt x="14" y="4"/>
                </a:lnTo>
                <a:lnTo>
                  <a:pt x="8" y="2"/>
                </a:lnTo>
                <a:lnTo>
                  <a:pt x="2" y="0"/>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32" name="Freeform 89"/>
          <p:cNvSpPr>
            <a:spLocks/>
          </p:cNvSpPr>
          <p:nvPr/>
        </p:nvSpPr>
        <p:spPr bwMode="auto">
          <a:xfrm>
            <a:off x="6130839" y="3828048"/>
            <a:ext cx="4955" cy="16103"/>
          </a:xfrm>
          <a:custGeom>
            <a:avLst/>
            <a:gdLst>
              <a:gd name="T0" fmla="*/ 6350 w 4"/>
              <a:gd name="T1" fmla="*/ 2948 h 14"/>
              <a:gd name="T2" fmla="*/ 0 w 4"/>
              <a:gd name="T3" fmla="*/ 20638 h 14"/>
              <a:gd name="T4" fmla="*/ 0 w 4"/>
              <a:gd name="T5" fmla="*/ 5897 h 14"/>
              <a:gd name="T6" fmla="*/ 6350 w 4"/>
              <a:gd name="T7" fmla="*/ 0 h 14"/>
              <a:gd name="T8" fmla="*/ 6350 w 4"/>
              <a:gd name="T9" fmla="*/ 0 h 14"/>
              <a:gd name="T10" fmla="*/ 6350 w 4"/>
              <a:gd name="T11" fmla="*/ 2948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4">
                <a:moveTo>
                  <a:pt x="4" y="2"/>
                </a:moveTo>
                <a:lnTo>
                  <a:pt x="0" y="14"/>
                </a:lnTo>
                <a:lnTo>
                  <a:pt x="0" y="4"/>
                </a:lnTo>
                <a:lnTo>
                  <a:pt x="4" y="0"/>
                </a:lnTo>
                <a:lnTo>
                  <a:pt x="4" y="2"/>
                </a:lnTo>
                <a:close/>
              </a:path>
            </a:pathLst>
          </a:custGeom>
          <a:solidFill>
            <a:schemeClr val="accent1"/>
          </a:solidFill>
          <a:ln>
            <a:noFill/>
          </a:ln>
        </p:spPr>
        <p:txBody>
          <a:bodyPr/>
          <a:lstStyle/>
          <a:p>
            <a:endParaRPr lang="en-US" sz="1600" dirty="0">
              <a:solidFill>
                <a:prstClr val="black"/>
              </a:solidFill>
            </a:endParaRPr>
          </a:p>
        </p:txBody>
      </p:sp>
      <p:sp>
        <p:nvSpPr>
          <p:cNvPr id="2133" name="Freeform 90"/>
          <p:cNvSpPr>
            <a:spLocks/>
          </p:cNvSpPr>
          <p:nvPr/>
        </p:nvSpPr>
        <p:spPr bwMode="auto">
          <a:xfrm>
            <a:off x="6130839" y="3828048"/>
            <a:ext cx="4955" cy="16103"/>
          </a:xfrm>
          <a:custGeom>
            <a:avLst/>
            <a:gdLst>
              <a:gd name="T0" fmla="*/ 6350 w 4"/>
              <a:gd name="T1" fmla="*/ 2948 h 14"/>
              <a:gd name="T2" fmla="*/ 0 w 4"/>
              <a:gd name="T3" fmla="*/ 20638 h 14"/>
              <a:gd name="T4" fmla="*/ 0 w 4"/>
              <a:gd name="T5" fmla="*/ 5897 h 14"/>
              <a:gd name="T6" fmla="*/ 6350 w 4"/>
              <a:gd name="T7" fmla="*/ 0 h 14"/>
              <a:gd name="T8" fmla="*/ 6350 w 4"/>
              <a:gd name="T9" fmla="*/ 0 h 14"/>
              <a:gd name="T10" fmla="*/ 6350 w 4"/>
              <a:gd name="T11" fmla="*/ 2948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4">
                <a:moveTo>
                  <a:pt x="4" y="2"/>
                </a:moveTo>
                <a:lnTo>
                  <a:pt x="0" y="14"/>
                </a:lnTo>
                <a:lnTo>
                  <a:pt x="0" y="4"/>
                </a:lnTo>
                <a:lnTo>
                  <a:pt x="4" y="0"/>
                </a:lnTo>
                <a:lnTo>
                  <a:pt x="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34" name="Freeform 91"/>
          <p:cNvSpPr>
            <a:spLocks/>
          </p:cNvSpPr>
          <p:nvPr/>
        </p:nvSpPr>
        <p:spPr bwMode="auto">
          <a:xfrm>
            <a:off x="5961143" y="4043574"/>
            <a:ext cx="2477" cy="8671"/>
          </a:xfrm>
          <a:custGeom>
            <a:avLst/>
            <a:gdLst>
              <a:gd name="T0" fmla="*/ 3175 w 2"/>
              <a:gd name="T1" fmla="*/ 0 h 8"/>
              <a:gd name="T2" fmla="*/ 0 w 2"/>
              <a:gd name="T3" fmla="*/ 11113 h 8"/>
              <a:gd name="T4" fmla="*/ 0 w 2"/>
              <a:gd name="T5" fmla="*/ 2778 h 8"/>
              <a:gd name="T6" fmla="*/ 3175 w 2"/>
              <a:gd name="T7" fmla="*/ 0 h 8"/>
              <a:gd name="T8" fmla="*/ 3175 w 2"/>
              <a:gd name="T9" fmla="*/ 0 h 8"/>
              <a:gd name="T10" fmla="*/ 3175 w 2"/>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8">
                <a:moveTo>
                  <a:pt x="2" y="0"/>
                </a:moveTo>
                <a:lnTo>
                  <a:pt x="0" y="8"/>
                </a:lnTo>
                <a:lnTo>
                  <a:pt x="0" y="2"/>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35" name="Freeform 92"/>
          <p:cNvSpPr>
            <a:spLocks/>
          </p:cNvSpPr>
          <p:nvPr/>
        </p:nvSpPr>
        <p:spPr bwMode="auto">
          <a:xfrm>
            <a:off x="5961143" y="4043574"/>
            <a:ext cx="2477" cy="8671"/>
          </a:xfrm>
          <a:custGeom>
            <a:avLst/>
            <a:gdLst>
              <a:gd name="T0" fmla="*/ 3175 w 2"/>
              <a:gd name="T1" fmla="*/ 0 h 8"/>
              <a:gd name="T2" fmla="*/ 0 w 2"/>
              <a:gd name="T3" fmla="*/ 11113 h 8"/>
              <a:gd name="T4" fmla="*/ 0 w 2"/>
              <a:gd name="T5" fmla="*/ 2778 h 8"/>
              <a:gd name="T6" fmla="*/ 3175 w 2"/>
              <a:gd name="T7" fmla="*/ 0 h 8"/>
              <a:gd name="T8" fmla="*/ 3175 w 2"/>
              <a:gd name="T9" fmla="*/ 0 h 8"/>
              <a:gd name="T10" fmla="*/ 3175 w 2"/>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8">
                <a:moveTo>
                  <a:pt x="2" y="0"/>
                </a:moveTo>
                <a:lnTo>
                  <a:pt x="0" y="8"/>
                </a:lnTo>
                <a:lnTo>
                  <a:pt x="0" y="2"/>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36" name="Freeform 93"/>
          <p:cNvSpPr>
            <a:spLocks/>
          </p:cNvSpPr>
          <p:nvPr/>
        </p:nvSpPr>
        <p:spPr bwMode="auto">
          <a:xfrm>
            <a:off x="5718367" y="4425080"/>
            <a:ext cx="9909" cy="40876"/>
          </a:xfrm>
          <a:custGeom>
            <a:avLst/>
            <a:gdLst>
              <a:gd name="T0" fmla="*/ 12700 w 8"/>
              <a:gd name="T1" fmla="*/ 5821 h 36"/>
              <a:gd name="T2" fmla="*/ 12700 w 8"/>
              <a:gd name="T3" fmla="*/ 11642 h 36"/>
              <a:gd name="T4" fmla="*/ 9525 w 8"/>
              <a:gd name="T5" fmla="*/ 34925 h 36"/>
              <a:gd name="T6" fmla="*/ 12700 w 8"/>
              <a:gd name="T7" fmla="*/ 49478 h 36"/>
              <a:gd name="T8" fmla="*/ 9525 w 8"/>
              <a:gd name="T9" fmla="*/ 52388 h 36"/>
              <a:gd name="T10" fmla="*/ 6350 w 8"/>
              <a:gd name="T11" fmla="*/ 46567 h 36"/>
              <a:gd name="T12" fmla="*/ 3175 w 8"/>
              <a:gd name="T13" fmla="*/ 23284 h 36"/>
              <a:gd name="T14" fmla="*/ 0 w 8"/>
              <a:gd name="T15" fmla="*/ 17463 h 36"/>
              <a:gd name="T16" fmla="*/ 0 w 8"/>
              <a:gd name="T17" fmla="*/ 14552 h 36"/>
              <a:gd name="T18" fmla="*/ 9525 w 8"/>
              <a:gd name="T19" fmla="*/ 8731 h 36"/>
              <a:gd name="T20" fmla="*/ 12700 w 8"/>
              <a:gd name="T21" fmla="*/ 0 h 36"/>
              <a:gd name="T22" fmla="*/ 12700 w 8"/>
              <a:gd name="T23" fmla="*/ 5821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36">
                <a:moveTo>
                  <a:pt x="8" y="4"/>
                </a:moveTo>
                <a:lnTo>
                  <a:pt x="8" y="8"/>
                </a:lnTo>
                <a:lnTo>
                  <a:pt x="6" y="24"/>
                </a:lnTo>
                <a:lnTo>
                  <a:pt x="8" y="34"/>
                </a:lnTo>
                <a:lnTo>
                  <a:pt x="6" y="36"/>
                </a:lnTo>
                <a:lnTo>
                  <a:pt x="4" y="32"/>
                </a:lnTo>
                <a:lnTo>
                  <a:pt x="2" y="16"/>
                </a:lnTo>
                <a:lnTo>
                  <a:pt x="0" y="12"/>
                </a:lnTo>
                <a:lnTo>
                  <a:pt x="0" y="10"/>
                </a:lnTo>
                <a:lnTo>
                  <a:pt x="6" y="6"/>
                </a:lnTo>
                <a:lnTo>
                  <a:pt x="8" y="0"/>
                </a:lnTo>
                <a:lnTo>
                  <a:pt x="8" y="4"/>
                </a:lnTo>
                <a:close/>
              </a:path>
            </a:pathLst>
          </a:custGeom>
          <a:solidFill>
            <a:schemeClr val="accent1"/>
          </a:solidFill>
          <a:ln>
            <a:noFill/>
          </a:ln>
        </p:spPr>
        <p:txBody>
          <a:bodyPr/>
          <a:lstStyle/>
          <a:p>
            <a:endParaRPr lang="en-US" sz="1600" dirty="0">
              <a:solidFill>
                <a:prstClr val="black"/>
              </a:solidFill>
            </a:endParaRPr>
          </a:p>
        </p:txBody>
      </p:sp>
      <p:sp>
        <p:nvSpPr>
          <p:cNvPr id="2137" name="Freeform 94"/>
          <p:cNvSpPr>
            <a:spLocks/>
          </p:cNvSpPr>
          <p:nvPr/>
        </p:nvSpPr>
        <p:spPr bwMode="auto">
          <a:xfrm>
            <a:off x="5718367" y="4425080"/>
            <a:ext cx="9909" cy="40876"/>
          </a:xfrm>
          <a:custGeom>
            <a:avLst/>
            <a:gdLst>
              <a:gd name="T0" fmla="*/ 12700 w 8"/>
              <a:gd name="T1" fmla="*/ 5821 h 36"/>
              <a:gd name="T2" fmla="*/ 12700 w 8"/>
              <a:gd name="T3" fmla="*/ 11642 h 36"/>
              <a:gd name="T4" fmla="*/ 9525 w 8"/>
              <a:gd name="T5" fmla="*/ 34925 h 36"/>
              <a:gd name="T6" fmla="*/ 12700 w 8"/>
              <a:gd name="T7" fmla="*/ 49478 h 36"/>
              <a:gd name="T8" fmla="*/ 9525 w 8"/>
              <a:gd name="T9" fmla="*/ 52388 h 36"/>
              <a:gd name="T10" fmla="*/ 6350 w 8"/>
              <a:gd name="T11" fmla="*/ 46567 h 36"/>
              <a:gd name="T12" fmla="*/ 3175 w 8"/>
              <a:gd name="T13" fmla="*/ 23284 h 36"/>
              <a:gd name="T14" fmla="*/ 0 w 8"/>
              <a:gd name="T15" fmla="*/ 17463 h 36"/>
              <a:gd name="T16" fmla="*/ 0 w 8"/>
              <a:gd name="T17" fmla="*/ 14552 h 36"/>
              <a:gd name="T18" fmla="*/ 9525 w 8"/>
              <a:gd name="T19" fmla="*/ 8731 h 36"/>
              <a:gd name="T20" fmla="*/ 12700 w 8"/>
              <a:gd name="T21" fmla="*/ 0 h 36"/>
              <a:gd name="T22" fmla="*/ 12700 w 8"/>
              <a:gd name="T23" fmla="*/ 5821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36">
                <a:moveTo>
                  <a:pt x="8" y="4"/>
                </a:moveTo>
                <a:lnTo>
                  <a:pt x="8" y="8"/>
                </a:lnTo>
                <a:lnTo>
                  <a:pt x="6" y="24"/>
                </a:lnTo>
                <a:lnTo>
                  <a:pt x="8" y="34"/>
                </a:lnTo>
                <a:lnTo>
                  <a:pt x="6" y="36"/>
                </a:lnTo>
                <a:lnTo>
                  <a:pt x="4" y="32"/>
                </a:lnTo>
                <a:lnTo>
                  <a:pt x="2" y="16"/>
                </a:lnTo>
                <a:lnTo>
                  <a:pt x="0" y="12"/>
                </a:lnTo>
                <a:lnTo>
                  <a:pt x="0" y="10"/>
                </a:lnTo>
                <a:lnTo>
                  <a:pt x="6" y="6"/>
                </a:lnTo>
                <a:lnTo>
                  <a:pt x="8" y="0"/>
                </a:lnTo>
                <a:lnTo>
                  <a:pt x="8"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38" name="Freeform 95"/>
          <p:cNvSpPr>
            <a:spLocks/>
          </p:cNvSpPr>
          <p:nvPr/>
        </p:nvSpPr>
        <p:spPr bwMode="auto">
          <a:xfrm>
            <a:off x="5870721" y="4796677"/>
            <a:ext cx="22296" cy="68126"/>
          </a:xfrm>
          <a:custGeom>
            <a:avLst/>
            <a:gdLst>
              <a:gd name="T0" fmla="*/ 17145 w 20"/>
              <a:gd name="T1" fmla="*/ 0 h 60"/>
              <a:gd name="T2" fmla="*/ 20003 w 20"/>
              <a:gd name="T3" fmla="*/ 2910 h 60"/>
              <a:gd name="T4" fmla="*/ 22860 w 20"/>
              <a:gd name="T5" fmla="*/ 8731 h 60"/>
              <a:gd name="T6" fmla="*/ 17145 w 20"/>
              <a:gd name="T7" fmla="*/ 29104 h 60"/>
              <a:gd name="T8" fmla="*/ 17145 w 20"/>
              <a:gd name="T9" fmla="*/ 40746 h 60"/>
              <a:gd name="T10" fmla="*/ 14288 w 20"/>
              <a:gd name="T11" fmla="*/ 46567 h 60"/>
              <a:gd name="T12" fmla="*/ 17145 w 20"/>
              <a:gd name="T13" fmla="*/ 55298 h 60"/>
              <a:gd name="T14" fmla="*/ 17145 w 20"/>
              <a:gd name="T15" fmla="*/ 64030 h 60"/>
              <a:gd name="T16" fmla="*/ 28575 w 20"/>
              <a:gd name="T17" fmla="*/ 84403 h 60"/>
              <a:gd name="T18" fmla="*/ 25718 w 20"/>
              <a:gd name="T19" fmla="*/ 87313 h 60"/>
              <a:gd name="T20" fmla="*/ 5715 w 20"/>
              <a:gd name="T21" fmla="*/ 46567 h 60"/>
              <a:gd name="T22" fmla="*/ 2858 w 20"/>
              <a:gd name="T23" fmla="*/ 29104 h 60"/>
              <a:gd name="T24" fmla="*/ 0 w 20"/>
              <a:gd name="T25" fmla="*/ 26194 h 60"/>
              <a:gd name="T26" fmla="*/ 0 w 20"/>
              <a:gd name="T27" fmla="*/ 11642 h 60"/>
              <a:gd name="T28" fmla="*/ 5715 w 20"/>
              <a:gd name="T29" fmla="*/ 11642 h 60"/>
              <a:gd name="T30" fmla="*/ 5715 w 20"/>
              <a:gd name="T31" fmla="*/ 5821 h 60"/>
              <a:gd name="T32" fmla="*/ 11430 w 20"/>
              <a:gd name="T33" fmla="*/ 2910 h 60"/>
              <a:gd name="T34" fmla="*/ 14288 w 20"/>
              <a:gd name="T35" fmla="*/ 0 h 60"/>
              <a:gd name="T36" fmla="*/ 17145 w 20"/>
              <a:gd name="T37" fmla="*/ 0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 h="60">
                <a:moveTo>
                  <a:pt x="12" y="0"/>
                </a:moveTo>
                <a:lnTo>
                  <a:pt x="14" y="2"/>
                </a:lnTo>
                <a:lnTo>
                  <a:pt x="16" y="6"/>
                </a:lnTo>
                <a:lnTo>
                  <a:pt x="12" y="20"/>
                </a:lnTo>
                <a:lnTo>
                  <a:pt x="12" y="28"/>
                </a:lnTo>
                <a:lnTo>
                  <a:pt x="10" y="32"/>
                </a:lnTo>
                <a:lnTo>
                  <a:pt x="12" y="38"/>
                </a:lnTo>
                <a:lnTo>
                  <a:pt x="12" y="44"/>
                </a:lnTo>
                <a:lnTo>
                  <a:pt x="20" y="58"/>
                </a:lnTo>
                <a:lnTo>
                  <a:pt x="18" y="60"/>
                </a:lnTo>
                <a:lnTo>
                  <a:pt x="4" y="32"/>
                </a:lnTo>
                <a:lnTo>
                  <a:pt x="2" y="20"/>
                </a:lnTo>
                <a:lnTo>
                  <a:pt x="0" y="18"/>
                </a:lnTo>
                <a:lnTo>
                  <a:pt x="0" y="8"/>
                </a:lnTo>
                <a:lnTo>
                  <a:pt x="4" y="8"/>
                </a:lnTo>
                <a:lnTo>
                  <a:pt x="4" y="4"/>
                </a:lnTo>
                <a:lnTo>
                  <a:pt x="8" y="2"/>
                </a:lnTo>
                <a:lnTo>
                  <a:pt x="10" y="0"/>
                </a:lnTo>
                <a:lnTo>
                  <a:pt x="12" y="0"/>
                </a:lnTo>
                <a:close/>
              </a:path>
            </a:pathLst>
          </a:custGeom>
          <a:solidFill>
            <a:schemeClr val="accent1"/>
          </a:solidFill>
          <a:ln>
            <a:noFill/>
          </a:ln>
        </p:spPr>
        <p:txBody>
          <a:bodyPr/>
          <a:lstStyle/>
          <a:p>
            <a:endParaRPr lang="en-US" sz="1600" dirty="0">
              <a:solidFill>
                <a:prstClr val="black"/>
              </a:solidFill>
            </a:endParaRPr>
          </a:p>
        </p:txBody>
      </p:sp>
      <p:sp>
        <p:nvSpPr>
          <p:cNvPr id="2139" name="Freeform 96"/>
          <p:cNvSpPr>
            <a:spLocks/>
          </p:cNvSpPr>
          <p:nvPr/>
        </p:nvSpPr>
        <p:spPr bwMode="auto">
          <a:xfrm>
            <a:off x="5870721" y="4796677"/>
            <a:ext cx="22296" cy="68126"/>
          </a:xfrm>
          <a:custGeom>
            <a:avLst/>
            <a:gdLst>
              <a:gd name="T0" fmla="*/ 17145 w 20"/>
              <a:gd name="T1" fmla="*/ 0 h 60"/>
              <a:gd name="T2" fmla="*/ 20003 w 20"/>
              <a:gd name="T3" fmla="*/ 2910 h 60"/>
              <a:gd name="T4" fmla="*/ 22860 w 20"/>
              <a:gd name="T5" fmla="*/ 8731 h 60"/>
              <a:gd name="T6" fmla="*/ 17145 w 20"/>
              <a:gd name="T7" fmla="*/ 29104 h 60"/>
              <a:gd name="T8" fmla="*/ 17145 w 20"/>
              <a:gd name="T9" fmla="*/ 40746 h 60"/>
              <a:gd name="T10" fmla="*/ 14288 w 20"/>
              <a:gd name="T11" fmla="*/ 46567 h 60"/>
              <a:gd name="T12" fmla="*/ 17145 w 20"/>
              <a:gd name="T13" fmla="*/ 55298 h 60"/>
              <a:gd name="T14" fmla="*/ 17145 w 20"/>
              <a:gd name="T15" fmla="*/ 64030 h 60"/>
              <a:gd name="T16" fmla="*/ 28575 w 20"/>
              <a:gd name="T17" fmla="*/ 84403 h 60"/>
              <a:gd name="T18" fmla="*/ 25718 w 20"/>
              <a:gd name="T19" fmla="*/ 87313 h 60"/>
              <a:gd name="T20" fmla="*/ 5715 w 20"/>
              <a:gd name="T21" fmla="*/ 46567 h 60"/>
              <a:gd name="T22" fmla="*/ 2858 w 20"/>
              <a:gd name="T23" fmla="*/ 29104 h 60"/>
              <a:gd name="T24" fmla="*/ 0 w 20"/>
              <a:gd name="T25" fmla="*/ 26194 h 60"/>
              <a:gd name="T26" fmla="*/ 0 w 20"/>
              <a:gd name="T27" fmla="*/ 11642 h 60"/>
              <a:gd name="T28" fmla="*/ 5715 w 20"/>
              <a:gd name="T29" fmla="*/ 11642 h 60"/>
              <a:gd name="T30" fmla="*/ 5715 w 20"/>
              <a:gd name="T31" fmla="*/ 5821 h 60"/>
              <a:gd name="T32" fmla="*/ 11430 w 20"/>
              <a:gd name="T33" fmla="*/ 2910 h 60"/>
              <a:gd name="T34" fmla="*/ 14288 w 20"/>
              <a:gd name="T35" fmla="*/ 0 h 60"/>
              <a:gd name="T36" fmla="*/ 17145 w 20"/>
              <a:gd name="T37" fmla="*/ 0 h 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 h="60">
                <a:moveTo>
                  <a:pt x="12" y="0"/>
                </a:moveTo>
                <a:lnTo>
                  <a:pt x="14" y="2"/>
                </a:lnTo>
                <a:lnTo>
                  <a:pt x="16" y="6"/>
                </a:lnTo>
                <a:lnTo>
                  <a:pt x="12" y="20"/>
                </a:lnTo>
                <a:lnTo>
                  <a:pt x="12" y="28"/>
                </a:lnTo>
                <a:lnTo>
                  <a:pt x="10" y="32"/>
                </a:lnTo>
                <a:lnTo>
                  <a:pt x="12" y="38"/>
                </a:lnTo>
                <a:lnTo>
                  <a:pt x="12" y="44"/>
                </a:lnTo>
                <a:lnTo>
                  <a:pt x="20" y="58"/>
                </a:lnTo>
                <a:lnTo>
                  <a:pt x="18" y="60"/>
                </a:lnTo>
                <a:lnTo>
                  <a:pt x="4" y="32"/>
                </a:lnTo>
                <a:lnTo>
                  <a:pt x="2" y="20"/>
                </a:lnTo>
                <a:lnTo>
                  <a:pt x="0" y="18"/>
                </a:lnTo>
                <a:lnTo>
                  <a:pt x="0" y="8"/>
                </a:lnTo>
                <a:lnTo>
                  <a:pt x="4" y="8"/>
                </a:lnTo>
                <a:lnTo>
                  <a:pt x="4" y="4"/>
                </a:lnTo>
                <a:lnTo>
                  <a:pt x="8" y="2"/>
                </a:lnTo>
                <a:lnTo>
                  <a:pt x="10" y="0"/>
                </a:lnTo>
                <a:lnTo>
                  <a:pt x="1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40" name="Freeform 97"/>
          <p:cNvSpPr>
            <a:spLocks/>
          </p:cNvSpPr>
          <p:nvPr/>
        </p:nvSpPr>
        <p:spPr bwMode="auto">
          <a:xfrm>
            <a:off x="6004496" y="5254979"/>
            <a:ext cx="2477" cy="11148"/>
          </a:xfrm>
          <a:custGeom>
            <a:avLst/>
            <a:gdLst>
              <a:gd name="T0" fmla="*/ 3175 w 2"/>
              <a:gd name="T1" fmla="*/ 2858 h 10"/>
              <a:gd name="T2" fmla="*/ 3175 w 2"/>
              <a:gd name="T3" fmla="*/ 11430 h 10"/>
              <a:gd name="T4" fmla="*/ 3175 w 2"/>
              <a:gd name="T5" fmla="*/ 14288 h 10"/>
              <a:gd name="T6" fmla="*/ 0 w 2"/>
              <a:gd name="T7" fmla="*/ 11430 h 10"/>
              <a:gd name="T8" fmla="*/ 0 w 2"/>
              <a:gd name="T9" fmla="*/ 8573 h 10"/>
              <a:gd name="T10" fmla="*/ 0 w 2"/>
              <a:gd name="T11" fmla="*/ 5715 h 10"/>
              <a:gd name="T12" fmla="*/ 3175 w 2"/>
              <a:gd name="T13" fmla="*/ 0 h 10"/>
              <a:gd name="T14" fmla="*/ 3175 w 2"/>
              <a:gd name="T15" fmla="*/ 0 h 10"/>
              <a:gd name="T16" fmla="*/ 3175 w 2"/>
              <a:gd name="T17" fmla="*/ 2858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0">
                <a:moveTo>
                  <a:pt x="2" y="2"/>
                </a:moveTo>
                <a:lnTo>
                  <a:pt x="2" y="8"/>
                </a:lnTo>
                <a:lnTo>
                  <a:pt x="2" y="10"/>
                </a:lnTo>
                <a:lnTo>
                  <a:pt x="0" y="8"/>
                </a:lnTo>
                <a:lnTo>
                  <a:pt x="0" y="6"/>
                </a:lnTo>
                <a:lnTo>
                  <a:pt x="0" y="4"/>
                </a:lnTo>
                <a:lnTo>
                  <a:pt x="2" y="0"/>
                </a:lnTo>
                <a:lnTo>
                  <a:pt x="2" y="2"/>
                </a:lnTo>
                <a:close/>
              </a:path>
            </a:pathLst>
          </a:custGeom>
          <a:solidFill>
            <a:schemeClr val="accent1"/>
          </a:solidFill>
          <a:ln>
            <a:noFill/>
          </a:ln>
        </p:spPr>
        <p:txBody>
          <a:bodyPr/>
          <a:lstStyle/>
          <a:p>
            <a:endParaRPr lang="en-US" sz="1600" dirty="0">
              <a:solidFill>
                <a:prstClr val="black"/>
              </a:solidFill>
            </a:endParaRPr>
          </a:p>
        </p:txBody>
      </p:sp>
      <p:sp>
        <p:nvSpPr>
          <p:cNvPr id="2141" name="Freeform 98"/>
          <p:cNvSpPr>
            <a:spLocks/>
          </p:cNvSpPr>
          <p:nvPr/>
        </p:nvSpPr>
        <p:spPr bwMode="auto">
          <a:xfrm>
            <a:off x="6004496" y="5254979"/>
            <a:ext cx="2477" cy="11148"/>
          </a:xfrm>
          <a:custGeom>
            <a:avLst/>
            <a:gdLst>
              <a:gd name="T0" fmla="*/ 3175 w 2"/>
              <a:gd name="T1" fmla="*/ 2858 h 10"/>
              <a:gd name="T2" fmla="*/ 3175 w 2"/>
              <a:gd name="T3" fmla="*/ 11430 h 10"/>
              <a:gd name="T4" fmla="*/ 3175 w 2"/>
              <a:gd name="T5" fmla="*/ 14288 h 10"/>
              <a:gd name="T6" fmla="*/ 0 w 2"/>
              <a:gd name="T7" fmla="*/ 11430 h 10"/>
              <a:gd name="T8" fmla="*/ 0 w 2"/>
              <a:gd name="T9" fmla="*/ 8573 h 10"/>
              <a:gd name="T10" fmla="*/ 0 w 2"/>
              <a:gd name="T11" fmla="*/ 5715 h 10"/>
              <a:gd name="T12" fmla="*/ 3175 w 2"/>
              <a:gd name="T13" fmla="*/ 0 h 10"/>
              <a:gd name="T14" fmla="*/ 3175 w 2"/>
              <a:gd name="T15" fmla="*/ 0 h 10"/>
              <a:gd name="T16" fmla="*/ 3175 w 2"/>
              <a:gd name="T17" fmla="*/ 2858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0">
                <a:moveTo>
                  <a:pt x="2" y="2"/>
                </a:moveTo>
                <a:lnTo>
                  <a:pt x="2" y="8"/>
                </a:lnTo>
                <a:lnTo>
                  <a:pt x="2" y="10"/>
                </a:lnTo>
                <a:lnTo>
                  <a:pt x="0" y="8"/>
                </a:lnTo>
                <a:lnTo>
                  <a:pt x="0" y="6"/>
                </a:lnTo>
                <a:lnTo>
                  <a:pt x="0" y="4"/>
                </a:lnTo>
                <a:lnTo>
                  <a:pt x="2" y="0"/>
                </a:lnTo>
                <a:lnTo>
                  <a:pt x="2"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42" name="Freeform 99"/>
          <p:cNvSpPr>
            <a:spLocks/>
          </p:cNvSpPr>
          <p:nvPr/>
        </p:nvSpPr>
        <p:spPr bwMode="auto">
          <a:xfrm>
            <a:off x="5947518" y="5393709"/>
            <a:ext cx="7432" cy="6194"/>
          </a:xfrm>
          <a:custGeom>
            <a:avLst/>
            <a:gdLst>
              <a:gd name="T0" fmla="*/ 9525 w 6"/>
              <a:gd name="T1" fmla="*/ 2646 h 6"/>
              <a:gd name="T2" fmla="*/ 6350 w 6"/>
              <a:gd name="T3" fmla="*/ 5292 h 6"/>
              <a:gd name="T4" fmla="*/ 0 w 6"/>
              <a:gd name="T5" fmla="*/ 7938 h 6"/>
              <a:gd name="T6" fmla="*/ 3175 w 6"/>
              <a:gd name="T7" fmla="*/ 2646 h 6"/>
              <a:gd name="T8" fmla="*/ 6350 w 6"/>
              <a:gd name="T9" fmla="*/ 0 h 6"/>
              <a:gd name="T10" fmla="*/ 9525 w 6"/>
              <a:gd name="T11" fmla="*/ 264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6" y="2"/>
                </a:moveTo>
                <a:lnTo>
                  <a:pt x="4" y="4"/>
                </a:lnTo>
                <a:lnTo>
                  <a:pt x="0" y="6"/>
                </a:lnTo>
                <a:lnTo>
                  <a:pt x="2" y="2"/>
                </a:lnTo>
                <a:lnTo>
                  <a:pt x="4" y="0"/>
                </a:lnTo>
                <a:lnTo>
                  <a:pt x="6" y="2"/>
                </a:lnTo>
                <a:close/>
              </a:path>
            </a:pathLst>
          </a:custGeom>
          <a:solidFill>
            <a:schemeClr val="accent1"/>
          </a:solidFill>
          <a:ln>
            <a:noFill/>
          </a:ln>
        </p:spPr>
        <p:txBody>
          <a:bodyPr/>
          <a:lstStyle/>
          <a:p>
            <a:endParaRPr lang="en-US" sz="1600" dirty="0">
              <a:solidFill>
                <a:prstClr val="black"/>
              </a:solidFill>
            </a:endParaRPr>
          </a:p>
        </p:txBody>
      </p:sp>
      <p:sp>
        <p:nvSpPr>
          <p:cNvPr id="2143" name="Freeform 100"/>
          <p:cNvSpPr>
            <a:spLocks/>
          </p:cNvSpPr>
          <p:nvPr/>
        </p:nvSpPr>
        <p:spPr bwMode="auto">
          <a:xfrm>
            <a:off x="5947518" y="5393709"/>
            <a:ext cx="7432" cy="6194"/>
          </a:xfrm>
          <a:custGeom>
            <a:avLst/>
            <a:gdLst>
              <a:gd name="T0" fmla="*/ 9525 w 6"/>
              <a:gd name="T1" fmla="*/ 2646 h 6"/>
              <a:gd name="T2" fmla="*/ 6350 w 6"/>
              <a:gd name="T3" fmla="*/ 5292 h 6"/>
              <a:gd name="T4" fmla="*/ 0 w 6"/>
              <a:gd name="T5" fmla="*/ 7938 h 6"/>
              <a:gd name="T6" fmla="*/ 3175 w 6"/>
              <a:gd name="T7" fmla="*/ 2646 h 6"/>
              <a:gd name="T8" fmla="*/ 6350 w 6"/>
              <a:gd name="T9" fmla="*/ 0 h 6"/>
              <a:gd name="T10" fmla="*/ 9525 w 6"/>
              <a:gd name="T11" fmla="*/ 2646 h 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6">
                <a:moveTo>
                  <a:pt x="6" y="2"/>
                </a:moveTo>
                <a:lnTo>
                  <a:pt x="4" y="4"/>
                </a:lnTo>
                <a:lnTo>
                  <a:pt x="0" y="6"/>
                </a:lnTo>
                <a:lnTo>
                  <a:pt x="2" y="2"/>
                </a:lnTo>
                <a:lnTo>
                  <a:pt x="4" y="0"/>
                </a:lnTo>
                <a:lnTo>
                  <a:pt x="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44" name="Freeform 101"/>
          <p:cNvSpPr>
            <a:spLocks/>
          </p:cNvSpPr>
          <p:nvPr/>
        </p:nvSpPr>
        <p:spPr bwMode="auto">
          <a:xfrm>
            <a:off x="5736946" y="5472983"/>
            <a:ext cx="6194" cy="6194"/>
          </a:xfrm>
          <a:custGeom>
            <a:avLst/>
            <a:gdLst>
              <a:gd name="T0" fmla="*/ 5292 w 6"/>
              <a:gd name="T1" fmla="*/ 0 h 6"/>
              <a:gd name="T2" fmla="*/ 7938 w 6"/>
              <a:gd name="T3" fmla="*/ 2646 h 6"/>
              <a:gd name="T4" fmla="*/ 5292 w 6"/>
              <a:gd name="T5" fmla="*/ 7938 h 6"/>
              <a:gd name="T6" fmla="*/ 2646 w 6"/>
              <a:gd name="T7" fmla="*/ 7938 h 6"/>
              <a:gd name="T8" fmla="*/ 5292 w 6"/>
              <a:gd name="T9" fmla="*/ 2646 h 6"/>
              <a:gd name="T10" fmla="*/ 0 w 6"/>
              <a:gd name="T11" fmla="*/ 0 h 6"/>
              <a:gd name="T12" fmla="*/ 5292 w 6"/>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6">
                <a:moveTo>
                  <a:pt x="4" y="0"/>
                </a:moveTo>
                <a:lnTo>
                  <a:pt x="6" y="2"/>
                </a:lnTo>
                <a:lnTo>
                  <a:pt x="4" y="6"/>
                </a:lnTo>
                <a:lnTo>
                  <a:pt x="2" y="6"/>
                </a:lnTo>
                <a:lnTo>
                  <a:pt x="4" y="2"/>
                </a:lnTo>
                <a:lnTo>
                  <a:pt x="0" y="0"/>
                </a:lnTo>
                <a:lnTo>
                  <a:pt x="4" y="0"/>
                </a:lnTo>
                <a:close/>
              </a:path>
            </a:pathLst>
          </a:custGeom>
          <a:solidFill>
            <a:schemeClr val="accent1"/>
          </a:solidFill>
          <a:ln>
            <a:noFill/>
          </a:ln>
        </p:spPr>
        <p:txBody>
          <a:bodyPr/>
          <a:lstStyle/>
          <a:p>
            <a:endParaRPr lang="en-US" sz="1600" dirty="0">
              <a:solidFill>
                <a:prstClr val="black"/>
              </a:solidFill>
            </a:endParaRPr>
          </a:p>
        </p:txBody>
      </p:sp>
      <p:sp>
        <p:nvSpPr>
          <p:cNvPr id="2145" name="Freeform 102"/>
          <p:cNvSpPr>
            <a:spLocks/>
          </p:cNvSpPr>
          <p:nvPr/>
        </p:nvSpPr>
        <p:spPr bwMode="auto">
          <a:xfrm>
            <a:off x="5736946" y="5472983"/>
            <a:ext cx="6194" cy="6194"/>
          </a:xfrm>
          <a:custGeom>
            <a:avLst/>
            <a:gdLst>
              <a:gd name="T0" fmla="*/ 5292 w 6"/>
              <a:gd name="T1" fmla="*/ 0 h 6"/>
              <a:gd name="T2" fmla="*/ 7938 w 6"/>
              <a:gd name="T3" fmla="*/ 2646 h 6"/>
              <a:gd name="T4" fmla="*/ 5292 w 6"/>
              <a:gd name="T5" fmla="*/ 7938 h 6"/>
              <a:gd name="T6" fmla="*/ 2646 w 6"/>
              <a:gd name="T7" fmla="*/ 7938 h 6"/>
              <a:gd name="T8" fmla="*/ 5292 w 6"/>
              <a:gd name="T9" fmla="*/ 2646 h 6"/>
              <a:gd name="T10" fmla="*/ 0 w 6"/>
              <a:gd name="T11" fmla="*/ 0 h 6"/>
              <a:gd name="T12" fmla="*/ 5292 w 6"/>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6">
                <a:moveTo>
                  <a:pt x="4" y="0"/>
                </a:moveTo>
                <a:lnTo>
                  <a:pt x="6" y="2"/>
                </a:lnTo>
                <a:lnTo>
                  <a:pt x="4" y="6"/>
                </a:lnTo>
                <a:lnTo>
                  <a:pt x="2" y="6"/>
                </a:lnTo>
                <a:lnTo>
                  <a:pt x="4" y="2"/>
                </a:lnTo>
                <a:lnTo>
                  <a:pt x="0" y="0"/>
                </a:lnTo>
                <a:lnTo>
                  <a:pt x="4"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46" name="Freeform 103"/>
          <p:cNvSpPr>
            <a:spLocks/>
          </p:cNvSpPr>
          <p:nvPr/>
        </p:nvSpPr>
        <p:spPr bwMode="auto">
          <a:xfrm>
            <a:off x="5777822" y="5252502"/>
            <a:ext cx="8670" cy="8671"/>
          </a:xfrm>
          <a:custGeom>
            <a:avLst/>
            <a:gdLst>
              <a:gd name="T0" fmla="*/ 8334 w 8"/>
              <a:gd name="T1" fmla="*/ 2778 h 8"/>
              <a:gd name="T2" fmla="*/ 8334 w 8"/>
              <a:gd name="T3" fmla="*/ 5557 h 8"/>
              <a:gd name="T4" fmla="*/ 8334 w 8"/>
              <a:gd name="T5" fmla="*/ 11113 h 8"/>
              <a:gd name="T6" fmla="*/ 5556 w 8"/>
              <a:gd name="T7" fmla="*/ 11113 h 8"/>
              <a:gd name="T8" fmla="*/ 0 w 8"/>
              <a:gd name="T9" fmla="*/ 2778 h 8"/>
              <a:gd name="T10" fmla="*/ 8334 w 8"/>
              <a:gd name="T11" fmla="*/ 0 h 8"/>
              <a:gd name="T12" fmla="*/ 11112 w 8"/>
              <a:gd name="T13" fmla="*/ 2778 h 8"/>
              <a:gd name="T14" fmla="*/ 8334 w 8"/>
              <a:gd name="T15" fmla="*/ 2778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8">
                <a:moveTo>
                  <a:pt x="6" y="2"/>
                </a:moveTo>
                <a:lnTo>
                  <a:pt x="6" y="4"/>
                </a:lnTo>
                <a:lnTo>
                  <a:pt x="6" y="8"/>
                </a:lnTo>
                <a:lnTo>
                  <a:pt x="4" y="8"/>
                </a:lnTo>
                <a:lnTo>
                  <a:pt x="0" y="2"/>
                </a:lnTo>
                <a:lnTo>
                  <a:pt x="6" y="0"/>
                </a:lnTo>
                <a:lnTo>
                  <a:pt x="8" y="2"/>
                </a:lnTo>
                <a:lnTo>
                  <a:pt x="6" y="2"/>
                </a:lnTo>
                <a:close/>
              </a:path>
            </a:pathLst>
          </a:custGeom>
          <a:solidFill>
            <a:schemeClr val="accent1"/>
          </a:solidFill>
          <a:ln>
            <a:noFill/>
          </a:ln>
        </p:spPr>
        <p:txBody>
          <a:bodyPr/>
          <a:lstStyle/>
          <a:p>
            <a:endParaRPr lang="en-US" sz="1600" dirty="0">
              <a:solidFill>
                <a:prstClr val="black"/>
              </a:solidFill>
            </a:endParaRPr>
          </a:p>
        </p:txBody>
      </p:sp>
      <p:sp>
        <p:nvSpPr>
          <p:cNvPr id="2147" name="Freeform 104"/>
          <p:cNvSpPr>
            <a:spLocks/>
          </p:cNvSpPr>
          <p:nvPr/>
        </p:nvSpPr>
        <p:spPr bwMode="auto">
          <a:xfrm>
            <a:off x="5777822" y="5252502"/>
            <a:ext cx="8670" cy="8671"/>
          </a:xfrm>
          <a:custGeom>
            <a:avLst/>
            <a:gdLst>
              <a:gd name="T0" fmla="*/ 8334 w 8"/>
              <a:gd name="T1" fmla="*/ 2778 h 8"/>
              <a:gd name="T2" fmla="*/ 8334 w 8"/>
              <a:gd name="T3" fmla="*/ 5557 h 8"/>
              <a:gd name="T4" fmla="*/ 8334 w 8"/>
              <a:gd name="T5" fmla="*/ 11113 h 8"/>
              <a:gd name="T6" fmla="*/ 5556 w 8"/>
              <a:gd name="T7" fmla="*/ 11113 h 8"/>
              <a:gd name="T8" fmla="*/ 0 w 8"/>
              <a:gd name="T9" fmla="*/ 2778 h 8"/>
              <a:gd name="T10" fmla="*/ 8334 w 8"/>
              <a:gd name="T11" fmla="*/ 0 h 8"/>
              <a:gd name="T12" fmla="*/ 11112 w 8"/>
              <a:gd name="T13" fmla="*/ 2778 h 8"/>
              <a:gd name="T14" fmla="*/ 8334 w 8"/>
              <a:gd name="T15" fmla="*/ 2778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8">
                <a:moveTo>
                  <a:pt x="6" y="2"/>
                </a:moveTo>
                <a:lnTo>
                  <a:pt x="6" y="4"/>
                </a:lnTo>
                <a:lnTo>
                  <a:pt x="6" y="8"/>
                </a:lnTo>
                <a:lnTo>
                  <a:pt x="4" y="8"/>
                </a:lnTo>
                <a:lnTo>
                  <a:pt x="0" y="2"/>
                </a:lnTo>
                <a:lnTo>
                  <a:pt x="6" y="0"/>
                </a:lnTo>
                <a:lnTo>
                  <a:pt x="8" y="2"/>
                </a:lnTo>
                <a:lnTo>
                  <a:pt x="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48" name="Freeform 105"/>
          <p:cNvSpPr>
            <a:spLocks/>
          </p:cNvSpPr>
          <p:nvPr/>
        </p:nvSpPr>
        <p:spPr bwMode="auto">
          <a:xfrm>
            <a:off x="5698548" y="5129875"/>
            <a:ext cx="17341" cy="34682"/>
          </a:xfrm>
          <a:custGeom>
            <a:avLst/>
            <a:gdLst>
              <a:gd name="T0" fmla="*/ 2778 w 16"/>
              <a:gd name="T1" fmla="*/ 0 h 30"/>
              <a:gd name="T2" fmla="*/ 8334 w 16"/>
              <a:gd name="T3" fmla="*/ 0 h 30"/>
              <a:gd name="T4" fmla="*/ 11113 w 16"/>
              <a:gd name="T5" fmla="*/ 8890 h 30"/>
              <a:gd name="T6" fmla="*/ 11113 w 16"/>
              <a:gd name="T7" fmla="*/ 17780 h 30"/>
              <a:gd name="T8" fmla="*/ 19447 w 16"/>
              <a:gd name="T9" fmla="*/ 29633 h 30"/>
              <a:gd name="T10" fmla="*/ 22225 w 16"/>
              <a:gd name="T11" fmla="*/ 41487 h 30"/>
              <a:gd name="T12" fmla="*/ 19447 w 16"/>
              <a:gd name="T13" fmla="*/ 44450 h 30"/>
              <a:gd name="T14" fmla="*/ 19447 w 16"/>
              <a:gd name="T15" fmla="*/ 41487 h 30"/>
              <a:gd name="T16" fmla="*/ 13891 w 16"/>
              <a:gd name="T17" fmla="*/ 29633 h 30"/>
              <a:gd name="T18" fmla="*/ 11113 w 16"/>
              <a:gd name="T19" fmla="*/ 23707 h 30"/>
              <a:gd name="T20" fmla="*/ 8334 w 16"/>
              <a:gd name="T21" fmla="*/ 14817 h 30"/>
              <a:gd name="T22" fmla="*/ 0 w 16"/>
              <a:gd name="T23" fmla="*/ 5927 h 30"/>
              <a:gd name="T24" fmla="*/ 2778 w 16"/>
              <a:gd name="T25" fmla="*/ 2963 h 30"/>
              <a:gd name="T26" fmla="*/ 0 w 16"/>
              <a:gd name="T27" fmla="*/ 0 h 30"/>
              <a:gd name="T28" fmla="*/ 2778 w 16"/>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30">
                <a:moveTo>
                  <a:pt x="2" y="0"/>
                </a:moveTo>
                <a:lnTo>
                  <a:pt x="6" y="0"/>
                </a:lnTo>
                <a:lnTo>
                  <a:pt x="8" y="6"/>
                </a:lnTo>
                <a:lnTo>
                  <a:pt x="8" y="12"/>
                </a:lnTo>
                <a:lnTo>
                  <a:pt x="14" y="20"/>
                </a:lnTo>
                <a:lnTo>
                  <a:pt x="16" y="28"/>
                </a:lnTo>
                <a:lnTo>
                  <a:pt x="14" y="30"/>
                </a:lnTo>
                <a:lnTo>
                  <a:pt x="14" y="28"/>
                </a:lnTo>
                <a:lnTo>
                  <a:pt x="10" y="20"/>
                </a:lnTo>
                <a:lnTo>
                  <a:pt x="8" y="16"/>
                </a:lnTo>
                <a:lnTo>
                  <a:pt x="6" y="10"/>
                </a:lnTo>
                <a:lnTo>
                  <a:pt x="0" y="4"/>
                </a:lnTo>
                <a:lnTo>
                  <a:pt x="2" y="2"/>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49" name="Freeform 106"/>
          <p:cNvSpPr>
            <a:spLocks/>
          </p:cNvSpPr>
          <p:nvPr/>
        </p:nvSpPr>
        <p:spPr bwMode="auto">
          <a:xfrm>
            <a:off x="5698548" y="5129875"/>
            <a:ext cx="17341" cy="34682"/>
          </a:xfrm>
          <a:custGeom>
            <a:avLst/>
            <a:gdLst>
              <a:gd name="T0" fmla="*/ 2778 w 16"/>
              <a:gd name="T1" fmla="*/ 0 h 30"/>
              <a:gd name="T2" fmla="*/ 8334 w 16"/>
              <a:gd name="T3" fmla="*/ 0 h 30"/>
              <a:gd name="T4" fmla="*/ 11113 w 16"/>
              <a:gd name="T5" fmla="*/ 8890 h 30"/>
              <a:gd name="T6" fmla="*/ 11113 w 16"/>
              <a:gd name="T7" fmla="*/ 17780 h 30"/>
              <a:gd name="T8" fmla="*/ 19447 w 16"/>
              <a:gd name="T9" fmla="*/ 29633 h 30"/>
              <a:gd name="T10" fmla="*/ 22225 w 16"/>
              <a:gd name="T11" fmla="*/ 41487 h 30"/>
              <a:gd name="T12" fmla="*/ 19447 w 16"/>
              <a:gd name="T13" fmla="*/ 44450 h 30"/>
              <a:gd name="T14" fmla="*/ 19447 w 16"/>
              <a:gd name="T15" fmla="*/ 41487 h 30"/>
              <a:gd name="T16" fmla="*/ 13891 w 16"/>
              <a:gd name="T17" fmla="*/ 29633 h 30"/>
              <a:gd name="T18" fmla="*/ 11113 w 16"/>
              <a:gd name="T19" fmla="*/ 23707 h 30"/>
              <a:gd name="T20" fmla="*/ 8334 w 16"/>
              <a:gd name="T21" fmla="*/ 14817 h 30"/>
              <a:gd name="T22" fmla="*/ 0 w 16"/>
              <a:gd name="T23" fmla="*/ 5927 h 30"/>
              <a:gd name="T24" fmla="*/ 2778 w 16"/>
              <a:gd name="T25" fmla="*/ 2963 h 30"/>
              <a:gd name="T26" fmla="*/ 0 w 16"/>
              <a:gd name="T27" fmla="*/ 0 h 30"/>
              <a:gd name="T28" fmla="*/ 2778 w 16"/>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30">
                <a:moveTo>
                  <a:pt x="2" y="0"/>
                </a:moveTo>
                <a:lnTo>
                  <a:pt x="6" y="0"/>
                </a:lnTo>
                <a:lnTo>
                  <a:pt x="8" y="6"/>
                </a:lnTo>
                <a:lnTo>
                  <a:pt x="8" y="12"/>
                </a:lnTo>
                <a:lnTo>
                  <a:pt x="14" y="20"/>
                </a:lnTo>
                <a:lnTo>
                  <a:pt x="16" y="28"/>
                </a:lnTo>
                <a:lnTo>
                  <a:pt x="14" y="30"/>
                </a:lnTo>
                <a:lnTo>
                  <a:pt x="14" y="28"/>
                </a:lnTo>
                <a:lnTo>
                  <a:pt x="10" y="20"/>
                </a:lnTo>
                <a:lnTo>
                  <a:pt x="8" y="16"/>
                </a:lnTo>
                <a:lnTo>
                  <a:pt x="6" y="10"/>
                </a:lnTo>
                <a:lnTo>
                  <a:pt x="0" y="4"/>
                </a:lnTo>
                <a:lnTo>
                  <a:pt x="2" y="2"/>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50" name="Freeform 107"/>
          <p:cNvSpPr>
            <a:spLocks/>
          </p:cNvSpPr>
          <p:nvPr/>
        </p:nvSpPr>
        <p:spPr bwMode="auto">
          <a:xfrm>
            <a:off x="5687400" y="5132353"/>
            <a:ext cx="6194" cy="13625"/>
          </a:xfrm>
          <a:custGeom>
            <a:avLst/>
            <a:gdLst>
              <a:gd name="T0" fmla="*/ 2646 w 6"/>
              <a:gd name="T1" fmla="*/ 0 h 12"/>
              <a:gd name="T2" fmla="*/ 2646 w 6"/>
              <a:gd name="T3" fmla="*/ 2910 h 12"/>
              <a:gd name="T4" fmla="*/ 7938 w 6"/>
              <a:gd name="T5" fmla="*/ 17462 h 12"/>
              <a:gd name="T6" fmla="*/ 2646 w 6"/>
              <a:gd name="T7" fmla="*/ 11641 h 12"/>
              <a:gd name="T8" fmla="*/ 0 w 6"/>
              <a:gd name="T9" fmla="*/ 0 h 12"/>
              <a:gd name="T10" fmla="*/ 0 w 6"/>
              <a:gd name="T11" fmla="*/ 0 h 12"/>
              <a:gd name="T12" fmla="*/ 264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2" y="0"/>
                </a:moveTo>
                <a:lnTo>
                  <a:pt x="2" y="2"/>
                </a:lnTo>
                <a:lnTo>
                  <a:pt x="6" y="12"/>
                </a:lnTo>
                <a:lnTo>
                  <a:pt x="2" y="8"/>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51" name="Freeform 108"/>
          <p:cNvSpPr>
            <a:spLocks/>
          </p:cNvSpPr>
          <p:nvPr/>
        </p:nvSpPr>
        <p:spPr bwMode="auto">
          <a:xfrm>
            <a:off x="5687400" y="5132353"/>
            <a:ext cx="6194" cy="13625"/>
          </a:xfrm>
          <a:custGeom>
            <a:avLst/>
            <a:gdLst>
              <a:gd name="T0" fmla="*/ 2646 w 6"/>
              <a:gd name="T1" fmla="*/ 0 h 12"/>
              <a:gd name="T2" fmla="*/ 2646 w 6"/>
              <a:gd name="T3" fmla="*/ 2910 h 12"/>
              <a:gd name="T4" fmla="*/ 7938 w 6"/>
              <a:gd name="T5" fmla="*/ 17462 h 12"/>
              <a:gd name="T6" fmla="*/ 2646 w 6"/>
              <a:gd name="T7" fmla="*/ 11641 h 12"/>
              <a:gd name="T8" fmla="*/ 0 w 6"/>
              <a:gd name="T9" fmla="*/ 0 h 12"/>
              <a:gd name="T10" fmla="*/ 0 w 6"/>
              <a:gd name="T11" fmla="*/ 0 h 12"/>
              <a:gd name="T12" fmla="*/ 2646 w 6"/>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2">
                <a:moveTo>
                  <a:pt x="2" y="0"/>
                </a:moveTo>
                <a:lnTo>
                  <a:pt x="2" y="2"/>
                </a:lnTo>
                <a:lnTo>
                  <a:pt x="6" y="12"/>
                </a:lnTo>
                <a:lnTo>
                  <a:pt x="2" y="8"/>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52" name="Freeform 109"/>
          <p:cNvSpPr>
            <a:spLocks/>
          </p:cNvSpPr>
          <p:nvPr/>
        </p:nvSpPr>
        <p:spPr bwMode="auto">
          <a:xfrm>
            <a:off x="5679968" y="5113773"/>
            <a:ext cx="7432" cy="13626"/>
          </a:xfrm>
          <a:custGeom>
            <a:avLst/>
            <a:gdLst>
              <a:gd name="T0" fmla="*/ 3175 w 6"/>
              <a:gd name="T1" fmla="*/ 0 h 12"/>
              <a:gd name="T2" fmla="*/ 9525 w 6"/>
              <a:gd name="T3" fmla="*/ 11642 h 12"/>
              <a:gd name="T4" fmla="*/ 6350 w 6"/>
              <a:gd name="T5" fmla="*/ 17463 h 12"/>
              <a:gd name="T6" fmla="*/ 0 w 6"/>
              <a:gd name="T7" fmla="*/ 0 h 12"/>
              <a:gd name="T8" fmla="*/ 3175 w 6"/>
              <a:gd name="T9" fmla="*/ 0 h 12"/>
              <a:gd name="T10" fmla="*/ 3175 w 6"/>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2">
                <a:moveTo>
                  <a:pt x="2" y="0"/>
                </a:moveTo>
                <a:lnTo>
                  <a:pt x="6" y="8"/>
                </a:lnTo>
                <a:lnTo>
                  <a:pt x="4" y="12"/>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53" name="Freeform 110"/>
          <p:cNvSpPr>
            <a:spLocks/>
          </p:cNvSpPr>
          <p:nvPr/>
        </p:nvSpPr>
        <p:spPr bwMode="auto">
          <a:xfrm>
            <a:off x="5679968" y="5113773"/>
            <a:ext cx="7432" cy="13626"/>
          </a:xfrm>
          <a:custGeom>
            <a:avLst/>
            <a:gdLst>
              <a:gd name="T0" fmla="*/ 3175 w 6"/>
              <a:gd name="T1" fmla="*/ 0 h 12"/>
              <a:gd name="T2" fmla="*/ 9525 w 6"/>
              <a:gd name="T3" fmla="*/ 11642 h 12"/>
              <a:gd name="T4" fmla="*/ 6350 w 6"/>
              <a:gd name="T5" fmla="*/ 17463 h 12"/>
              <a:gd name="T6" fmla="*/ 0 w 6"/>
              <a:gd name="T7" fmla="*/ 0 h 12"/>
              <a:gd name="T8" fmla="*/ 3175 w 6"/>
              <a:gd name="T9" fmla="*/ 0 h 12"/>
              <a:gd name="T10" fmla="*/ 3175 w 6"/>
              <a:gd name="T11" fmla="*/ 0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12">
                <a:moveTo>
                  <a:pt x="2" y="0"/>
                </a:moveTo>
                <a:lnTo>
                  <a:pt x="6" y="8"/>
                </a:lnTo>
                <a:lnTo>
                  <a:pt x="4" y="12"/>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54" name="Freeform 111"/>
          <p:cNvSpPr>
            <a:spLocks/>
          </p:cNvSpPr>
          <p:nvPr/>
        </p:nvSpPr>
        <p:spPr bwMode="auto">
          <a:xfrm>
            <a:off x="5614320" y="5018396"/>
            <a:ext cx="13625" cy="16102"/>
          </a:xfrm>
          <a:custGeom>
            <a:avLst/>
            <a:gdLst>
              <a:gd name="T0" fmla="*/ 2910 w 12"/>
              <a:gd name="T1" fmla="*/ 0 h 14"/>
              <a:gd name="T2" fmla="*/ 5821 w 12"/>
              <a:gd name="T3" fmla="*/ 2948 h 14"/>
              <a:gd name="T4" fmla="*/ 8731 w 12"/>
              <a:gd name="T5" fmla="*/ 8844 h 14"/>
              <a:gd name="T6" fmla="*/ 17462 w 12"/>
              <a:gd name="T7" fmla="*/ 17689 h 14"/>
              <a:gd name="T8" fmla="*/ 17462 w 12"/>
              <a:gd name="T9" fmla="*/ 20637 h 14"/>
              <a:gd name="T10" fmla="*/ 14552 w 12"/>
              <a:gd name="T11" fmla="*/ 17689 h 14"/>
              <a:gd name="T12" fmla="*/ 0 w 12"/>
              <a:gd name="T13" fmla="*/ 2948 h 14"/>
              <a:gd name="T14" fmla="*/ 0 w 12"/>
              <a:gd name="T15" fmla="*/ 0 h 14"/>
              <a:gd name="T16" fmla="*/ 2910 w 12"/>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14">
                <a:moveTo>
                  <a:pt x="2" y="0"/>
                </a:moveTo>
                <a:lnTo>
                  <a:pt x="4" y="2"/>
                </a:lnTo>
                <a:lnTo>
                  <a:pt x="6" y="6"/>
                </a:lnTo>
                <a:lnTo>
                  <a:pt x="12" y="12"/>
                </a:lnTo>
                <a:lnTo>
                  <a:pt x="12" y="14"/>
                </a:lnTo>
                <a:lnTo>
                  <a:pt x="10" y="12"/>
                </a:lnTo>
                <a:lnTo>
                  <a:pt x="0" y="2"/>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55" name="Freeform 112"/>
          <p:cNvSpPr>
            <a:spLocks/>
          </p:cNvSpPr>
          <p:nvPr/>
        </p:nvSpPr>
        <p:spPr bwMode="auto">
          <a:xfrm>
            <a:off x="5614320" y="5018396"/>
            <a:ext cx="13625" cy="16102"/>
          </a:xfrm>
          <a:custGeom>
            <a:avLst/>
            <a:gdLst>
              <a:gd name="T0" fmla="*/ 2910 w 12"/>
              <a:gd name="T1" fmla="*/ 0 h 14"/>
              <a:gd name="T2" fmla="*/ 5821 w 12"/>
              <a:gd name="T3" fmla="*/ 2948 h 14"/>
              <a:gd name="T4" fmla="*/ 8731 w 12"/>
              <a:gd name="T5" fmla="*/ 8844 h 14"/>
              <a:gd name="T6" fmla="*/ 17462 w 12"/>
              <a:gd name="T7" fmla="*/ 17689 h 14"/>
              <a:gd name="T8" fmla="*/ 17462 w 12"/>
              <a:gd name="T9" fmla="*/ 20637 h 14"/>
              <a:gd name="T10" fmla="*/ 14552 w 12"/>
              <a:gd name="T11" fmla="*/ 17689 h 14"/>
              <a:gd name="T12" fmla="*/ 0 w 12"/>
              <a:gd name="T13" fmla="*/ 2948 h 14"/>
              <a:gd name="T14" fmla="*/ 0 w 12"/>
              <a:gd name="T15" fmla="*/ 0 h 14"/>
              <a:gd name="T16" fmla="*/ 2910 w 12"/>
              <a:gd name="T17" fmla="*/ 0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 h="14">
                <a:moveTo>
                  <a:pt x="2" y="0"/>
                </a:moveTo>
                <a:lnTo>
                  <a:pt x="4" y="2"/>
                </a:lnTo>
                <a:lnTo>
                  <a:pt x="6" y="6"/>
                </a:lnTo>
                <a:lnTo>
                  <a:pt x="12" y="12"/>
                </a:lnTo>
                <a:lnTo>
                  <a:pt x="12" y="14"/>
                </a:lnTo>
                <a:lnTo>
                  <a:pt x="10" y="12"/>
                </a:lnTo>
                <a:lnTo>
                  <a:pt x="0" y="2"/>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56" name="Freeform 113"/>
          <p:cNvSpPr>
            <a:spLocks/>
          </p:cNvSpPr>
          <p:nvPr/>
        </p:nvSpPr>
        <p:spPr bwMode="auto">
          <a:xfrm>
            <a:off x="5297224" y="4655470"/>
            <a:ext cx="11148" cy="9909"/>
          </a:xfrm>
          <a:custGeom>
            <a:avLst/>
            <a:gdLst>
              <a:gd name="T0" fmla="*/ 14287 w 10"/>
              <a:gd name="T1" fmla="*/ 3175 h 8"/>
              <a:gd name="T2" fmla="*/ 14287 w 10"/>
              <a:gd name="T3" fmla="*/ 3175 h 8"/>
              <a:gd name="T4" fmla="*/ 11430 w 10"/>
              <a:gd name="T5" fmla="*/ 9525 h 8"/>
              <a:gd name="T6" fmla="*/ 0 w 10"/>
              <a:gd name="T7" fmla="*/ 12700 h 8"/>
              <a:gd name="T8" fmla="*/ 0 w 10"/>
              <a:gd name="T9" fmla="*/ 12700 h 8"/>
              <a:gd name="T10" fmla="*/ 11430 w 10"/>
              <a:gd name="T11" fmla="*/ 6350 h 8"/>
              <a:gd name="T12" fmla="*/ 14287 w 10"/>
              <a:gd name="T13" fmla="*/ 0 h 8"/>
              <a:gd name="T14" fmla="*/ 14287 w 10"/>
              <a:gd name="T15" fmla="*/ 3175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8">
                <a:moveTo>
                  <a:pt x="10" y="2"/>
                </a:moveTo>
                <a:lnTo>
                  <a:pt x="10" y="2"/>
                </a:lnTo>
                <a:lnTo>
                  <a:pt x="8" y="6"/>
                </a:lnTo>
                <a:lnTo>
                  <a:pt x="0" y="8"/>
                </a:lnTo>
                <a:lnTo>
                  <a:pt x="8" y="4"/>
                </a:lnTo>
                <a:lnTo>
                  <a:pt x="10"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157" name="Freeform 114"/>
          <p:cNvSpPr>
            <a:spLocks/>
          </p:cNvSpPr>
          <p:nvPr/>
        </p:nvSpPr>
        <p:spPr bwMode="auto">
          <a:xfrm>
            <a:off x="5297224" y="4655470"/>
            <a:ext cx="11148" cy="9909"/>
          </a:xfrm>
          <a:custGeom>
            <a:avLst/>
            <a:gdLst>
              <a:gd name="T0" fmla="*/ 14287 w 10"/>
              <a:gd name="T1" fmla="*/ 3175 h 8"/>
              <a:gd name="T2" fmla="*/ 14287 w 10"/>
              <a:gd name="T3" fmla="*/ 3175 h 8"/>
              <a:gd name="T4" fmla="*/ 11430 w 10"/>
              <a:gd name="T5" fmla="*/ 9525 h 8"/>
              <a:gd name="T6" fmla="*/ 0 w 10"/>
              <a:gd name="T7" fmla="*/ 12700 h 8"/>
              <a:gd name="T8" fmla="*/ 0 w 10"/>
              <a:gd name="T9" fmla="*/ 12700 h 8"/>
              <a:gd name="T10" fmla="*/ 11430 w 10"/>
              <a:gd name="T11" fmla="*/ 6350 h 8"/>
              <a:gd name="T12" fmla="*/ 14287 w 10"/>
              <a:gd name="T13" fmla="*/ 0 h 8"/>
              <a:gd name="T14" fmla="*/ 14287 w 10"/>
              <a:gd name="T15" fmla="*/ 3175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8">
                <a:moveTo>
                  <a:pt x="10" y="2"/>
                </a:moveTo>
                <a:lnTo>
                  <a:pt x="10" y="2"/>
                </a:lnTo>
                <a:lnTo>
                  <a:pt x="8" y="6"/>
                </a:lnTo>
                <a:lnTo>
                  <a:pt x="0" y="8"/>
                </a:lnTo>
                <a:lnTo>
                  <a:pt x="8" y="4"/>
                </a:lnTo>
                <a:lnTo>
                  <a:pt x="10"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58" name="Freeform 115"/>
          <p:cNvSpPr>
            <a:spLocks/>
          </p:cNvSpPr>
          <p:nvPr/>
        </p:nvSpPr>
        <p:spPr bwMode="auto">
          <a:xfrm>
            <a:off x="5221666" y="4685198"/>
            <a:ext cx="18580" cy="9909"/>
          </a:xfrm>
          <a:custGeom>
            <a:avLst/>
            <a:gdLst>
              <a:gd name="T0" fmla="*/ 23813 w 16"/>
              <a:gd name="T1" fmla="*/ 3175 h 8"/>
              <a:gd name="T2" fmla="*/ 20836 w 16"/>
              <a:gd name="T3" fmla="*/ 9525 h 8"/>
              <a:gd name="T4" fmla="*/ 17860 w 16"/>
              <a:gd name="T5" fmla="*/ 12700 h 8"/>
              <a:gd name="T6" fmla="*/ 11907 w 16"/>
              <a:gd name="T7" fmla="*/ 12700 h 8"/>
              <a:gd name="T8" fmla="*/ 5953 w 16"/>
              <a:gd name="T9" fmla="*/ 6350 h 8"/>
              <a:gd name="T10" fmla="*/ 0 w 16"/>
              <a:gd name="T11" fmla="*/ 3175 h 8"/>
              <a:gd name="T12" fmla="*/ 0 w 16"/>
              <a:gd name="T13" fmla="*/ 0 h 8"/>
              <a:gd name="T14" fmla="*/ 8930 w 16"/>
              <a:gd name="T15" fmla="*/ 3175 h 8"/>
              <a:gd name="T16" fmla="*/ 14883 w 16"/>
              <a:gd name="T17" fmla="*/ 0 h 8"/>
              <a:gd name="T18" fmla="*/ 20836 w 16"/>
              <a:gd name="T19" fmla="*/ 0 h 8"/>
              <a:gd name="T20" fmla="*/ 23813 w 16"/>
              <a:gd name="T21" fmla="*/ 3175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8">
                <a:moveTo>
                  <a:pt x="16" y="2"/>
                </a:moveTo>
                <a:lnTo>
                  <a:pt x="14" y="6"/>
                </a:lnTo>
                <a:lnTo>
                  <a:pt x="12" y="8"/>
                </a:lnTo>
                <a:lnTo>
                  <a:pt x="8" y="8"/>
                </a:lnTo>
                <a:lnTo>
                  <a:pt x="4" y="4"/>
                </a:lnTo>
                <a:lnTo>
                  <a:pt x="0" y="2"/>
                </a:lnTo>
                <a:lnTo>
                  <a:pt x="0" y="0"/>
                </a:lnTo>
                <a:lnTo>
                  <a:pt x="6" y="2"/>
                </a:lnTo>
                <a:lnTo>
                  <a:pt x="10" y="0"/>
                </a:lnTo>
                <a:lnTo>
                  <a:pt x="14" y="0"/>
                </a:lnTo>
                <a:lnTo>
                  <a:pt x="16" y="2"/>
                </a:lnTo>
                <a:close/>
              </a:path>
            </a:pathLst>
          </a:custGeom>
          <a:solidFill>
            <a:schemeClr val="accent1"/>
          </a:solidFill>
          <a:ln>
            <a:noFill/>
          </a:ln>
        </p:spPr>
        <p:txBody>
          <a:bodyPr/>
          <a:lstStyle/>
          <a:p>
            <a:endParaRPr lang="en-US" sz="1600" dirty="0">
              <a:solidFill>
                <a:prstClr val="black"/>
              </a:solidFill>
            </a:endParaRPr>
          </a:p>
        </p:txBody>
      </p:sp>
      <p:sp>
        <p:nvSpPr>
          <p:cNvPr id="2159" name="Freeform 116"/>
          <p:cNvSpPr>
            <a:spLocks/>
          </p:cNvSpPr>
          <p:nvPr/>
        </p:nvSpPr>
        <p:spPr bwMode="auto">
          <a:xfrm>
            <a:off x="5221666" y="4685198"/>
            <a:ext cx="18580" cy="9909"/>
          </a:xfrm>
          <a:custGeom>
            <a:avLst/>
            <a:gdLst>
              <a:gd name="T0" fmla="*/ 23813 w 16"/>
              <a:gd name="T1" fmla="*/ 3175 h 8"/>
              <a:gd name="T2" fmla="*/ 20836 w 16"/>
              <a:gd name="T3" fmla="*/ 9525 h 8"/>
              <a:gd name="T4" fmla="*/ 17860 w 16"/>
              <a:gd name="T5" fmla="*/ 12700 h 8"/>
              <a:gd name="T6" fmla="*/ 11907 w 16"/>
              <a:gd name="T7" fmla="*/ 12700 h 8"/>
              <a:gd name="T8" fmla="*/ 5953 w 16"/>
              <a:gd name="T9" fmla="*/ 6350 h 8"/>
              <a:gd name="T10" fmla="*/ 0 w 16"/>
              <a:gd name="T11" fmla="*/ 3175 h 8"/>
              <a:gd name="T12" fmla="*/ 0 w 16"/>
              <a:gd name="T13" fmla="*/ 0 h 8"/>
              <a:gd name="T14" fmla="*/ 8930 w 16"/>
              <a:gd name="T15" fmla="*/ 3175 h 8"/>
              <a:gd name="T16" fmla="*/ 14883 w 16"/>
              <a:gd name="T17" fmla="*/ 0 h 8"/>
              <a:gd name="T18" fmla="*/ 20836 w 16"/>
              <a:gd name="T19" fmla="*/ 0 h 8"/>
              <a:gd name="T20" fmla="*/ 23813 w 16"/>
              <a:gd name="T21" fmla="*/ 3175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8">
                <a:moveTo>
                  <a:pt x="16" y="2"/>
                </a:moveTo>
                <a:lnTo>
                  <a:pt x="14" y="6"/>
                </a:lnTo>
                <a:lnTo>
                  <a:pt x="12" y="8"/>
                </a:lnTo>
                <a:lnTo>
                  <a:pt x="8" y="8"/>
                </a:lnTo>
                <a:lnTo>
                  <a:pt x="4" y="4"/>
                </a:lnTo>
                <a:lnTo>
                  <a:pt x="0" y="2"/>
                </a:lnTo>
                <a:lnTo>
                  <a:pt x="0" y="0"/>
                </a:lnTo>
                <a:lnTo>
                  <a:pt x="6" y="2"/>
                </a:lnTo>
                <a:lnTo>
                  <a:pt x="10" y="0"/>
                </a:lnTo>
                <a:lnTo>
                  <a:pt x="14" y="0"/>
                </a:lnTo>
                <a:lnTo>
                  <a:pt x="1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60" name="Freeform 117"/>
          <p:cNvSpPr>
            <a:spLocks/>
          </p:cNvSpPr>
          <p:nvPr/>
        </p:nvSpPr>
        <p:spPr bwMode="auto">
          <a:xfrm>
            <a:off x="4754693" y="4633174"/>
            <a:ext cx="8670" cy="2477"/>
          </a:xfrm>
          <a:custGeom>
            <a:avLst/>
            <a:gdLst>
              <a:gd name="T0" fmla="*/ 11112 w 8"/>
              <a:gd name="T1" fmla="*/ 3175 h 2"/>
              <a:gd name="T2" fmla="*/ 5556 w 8"/>
              <a:gd name="T3" fmla="*/ 3175 h 2"/>
              <a:gd name="T4" fmla="*/ 0 w 8"/>
              <a:gd name="T5" fmla="*/ 3175 h 2"/>
              <a:gd name="T6" fmla="*/ 0 w 8"/>
              <a:gd name="T7" fmla="*/ 0 h 2"/>
              <a:gd name="T8" fmla="*/ 11112 w 8"/>
              <a:gd name="T9" fmla="*/ 0 h 2"/>
              <a:gd name="T10" fmla="*/ 11112 w 8"/>
              <a:gd name="T11" fmla="*/ 0 h 2"/>
              <a:gd name="T12" fmla="*/ 11112 w 8"/>
              <a:gd name="T13" fmla="*/ 3175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2">
                <a:moveTo>
                  <a:pt x="8" y="2"/>
                </a:moveTo>
                <a:lnTo>
                  <a:pt x="4" y="2"/>
                </a:lnTo>
                <a:lnTo>
                  <a:pt x="0" y="2"/>
                </a:lnTo>
                <a:lnTo>
                  <a:pt x="0" y="0"/>
                </a:lnTo>
                <a:lnTo>
                  <a:pt x="8" y="0"/>
                </a:lnTo>
                <a:lnTo>
                  <a:pt x="8" y="2"/>
                </a:lnTo>
                <a:close/>
              </a:path>
            </a:pathLst>
          </a:custGeom>
          <a:solidFill>
            <a:schemeClr val="accent1"/>
          </a:solidFill>
          <a:ln>
            <a:noFill/>
          </a:ln>
        </p:spPr>
        <p:txBody>
          <a:bodyPr/>
          <a:lstStyle/>
          <a:p>
            <a:endParaRPr lang="en-US" sz="1600" dirty="0">
              <a:solidFill>
                <a:prstClr val="black"/>
              </a:solidFill>
            </a:endParaRPr>
          </a:p>
        </p:txBody>
      </p:sp>
      <p:sp>
        <p:nvSpPr>
          <p:cNvPr id="2161" name="Freeform 118"/>
          <p:cNvSpPr>
            <a:spLocks/>
          </p:cNvSpPr>
          <p:nvPr/>
        </p:nvSpPr>
        <p:spPr bwMode="auto">
          <a:xfrm>
            <a:off x="4754693" y="4633174"/>
            <a:ext cx="8670" cy="2477"/>
          </a:xfrm>
          <a:custGeom>
            <a:avLst/>
            <a:gdLst>
              <a:gd name="T0" fmla="*/ 11112 w 8"/>
              <a:gd name="T1" fmla="*/ 3175 h 2"/>
              <a:gd name="T2" fmla="*/ 5556 w 8"/>
              <a:gd name="T3" fmla="*/ 3175 h 2"/>
              <a:gd name="T4" fmla="*/ 0 w 8"/>
              <a:gd name="T5" fmla="*/ 3175 h 2"/>
              <a:gd name="T6" fmla="*/ 0 w 8"/>
              <a:gd name="T7" fmla="*/ 0 h 2"/>
              <a:gd name="T8" fmla="*/ 11112 w 8"/>
              <a:gd name="T9" fmla="*/ 0 h 2"/>
              <a:gd name="T10" fmla="*/ 11112 w 8"/>
              <a:gd name="T11" fmla="*/ 0 h 2"/>
              <a:gd name="T12" fmla="*/ 11112 w 8"/>
              <a:gd name="T13" fmla="*/ 3175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2">
                <a:moveTo>
                  <a:pt x="8" y="2"/>
                </a:moveTo>
                <a:lnTo>
                  <a:pt x="4" y="2"/>
                </a:lnTo>
                <a:lnTo>
                  <a:pt x="0" y="2"/>
                </a:lnTo>
                <a:lnTo>
                  <a:pt x="0" y="0"/>
                </a:lnTo>
                <a:lnTo>
                  <a:pt x="8" y="0"/>
                </a:lnTo>
                <a:lnTo>
                  <a:pt x="8"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62" name="Freeform 119"/>
          <p:cNvSpPr>
            <a:spLocks/>
          </p:cNvSpPr>
          <p:nvPr/>
        </p:nvSpPr>
        <p:spPr bwMode="auto">
          <a:xfrm>
            <a:off x="4664270" y="4633174"/>
            <a:ext cx="11148" cy="8671"/>
          </a:xfrm>
          <a:custGeom>
            <a:avLst/>
            <a:gdLst>
              <a:gd name="T0" fmla="*/ 14288 w 10"/>
              <a:gd name="T1" fmla="*/ 2778 h 8"/>
              <a:gd name="T2" fmla="*/ 11430 w 10"/>
              <a:gd name="T3" fmla="*/ 11113 h 8"/>
              <a:gd name="T4" fmla="*/ 8573 w 10"/>
              <a:gd name="T5" fmla="*/ 11113 h 8"/>
              <a:gd name="T6" fmla="*/ 11430 w 10"/>
              <a:gd name="T7" fmla="*/ 8335 h 8"/>
              <a:gd name="T8" fmla="*/ 5715 w 10"/>
              <a:gd name="T9" fmla="*/ 5557 h 8"/>
              <a:gd name="T10" fmla="*/ 0 w 10"/>
              <a:gd name="T11" fmla="*/ 5557 h 8"/>
              <a:gd name="T12" fmla="*/ 11430 w 10"/>
              <a:gd name="T13" fmla="*/ 2778 h 8"/>
              <a:gd name="T14" fmla="*/ 14288 w 10"/>
              <a:gd name="T15" fmla="*/ 0 h 8"/>
              <a:gd name="T16" fmla="*/ 14288 w 10"/>
              <a:gd name="T17" fmla="*/ 277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8">
                <a:moveTo>
                  <a:pt x="10" y="2"/>
                </a:moveTo>
                <a:lnTo>
                  <a:pt x="8" y="8"/>
                </a:lnTo>
                <a:lnTo>
                  <a:pt x="6" y="8"/>
                </a:lnTo>
                <a:lnTo>
                  <a:pt x="8" y="6"/>
                </a:lnTo>
                <a:lnTo>
                  <a:pt x="4" y="4"/>
                </a:lnTo>
                <a:lnTo>
                  <a:pt x="0" y="4"/>
                </a:lnTo>
                <a:lnTo>
                  <a:pt x="8" y="2"/>
                </a:lnTo>
                <a:lnTo>
                  <a:pt x="10"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163" name="Freeform 120"/>
          <p:cNvSpPr>
            <a:spLocks/>
          </p:cNvSpPr>
          <p:nvPr/>
        </p:nvSpPr>
        <p:spPr bwMode="auto">
          <a:xfrm>
            <a:off x="4664270" y="4633174"/>
            <a:ext cx="11148" cy="8671"/>
          </a:xfrm>
          <a:custGeom>
            <a:avLst/>
            <a:gdLst>
              <a:gd name="T0" fmla="*/ 14288 w 10"/>
              <a:gd name="T1" fmla="*/ 2778 h 8"/>
              <a:gd name="T2" fmla="*/ 11430 w 10"/>
              <a:gd name="T3" fmla="*/ 11113 h 8"/>
              <a:gd name="T4" fmla="*/ 8573 w 10"/>
              <a:gd name="T5" fmla="*/ 11113 h 8"/>
              <a:gd name="T6" fmla="*/ 11430 w 10"/>
              <a:gd name="T7" fmla="*/ 8335 h 8"/>
              <a:gd name="T8" fmla="*/ 5715 w 10"/>
              <a:gd name="T9" fmla="*/ 5557 h 8"/>
              <a:gd name="T10" fmla="*/ 0 w 10"/>
              <a:gd name="T11" fmla="*/ 5557 h 8"/>
              <a:gd name="T12" fmla="*/ 11430 w 10"/>
              <a:gd name="T13" fmla="*/ 2778 h 8"/>
              <a:gd name="T14" fmla="*/ 14288 w 10"/>
              <a:gd name="T15" fmla="*/ 0 h 8"/>
              <a:gd name="T16" fmla="*/ 14288 w 10"/>
              <a:gd name="T17" fmla="*/ 277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8">
                <a:moveTo>
                  <a:pt x="10" y="2"/>
                </a:moveTo>
                <a:lnTo>
                  <a:pt x="8" y="8"/>
                </a:lnTo>
                <a:lnTo>
                  <a:pt x="6" y="8"/>
                </a:lnTo>
                <a:lnTo>
                  <a:pt x="8" y="6"/>
                </a:lnTo>
                <a:lnTo>
                  <a:pt x="4" y="4"/>
                </a:lnTo>
                <a:lnTo>
                  <a:pt x="0" y="4"/>
                </a:lnTo>
                <a:lnTo>
                  <a:pt x="8" y="2"/>
                </a:lnTo>
                <a:lnTo>
                  <a:pt x="10"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64" name="Freeform 121"/>
          <p:cNvSpPr>
            <a:spLocks/>
          </p:cNvSpPr>
          <p:nvPr/>
        </p:nvSpPr>
        <p:spPr bwMode="auto">
          <a:xfrm>
            <a:off x="4677896" y="4742176"/>
            <a:ext cx="6193" cy="8671"/>
          </a:xfrm>
          <a:custGeom>
            <a:avLst/>
            <a:gdLst>
              <a:gd name="T0" fmla="*/ 7937 w 6"/>
              <a:gd name="T1" fmla="*/ 2778 h 8"/>
              <a:gd name="T2" fmla="*/ 2646 w 6"/>
              <a:gd name="T3" fmla="*/ 8335 h 8"/>
              <a:gd name="T4" fmla="*/ 0 w 6"/>
              <a:gd name="T5" fmla="*/ 11113 h 8"/>
              <a:gd name="T6" fmla="*/ 2646 w 6"/>
              <a:gd name="T7" fmla="*/ 5557 h 8"/>
              <a:gd name="T8" fmla="*/ 7937 w 6"/>
              <a:gd name="T9" fmla="*/ 0 h 8"/>
              <a:gd name="T10" fmla="*/ 7937 w 6"/>
              <a:gd name="T11" fmla="*/ 0 h 8"/>
              <a:gd name="T12" fmla="*/ 7937 w 6"/>
              <a:gd name="T13" fmla="*/ 2778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8">
                <a:moveTo>
                  <a:pt x="6" y="2"/>
                </a:moveTo>
                <a:lnTo>
                  <a:pt x="2" y="6"/>
                </a:lnTo>
                <a:lnTo>
                  <a:pt x="0" y="8"/>
                </a:lnTo>
                <a:lnTo>
                  <a:pt x="2" y="4"/>
                </a:lnTo>
                <a:lnTo>
                  <a:pt x="6" y="0"/>
                </a:lnTo>
                <a:lnTo>
                  <a:pt x="6" y="2"/>
                </a:lnTo>
                <a:close/>
              </a:path>
            </a:pathLst>
          </a:custGeom>
          <a:solidFill>
            <a:schemeClr val="accent1"/>
          </a:solidFill>
          <a:ln>
            <a:noFill/>
          </a:ln>
        </p:spPr>
        <p:txBody>
          <a:bodyPr/>
          <a:lstStyle/>
          <a:p>
            <a:endParaRPr lang="en-US" sz="1600" dirty="0">
              <a:solidFill>
                <a:prstClr val="black"/>
              </a:solidFill>
            </a:endParaRPr>
          </a:p>
        </p:txBody>
      </p:sp>
      <p:sp>
        <p:nvSpPr>
          <p:cNvPr id="2165" name="Freeform 122"/>
          <p:cNvSpPr>
            <a:spLocks/>
          </p:cNvSpPr>
          <p:nvPr/>
        </p:nvSpPr>
        <p:spPr bwMode="auto">
          <a:xfrm>
            <a:off x="4677896" y="4742176"/>
            <a:ext cx="6193" cy="8671"/>
          </a:xfrm>
          <a:custGeom>
            <a:avLst/>
            <a:gdLst>
              <a:gd name="T0" fmla="*/ 7937 w 6"/>
              <a:gd name="T1" fmla="*/ 2778 h 8"/>
              <a:gd name="T2" fmla="*/ 2646 w 6"/>
              <a:gd name="T3" fmla="*/ 8335 h 8"/>
              <a:gd name="T4" fmla="*/ 0 w 6"/>
              <a:gd name="T5" fmla="*/ 11113 h 8"/>
              <a:gd name="T6" fmla="*/ 2646 w 6"/>
              <a:gd name="T7" fmla="*/ 5557 h 8"/>
              <a:gd name="T8" fmla="*/ 7937 w 6"/>
              <a:gd name="T9" fmla="*/ 0 h 8"/>
              <a:gd name="T10" fmla="*/ 7937 w 6"/>
              <a:gd name="T11" fmla="*/ 0 h 8"/>
              <a:gd name="T12" fmla="*/ 7937 w 6"/>
              <a:gd name="T13" fmla="*/ 2778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8">
                <a:moveTo>
                  <a:pt x="6" y="2"/>
                </a:moveTo>
                <a:lnTo>
                  <a:pt x="2" y="6"/>
                </a:lnTo>
                <a:lnTo>
                  <a:pt x="0" y="8"/>
                </a:lnTo>
                <a:lnTo>
                  <a:pt x="2" y="4"/>
                </a:lnTo>
                <a:lnTo>
                  <a:pt x="6" y="0"/>
                </a:lnTo>
                <a:lnTo>
                  <a:pt x="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66" name="Freeform 123"/>
          <p:cNvSpPr>
            <a:spLocks/>
          </p:cNvSpPr>
          <p:nvPr/>
        </p:nvSpPr>
        <p:spPr bwMode="auto">
          <a:xfrm>
            <a:off x="4659316" y="4753324"/>
            <a:ext cx="8671" cy="7432"/>
          </a:xfrm>
          <a:custGeom>
            <a:avLst/>
            <a:gdLst>
              <a:gd name="T0" fmla="*/ 11113 w 8"/>
              <a:gd name="T1" fmla="*/ 3175 h 6"/>
              <a:gd name="T2" fmla="*/ 8335 w 8"/>
              <a:gd name="T3" fmla="*/ 6350 h 6"/>
              <a:gd name="T4" fmla="*/ 0 w 8"/>
              <a:gd name="T5" fmla="*/ 9525 h 6"/>
              <a:gd name="T6" fmla="*/ 2778 w 8"/>
              <a:gd name="T7" fmla="*/ 6350 h 6"/>
              <a:gd name="T8" fmla="*/ 8335 w 8"/>
              <a:gd name="T9" fmla="*/ 6350 h 6"/>
              <a:gd name="T10" fmla="*/ 11113 w 8"/>
              <a:gd name="T11" fmla="*/ 0 h 6"/>
              <a:gd name="T12" fmla="*/ 11113 w 8"/>
              <a:gd name="T13" fmla="*/ 3175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8" y="2"/>
                </a:moveTo>
                <a:lnTo>
                  <a:pt x="6" y="4"/>
                </a:lnTo>
                <a:lnTo>
                  <a:pt x="0" y="6"/>
                </a:lnTo>
                <a:lnTo>
                  <a:pt x="2" y="4"/>
                </a:lnTo>
                <a:lnTo>
                  <a:pt x="6" y="4"/>
                </a:lnTo>
                <a:lnTo>
                  <a:pt x="8" y="0"/>
                </a:lnTo>
                <a:lnTo>
                  <a:pt x="8" y="2"/>
                </a:lnTo>
                <a:close/>
              </a:path>
            </a:pathLst>
          </a:custGeom>
          <a:solidFill>
            <a:schemeClr val="accent1"/>
          </a:solidFill>
          <a:ln>
            <a:noFill/>
          </a:ln>
        </p:spPr>
        <p:txBody>
          <a:bodyPr/>
          <a:lstStyle/>
          <a:p>
            <a:endParaRPr lang="en-US" sz="1600" dirty="0">
              <a:solidFill>
                <a:prstClr val="black"/>
              </a:solidFill>
            </a:endParaRPr>
          </a:p>
        </p:txBody>
      </p:sp>
      <p:sp>
        <p:nvSpPr>
          <p:cNvPr id="2167" name="Freeform 124"/>
          <p:cNvSpPr>
            <a:spLocks/>
          </p:cNvSpPr>
          <p:nvPr/>
        </p:nvSpPr>
        <p:spPr bwMode="auto">
          <a:xfrm>
            <a:off x="4659316" y="4753324"/>
            <a:ext cx="8671" cy="7432"/>
          </a:xfrm>
          <a:custGeom>
            <a:avLst/>
            <a:gdLst>
              <a:gd name="T0" fmla="*/ 11113 w 8"/>
              <a:gd name="T1" fmla="*/ 3175 h 6"/>
              <a:gd name="T2" fmla="*/ 8335 w 8"/>
              <a:gd name="T3" fmla="*/ 6350 h 6"/>
              <a:gd name="T4" fmla="*/ 0 w 8"/>
              <a:gd name="T5" fmla="*/ 9525 h 6"/>
              <a:gd name="T6" fmla="*/ 2778 w 8"/>
              <a:gd name="T7" fmla="*/ 6350 h 6"/>
              <a:gd name="T8" fmla="*/ 8335 w 8"/>
              <a:gd name="T9" fmla="*/ 6350 h 6"/>
              <a:gd name="T10" fmla="*/ 11113 w 8"/>
              <a:gd name="T11" fmla="*/ 0 h 6"/>
              <a:gd name="T12" fmla="*/ 11113 w 8"/>
              <a:gd name="T13" fmla="*/ 3175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8" y="2"/>
                </a:moveTo>
                <a:lnTo>
                  <a:pt x="6" y="4"/>
                </a:lnTo>
                <a:lnTo>
                  <a:pt x="0" y="6"/>
                </a:lnTo>
                <a:lnTo>
                  <a:pt x="2" y="4"/>
                </a:lnTo>
                <a:lnTo>
                  <a:pt x="6" y="4"/>
                </a:lnTo>
                <a:lnTo>
                  <a:pt x="8" y="0"/>
                </a:lnTo>
                <a:lnTo>
                  <a:pt x="8"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68" name="Freeform 125"/>
          <p:cNvSpPr>
            <a:spLocks/>
          </p:cNvSpPr>
          <p:nvPr/>
        </p:nvSpPr>
        <p:spPr bwMode="auto">
          <a:xfrm>
            <a:off x="4640736" y="4706255"/>
            <a:ext cx="9909" cy="6193"/>
          </a:xfrm>
          <a:custGeom>
            <a:avLst/>
            <a:gdLst>
              <a:gd name="T0" fmla="*/ 12700 w 8"/>
              <a:gd name="T1" fmla="*/ 0 h 6"/>
              <a:gd name="T2" fmla="*/ 9525 w 8"/>
              <a:gd name="T3" fmla="*/ 7937 h 6"/>
              <a:gd name="T4" fmla="*/ 0 w 8"/>
              <a:gd name="T5" fmla="*/ 2646 h 6"/>
              <a:gd name="T6" fmla="*/ 0 w 8"/>
              <a:gd name="T7" fmla="*/ 0 h 6"/>
              <a:gd name="T8" fmla="*/ 0 w 8"/>
              <a:gd name="T9" fmla="*/ 0 h 6"/>
              <a:gd name="T10" fmla="*/ 6350 w 8"/>
              <a:gd name="T11" fmla="*/ 0 h 6"/>
              <a:gd name="T12" fmla="*/ 9525 w 8"/>
              <a:gd name="T13" fmla="*/ 0 h 6"/>
              <a:gd name="T14" fmla="*/ 12700 w 8"/>
              <a:gd name="T15" fmla="*/ 0 h 6"/>
              <a:gd name="T16" fmla="*/ 12700 w 8"/>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 h="6">
                <a:moveTo>
                  <a:pt x="8" y="0"/>
                </a:moveTo>
                <a:lnTo>
                  <a:pt x="6" y="6"/>
                </a:lnTo>
                <a:lnTo>
                  <a:pt x="0" y="2"/>
                </a:lnTo>
                <a:lnTo>
                  <a:pt x="0" y="0"/>
                </a:lnTo>
                <a:lnTo>
                  <a:pt x="4" y="0"/>
                </a:lnTo>
                <a:lnTo>
                  <a:pt x="6" y="0"/>
                </a:lnTo>
                <a:lnTo>
                  <a:pt x="8" y="0"/>
                </a:lnTo>
                <a:close/>
              </a:path>
            </a:pathLst>
          </a:custGeom>
          <a:solidFill>
            <a:schemeClr val="accent1"/>
          </a:solidFill>
          <a:ln>
            <a:noFill/>
          </a:ln>
        </p:spPr>
        <p:txBody>
          <a:bodyPr/>
          <a:lstStyle/>
          <a:p>
            <a:endParaRPr lang="en-US" sz="1600" dirty="0">
              <a:solidFill>
                <a:prstClr val="black"/>
              </a:solidFill>
            </a:endParaRPr>
          </a:p>
        </p:txBody>
      </p:sp>
      <p:sp>
        <p:nvSpPr>
          <p:cNvPr id="2169" name="Freeform 126"/>
          <p:cNvSpPr>
            <a:spLocks/>
          </p:cNvSpPr>
          <p:nvPr/>
        </p:nvSpPr>
        <p:spPr bwMode="auto">
          <a:xfrm>
            <a:off x="4640736" y="4706255"/>
            <a:ext cx="9909" cy="6193"/>
          </a:xfrm>
          <a:custGeom>
            <a:avLst/>
            <a:gdLst>
              <a:gd name="T0" fmla="*/ 12700 w 8"/>
              <a:gd name="T1" fmla="*/ 0 h 6"/>
              <a:gd name="T2" fmla="*/ 9525 w 8"/>
              <a:gd name="T3" fmla="*/ 7937 h 6"/>
              <a:gd name="T4" fmla="*/ 0 w 8"/>
              <a:gd name="T5" fmla="*/ 2646 h 6"/>
              <a:gd name="T6" fmla="*/ 0 w 8"/>
              <a:gd name="T7" fmla="*/ 0 h 6"/>
              <a:gd name="T8" fmla="*/ 0 w 8"/>
              <a:gd name="T9" fmla="*/ 0 h 6"/>
              <a:gd name="T10" fmla="*/ 6350 w 8"/>
              <a:gd name="T11" fmla="*/ 0 h 6"/>
              <a:gd name="T12" fmla="*/ 9525 w 8"/>
              <a:gd name="T13" fmla="*/ 0 h 6"/>
              <a:gd name="T14" fmla="*/ 12700 w 8"/>
              <a:gd name="T15" fmla="*/ 0 h 6"/>
              <a:gd name="T16" fmla="*/ 12700 w 8"/>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 h="6">
                <a:moveTo>
                  <a:pt x="8" y="0"/>
                </a:moveTo>
                <a:lnTo>
                  <a:pt x="6" y="6"/>
                </a:lnTo>
                <a:lnTo>
                  <a:pt x="0" y="2"/>
                </a:lnTo>
                <a:lnTo>
                  <a:pt x="0" y="0"/>
                </a:lnTo>
                <a:lnTo>
                  <a:pt x="4" y="0"/>
                </a:lnTo>
                <a:lnTo>
                  <a:pt x="6" y="0"/>
                </a:lnTo>
                <a:lnTo>
                  <a:pt x="8"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70" name="Freeform 127"/>
          <p:cNvSpPr>
            <a:spLocks/>
          </p:cNvSpPr>
          <p:nvPr/>
        </p:nvSpPr>
        <p:spPr bwMode="auto">
          <a:xfrm>
            <a:off x="4618441" y="4708732"/>
            <a:ext cx="11148" cy="11148"/>
          </a:xfrm>
          <a:custGeom>
            <a:avLst/>
            <a:gdLst>
              <a:gd name="T0" fmla="*/ 8572 w 10"/>
              <a:gd name="T1" fmla="*/ 2857 h 10"/>
              <a:gd name="T2" fmla="*/ 11430 w 10"/>
              <a:gd name="T3" fmla="*/ 2857 h 10"/>
              <a:gd name="T4" fmla="*/ 14287 w 10"/>
              <a:gd name="T5" fmla="*/ 11430 h 10"/>
              <a:gd name="T6" fmla="*/ 11430 w 10"/>
              <a:gd name="T7" fmla="*/ 11430 h 10"/>
              <a:gd name="T8" fmla="*/ 5715 w 10"/>
              <a:gd name="T9" fmla="*/ 5715 h 10"/>
              <a:gd name="T10" fmla="*/ 5715 w 10"/>
              <a:gd name="T11" fmla="*/ 11430 h 10"/>
              <a:gd name="T12" fmla="*/ 2857 w 10"/>
              <a:gd name="T13" fmla="*/ 14287 h 10"/>
              <a:gd name="T14" fmla="*/ 0 w 10"/>
              <a:gd name="T15" fmla="*/ 5715 h 10"/>
              <a:gd name="T16" fmla="*/ 0 w 10"/>
              <a:gd name="T17" fmla="*/ 2857 h 10"/>
              <a:gd name="T18" fmla="*/ 2857 w 10"/>
              <a:gd name="T19" fmla="*/ 0 h 10"/>
              <a:gd name="T20" fmla="*/ 8572 w 10"/>
              <a:gd name="T21" fmla="*/ 2857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10">
                <a:moveTo>
                  <a:pt x="6" y="2"/>
                </a:moveTo>
                <a:lnTo>
                  <a:pt x="8" y="2"/>
                </a:lnTo>
                <a:lnTo>
                  <a:pt x="10" y="8"/>
                </a:lnTo>
                <a:lnTo>
                  <a:pt x="8" y="8"/>
                </a:lnTo>
                <a:lnTo>
                  <a:pt x="4" y="4"/>
                </a:lnTo>
                <a:lnTo>
                  <a:pt x="4" y="8"/>
                </a:lnTo>
                <a:lnTo>
                  <a:pt x="2" y="10"/>
                </a:lnTo>
                <a:lnTo>
                  <a:pt x="0" y="4"/>
                </a:lnTo>
                <a:lnTo>
                  <a:pt x="0" y="2"/>
                </a:lnTo>
                <a:lnTo>
                  <a:pt x="2" y="0"/>
                </a:lnTo>
                <a:lnTo>
                  <a:pt x="6" y="2"/>
                </a:lnTo>
                <a:close/>
              </a:path>
            </a:pathLst>
          </a:custGeom>
          <a:solidFill>
            <a:schemeClr val="accent1"/>
          </a:solidFill>
          <a:ln>
            <a:noFill/>
          </a:ln>
        </p:spPr>
        <p:txBody>
          <a:bodyPr/>
          <a:lstStyle/>
          <a:p>
            <a:endParaRPr lang="en-US" sz="1600" dirty="0">
              <a:solidFill>
                <a:prstClr val="black"/>
              </a:solidFill>
            </a:endParaRPr>
          </a:p>
        </p:txBody>
      </p:sp>
      <p:sp>
        <p:nvSpPr>
          <p:cNvPr id="2171" name="Freeform 128"/>
          <p:cNvSpPr>
            <a:spLocks/>
          </p:cNvSpPr>
          <p:nvPr/>
        </p:nvSpPr>
        <p:spPr bwMode="auto">
          <a:xfrm>
            <a:off x="4618441" y="4708732"/>
            <a:ext cx="11148" cy="11148"/>
          </a:xfrm>
          <a:custGeom>
            <a:avLst/>
            <a:gdLst>
              <a:gd name="T0" fmla="*/ 8572 w 10"/>
              <a:gd name="T1" fmla="*/ 2857 h 10"/>
              <a:gd name="T2" fmla="*/ 11430 w 10"/>
              <a:gd name="T3" fmla="*/ 2857 h 10"/>
              <a:gd name="T4" fmla="*/ 14287 w 10"/>
              <a:gd name="T5" fmla="*/ 11430 h 10"/>
              <a:gd name="T6" fmla="*/ 11430 w 10"/>
              <a:gd name="T7" fmla="*/ 11430 h 10"/>
              <a:gd name="T8" fmla="*/ 5715 w 10"/>
              <a:gd name="T9" fmla="*/ 5715 h 10"/>
              <a:gd name="T10" fmla="*/ 5715 w 10"/>
              <a:gd name="T11" fmla="*/ 11430 h 10"/>
              <a:gd name="T12" fmla="*/ 2857 w 10"/>
              <a:gd name="T13" fmla="*/ 14287 h 10"/>
              <a:gd name="T14" fmla="*/ 0 w 10"/>
              <a:gd name="T15" fmla="*/ 5715 h 10"/>
              <a:gd name="T16" fmla="*/ 0 w 10"/>
              <a:gd name="T17" fmla="*/ 2857 h 10"/>
              <a:gd name="T18" fmla="*/ 2857 w 10"/>
              <a:gd name="T19" fmla="*/ 0 h 10"/>
              <a:gd name="T20" fmla="*/ 8572 w 10"/>
              <a:gd name="T21" fmla="*/ 2857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10">
                <a:moveTo>
                  <a:pt x="6" y="2"/>
                </a:moveTo>
                <a:lnTo>
                  <a:pt x="8" y="2"/>
                </a:lnTo>
                <a:lnTo>
                  <a:pt x="10" y="8"/>
                </a:lnTo>
                <a:lnTo>
                  <a:pt x="8" y="8"/>
                </a:lnTo>
                <a:lnTo>
                  <a:pt x="4" y="4"/>
                </a:lnTo>
                <a:lnTo>
                  <a:pt x="4" y="8"/>
                </a:lnTo>
                <a:lnTo>
                  <a:pt x="2" y="10"/>
                </a:lnTo>
                <a:lnTo>
                  <a:pt x="0" y="4"/>
                </a:lnTo>
                <a:lnTo>
                  <a:pt x="0" y="2"/>
                </a:lnTo>
                <a:lnTo>
                  <a:pt x="2" y="0"/>
                </a:lnTo>
                <a:lnTo>
                  <a:pt x="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72" name="Freeform 129"/>
          <p:cNvSpPr>
            <a:spLocks/>
          </p:cNvSpPr>
          <p:nvPr/>
        </p:nvSpPr>
        <p:spPr bwMode="auto">
          <a:xfrm>
            <a:off x="4623395" y="4719880"/>
            <a:ext cx="6193" cy="6194"/>
          </a:xfrm>
          <a:custGeom>
            <a:avLst/>
            <a:gdLst>
              <a:gd name="T0" fmla="*/ 7937 w 6"/>
              <a:gd name="T1" fmla="*/ 2646 h 6"/>
              <a:gd name="T2" fmla="*/ 5291 w 6"/>
              <a:gd name="T3" fmla="*/ 5292 h 6"/>
              <a:gd name="T4" fmla="*/ 7937 w 6"/>
              <a:gd name="T5" fmla="*/ 7938 h 6"/>
              <a:gd name="T6" fmla="*/ 2646 w 6"/>
              <a:gd name="T7" fmla="*/ 7938 h 6"/>
              <a:gd name="T8" fmla="*/ 0 w 6"/>
              <a:gd name="T9" fmla="*/ 0 h 6"/>
              <a:gd name="T10" fmla="*/ 0 w 6"/>
              <a:gd name="T11" fmla="*/ 0 h 6"/>
              <a:gd name="T12" fmla="*/ 7937 w 6"/>
              <a:gd name="T13" fmla="*/ 0 h 6"/>
              <a:gd name="T14" fmla="*/ 7937 w 6"/>
              <a:gd name="T15" fmla="*/ 2646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6">
                <a:moveTo>
                  <a:pt x="6" y="2"/>
                </a:moveTo>
                <a:lnTo>
                  <a:pt x="4" y="4"/>
                </a:lnTo>
                <a:lnTo>
                  <a:pt x="6" y="6"/>
                </a:lnTo>
                <a:lnTo>
                  <a:pt x="2" y="6"/>
                </a:lnTo>
                <a:lnTo>
                  <a:pt x="0" y="0"/>
                </a:lnTo>
                <a:lnTo>
                  <a:pt x="6" y="0"/>
                </a:lnTo>
                <a:lnTo>
                  <a:pt x="6" y="2"/>
                </a:lnTo>
                <a:close/>
              </a:path>
            </a:pathLst>
          </a:custGeom>
          <a:solidFill>
            <a:schemeClr val="accent1"/>
          </a:solidFill>
          <a:ln>
            <a:noFill/>
          </a:ln>
        </p:spPr>
        <p:txBody>
          <a:bodyPr/>
          <a:lstStyle/>
          <a:p>
            <a:endParaRPr lang="en-US" sz="1600" dirty="0">
              <a:solidFill>
                <a:prstClr val="black"/>
              </a:solidFill>
            </a:endParaRPr>
          </a:p>
        </p:txBody>
      </p:sp>
      <p:sp>
        <p:nvSpPr>
          <p:cNvPr id="2173" name="Freeform 130"/>
          <p:cNvSpPr>
            <a:spLocks/>
          </p:cNvSpPr>
          <p:nvPr/>
        </p:nvSpPr>
        <p:spPr bwMode="auto">
          <a:xfrm>
            <a:off x="4623395" y="4719880"/>
            <a:ext cx="6193" cy="6194"/>
          </a:xfrm>
          <a:custGeom>
            <a:avLst/>
            <a:gdLst>
              <a:gd name="T0" fmla="*/ 7937 w 6"/>
              <a:gd name="T1" fmla="*/ 2646 h 6"/>
              <a:gd name="T2" fmla="*/ 5291 w 6"/>
              <a:gd name="T3" fmla="*/ 5292 h 6"/>
              <a:gd name="T4" fmla="*/ 7937 w 6"/>
              <a:gd name="T5" fmla="*/ 7938 h 6"/>
              <a:gd name="T6" fmla="*/ 2646 w 6"/>
              <a:gd name="T7" fmla="*/ 7938 h 6"/>
              <a:gd name="T8" fmla="*/ 0 w 6"/>
              <a:gd name="T9" fmla="*/ 0 h 6"/>
              <a:gd name="T10" fmla="*/ 0 w 6"/>
              <a:gd name="T11" fmla="*/ 0 h 6"/>
              <a:gd name="T12" fmla="*/ 7937 w 6"/>
              <a:gd name="T13" fmla="*/ 0 h 6"/>
              <a:gd name="T14" fmla="*/ 7937 w 6"/>
              <a:gd name="T15" fmla="*/ 2646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6">
                <a:moveTo>
                  <a:pt x="6" y="2"/>
                </a:moveTo>
                <a:lnTo>
                  <a:pt x="4" y="4"/>
                </a:lnTo>
                <a:lnTo>
                  <a:pt x="6" y="6"/>
                </a:lnTo>
                <a:lnTo>
                  <a:pt x="2" y="6"/>
                </a:lnTo>
                <a:lnTo>
                  <a:pt x="0" y="0"/>
                </a:lnTo>
                <a:lnTo>
                  <a:pt x="6" y="0"/>
                </a:lnTo>
                <a:lnTo>
                  <a:pt x="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74" name="Freeform 131"/>
          <p:cNvSpPr>
            <a:spLocks/>
          </p:cNvSpPr>
          <p:nvPr/>
        </p:nvSpPr>
        <p:spPr bwMode="auto">
          <a:xfrm>
            <a:off x="4602338" y="4747130"/>
            <a:ext cx="9909" cy="8671"/>
          </a:xfrm>
          <a:custGeom>
            <a:avLst/>
            <a:gdLst>
              <a:gd name="T0" fmla="*/ 9525 w 8"/>
              <a:gd name="T1" fmla="*/ 0 h 8"/>
              <a:gd name="T2" fmla="*/ 12700 w 8"/>
              <a:gd name="T3" fmla="*/ 2778 h 8"/>
              <a:gd name="T4" fmla="*/ 9525 w 8"/>
              <a:gd name="T5" fmla="*/ 5557 h 8"/>
              <a:gd name="T6" fmla="*/ 12700 w 8"/>
              <a:gd name="T7" fmla="*/ 5557 h 8"/>
              <a:gd name="T8" fmla="*/ 12700 w 8"/>
              <a:gd name="T9" fmla="*/ 8335 h 8"/>
              <a:gd name="T10" fmla="*/ 9525 w 8"/>
              <a:gd name="T11" fmla="*/ 8335 h 8"/>
              <a:gd name="T12" fmla="*/ 3175 w 8"/>
              <a:gd name="T13" fmla="*/ 11113 h 8"/>
              <a:gd name="T14" fmla="*/ 0 w 8"/>
              <a:gd name="T15" fmla="*/ 5557 h 8"/>
              <a:gd name="T16" fmla="*/ 6350 w 8"/>
              <a:gd name="T17" fmla="*/ 0 h 8"/>
              <a:gd name="T18" fmla="*/ 6350 w 8"/>
              <a:gd name="T19" fmla="*/ 2778 h 8"/>
              <a:gd name="T20" fmla="*/ 9525 w 8"/>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 h="8">
                <a:moveTo>
                  <a:pt x="6" y="0"/>
                </a:moveTo>
                <a:lnTo>
                  <a:pt x="8" y="2"/>
                </a:lnTo>
                <a:lnTo>
                  <a:pt x="6" y="4"/>
                </a:lnTo>
                <a:lnTo>
                  <a:pt x="8" y="4"/>
                </a:lnTo>
                <a:lnTo>
                  <a:pt x="8" y="6"/>
                </a:lnTo>
                <a:lnTo>
                  <a:pt x="6" y="6"/>
                </a:lnTo>
                <a:lnTo>
                  <a:pt x="2" y="8"/>
                </a:lnTo>
                <a:lnTo>
                  <a:pt x="0" y="4"/>
                </a:lnTo>
                <a:lnTo>
                  <a:pt x="4" y="0"/>
                </a:lnTo>
                <a:lnTo>
                  <a:pt x="4" y="2"/>
                </a:lnTo>
                <a:lnTo>
                  <a:pt x="6" y="0"/>
                </a:lnTo>
                <a:close/>
              </a:path>
            </a:pathLst>
          </a:custGeom>
          <a:solidFill>
            <a:schemeClr val="accent1"/>
          </a:solidFill>
          <a:ln>
            <a:noFill/>
          </a:ln>
        </p:spPr>
        <p:txBody>
          <a:bodyPr/>
          <a:lstStyle/>
          <a:p>
            <a:endParaRPr lang="en-US" sz="1600" dirty="0">
              <a:solidFill>
                <a:prstClr val="black"/>
              </a:solidFill>
            </a:endParaRPr>
          </a:p>
        </p:txBody>
      </p:sp>
      <p:sp>
        <p:nvSpPr>
          <p:cNvPr id="2175" name="Freeform 132"/>
          <p:cNvSpPr>
            <a:spLocks/>
          </p:cNvSpPr>
          <p:nvPr/>
        </p:nvSpPr>
        <p:spPr bwMode="auto">
          <a:xfrm>
            <a:off x="4602338" y="4747130"/>
            <a:ext cx="9909" cy="8671"/>
          </a:xfrm>
          <a:custGeom>
            <a:avLst/>
            <a:gdLst>
              <a:gd name="T0" fmla="*/ 9525 w 8"/>
              <a:gd name="T1" fmla="*/ 0 h 8"/>
              <a:gd name="T2" fmla="*/ 12700 w 8"/>
              <a:gd name="T3" fmla="*/ 2778 h 8"/>
              <a:gd name="T4" fmla="*/ 9525 w 8"/>
              <a:gd name="T5" fmla="*/ 5557 h 8"/>
              <a:gd name="T6" fmla="*/ 12700 w 8"/>
              <a:gd name="T7" fmla="*/ 5557 h 8"/>
              <a:gd name="T8" fmla="*/ 12700 w 8"/>
              <a:gd name="T9" fmla="*/ 8335 h 8"/>
              <a:gd name="T10" fmla="*/ 9525 w 8"/>
              <a:gd name="T11" fmla="*/ 8335 h 8"/>
              <a:gd name="T12" fmla="*/ 3175 w 8"/>
              <a:gd name="T13" fmla="*/ 11113 h 8"/>
              <a:gd name="T14" fmla="*/ 0 w 8"/>
              <a:gd name="T15" fmla="*/ 5557 h 8"/>
              <a:gd name="T16" fmla="*/ 6350 w 8"/>
              <a:gd name="T17" fmla="*/ 0 h 8"/>
              <a:gd name="T18" fmla="*/ 6350 w 8"/>
              <a:gd name="T19" fmla="*/ 2778 h 8"/>
              <a:gd name="T20" fmla="*/ 9525 w 8"/>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 h="8">
                <a:moveTo>
                  <a:pt x="6" y="0"/>
                </a:moveTo>
                <a:lnTo>
                  <a:pt x="8" y="2"/>
                </a:lnTo>
                <a:lnTo>
                  <a:pt x="6" y="4"/>
                </a:lnTo>
                <a:lnTo>
                  <a:pt x="8" y="4"/>
                </a:lnTo>
                <a:lnTo>
                  <a:pt x="8" y="6"/>
                </a:lnTo>
                <a:lnTo>
                  <a:pt x="6" y="6"/>
                </a:lnTo>
                <a:lnTo>
                  <a:pt x="2" y="8"/>
                </a:lnTo>
                <a:lnTo>
                  <a:pt x="0" y="4"/>
                </a:lnTo>
                <a:lnTo>
                  <a:pt x="4" y="0"/>
                </a:lnTo>
                <a:lnTo>
                  <a:pt x="4" y="2"/>
                </a:lnTo>
                <a:lnTo>
                  <a:pt x="6"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76" name="Freeform 133"/>
          <p:cNvSpPr>
            <a:spLocks/>
          </p:cNvSpPr>
          <p:nvPr/>
        </p:nvSpPr>
        <p:spPr bwMode="auto">
          <a:xfrm>
            <a:off x="4566417" y="4785529"/>
            <a:ext cx="4955" cy="3716"/>
          </a:xfrm>
          <a:custGeom>
            <a:avLst/>
            <a:gdLst>
              <a:gd name="T0" fmla="*/ 3175 w 4"/>
              <a:gd name="T1" fmla="*/ 0 h 4"/>
              <a:gd name="T2" fmla="*/ 6350 w 4"/>
              <a:gd name="T3" fmla="*/ 4762 h 4"/>
              <a:gd name="T4" fmla="*/ 0 w 4"/>
              <a:gd name="T5" fmla="*/ 4762 h 4"/>
              <a:gd name="T6" fmla="*/ 3175 w 4"/>
              <a:gd name="T7" fmla="*/ 2381 h 4"/>
              <a:gd name="T8" fmla="*/ 0 w 4"/>
              <a:gd name="T9" fmla="*/ 2381 h 4"/>
              <a:gd name="T10" fmla="*/ 3175 w 4"/>
              <a:gd name="T11" fmla="*/ 0 h 4"/>
              <a:gd name="T12" fmla="*/ 3175 w 4"/>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4">
                <a:moveTo>
                  <a:pt x="2" y="0"/>
                </a:moveTo>
                <a:lnTo>
                  <a:pt x="4" y="4"/>
                </a:lnTo>
                <a:lnTo>
                  <a:pt x="0" y="4"/>
                </a:lnTo>
                <a:lnTo>
                  <a:pt x="2" y="2"/>
                </a:lnTo>
                <a:lnTo>
                  <a:pt x="0" y="2"/>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177" name="Freeform 134"/>
          <p:cNvSpPr>
            <a:spLocks/>
          </p:cNvSpPr>
          <p:nvPr/>
        </p:nvSpPr>
        <p:spPr bwMode="auto">
          <a:xfrm>
            <a:off x="4566417" y="4785529"/>
            <a:ext cx="4955" cy="3716"/>
          </a:xfrm>
          <a:custGeom>
            <a:avLst/>
            <a:gdLst>
              <a:gd name="T0" fmla="*/ 3175 w 4"/>
              <a:gd name="T1" fmla="*/ 0 h 4"/>
              <a:gd name="T2" fmla="*/ 6350 w 4"/>
              <a:gd name="T3" fmla="*/ 4762 h 4"/>
              <a:gd name="T4" fmla="*/ 0 w 4"/>
              <a:gd name="T5" fmla="*/ 4762 h 4"/>
              <a:gd name="T6" fmla="*/ 3175 w 4"/>
              <a:gd name="T7" fmla="*/ 2381 h 4"/>
              <a:gd name="T8" fmla="*/ 0 w 4"/>
              <a:gd name="T9" fmla="*/ 2381 h 4"/>
              <a:gd name="T10" fmla="*/ 3175 w 4"/>
              <a:gd name="T11" fmla="*/ 0 h 4"/>
              <a:gd name="T12" fmla="*/ 3175 w 4"/>
              <a:gd name="T13" fmla="*/ 0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4">
                <a:moveTo>
                  <a:pt x="2" y="0"/>
                </a:moveTo>
                <a:lnTo>
                  <a:pt x="4" y="4"/>
                </a:lnTo>
                <a:lnTo>
                  <a:pt x="0" y="4"/>
                </a:lnTo>
                <a:lnTo>
                  <a:pt x="2" y="2"/>
                </a:lnTo>
                <a:lnTo>
                  <a:pt x="0" y="2"/>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78" name="Freeform 135"/>
          <p:cNvSpPr>
            <a:spLocks/>
          </p:cNvSpPr>
          <p:nvPr/>
        </p:nvSpPr>
        <p:spPr bwMode="auto">
          <a:xfrm>
            <a:off x="4547837" y="4796677"/>
            <a:ext cx="9909" cy="8671"/>
          </a:xfrm>
          <a:custGeom>
            <a:avLst/>
            <a:gdLst>
              <a:gd name="T0" fmla="*/ 12700 w 8"/>
              <a:gd name="T1" fmla="*/ 2778 h 8"/>
              <a:gd name="T2" fmla="*/ 0 w 8"/>
              <a:gd name="T3" fmla="*/ 11113 h 8"/>
              <a:gd name="T4" fmla="*/ 0 w 8"/>
              <a:gd name="T5" fmla="*/ 8335 h 8"/>
              <a:gd name="T6" fmla="*/ 3175 w 8"/>
              <a:gd name="T7" fmla="*/ 5557 h 8"/>
              <a:gd name="T8" fmla="*/ 12700 w 8"/>
              <a:gd name="T9" fmla="*/ 0 h 8"/>
              <a:gd name="T10" fmla="*/ 12700 w 8"/>
              <a:gd name="T11" fmla="*/ 2778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8">
                <a:moveTo>
                  <a:pt x="8" y="2"/>
                </a:moveTo>
                <a:lnTo>
                  <a:pt x="0" y="8"/>
                </a:lnTo>
                <a:lnTo>
                  <a:pt x="0" y="6"/>
                </a:lnTo>
                <a:lnTo>
                  <a:pt x="2" y="4"/>
                </a:lnTo>
                <a:lnTo>
                  <a:pt x="8" y="0"/>
                </a:lnTo>
                <a:lnTo>
                  <a:pt x="8" y="2"/>
                </a:lnTo>
                <a:close/>
              </a:path>
            </a:pathLst>
          </a:custGeom>
          <a:solidFill>
            <a:schemeClr val="accent1"/>
          </a:solidFill>
          <a:ln>
            <a:noFill/>
          </a:ln>
        </p:spPr>
        <p:txBody>
          <a:bodyPr/>
          <a:lstStyle/>
          <a:p>
            <a:endParaRPr lang="en-US" sz="1600" dirty="0">
              <a:solidFill>
                <a:prstClr val="black"/>
              </a:solidFill>
            </a:endParaRPr>
          </a:p>
        </p:txBody>
      </p:sp>
      <p:sp>
        <p:nvSpPr>
          <p:cNvPr id="2179" name="Freeform 136"/>
          <p:cNvSpPr>
            <a:spLocks/>
          </p:cNvSpPr>
          <p:nvPr/>
        </p:nvSpPr>
        <p:spPr bwMode="auto">
          <a:xfrm>
            <a:off x="4547837" y="4796677"/>
            <a:ext cx="9909" cy="8671"/>
          </a:xfrm>
          <a:custGeom>
            <a:avLst/>
            <a:gdLst>
              <a:gd name="T0" fmla="*/ 12700 w 8"/>
              <a:gd name="T1" fmla="*/ 2778 h 8"/>
              <a:gd name="T2" fmla="*/ 0 w 8"/>
              <a:gd name="T3" fmla="*/ 11113 h 8"/>
              <a:gd name="T4" fmla="*/ 0 w 8"/>
              <a:gd name="T5" fmla="*/ 8335 h 8"/>
              <a:gd name="T6" fmla="*/ 3175 w 8"/>
              <a:gd name="T7" fmla="*/ 5557 h 8"/>
              <a:gd name="T8" fmla="*/ 12700 w 8"/>
              <a:gd name="T9" fmla="*/ 0 h 8"/>
              <a:gd name="T10" fmla="*/ 12700 w 8"/>
              <a:gd name="T11" fmla="*/ 2778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8">
                <a:moveTo>
                  <a:pt x="8" y="2"/>
                </a:moveTo>
                <a:lnTo>
                  <a:pt x="0" y="8"/>
                </a:lnTo>
                <a:lnTo>
                  <a:pt x="0" y="6"/>
                </a:lnTo>
                <a:lnTo>
                  <a:pt x="2" y="4"/>
                </a:lnTo>
                <a:lnTo>
                  <a:pt x="8" y="0"/>
                </a:lnTo>
                <a:lnTo>
                  <a:pt x="8"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80" name="Freeform 137"/>
          <p:cNvSpPr>
            <a:spLocks/>
          </p:cNvSpPr>
          <p:nvPr/>
        </p:nvSpPr>
        <p:spPr bwMode="auto">
          <a:xfrm>
            <a:off x="4558985" y="4791722"/>
            <a:ext cx="4955" cy="2477"/>
          </a:xfrm>
          <a:custGeom>
            <a:avLst/>
            <a:gdLst>
              <a:gd name="T0" fmla="*/ 6350 w 4"/>
              <a:gd name="T1" fmla="*/ 0 h 2"/>
              <a:gd name="T2" fmla="*/ 3175 w 4"/>
              <a:gd name="T3" fmla="*/ 3175 h 2"/>
              <a:gd name="T4" fmla="*/ 0 w 4"/>
              <a:gd name="T5" fmla="*/ 3175 h 2"/>
              <a:gd name="T6" fmla="*/ 3175 w 4"/>
              <a:gd name="T7" fmla="*/ 0 h 2"/>
              <a:gd name="T8" fmla="*/ 6350 w 4"/>
              <a:gd name="T9" fmla="*/ 0 h 2"/>
              <a:gd name="T10" fmla="*/ 6350 w 4"/>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2">
                <a:moveTo>
                  <a:pt x="4" y="0"/>
                </a:moveTo>
                <a:lnTo>
                  <a:pt x="2" y="2"/>
                </a:lnTo>
                <a:lnTo>
                  <a:pt x="0" y="2"/>
                </a:lnTo>
                <a:lnTo>
                  <a:pt x="2" y="0"/>
                </a:lnTo>
                <a:lnTo>
                  <a:pt x="4" y="0"/>
                </a:lnTo>
                <a:close/>
              </a:path>
            </a:pathLst>
          </a:custGeom>
          <a:solidFill>
            <a:schemeClr val="accent1"/>
          </a:solidFill>
          <a:ln>
            <a:noFill/>
          </a:ln>
        </p:spPr>
        <p:txBody>
          <a:bodyPr/>
          <a:lstStyle/>
          <a:p>
            <a:endParaRPr lang="en-US" sz="1600" dirty="0">
              <a:solidFill>
                <a:prstClr val="black"/>
              </a:solidFill>
            </a:endParaRPr>
          </a:p>
        </p:txBody>
      </p:sp>
      <p:sp>
        <p:nvSpPr>
          <p:cNvPr id="2181" name="Freeform 138"/>
          <p:cNvSpPr>
            <a:spLocks/>
          </p:cNvSpPr>
          <p:nvPr/>
        </p:nvSpPr>
        <p:spPr bwMode="auto">
          <a:xfrm>
            <a:off x="4558985" y="4791722"/>
            <a:ext cx="4955" cy="2477"/>
          </a:xfrm>
          <a:custGeom>
            <a:avLst/>
            <a:gdLst>
              <a:gd name="T0" fmla="*/ 6350 w 4"/>
              <a:gd name="T1" fmla="*/ 0 h 2"/>
              <a:gd name="T2" fmla="*/ 3175 w 4"/>
              <a:gd name="T3" fmla="*/ 3175 h 2"/>
              <a:gd name="T4" fmla="*/ 0 w 4"/>
              <a:gd name="T5" fmla="*/ 3175 h 2"/>
              <a:gd name="T6" fmla="*/ 3175 w 4"/>
              <a:gd name="T7" fmla="*/ 0 h 2"/>
              <a:gd name="T8" fmla="*/ 6350 w 4"/>
              <a:gd name="T9" fmla="*/ 0 h 2"/>
              <a:gd name="T10" fmla="*/ 6350 w 4"/>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2">
                <a:moveTo>
                  <a:pt x="4" y="0"/>
                </a:moveTo>
                <a:lnTo>
                  <a:pt x="2" y="2"/>
                </a:lnTo>
                <a:lnTo>
                  <a:pt x="0" y="2"/>
                </a:lnTo>
                <a:lnTo>
                  <a:pt x="2" y="0"/>
                </a:lnTo>
                <a:lnTo>
                  <a:pt x="4"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82" name="Freeform 139"/>
          <p:cNvSpPr>
            <a:spLocks/>
          </p:cNvSpPr>
          <p:nvPr/>
        </p:nvSpPr>
        <p:spPr bwMode="auto">
          <a:xfrm>
            <a:off x="4505723" y="4828882"/>
            <a:ext cx="6194" cy="3716"/>
          </a:xfrm>
          <a:custGeom>
            <a:avLst/>
            <a:gdLst>
              <a:gd name="T0" fmla="*/ 2646 w 6"/>
              <a:gd name="T1" fmla="*/ 2382 h 4"/>
              <a:gd name="T2" fmla="*/ 7938 w 6"/>
              <a:gd name="T3" fmla="*/ 0 h 4"/>
              <a:gd name="T4" fmla="*/ 7938 w 6"/>
              <a:gd name="T5" fmla="*/ 2382 h 4"/>
              <a:gd name="T6" fmla="*/ 0 w 6"/>
              <a:gd name="T7" fmla="*/ 4763 h 4"/>
              <a:gd name="T8" fmla="*/ 2646 w 6"/>
              <a:gd name="T9" fmla="*/ 2382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4">
                <a:moveTo>
                  <a:pt x="2" y="2"/>
                </a:moveTo>
                <a:lnTo>
                  <a:pt x="6" y="0"/>
                </a:lnTo>
                <a:lnTo>
                  <a:pt x="6" y="2"/>
                </a:lnTo>
                <a:lnTo>
                  <a:pt x="0" y="4"/>
                </a:lnTo>
                <a:lnTo>
                  <a:pt x="2" y="2"/>
                </a:lnTo>
                <a:close/>
              </a:path>
            </a:pathLst>
          </a:custGeom>
          <a:solidFill>
            <a:schemeClr val="accent1"/>
          </a:solidFill>
          <a:ln>
            <a:noFill/>
          </a:ln>
        </p:spPr>
        <p:txBody>
          <a:bodyPr/>
          <a:lstStyle/>
          <a:p>
            <a:endParaRPr lang="en-US" sz="1600" dirty="0">
              <a:solidFill>
                <a:prstClr val="black"/>
              </a:solidFill>
            </a:endParaRPr>
          </a:p>
        </p:txBody>
      </p:sp>
      <p:sp>
        <p:nvSpPr>
          <p:cNvPr id="2183" name="Freeform 140"/>
          <p:cNvSpPr>
            <a:spLocks/>
          </p:cNvSpPr>
          <p:nvPr/>
        </p:nvSpPr>
        <p:spPr bwMode="auto">
          <a:xfrm>
            <a:off x="4505723" y="4828882"/>
            <a:ext cx="6194" cy="3716"/>
          </a:xfrm>
          <a:custGeom>
            <a:avLst/>
            <a:gdLst>
              <a:gd name="T0" fmla="*/ 2646 w 6"/>
              <a:gd name="T1" fmla="*/ 2382 h 4"/>
              <a:gd name="T2" fmla="*/ 7938 w 6"/>
              <a:gd name="T3" fmla="*/ 0 h 4"/>
              <a:gd name="T4" fmla="*/ 7938 w 6"/>
              <a:gd name="T5" fmla="*/ 2382 h 4"/>
              <a:gd name="T6" fmla="*/ 0 w 6"/>
              <a:gd name="T7" fmla="*/ 4763 h 4"/>
              <a:gd name="T8" fmla="*/ 2646 w 6"/>
              <a:gd name="T9" fmla="*/ 2382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4">
                <a:moveTo>
                  <a:pt x="2" y="2"/>
                </a:moveTo>
                <a:lnTo>
                  <a:pt x="6" y="0"/>
                </a:lnTo>
                <a:lnTo>
                  <a:pt x="6" y="2"/>
                </a:lnTo>
                <a:lnTo>
                  <a:pt x="0" y="4"/>
                </a:lnTo>
                <a:lnTo>
                  <a:pt x="2"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84" name="Freeform 141"/>
          <p:cNvSpPr>
            <a:spLocks/>
          </p:cNvSpPr>
          <p:nvPr/>
        </p:nvSpPr>
        <p:spPr bwMode="auto">
          <a:xfrm>
            <a:off x="4446267" y="4830121"/>
            <a:ext cx="16103" cy="7432"/>
          </a:xfrm>
          <a:custGeom>
            <a:avLst/>
            <a:gdLst>
              <a:gd name="T0" fmla="*/ 14741 w 14"/>
              <a:gd name="T1" fmla="*/ 3175 h 6"/>
              <a:gd name="T2" fmla="*/ 0 w 14"/>
              <a:gd name="T3" fmla="*/ 9525 h 6"/>
              <a:gd name="T4" fmla="*/ 0 w 14"/>
              <a:gd name="T5" fmla="*/ 6350 h 6"/>
              <a:gd name="T6" fmla="*/ 5897 w 14"/>
              <a:gd name="T7" fmla="*/ 3175 h 6"/>
              <a:gd name="T8" fmla="*/ 17690 w 14"/>
              <a:gd name="T9" fmla="*/ 0 h 6"/>
              <a:gd name="T10" fmla="*/ 20638 w 14"/>
              <a:gd name="T11" fmla="*/ 3175 h 6"/>
              <a:gd name="T12" fmla="*/ 17690 w 14"/>
              <a:gd name="T13" fmla="*/ 3175 h 6"/>
              <a:gd name="T14" fmla="*/ 14741 w 14"/>
              <a:gd name="T15" fmla="*/ 3175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6">
                <a:moveTo>
                  <a:pt x="10" y="2"/>
                </a:moveTo>
                <a:lnTo>
                  <a:pt x="0" y="6"/>
                </a:lnTo>
                <a:lnTo>
                  <a:pt x="0" y="4"/>
                </a:lnTo>
                <a:lnTo>
                  <a:pt x="4" y="2"/>
                </a:lnTo>
                <a:lnTo>
                  <a:pt x="12" y="0"/>
                </a:lnTo>
                <a:lnTo>
                  <a:pt x="14" y="2"/>
                </a:lnTo>
                <a:lnTo>
                  <a:pt x="12" y="2"/>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185" name="Freeform 142"/>
          <p:cNvSpPr>
            <a:spLocks/>
          </p:cNvSpPr>
          <p:nvPr/>
        </p:nvSpPr>
        <p:spPr bwMode="auto">
          <a:xfrm>
            <a:off x="4446267" y="4830121"/>
            <a:ext cx="16103" cy="7432"/>
          </a:xfrm>
          <a:custGeom>
            <a:avLst/>
            <a:gdLst>
              <a:gd name="T0" fmla="*/ 14741 w 14"/>
              <a:gd name="T1" fmla="*/ 3175 h 6"/>
              <a:gd name="T2" fmla="*/ 0 w 14"/>
              <a:gd name="T3" fmla="*/ 9525 h 6"/>
              <a:gd name="T4" fmla="*/ 0 w 14"/>
              <a:gd name="T5" fmla="*/ 6350 h 6"/>
              <a:gd name="T6" fmla="*/ 5897 w 14"/>
              <a:gd name="T7" fmla="*/ 3175 h 6"/>
              <a:gd name="T8" fmla="*/ 17690 w 14"/>
              <a:gd name="T9" fmla="*/ 0 h 6"/>
              <a:gd name="T10" fmla="*/ 20638 w 14"/>
              <a:gd name="T11" fmla="*/ 3175 h 6"/>
              <a:gd name="T12" fmla="*/ 17690 w 14"/>
              <a:gd name="T13" fmla="*/ 3175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6">
                <a:moveTo>
                  <a:pt x="10" y="2"/>
                </a:moveTo>
                <a:lnTo>
                  <a:pt x="0" y="6"/>
                </a:lnTo>
                <a:lnTo>
                  <a:pt x="0" y="4"/>
                </a:lnTo>
                <a:lnTo>
                  <a:pt x="4" y="2"/>
                </a:lnTo>
                <a:lnTo>
                  <a:pt x="12" y="0"/>
                </a:lnTo>
                <a:lnTo>
                  <a:pt x="14" y="2"/>
                </a:lnTo>
                <a:lnTo>
                  <a:pt x="12"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86" name="Freeform 143"/>
          <p:cNvSpPr>
            <a:spLocks/>
          </p:cNvSpPr>
          <p:nvPr/>
        </p:nvSpPr>
        <p:spPr bwMode="auto">
          <a:xfrm>
            <a:off x="4419017" y="4835075"/>
            <a:ext cx="11148" cy="2477"/>
          </a:xfrm>
          <a:custGeom>
            <a:avLst/>
            <a:gdLst>
              <a:gd name="T0" fmla="*/ 5715 w 10"/>
              <a:gd name="T1" fmla="*/ 3175 h 2"/>
              <a:gd name="T2" fmla="*/ 0 w 10"/>
              <a:gd name="T3" fmla="*/ 0 h 2"/>
              <a:gd name="T4" fmla="*/ 14288 w 10"/>
              <a:gd name="T5" fmla="*/ 3175 h 2"/>
              <a:gd name="T6" fmla="*/ 5715 w 10"/>
              <a:gd name="T7" fmla="*/ 3175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2">
                <a:moveTo>
                  <a:pt x="4" y="2"/>
                </a:moveTo>
                <a:lnTo>
                  <a:pt x="0" y="0"/>
                </a:lnTo>
                <a:lnTo>
                  <a:pt x="10" y="2"/>
                </a:lnTo>
                <a:lnTo>
                  <a:pt x="4" y="2"/>
                </a:lnTo>
                <a:close/>
              </a:path>
            </a:pathLst>
          </a:custGeom>
          <a:solidFill>
            <a:schemeClr val="accent1"/>
          </a:solidFill>
          <a:ln>
            <a:noFill/>
          </a:ln>
        </p:spPr>
        <p:txBody>
          <a:bodyPr/>
          <a:lstStyle/>
          <a:p>
            <a:endParaRPr lang="en-US" sz="1600" dirty="0">
              <a:solidFill>
                <a:prstClr val="black"/>
              </a:solidFill>
            </a:endParaRPr>
          </a:p>
        </p:txBody>
      </p:sp>
      <p:sp>
        <p:nvSpPr>
          <p:cNvPr id="2187" name="Freeform 144"/>
          <p:cNvSpPr>
            <a:spLocks/>
          </p:cNvSpPr>
          <p:nvPr/>
        </p:nvSpPr>
        <p:spPr bwMode="auto">
          <a:xfrm>
            <a:off x="4419017" y="4835075"/>
            <a:ext cx="11148" cy="2477"/>
          </a:xfrm>
          <a:custGeom>
            <a:avLst/>
            <a:gdLst>
              <a:gd name="T0" fmla="*/ 5715 w 10"/>
              <a:gd name="T1" fmla="*/ 3175 h 2"/>
              <a:gd name="T2" fmla="*/ 0 w 10"/>
              <a:gd name="T3" fmla="*/ 0 h 2"/>
              <a:gd name="T4" fmla="*/ 14288 w 10"/>
              <a:gd name="T5" fmla="*/ 3175 h 2"/>
              <a:gd name="T6" fmla="*/ 5715 w 10"/>
              <a:gd name="T7" fmla="*/ 3175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2">
                <a:moveTo>
                  <a:pt x="4" y="2"/>
                </a:moveTo>
                <a:lnTo>
                  <a:pt x="0" y="0"/>
                </a:lnTo>
                <a:lnTo>
                  <a:pt x="10" y="2"/>
                </a:lnTo>
                <a:lnTo>
                  <a:pt x="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88" name="Freeform 145"/>
          <p:cNvSpPr>
            <a:spLocks/>
          </p:cNvSpPr>
          <p:nvPr/>
        </p:nvSpPr>
        <p:spPr bwMode="auto">
          <a:xfrm>
            <a:off x="6841827" y="1904416"/>
            <a:ext cx="13626" cy="18579"/>
          </a:xfrm>
          <a:custGeom>
            <a:avLst/>
            <a:gdLst>
              <a:gd name="T0" fmla="*/ 8732 w 12"/>
              <a:gd name="T1" fmla="*/ 0 h 16"/>
              <a:gd name="T2" fmla="*/ 14553 w 12"/>
              <a:gd name="T3" fmla="*/ 2977 h 16"/>
              <a:gd name="T4" fmla="*/ 17463 w 12"/>
              <a:gd name="T5" fmla="*/ 8930 h 16"/>
              <a:gd name="T6" fmla="*/ 11642 w 12"/>
              <a:gd name="T7" fmla="*/ 11906 h 16"/>
              <a:gd name="T8" fmla="*/ 11642 w 12"/>
              <a:gd name="T9" fmla="*/ 14883 h 16"/>
              <a:gd name="T10" fmla="*/ 17463 w 12"/>
              <a:gd name="T11" fmla="*/ 14883 h 16"/>
              <a:gd name="T12" fmla="*/ 14553 w 12"/>
              <a:gd name="T13" fmla="*/ 17859 h 16"/>
              <a:gd name="T14" fmla="*/ 14553 w 12"/>
              <a:gd name="T15" fmla="*/ 23812 h 16"/>
              <a:gd name="T16" fmla="*/ 5821 w 12"/>
              <a:gd name="T17" fmla="*/ 23812 h 16"/>
              <a:gd name="T18" fmla="*/ 2911 w 12"/>
              <a:gd name="T19" fmla="*/ 23812 h 16"/>
              <a:gd name="T20" fmla="*/ 2911 w 12"/>
              <a:gd name="T21" fmla="*/ 17859 h 16"/>
              <a:gd name="T22" fmla="*/ 0 w 12"/>
              <a:gd name="T23" fmla="*/ 11906 h 16"/>
              <a:gd name="T24" fmla="*/ 5821 w 12"/>
              <a:gd name="T25" fmla="*/ 11906 h 16"/>
              <a:gd name="T26" fmla="*/ 2911 w 12"/>
              <a:gd name="T27" fmla="*/ 5953 h 16"/>
              <a:gd name="T28" fmla="*/ 2911 w 12"/>
              <a:gd name="T29" fmla="*/ 0 h 16"/>
              <a:gd name="T30" fmla="*/ 8732 w 12"/>
              <a:gd name="T31" fmla="*/ 0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 h="16">
                <a:moveTo>
                  <a:pt x="6" y="0"/>
                </a:moveTo>
                <a:lnTo>
                  <a:pt x="10" y="2"/>
                </a:lnTo>
                <a:lnTo>
                  <a:pt x="12" y="6"/>
                </a:lnTo>
                <a:lnTo>
                  <a:pt x="8" y="8"/>
                </a:lnTo>
                <a:lnTo>
                  <a:pt x="8" y="10"/>
                </a:lnTo>
                <a:lnTo>
                  <a:pt x="12" y="10"/>
                </a:lnTo>
                <a:lnTo>
                  <a:pt x="10" y="12"/>
                </a:lnTo>
                <a:lnTo>
                  <a:pt x="10" y="16"/>
                </a:lnTo>
                <a:lnTo>
                  <a:pt x="4" y="16"/>
                </a:lnTo>
                <a:lnTo>
                  <a:pt x="2" y="16"/>
                </a:lnTo>
                <a:lnTo>
                  <a:pt x="2" y="12"/>
                </a:lnTo>
                <a:lnTo>
                  <a:pt x="0" y="8"/>
                </a:lnTo>
                <a:lnTo>
                  <a:pt x="4" y="8"/>
                </a:lnTo>
                <a:lnTo>
                  <a:pt x="2" y="4"/>
                </a:lnTo>
                <a:lnTo>
                  <a:pt x="2" y="0"/>
                </a:lnTo>
                <a:lnTo>
                  <a:pt x="6" y="0"/>
                </a:lnTo>
                <a:close/>
              </a:path>
            </a:pathLst>
          </a:custGeom>
          <a:solidFill>
            <a:schemeClr val="accent1"/>
          </a:solidFill>
          <a:ln>
            <a:noFill/>
          </a:ln>
        </p:spPr>
        <p:txBody>
          <a:bodyPr/>
          <a:lstStyle/>
          <a:p>
            <a:endParaRPr lang="en-US" sz="1600" dirty="0">
              <a:solidFill>
                <a:prstClr val="black"/>
              </a:solidFill>
            </a:endParaRPr>
          </a:p>
        </p:txBody>
      </p:sp>
      <p:sp>
        <p:nvSpPr>
          <p:cNvPr id="2189" name="Freeform 146"/>
          <p:cNvSpPr>
            <a:spLocks/>
          </p:cNvSpPr>
          <p:nvPr/>
        </p:nvSpPr>
        <p:spPr bwMode="auto">
          <a:xfrm>
            <a:off x="6841827" y="1904416"/>
            <a:ext cx="13626" cy="18579"/>
          </a:xfrm>
          <a:custGeom>
            <a:avLst/>
            <a:gdLst>
              <a:gd name="T0" fmla="*/ 8732 w 12"/>
              <a:gd name="T1" fmla="*/ 0 h 16"/>
              <a:gd name="T2" fmla="*/ 14553 w 12"/>
              <a:gd name="T3" fmla="*/ 2977 h 16"/>
              <a:gd name="T4" fmla="*/ 17463 w 12"/>
              <a:gd name="T5" fmla="*/ 8930 h 16"/>
              <a:gd name="T6" fmla="*/ 11642 w 12"/>
              <a:gd name="T7" fmla="*/ 11906 h 16"/>
              <a:gd name="T8" fmla="*/ 11642 w 12"/>
              <a:gd name="T9" fmla="*/ 14883 h 16"/>
              <a:gd name="T10" fmla="*/ 17463 w 12"/>
              <a:gd name="T11" fmla="*/ 14883 h 16"/>
              <a:gd name="T12" fmla="*/ 14553 w 12"/>
              <a:gd name="T13" fmla="*/ 17859 h 16"/>
              <a:gd name="T14" fmla="*/ 14553 w 12"/>
              <a:gd name="T15" fmla="*/ 23812 h 16"/>
              <a:gd name="T16" fmla="*/ 5821 w 12"/>
              <a:gd name="T17" fmla="*/ 23812 h 16"/>
              <a:gd name="T18" fmla="*/ 2911 w 12"/>
              <a:gd name="T19" fmla="*/ 23812 h 16"/>
              <a:gd name="T20" fmla="*/ 2911 w 12"/>
              <a:gd name="T21" fmla="*/ 17859 h 16"/>
              <a:gd name="T22" fmla="*/ 0 w 12"/>
              <a:gd name="T23" fmla="*/ 11906 h 16"/>
              <a:gd name="T24" fmla="*/ 5821 w 12"/>
              <a:gd name="T25" fmla="*/ 11906 h 16"/>
              <a:gd name="T26" fmla="*/ 2911 w 12"/>
              <a:gd name="T27" fmla="*/ 5953 h 16"/>
              <a:gd name="T28" fmla="*/ 2911 w 12"/>
              <a:gd name="T29" fmla="*/ 0 h 16"/>
              <a:gd name="T30" fmla="*/ 8732 w 12"/>
              <a:gd name="T31" fmla="*/ 0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 h="16">
                <a:moveTo>
                  <a:pt x="6" y="0"/>
                </a:moveTo>
                <a:lnTo>
                  <a:pt x="10" y="2"/>
                </a:lnTo>
                <a:lnTo>
                  <a:pt x="12" y="6"/>
                </a:lnTo>
                <a:lnTo>
                  <a:pt x="8" y="8"/>
                </a:lnTo>
                <a:lnTo>
                  <a:pt x="8" y="10"/>
                </a:lnTo>
                <a:lnTo>
                  <a:pt x="12" y="10"/>
                </a:lnTo>
                <a:lnTo>
                  <a:pt x="10" y="12"/>
                </a:lnTo>
                <a:lnTo>
                  <a:pt x="10" y="16"/>
                </a:lnTo>
                <a:lnTo>
                  <a:pt x="4" y="16"/>
                </a:lnTo>
                <a:lnTo>
                  <a:pt x="2" y="16"/>
                </a:lnTo>
                <a:lnTo>
                  <a:pt x="2" y="12"/>
                </a:lnTo>
                <a:lnTo>
                  <a:pt x="0" y="8"/>
                </a:lnTo>
                <a:lnTo>
                  <a:pt x="4" y="8"/>
                </a:lnTo>
                <a:lnTo>
                  <a:pt x="2" y="4"/>
                </a:lnTo>
                <a:lnTo>
                  <a:pt x="2" y="0"/>
                </a:lnTo>
                <a:lnTo>
                  <a:pt x="6"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90" name="Freeform 147"/>
          <p:cNvSpPr>
            <a:spLocks/>
          </p:cNvSpPr>
          <p:nvPr/>
        </p:nvSpPr>
        <p:spPr bwMode="auto">
          <a:xfrm>
            <a:off x="6828203" y="1936621"/>
            <a:ext cx="14864" cy="11148"/>
          </a:xfrm>
          <a:custGeom>
            <a:avLst/>
            <a:gdLst>
              <a:gd name="T0" fmla="*/ 19050 w 14"/>
              <a:gd name="T1" fmla="*/ 2857 h 10"/>
              <a:gd name="T2" fmla="*/ 19050 w 14"/>
              <a:gd name="T3" fmla="*/ 5715 h 10"/>
              <a:gd name="T4" fmla="*/ 16329 w 14"/>
              <a:gd name="T5" fmla="*/ 14287 h 10"/>
              <a:gd name="T6" fmla="*/ 13607 w 14"/>
              <a:gd name="T7" fmla="*/ 14287 h 10"/>
              <a:gd name="T8" fmla="*/ 8164 w 14"/>
              <a:gd name="T9" fmla="*/ 14287 h 10"/>
              <a:gd name="T10" fmla="*/ 8164 w 14"/>
              <a:gd name="T11" fmla="*/ 8572 h 10"/>
              <a:gd name="T12" fmla="*/ 5443 w 14"/>
              <a:gd name="T13" fmla="*/ 8572 h 10"/>
              <a:gd name="T14" fmla="*/ 2721 w 14"/>
              <a:gd name="T15" fmla="*/ 5715 h 10"/>
              <a:gd name="T16" fmla="*/ 0 w 14"/>
              <a:gd name="T17" fmla="*/ 5715 h 10"/>
              <a:gd name="T18" fmla="*/ 0 w 14"/>
              <a:gd name="T19" fmla="*/ 2857 h 10"/>
              <a:gd name="T20" fmla="*/ 0 w 14"/>
              <a:gd name="T21" fmla="*/ 0 h 10"/>
              <a:gd name="T22" fmla="*/ 10886 w 14"/>
              <a:gd name="T23" fmla="*/ 2857 h 10"/>
              <a:gd name="T24" fmla="*/ 16329 w 14"/>
              <a:gd name="T25" fmla="*/ 2857 h 10"/>
              <a:gd name="T26" fmla="*/ 16329 w 14"/>
              <a:gd name="T27" fmla="*/ 0 h 10"/>
              <a:gd name="T28" fmla="*/ 19050 w 14"/>
              <a:gd name="T29" fmla="*/ 2857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 h="10">
                <a:moveTo>
                  <a:pt x="14" y="2"/>
                </a:moveTo>
                <a:lnTo>
                  <a:pt x="14" y="4"/>
                </a:lnTo>
                <a:lnTo>
                  <a:pt x="12" y="10"/>
                </a:lnTo>
                <a:lnTo>
                  <a:pt x="10" y="10"/>
                </a:lnTo>
                <a:lnTo>
                  <a:pt x="6" y="10"/>
                </a:lnTo>
                <a:lnTo>
                  <a:pt x="6" y="6"/>
                </a:lnTo>
                <a:lnTo>
                  <a:pt x="4" y="6"/>
                </a:lnTo>
                <a:lnTo>
                  <a:pt x="2" y="4"/>
                </a:lnTo>
                <a:lnTo>
                  <a:pt x="0" y="4"/>
                </a:lnTo>
                <a:lnTo>
                  <a:pt x="0" y="2"/>
                </a:lnTo>
                <a:lnTo>
                  <a:pt x="0" y="0"/>
                </a:lnTo>
                <a:lnTo>
                  <a:pt x="8" y="2"/>
                </a:lnTo>
                <a:lnTo>
                  <a:pt x="12" y="2"/>
                </a:lnTo>
                <a:lnTo>
                  <a:pt x="12" y="0"/>
                </a:lnTo>
                <a:lnTo>
                  <a:pt x="14" y="2"/>
                </a:lnTo>
                <a:close/>
              </a:path>
            </a:pathLst>
          </a:custGeom>
          <a:solidFill>
            <a:schemeClr val="accent1"/>
          </a:solidFill>
          <a:ln>
            <a:noFill/>
          </a:ln>
        </p:spPr>
        <p:txBody>
          <a:bodyPr/>
          <a:lstStyle/>
          <a:p>
            <a:endParaRPr lang="en-US" sz="1600" dirty="0">
              <a:solidFill>
                <a:prstClr val="black"/>
              </a:solidFill>
            </a:endParaRPr>
          </a:p>
        </p:txBody>
      </p:sp>
      <p:sp>
        <p:nvSpPr>
          <p:cNvPr id="2191" name="Freeform 148"/>
          <p:cNvSpPr>
            <a:spLocks/>
          </p:cNvSpPr>
          <p:nvPr/>
        </p:nvSpPr>
        <p:spPr bwMode="auto">
          <a:xfrm>
            <a:off x="6828203" y="1936621"/>
            <a:ext cx="14864" cy="11148"/>
          </a:xfrm>
          <a:custGeom>
            <a:avLst/>
            <a:gdLst>
              <a:gd name="T0" fmla="*/ 19050 w 14"/>
              <a:gd name="T1" fmla="*/ 2857 h 10"/>
              <a:gd name="T2" fmla="*/ 19050 w 14"/>
              <a:gd name="T3" fmla="*/ 5715 h 10"/>
              <a:gd name="T4" fmla="*/ 16329 w 14"/>
              <a:gd name="T5" fmla="*/ 14287 h 10"/>
              <a:gd name="T6" fmla="*/ 13607 w 14"/>
              <a:gd name="T7" fmla="*/ 14287 h 10"/>
              <a:gd name="T8" fmla="*/ 8164 w 14"/>
              <a:gd name="T9" fmla="*/ 14287 h 10"/>
              <a:gd name="T10" fmla="*/ 8164 w 14"/>
              <a:gd name="T11" fmla="*/ 8572 h 10"/>
              <a:gd name="T12" fmla="*/ 5443 w 14"/>
              <a:gd name="T13" fmla="*/ 8572 h 10"/>
              <a:gd name="T14" fmla="*/ 2721 w 14"/>
              <a:gd name="T15" fmla="*/ 5715 h 10"/>
              <a:gd name="T16" fmla="*/ 0 w 14"/>
              <a:gd name="T17" fmla="*/ 5715 h 10"/>
              <a:gd name="T18" fmla="*/ 0 w 14"/>
              <a:gd name="T19" fmla="*/ 2857 h 10"/>
              <a:gd name="T20" fmla="*/ 0 w 14"/>
              <a:gd name="T21" fmla="*/ 0 h 10"/>
              <a:gd name="T22" fmla="*/ 10886 w 14"/>
              <a:gd name="T23" fmla="*/ 2857 h 10"/>
              <a:gd name="T24" fmla="*/ 16329 w 14"/>
              <a:gd name="T25" fmla="*/ 2857 h 10"/>
              <a:gd name="T26" fmla="*/ 16329 w 14"/>
              <a:gd name="T27" fmla="*/ 0 h 10"/>
              <a:gd name="T28" fmla="*/ 19050 w 14"/>
              <a:gd name="T29" fmla="*/ 2857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 h="10">
                <a:moveTo>
                  <a:pt x="14" y="2"/>
                </a:moveTo>
                <a:lnTo>
                  <a:pt x="14" y="4"/>
                </a:lnTo>
                <a:lnTo>
                  <a:pt x="12" y="10"/>
                </a:lnTo>
                <a:lnTo>
                  <a:pt x="10" y="10"/>
                </a:lnTo>
                <a:lnTo>
                  <a:pt x="6" y="10"/>
                </a:lnTo>
                <a:lnTo>
                  <a:pt x="6" y="6"/>
                </a:lnTo>
                <a:lnTo>
                  <a:pt x="4" y="6"/>
                </a:lnTo>
                <a:lnTo>
                  <a:pt x="2" y="4"/>
                </a:lnTo>
                <a:lnTo>
                  <a:pt x="0" y="4"/>
                </a:lnTo>
                <a:lnTo>
                  <a:pt x="0" y="2"/>
                </a:lnTo>
                <a:lnTo>
                  <a:pt x="0" y="0"/>
                </a:lnTo>
                <a:lnTo>
                  <a:pt x="8" y="2"/>
                </a:lnTo>
                <a:lnTo>
                  <a:pt x="12" y="2"/>
                </a:lnTo>
                <a:lnTo>
                  <a:pt x="12" y="0"/>
                </a:lnTo>
                <a:lnTo>
                  <a:pt x="1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92" name="Freeform 149"/>
          <p:cNvSpPr>
            <a:spLocks/>
          </p:cNvSpPr>
          <p:nvPr/>
        </p:nvSpPr>
        <p:spPr bwMode="auto">
          <a:xfrm>
            <a:off x="6678325" y="2422174"/>
            <a:ext cx="13626" cy="35921"/>
          </a:xfrm>
          <a:custGeom>
            <a:avLst/>
            <a:gdLst>
              <a:gd name="T0" fmla="*/ 11642 w 12"/>
              <a:gd name="T1" fmla="*/ 2877 h 32"/>
              <a:gd name="T2" fmla="*/ 8732 w 12"/>
              <a:gd name="T3" fmla="*/ 11509 h 32"/>
              <a:gd name="T4" fmla="*/ 14553 w 12"/>
              <a:gd name="T5" fmla="*/ 23019 h 32"/>
              <a:gd name="T6" fmla="*/ 14553 w 12"/>
              <a:gd name="T7" fmla="*/ 31650 h 32"/>
              <a:gd name="T8" fmla="*/ 17463 w 12"/>
              <a:gd name="T9" fmla="*/ 31650 h 32"/>
              <a:gd name="T10" fmla="*/ 17463 w 12"/>
              <a:gd name="T11" fmla="*/ 34528 h 32"/>
              <a:gd name="T12" fmla="*/ 14553 w 12"/>
              <a:gd name="T13" fmla="*/ 31650 h 32"/>
              <a:gd name="T14" fmla="*/ 8732 w 12"/>
              <a:gd name="T15" fmla="*/ 34528 h 32"/>
              <a:gd name="T16" fmla="*/ 8732 w 12"/>
              <a:gd name="T17" fmla="*/ 43160 h 32"/>
              <a:gd name="T18" fmla="*/ 5821 w 12"/>
              <a:gd name="T19" fmla="*/ 43160 h 32"/>
              <a:gd name="T20" fmla="*/ 0 w 12"/>
              <a:gd name="T21" fmla="*/ 46037 h 32"/>
              <a:gd name="T22" fmla="*/ 0 w 12"/>
              <a:gd name="T23" fmla="*/ 43160 h 32"/>
              <a:gd name="T24" fmla="*/ 5821 w 12"/>
              <a:gd name="T25" fmla="*/ 37405 h 32"/>
              <a:gd name="T26" fmla="*/ 0 w 12"/>
              <a:gd name="T27" fmla="*/ 28773 h 32"/>
              <a:gd name="T28" fmla="*/ 2911 w 12"/>
              <a:gd name="T29" fmla="*/ 25896 h 32"/>
              <a:gd name="T30" fmla="*/ 0 w 12"/>
              <a:gd name="T31" fmla="*/ 23019 h 32"/>
              <a:gd name="T32" fmla="*/ 5821 w 12"/>
              <a:gd name="T33" fmla="*/ 17264 h 32"/>
              <a:gd name="T34" fmla="*/ 2911 w 12"/>
              <a:gd name="T35" fmla="*/ 5755 h 32"/>
              <a:gd name="T36" fmla="*/ 8732 w 12"/>
              <a:gd name="T37" fmla="*/ 0 h 32"/>
              <a:gd name="T38" fmla="*/ 11642 w 12"/>
              <a:gd name="T39" fmla="*/ 2877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 h="32">
                <a:moveTo>
                  <a:pt x="8" y="2"/>
                </a:moveTo>
                <a:lnTo>
                  <a:pt x="6" y="8"/>
                </a:lnTo>
                <a:lnTo>
                  <a:pt x="10" y="16"/>
                </a:lnTo>
                <a:lnTo>
                  <a:pt x="10" y="22"/>
                </a:lnTo>
                <a:lnTo>
                  <a:pt x="12" y="22"/>
                </a:lnTo>
                <a:lnTo>
                  <a:pt x="12" y="24"/>
                </a:lnTo>
                <a:lnTo>
                  <a:pt x="10" y="22"/>
                </a:lnTo>
                <a:lnTo>
                  <a:pt x="6" y="24"/>
                </a:lnTo>
                <a:lnTo>
                  <a:pt x="6" y="30"/>
                </a:lnTo>
                <a:lnTo>
                  <a:pt x="4" y="30"/>
                </a:lnTo>
                <a:lnTo>
                  <a:pt x="0" y="32"/>
                </a:lnTo>
                <a:lnTo>
                  <a:pt x="0" y="30"/>
                </a:lnTo>
                <a:lnTo>
                  <a:pt x="4" y="26"/>
                </a:lnTo>
                <a:lnTo>
                  <a:pt x="0" y="20"/>
                </a:lnTo>
                <a:lnTo>
                  <a:pt x="2" y="18"/>
                </a:lnTo>
                <a:lnTo>
                  <a:pt x="0" y="16"/>
                </a:lnTo>
                <a:lnTo>
                  <a:pt x="4" y="12"/>
                </a:lnTo>
                <a:lnTo>
                  <a:pt x="2" y="4"/>
                </a:lnTo>
                <a:lnTo>
                  <a:pt x="6" y="0"/>
                </a:lnTo>
                <a:lnTo>
                  <a:pt x="8" y="2"/>
                </a:lnTo>
                <a:close/>
              </a:path>
            </a:pathLst>
          </a:custGeom>
          <a:solidFill>
            <a:schemeClr val="accent3"/>
          </a:solidFill>
          <a:ln>
            <a:noFill/>
          </a:ln>
        </p:spPr>
        <p:txBody>
          <a:bodyPr/>
          <a:lstStyle/>
          <a:p>
            <a:endParaRPr lang="en-US" sz="1600" dirty="0">
              <a:solidFill>
                <a:prstClr val="black"/>
              </a:solidFill>
            </a:endParaRPr>
          </a:p>
        </p:txBody>
      </p:sp>
      <p:sp>
        <p:nvSpPr>
          <p:cNvPr id="2193" name="Freeform 150"/>
          <p:cNvSpPr>
            <a:spLocks/>
          </p:cNvSpPr>
          <p:nvPr/>
        </p:nvSpPr>
        <p:spPr bwMode="auto">
          <a:xfrm>
            <a:off x="6678325" y="2422174"/>
            <a:ext cx="13626" cy="35921"/>
          </a:xfrm>
          <a:custGeom>
            <a:avLst/>
            <a:gdLst>
              <a:gd name="T0" fmla="*/ 11642 w 12"/>
              <a:gd name="T1" fmla="*/ 2877 h 32"/>
              <a:gd name="T2" fmla="*/ 8732 w 12"/>
              <a:gd name="T3" fmla="*/ 11509 h 32"/>
              <a:gd name="T4" fmla="*/ 14553 w 12"/>
              <a:gd name="T5" fmla="*/ 23019 h 32"/>
              <a:gd name="T6" fmla="*/ 14553 w 12"/>
              <a:gd name="T7" fmla="*/ 31650 h 32"/>
              <a:gd name="T8" fmla="*/ 17463 w 12"/>
              <a:gd name="T9" fmla="*/ 31650 h 32"/>
              <a:gd name="T10" fmla="*/ 17463 w 12"/>
              <a:gd name="T11" fmla="*/ 34528 h 32"/>
              <a:gd name="T12" fmla="*/ 14553 w 12"/>
              <a:gd name="T13" fmla="*/ 31650 h 32"/>
              <a:gd name="T14" fmla="*/ 8732 w 12"/>
              <a:gd name="T15" fmla="*/ 34528 h 32"/>
              <a:gd name="T16" fmla="*/ 8732 w 12"/>
              <a:gd name="T17" fmla="*/ 43160 h 32"/>
              <a:gd name="T18" fmla="*/ 5821 w 12"/>
              <a:gd name="T19" fmla="*/ 43160 h 32"/>
              <a:gd name="T20" fmla="*/ 0 w 12"/>
              <a:gd name="T21" fmla="*/ 46037 h 32"/>
              <a:gd name="T22" fmla="*/ 0 w 12"/>
              <a:gd name="T23" fmla="*/ 43160 h 32"/>
              <a:gd name="T24" fmla="*/ 5821 w 12"/>
              <a:gd name="T25" fmla="*/ 37405 h 32"/>
              <a:gd name="T26" fmla="*/ 0 w 12"/>
              <a:gd name="T27" fmla="*/ 28773 h 32"/>
              <a:gd name="T28" fmla="*/ 2911 w 12"/>
              <a:gd name="T29" fmla="*/ 25896 h 32"/>
              <a:gd name="T30" fmla="*/ 0 w 12"/>
              <a:gd name="T31" fmla="*/ 23019 h 32"/>
              <a:gd name="T32" fmla="*/ 5821 w 12"/>
              <a:gd name="T33" fmla="*/ 17264 h 32"/>
              <a:gd name="T34" fmla="*/ 2911 w 12"/>
              <a:gd name="T35" fmla="*/ 5755 h 32"/>
              <a:gd name="T36" fmla="*/ 8732 w 12"/>
              <a:gd name="T37" fmla="*/ 0 h 32"/>
              <a:gd name="T38" fmla="*/ 11642 w 12"/>
              <a:gd name="T39" fmla="*/ 2877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 h="32">
                <a:moveTo>
                  <a:pt x="8" y="2"/>
                </a:moveTo>
                <a:lnTo>
                  <a:pt x="6" y="8"/>
                </a:lnTo>
                <a:lnTo>
                  <a:pt x="10" y="16"/>
                </a:lnTo>
                <a:lnTo>
                  <a:pt x="10" y="22"/>
                </a:lnTo>
                <a:lnTo>
                  <a:pt x="12" y="22"/>
                </a:lnTo>
                <a:lnTo>
                  <a:pt x="12" y="24"/>
                </a:lnTo>
                <a:lnTo>
                  <a:pt x="10" y="22"/>
                </a:lnTo>
                <a:lnTo>
                  <a:pt x="6" y="24"/>
                </a:lnTo>
                <a:lnTo>
                  <a:pt x="6" y="30"/>
                </a:lnTo>
                <a:lnTo>
                  <a:pt x="4" y="30"/>
                </a:lnTo>
                <a:lnTo>
                  <a:pt x="0" y="32"/>
                </a:lnTo>
                <a:lnTo>
                  <a:pt x="0" y="30"/>
                </a:lnTo>
                <a:lnTo>
                  <a:pt x="4" y="26"/>
                </a:lnTo>
                <a:lnTo>
                  <a:pt x="0" y="20"/>
                </a:lnTo>
                <a:lnTo>
                  <a:pt x="2" y="18"/>
                </a:lnTo>
                <a:lnTo>
                  <a:pt x="0" y="16"/>
                </a:lnTo>
                <a:lnTo>
                  <a:pt x="4" y="12"/>
                </a:lnTo>
                <a:lnTo>
                  <a:pt x="2" y="4"/>
                </a:lnTo>
                <a:lnTo>
                  <a:pt x="6" y="0"/>
                </a:lnTo>
                <a:lnTo>
                  <a:pt x="8" y="2"/>
                </a:lnTo>
              </a:path>
            </a:pathLst>
          </a:custGeom>
          <a:solidFill>
            <a:schemeClr val="accent3"/>
          </a:solidFill>
          <a:ln w="12700">
            <a:solidFill>
              <a:srgbClr val="FFFFFF"/>
            </a:solidFill>
            <a:prstDash val="solid"/>
            <a:round/>
            <a:headEnd/>
            <a:tailEnd/>
          </a:ln>
        </p:spPr>
        <p:txBody>
          <a:bodyPr/>
          <a:lstStyle/>
          <a:p>
            <a:endParaRPr lang="en-US" sz="1600" dirty="0">
              <a:solidFill>
                <a:prstClr val="black"/>
              </a:solidFill>
            </a:endParaRPr>
          </a:p>
        </p:txBody>
      </p:sp>
      <p:sp>
        <p:nvSpPr>
          <p:cNvPr id="2194" name="Freeform 151"/>
          <p:cNvSpPr>
            <a:spLocks/>
          </p:cNvSpPr>
          <p:nvPr/>
        </p:nvSpPr>
        <p:spPr bwMode="auto">
          <a:xfrm>
            <a:off x="6376093" y="2676098"/>
            <a:ext cx="21058" cy="27250"/>
          </a:xfrm>
          <a:custGeom>
            <a:avLst/>
            <a:gdLst>
              <a:gd name="T0" fmla="*/ 23989 w 18"/>
              <a:gd name="T1" fmla="*/ 2910 h 24"/>
              <a:gd name="T2" fmla="*/ 26988 w 18"/>
              <a:gd name="T3" fmla="*/ 8731 h 24"/>
              <a:gd name="T4" fmla="*/ 20991 w 18"/>
              <a:gd name="T5" fmla="*/ 20373 h 24"/>
              <a:gd name="T6" fmla="*/ 14993 w 18"/>
              <a:gd name="T7" fmla="*/ 26194 h 24"/>
              <a:gd name="T8" fmla="*/ 2999 w 18"/>
              <a:gd name="T9" fmla="*/ 34925 h 24"/>
              <a:gd name="T10" fmla="*/ 0 w 18"/>
              <a:gd name="T11" fmla="*/ 32015 h 24"/>
              <a:gd name="T12" fmla="*/ 5997 w 18"/>
              <a:gd name="T13" fmla="*/ 20373 h 24"/>
              <a:gd name="T14" fmla="*/ 5997 w 18"/>
              <a:gd name="T15" fmla="*/ 5821 h 24"/>
              <a:gd name="T16" fmla="*/ 11995 w 18"/>
              <a:gd name="T17" fmla="*/ 5821 h 24"/>
              <a:gd name="T18" fmla="*/ 17992 w 18"/>
              <a:gd name="T19" fmla="*/ 0 h 24"/>
              <a:gd name="T20" fmla="*/ 23989 w 18"/>
              <a:gd name="T21" fmla="*/ 291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24">
                <a:moveTo>
                  <a:pt x="16" y="2"/>
                </a:moveTo>
                <a:lnTo>
                  <a:pt x="18" y="6"/>
                </a:lnTo>
                <a:lnTo>
                  <a:pt x="14" y="14"/>
                </a:lnTo>
                <a:lnTo>
                  <a:pt x="10" y="18"/>
                </a:lnTo>
                <a:lnTo>
                  <a:pt x="2" y="24"/>
                </a:lnTo>
                <a:lnTo>
                  <a:pt x="0" y="22"/>
                </a:lnTo>
                <a:lnTo>
                  <a:pt x="4" y="14"/>
                </a:lnTo>
                <a:lnTo>
                  <a:pt x="4" y="4"/>
                </a:lnTo>
                <a:lnTo>
                  <a:pt x="8" y="4"/>
                </a:lnTo>
                <a:lnTo>
                  <a:pt x="12" y="0"/>
                </a:lnTo>
                <a:lnTo>
                  <a:pt x="16" y="2"/>
                </a:lnTo>
                <a:close/>
              </a:path>
            </a:pathLst>
          </a:custGeom>
          <a:solidFill>
            <a:schemeClr val="accent1"/>
          </a:solidFill>
          <a:ln>
            <a:noFill/>
          </a:ln>
        </p:spPr>
        <p:txBody>
          <a:bodyPr/>
          <a:lstStyle/>
          <a:p>
            <a:endParaRPr lang="en-US" sz="1600" dirty="0">
              <a:solidFill>
                <a:prstClr val="black"/>
              </a:solidFill>
            </a:endParaRPr>
          </a:p>
        </p:txBody>
      </p:sp>
      <p:sp>
        <p:nvSpPr>
          <p:cNvPr id="2195" name="Freeform 152"/>
          <p:cNvSpPr>
            <a:spLocks/>
          </p:cNvSpPr>
          <p:nvPr/>
        </p:nvSpPr>
        <p:spPr bwMode="auto">
          <a:xfrm>
            <a:off x="6376093" y="2676098"/>
            <a:ext cx="21058" cy="27250"/>
          </a:xfrm>
          <a:custGeom>
            <a:avLst/>
            <a:gdLst>
              <a:gd name="T0" fmla="*/ 23989 w 18"/>
              <a:gd name="T1" fmla="*/ 2910 h 24"/>
              <a:gd name="T2" fmla="*/ 26988 w 18"/>
              <a:gd name="T3" fmla="*/ 8731 h 24"/>
              <a:gd name="T4" fmla="*/ 20991 w 18"/>
              <a:gd name="T5" fmla="*/ 20373 h 24"/>
              <a:gd name="T6" fmla="*/ 14993 w 18"/>
              <a:gd name="T7" fmla="*/ 26194 h 24"/>
              <a:gd name="T8" fmla="*/ 2999 w 18"/>
              <a:gd name="T9" fmla="*/ 34925 h 24"/>
              <a:gd name="T10" fmla="*/ 0 w 18"/>
              <a:gd name="T11" fmla="*/ 32015 h 24"/>
              <a:gd name="T12" fmla="*/ 5997 w 18"/>
              <a:gd name="T13" fmla="*/ 20373 h 24"/>
              <a:gd name="T14" fmla="*/ 5997 w 18"/>
              <a:gd name="T15" fmla="*/ 5821 h 24"/>
              <a:gd name="T16" fmla="*/ 11995 w 18"/>
              <a:gd name="T17" fmla="*/ 5821 h 24"/>
              <a:gd name="T18" fmla="*/ 17992 w 18"/>
              <a:gd name="T19" fmla="*/ 0 h 24"/>
              <a:gd name="T20" fmla="*/ 23989 w 18"/>
              <a:gd name="T21" fmla="*/ 291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24">
                <a:moveTo>
                  <a:pt x="16" y="2"/>
                </a:moveTo>
                <a:lnTo>
                  <a:pt x="18" y="6"/>
                </a:lnTo>
                <a:lnTo>
                  <a:pt x="14" y="14"/>
                </a:lnTo>
                <a:lnTo>
                  <a:pt x="10" y="18"/>
                </a:lnTo>
                <a:lnTo>
                  <a:pt x="2" y="24"/>
                </a:lnTo>
                <a:lnTo>
                  <a:pt x="0" y="22"/>
                </a:lnTo>
                <a:lnTo>
                  <a:pt x="4" y="14"/>
                </a:lnTo>
                <a:lnTo>
                  <a:pt x="4" y="4"/>
                </a:lnTo>
                <a:lnTo>
                  <a:pt x="8" y="4"/>
                </a:lnTo>
                <a:lnTo>
                  <a:pt x="12" y="0"/>
                </a:lnTo>
                <a:lnTo>
                  <a:pt x="16"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96" name="Freeform 153"/>
          <p:cNvSpPr>
            <a:spLocks/>
          </p:cNvSpPr>
          <p:nvPr/>
        </p:nvSpPr>
        <p:spPr bwMode="auto">
          <a:xfrm>
            <a:off x="688185" y="1442397"/>
            <a:ext cx="3716" cy="13626"/>
          </a:xfrm>
          <a:custGeom>
            <a:avLst/>
            <a:gdLst>
              <a:gd name="T0" fmla="*/ 4763 w 4"/>
              <a:gd name="T1" fmla="*/ 2911 h 12"/>
              <a:gd name="T2" fmla="*/ 2382 w 4"/>
              <a:gd name="T3" fmla="*/ 5821 h 12"/>
              <a:gd name="T4" fmla="*/ 4763 w 4"/>
              <a:gd name="T5" fmla="*/ 8732 h 12"/>
              <a:gd name="T6" fmla="*/ 4763 w 4"/>
              <a:gd name="T7" fmla="*/ 14553 h 12"/>
              <a:gd name="T8" fmla="*/ 2382 w 4"/>
              <a:gd name="T9" fmla="*/ 17463 h 12"/>
              <a:gd name="T10" fmla="*/ 0 w 4"/>
              <a:gd name="T11" fmla="*/ 8732 h 12"/>
              <a:gd name="T12" fmla="*/ 2382 w 4"/>
              <a:gd name="T13" fmla="*/ 0 h 12"/>
              <a:gd name="T14" fmla="*/ 4763 w 4"/>
              <a:gd name="T15" fmla="*/ 0 h 12"/>
              <a:gd name="T16" fmla="*/ 4763 w 4"/>
              <a:gd name="T17" fmla="*/ 291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12">
                <a:moveTo>
                  <a:pt x="4" y="2"/>
                </a:moveTo>
                <a:lnTo>
                  <a:pt x="2" y="4"/>
                </a:lnTo>
                <a:lnTo>
                  <a:pt x="4" y="6"/>
                </a:lnTo>
                <a:lnTo>
                  <a:pt x="4" y="10"/>
                </a:lnTo>
                <a:lnTo>
                  <a:pt x="2" y="12"/>
                </a:lnTo>
                <a:lnTo>
                  <a:pt x="0" y="6"/>
                </a:lnTo>
                <a:lnTo>
                  <a:pt x="2" y="0"/>
                </a:lnTo>
                <a:lnTo>
                  <a:pt x="4" y="0"/>
                </a:lnTo>
                <a:lnTo>
                  <a:pt x="4" y="2"/>
                </a:lnTo>
                <a:close/>
              </a:path>
            </a:pathLst>
          </a:custGeom>
          <a:solidFill>
            <a:schemeClr val="accent1"/>
          </a:solidFill>
          <a:ln>
            <a:noFill/>
          </a:ln>
        </p:spPr>
        <p:txBody>
          <a:bodyPr/>
          <a:lstStyle/>
          <a:p>
            <a:endParaRPr lang="en-US" sz="1600" dirty="0">
              <a:solidFill>
                <a:prstClr val="black"/>
              </a:solidFill>
            </a:endParaRPr>
          </a:p>
        </p:txBody>
      </p:sp>
      <p:sp>
        <p:nvSpPr>
          <p:cNvPr id="2197" name="Freeform 154"/>
          <p:cNvSpPr>
            <a:spLocks/>
          </p:cNvSpPr>
          <p:nvPr/>
        </p:nvSpPr>
        <p:spPr bwMode="auto">
          <a:xfrm>
            <a:off x="688185" y="1442397"/>
            <a:ext cx="3716" cy="13626"/>
          </a:xfrm>
          <a:custGeom>
            <a:avLst/>
            <a:gdLst>
              <a:gd name="T0" fmla="*/ 4763 w 4"/>
              <a:gd name="T1" fmla="*/ 2911 h 12"/>
              <a:gd name="T2" fmla="*/ 2382 w 4"/>
              <a:gd name="T3" fmla="*/ 5821 h 12"/>
              <a:gd name="T4" fmla="*/ 4763 w 4"/>
              <a:gd name="T5" fmla="*/ 8732 h 12"/>
              <a:gd name="T6" fmla="*/ 4763 w 4"/>
              <a:gd name="T7" fmla="*/ 14553 h 12"/>
              <a:gd name="T8" fmla="*/ 2382 w 4"/>
              <a:gd name="T9" fmla="*/ 17463 h 12"/>
              <a:gd name="T10" fmla="*/ 0 w 4"/>
              <a:gd name="T11" fmla="*/ 8732 h 12"/>
              <a:gd name="T12" fmla="*/ 2382 w 4"/>
              <a:gd name="T13" fmla="*/ 0 h 12"/>
              <a:gd name="T14" fmla="*/ 4763 w 4"/>
              <a:gd name="T15" fmla="*/ 0 h 12"/>
              <a:gd name="T16" fmla="*/ 4763 w 4"/>
              <a:gd name="T17" fmla="*/ 291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12">
                <a:moveTo>
                  <a:pt x="4" y="2"/>
                </a:moveTo>
                <a:lnTo>
                  <a:pt x="2" y="4"/>
                </a:lnTo>
                <a:lnTo>
                  <a:pt x="4" y="6"/>
                </a:lnTo>
                <a:lnTo>
                  <a:pt x="4" y="10"/>
                </a:lnTo>
                <a:lnTo>
                  <a:pt x="2" y="12"/>
                </a:lnTo>
                <a:lnTo>
                  <a:pt x="0" y="6"/>
                </a:lnTo>
                <a:lnTo>
                  <a:pt x="2" y="0"/>
                </a:lnTo>
                <a:lnTo>
                  <a:pt x="4" y="0"/>
                </a:lnTo>
                <a:lnTo>
                  <a:pt x="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198" name="Freeform 155"/>
          <p:cNvSpPr>
            <a:spLocks/>
          </p:cNvSpPr>
          <p:nvPr/>
        </p:nvSpPr>
        <p:spPr bwMode="auto">
          <a:xfrm>
            <a:off x="912382" y="1242973"/>
            <a:ext cx="4955" cy="14864"/>
          </a:xfrm>
          <a:custGeom>
            <a:avLst/>
            <a:gdLst>
              <a:gd name="T0" fmla="*/ 6350 w 4"/>
              <a:gd name="T1" fmla="*/ 2721 h 14"/>
              <a:gd name="T2" fmla="*/ 6350 w 4"/>
              <a:gd name="T3" fmla="*/ 16329 h 14"/>
              <a:gd name="T4" fmla="*/ 3175 w 4"/>
              <a:gd name="T5" fmla="*/ 19050 h 14"/>
              <a:gd name="T6" fmla="*/ 0 w 4"/>
              <a:gd name="T7" fmla="*/ 16329 h 14"/>
              <a:gd name="T8" fmla="*/ 0 w 4"/>
              <a:gd name="T9" fmla="*/ 5443 h 14"/>
              <a:gd name="T10" fmla="*/ 0 w 4"/>
              <a:gd name="T11" fmla="*/ 2721 h 14"/>
              <a:gd name="T12" fmla="*/ 3175 w 4"/>
              <a:gd name="T13" fmla="*/ 2721 h 14"/>
              <a:gd name="T14" fmla="*/ 0 w 4"/>
              <a:gd name="T15" fmla="*/ 8164 h 14"/>
              <a:gd name="T16" fmla="*/ 3175 w 4"/>
              <a:gd name="T17" fmla="*/ 10886 h 14"/>
              <a:gd name="T18" fmla="*/ 6350 w 4"/>
              <a:gd name="T19" fmla="*/ 5443 h 14"/>
              <a:gd name="T20" fmla="*/ 3175 w 4"/>
              <a:gd name="T21" fmla="*/ 0 h 14"/>
              <a:gd name="T22" fmla="*/ 6350 w 4"/>
              <a:gd name="T23" fmla="*/ 0 h 14"/>
              <a:gd name="T24" fmla="*/ 6350 w 4"/>
              <a:gd name="T25" fmla="*/ 2721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14">
                <a:moveTo>
                  <a:pt x="4" y="2"/>
                </a:moveTo>
                <a:lnTo>
                  <a:pt x="4" y="12"/>
                </a:lnTo>
                <a:lnTo>
                  <a:pt x="2" y="14"/>
                </a:lnTo>
                <a:lnTo>
                  <a:pt x="0" y="12"/>
                </a:lnTo>
                <a:lnTo>
                  <a:pt x="0" y="4"/>
                </a:lnTo>
                <a:lnTo>
                  <a:pt x="0" y="2"/>
                </a:lnTo>
                <a:lnTo>
                  <a:pt x="2" y="2"/>
                </a:lnTo>
                <a:lnTo>
                  <a:pt x="0" y="6"/>
                </a:lnTo>
                <a:lnTo>
                  <a:pt x="2" y="8"/>
                </a:lnTo>
                <a:lnTo>
                  <a:pt x="4" y="4"/>
                </a:lnTo>
                <a:lnTo>
                  <a:pt x="2" y="0"/>
                </a:lnTo>
                <a:lnTo>
                  <a:pt x="4" y="0"/>
                </a:lnTo>
                <a:lnTo>
                  <a:pt x="4" y="2"/>
                </a:lnTo>
                <a:close/>
              </a:path>
            </a:pathLst>
          </a:custGeom>
          <a:solidFill>
            <a:schemeClr val="accent1"/>
          </a:solidFill>
          <a:ln>
            <a:noFill/>
          </a:ln>
        </p:spPr>
        <p:txBody>
          <a:bodyPr/>
          <a:lstStyle/>
          <a:p>
            <a:endParaRPr lang="en-US" sz="1600" dirty="0">
              <a:solidFill>
                <a:prstClr val="black"/>
              </a:solidFill>
            </a:endParaRPr>
          </a:p>
        </p:txBody>
      </p:sp>
      <p:sp>
        <p:nvSpPr>
          <p:cNvPr id="2199" name="Freeform 156"/>
          <p:cNvSpPr>
            <a:spLocks/>
          </p:cNvSpPr>
          <p:nvPr/>
        </p:nvSpPr>
        <p:spPr bwMode="auto">
          <a:xfrm>
            <a:off x="912382" y="1242973"/>
            <a:ext cx="4955" cy="14864"/>
          </a:xfrm>
          <a:custGeom>
            <a:avLst/>
            <a:gdLst>
              <a:gd name="T0" fmla="*/ 6350 w 4"/>
              <a:gd name="T1" fmla="*/ 2721 h 14"/>
              <a:gd name="T2" fmla="*/ 6350 w 4"/>
              <a:gd name="T3" fmla="*/ 16329 h 14"/>
              <a:gd name="T4" fmla="*/ 3175 w 4"/>
              <a:gd name="T5" fmla="*/ 19050 h 14"/>
              <a:gd name="T6" fmla="*/ 0 w 4"/>
              <a:gd name="T7" fmla="*/ 16329 h 14"/>
              <a:gd name="T8" fmla="*/ 0 w 4"/>
              <a:gd name="T9" fmla="*/ 5443 h 14"/>
              <a:gd name="T10" fmla="*/ 0 w 4"/>
              <a:gd name="T11" fmla="*/ 2721 h 14"/>
              <a:gd name="T12" fmla="*/ 3175 w 4"/>
              <a:gd name="T13" fmla="*/ 2721 h 14"/>
              <a:gd name="T14" fmla="*/ 0 w 4"/>
              <a:gd name="T15" fmla="*/ 8164 h 14"/>
              <a:gd name="T16" fmla="*/ 3175 w 4"/>
              <a:gd name="T17" fmla="*/ 10886 h 14"/>
              <a:gd name="T18" fmla="*/ 6350 w 4"/>
              <a:gd name="T19" fmla="*/ 5443 h 14"/>
              <a:gd name="T20" fmla="*/ 3175 w 4"/>
              <a:gd name="T21" fmla="*/ 0 h 14"/>
              <a:gd name="T22" fmla="*/ 6350 w 4"/>
              <a:gd name="T23" fmla="*/ 0 h 14"/>
              <a:gd name="T24" fmla="*/ 6350 w 4"/>
              <a:gd name="T25" fmla="*/ 2721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14">
                <a:moveTo>
                  <a:pt x="4" y="2"/>
                </a:moveTo>
                <a:lnTo>
                  <a:pt x="4" y="12"/>
                </a:lnTo>
                <a:lnTo>
                  <a:pt x="2" y="14"/>
                </a:lnTo>
                <a:lnTo>
                  <a:pt x="0" y="12"/>
                </a:lnTo>
                <a:lnTo>
                  <a:pt x="0" y="4"/>
                </a:lnTo>
                <a:lnTo>
                  <a:pt x="0" y="2"/>
                </a:lnTo>
                <a:lnTo>
                  <a:pt x="2" y="2"/>
                </a:lnTo>
                <a:lnTo>
                  <a:pt x="0" y="6"/>
                </a:lnTo>
                <a:lnTo>
                  <a:pt x="2" y="8"/>
                </a:lnTo>
                <a:lnTo>
                  <a:pt x="4" y="4"/>
                </a:lnTo>
                <a:lnTo>
                  <a:pt x="2" y="0"/>
                </a:lnTo>
                <a:lnTo>
                  <a:pt x="4" y="0"/>
                </a:lnTo>
                <a:lnTo>
                  <a:pt x="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00" name="Freeform 157"/>
          <p:cNvSpPr>
            <a:spLocks/>
          </p:cNvSpPr>
          <p:nvPr/>
        </p:nvSpPr>
        <p:spPr bwMode="auto">
          <a:xfrm>
            <a:off x="901234" y="1309861"/>
            <a:ext cx="11148" cy="23534"/>
          </a:xfrm>
          <a:custGeom>
            <a:avLst/>
            <a:gdLst>
              <a:gd name="T0" fmla="*/ 14288 w 10"/>
              <a:gd name="T1" fmla="*/ 6032 h 20"/>
              <a:gd name="T2" fmla="*/ 11430 w 10"/>
              <a:gd name="T3" fmla="*/ 15081 h 20"/>
              <a:gd name="T4" fmla="*/ 14288 w 10"/>
              <a:gd name="T5" fmla="*/ 18097 h 20"/>
              <a:gd name="T6" fmla="*/ 11430 w 10"/>
              <a:gd name="T7" fmla="*/ 21113 h 20"/>
              <a:gd name="T8" fmla="*/ 8573 w 10"/>
              <a:gd name="T9" fmla="*/ 27146 h 20"/>
              <a:gd name="T10" fmla="*/ 8573 w 10"/>
              <a:gd name="T11" fmla="*/ 27146 h 20"/>
              <a:gd name="T12" fmla="*/ 5715 w 10"/>
              <a:gd name="T13" fmla="*/ 30162 h 20"/>
              <a:gd name="T14" fmla="*/ 2858 w 10"/>
              <a:gd name="T15" fmla="*/ 24130 h 20"/>
              <a:gd name="T16" fmla="*/ 0 w 10"/>
              <a:gd name="T17" fmla="*/ 21113 h 20"/>
              <a:gd name="T18" fmla="*/ 2858 w 10"/>
              <a:gd name="T19" fmla="*/ 15081 h 20"/>
              <a:gd name="T20" fmla="*/ 2858 w 10"/>
              <a:gd name="T21" fmla="*/ 9049 h 20"/>
              <a:gd name="T22" fmla="*/ 5715 w 10"/>
              <a:gd name="T23" fmla="*/ 6032 h 20"/>
              <a:gd name="T24" fmla="*/ 11430 w 10"/>
              <a:gd name="T25" fmla="*/ 0 h 20"/>
              <a:gd name="T26" fmla="*/ 14288 w 10"/>
              <a:gd name="T27" fmla="*/ 3016 h 20"/>
              <a:gd name="T28" fmla="*/ 14288 w 10"/>
              <a:gd name="T29" fmla="*/ 6032 h 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 h="20">
                <a:moveTo>
                  <a:pt x="10" y="4"/>
                </a:moveTo>
                <a:lnTo>
                  <a:pt x="8" y="10"/>
                </a:lnTo>
                <a:lnTo>
                  <a:pt x="10" y="12"/>
                </a:lnTo>
                <a:lnTo>
                  <a:pt x="8" y="14"/>
                </a:lnTo>
                <a:lnTo>
                  <a:pt x="6" y="18"/>
                </a:lnTo>
                <a:lnTo>
                  <a:pt x="4" y="20"/>
                </a:lnTo>
                <a:lnTo>
                  <a:pt x="2" y="16"/>
                </a:lnTo>
                <a:lnTo>
                  <a:pt x="0" y="14"/>
                </a:lnTo>
                <a:lnTo>
                  <a:pt x="2" y="10"/>
                </a:lnTo>
                <a:lnTo>
                  <a:pt x="2" y="6"/>
                </a:lnTo>
                <a:lnTo>
                  <a:pt x="4" y="4"/>
                </a:lnTo>
                <a:lnTo>
                  <a:pt x="8" y="0"/>
                </a:lnTo>
                <a:lnTo>
                  <a:pt x="10" y="2"/>
                </a:lnTo>
                <a:lnTo>
                  <a:pt x="10" y="4"/>
                </a:lnTo>
                <a:close/>
              </a:path>
            </a:pathLst>
          </a:custGeom>
          <a:solidFill>
            <a:schemeClr val="accent1"/>
          </a:solidFill>
          <a:ln>
            <a:noFill/>
          </a:ln>
        </p:spPr>
        <p:txBody>
          <a:bodyPr/>
          <a:lstStyle/>
          <a:p>
            <a:endParaRPr lang="en-US" sz="1600" dirty="0">
              <a:solidFill>
                <a:prstClr val="black"/>
              </a:solidFill>
            </a:endParaRPr>
          </a:p>
        </p:txBody>
      </p:sp>
      <p:sp>
        <p:nvSpPr>
          <p:cNvPr id="2201" name="Freeform 158"/>
          <p:cNvSpPr>
            <a:spLocks/>
          </p:cNvSpPr>
          <p:nvPr/>
        </p:nvSpPr>
        <p:spPr bwMode="auto">
          <a:xfrm>
            <a:off x="901234" y="1309861"/>
            <a:ext cx="11148" cy="23534"/>
          </a:xfrm>
          <a:custGeom>
            <a:avLst/>
            <a:gdLst>
              <a:gd name="T0" fmla="*/ 14288 w 10"/>
              <a:gd name="T1" fmla="*/ 6032 h 20"/>
              <a:gd name="T2" fmla="*/ 11430 w 10"/>
              <a:gd name="T3" fmla="*/ 15081 h 20"/>
              <a:gd name="T4" fmla="*/ 14288 w 10"/>
              <a:gd name="T5" fmla="*/ 18097 h 20"/>
              <a:gd name="T6" fmla="*/ 11430 w 10"/>
              <a:gd name="T7" fmla="*/ 21113 h 20"/>
              <a:gd name="T8" fmla="*/ 8573 w 10"/>
              <a:gd name="T9" fmla="*/ 27146 h 20"/>
              <a:gd name="T10" fmla="*/ 8573 w 10"/>
              <a:gd name="T11" fmla="*/ 27146 h 20"/>
              <a:gd name="T12" fmla="*/ 5715 w 10"/>
              <a:gd name="T13" fmla="*/ 30162 h 20"/>
              <a:gd name="T14" fmla="*/ 2858 w 10"/>
              <a:gd name="T15" fmla="*/ 24130 h 20"/>
              <a:gd name="T16" fmla="*/ 0 w 10"/>
              <a:gd name="T17" fmla="*/ 21113 h 20"/>
              <a:gd name="T18" fmla="*/ 2858 w 10"/>
              <a:gd name="T19" fmla="*/ 15081 h 20"/>
              <a:gd name="T20" fmla="*/ 2858 w 10"/>
              <a:gd name="T21" fmla="*/ 9049 h 20"/>
              <a:gd name="T22" fmla="*/ 5715 w 10"/>
              <a:gd name="T23" fmla="*/ 6032 h 20"/>
              <a:gd name="T24" fmla="*/ 11430 w 10"/>
              <a:gd name="T25" fmla="*/ 0 h 20"/>
              <a:gd name="T26" fmla="*/ 14288 w 10"/>
              <a:gd name="T27" fmla="*/ 3016 h 20"/>
              <a:gd name="T28" fmla="*/ 14288 w 10"/>
              <a:gd name="T29" fmla="*/ 6032 h 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 h="20">
                <a:moveTo>
                  <a:pt x="10" y="4"/>
                </a:moveTo>
                <a:lnTo>
                  <a:pt x="8" y="10"/>
                </a:lnTo>
                <a:lnTo>
                  <a:pt x="10" y="12"/>
                </a:lnTo>
                <a:lnTo>
                  <a:pt x="8" y="14"/>
                </a:lnTo>
                <a:lnTo>
                  <a:pt x="6" y="18"/>
                </a:lnTo>
                <a:lnTo>
                  <a:pt x="4" y="20"/>
                </a:lnTo>
                <a:lnTo>
                  <a:pt x="2" y="16"/>
                </a:lnTo>
                <a:lnTo>
                  <a:pt x="0" y="14"/>
                </a:lnTo>
                <a:lnTo>
                  <a:pt x="2" y="10"/>
                </a:lnTo>
                <a:lnTo>
                  <a:pt x="2" y="6"/>
                </a:lnTo>
                <a:lnTo>
                  <a:pt x="4" y="4"/>
                </a:lnTo>
                <a:lnTo>
                  <a:pt x="8" y="0"/>
                </a:lnTo>
                <a:lnTo>
                  <a:pt x="10" y="2"/>
                </a:lnTo>
                <a:lnTo>
                  <a:pt x="10"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02" name="Freeform 159"/>
          <p:cNvSpPr>
            <a:spLocks/>
          </p:cNvSpPr>
          <p:nvPr/>
        </p:nvSpPr>
        <p:spPr bwMode="auto">
          <a:xfrm>
            <a:off x="891325" y="1347020"/>
            <a:ext cx="18580" cy="24773"/>
          </a:xfrm>
          <a:custGeom>
            <a:avLst/>
            <a:gdLst>
              <a:gd name="T0" fmla="*/ 20836 w 16"/>
              <a:gd name="T1" fmla="*/ 28864 h 22"/>
              <a:gd name="T2" fmla="*/ 11907 w 16"/>
              <a:gd name="T3" fmla="*/ 28864 h 22"/>
              <a:gd name="T4" fmla="*/ 5953 w 16"/>
              <a:gd name="T5" fmla="*/ 31750 h 22"/>
              <a:gd name="T6" fmla="*/ 8930 w 16"/>
              <a:gd name="T7" fmla="*/ 25977 h 22"/>
              <a:gd name="T8" fmla="*/ 14883 w 16"/>
              <a:gd name="T9" fmla="*/ 23091 h 22"/>
              <a:gd name="T10" fmla="*/ 14883 w 16"/>
              <a:gd name="T11" fmla="*/ 23091 h 22"/>
              <a:gd name="T12" fmla="*/ 11907 w 16"/>
              <a:gd name="T13" fmla="*/ 20205 h 22"/>
              <a:gd name="T14" fmla="*/ 11907 w 16"/>
              <a:gd name="T15" fmla="*/ 23091 h 22"/>
              <a:gd name="T16" fmla="*/ 5953 w 16"/>
              <a:gd name="T17" fmla="*/ 23091 h 22"/>
              <a:gd name="T18" fmla="*/ 2977 w 16"/>
              <a:gd name="T19" fmla="*/ 31750 h 22"/>
              <a:gd name="T20" fmla="*/ 0 w 16"/>
              <a:gd name="T21" fmla="*/ 28864 h 22"/>
              <a:gd name="T22" fmla="*/ 2977 w 16"/>
              <a:gd name="T23" fmla="*/ 23091 h 22"/>
              <a:gd name="T24" fmla="*/ 2977 w 16"/>
              <a:gd name="T25" fmla="*/ 17318 h 22"/>
              <a:gd name="T26" fmla="*/ 8930 w 16"/>
              <a:gd name="T27" fmla="*/ 5773 h 22"/>
              <a:gd name="T28" fmla="*/ 20836 w 16"/>
              <a:gd name="T29" fmla="*/ 0 h 22"/>
              <a:gd name="T30" fmla="*/ 17860 w 16"/>
              <a:gd name="T31" fmla="*/ 5773 h 22"/>
              <a:gd name="T32" fmla="*/ 20836 w 16"/>
              <a:gd name="T33" fmla="*/ 8659 h 22"/>
              <a:gd name="T34" fmla="*/ 17860 w 16"/>
              <a:gd name="T35" fmla="*/ 20205 h 22"/>
              <a:gd name="T36" fmla="*/ 23813 w 16"/>
              <a:gd name="T37" fmla="*/ 28864 h 22"/>
              <a:gd name="T38" fmla="*/ 20836 w 16"/>
              <a:gd name="T39" fmla="*/ 28864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 h="22">
                <a:moveTo>
                  <a:pt x="14" y="20"/>
                </a:moveTo>
                <a:lnTo>
                  <a:pt x="8" y="20"/>
                </a:lnTo>
                <a:lnTo>
                  <a:pt x="4" y="22"/>
                </a:lnTo>
                <a:lnTo>
                  <a:pt x="6" y="18"/>
                </a:lnTo>
                <a:lnTo>
                  <a:pt x="10" y="16"/>
                </a:lnTo>
                <a:lnTo>
                  <a:pt x="8" y="14"/>
                </a:lnTo>
                <a:lnTo>
                  <a:pt x="8" y="16"/>
                </a:lnTo>
                <a:lnTo>
                  <a:pt x="4" y="16"/>
                </a:lnTo>
                <a:lnTo>
                  <a:pt x="2" y="22"/>
                </a:lnTo>
                <a:lnTo>
                  <a:pt x="0" y="20"/>
                </a:lnTo>
                <a:lnTo>
                  <a:pt x="2" y="16"/>
                </a:lnTo>
                <a:lnTo>
                  <a:pt x="2" y="12"/>
                </a:lnTo>
                <a:lnTo>
                  <a:pt x="6" y="4"/>
                </a:lnTo>
                <a:lnTo>
                  <a:pt x="14" y="0"/>
                </a:lnTo>
                <a:lnTo>
                  <a:pt x="12" y="4"/>
                </a:lnTo>
                <a:lnTo>
                  <a:pt x="14" y="6"/>
                </a:lnTo>
                <a:lnTo>
                  <a:pt x="12" y="14"/>
                </a:lnTo>
                <a:lnTo>
                  <a:pt x="16" y="20"/>
                </a:lnTo>
                <a:lnTo>
                  <a:pt x="14" y="20"/>
                </a:lnTo>
                <a:close/>
              </a:path>
            </a:pathLst>
          </a:custGeom>
          <a:solidFill>
            <a:schemeClr val="accent1"/>
          </a:solidFill>
          <a:ln>
            <a:noFill/>
          </a:ln>
        </p:spPr>
        <p:txBody>
          <a:bodyPr/>
          <a:lstStyle/>
          <a:p>
            <a:endParaRPr lang="en-US" sz="1600" dirty="0">
              <a:solidFill>
                <a:prstClr val="black"/>
              </a:solidFill>
            </a:endParaRPr>
          </a:p>
        </p:txBody>
      </p:sp>
      <p:sp>
        <p:nvSpPr>
          <p:cNvPr id="2203" name="Freeform 160"/>
          <p:cNvSpPr>
            <a:spLocks/>
          </p:cNvSpPr>
          <p:nvPr/>
        </p:nvSpPr>
        <p:spPr bwMode="auto">
          <a:xfrm>
            <a:off x="891325" y="1347020"/>
            <a:ext cx="18580" cy="24773"/>
          </a:xfrm>
          <a:custGeom>
            <a:avLst/>
            <a:gdLst>
              <a:gd name="T0" fmla="*/ 20836 w 16"/>
              <a:gd name="T1" fmla="*/ 28864 h 22"/>
              <a:gd name="T2" fmla="*/ 11907 w 16"/>
              <a:gd name="T3" fmla="*/ 28864 h 22"/>
              <a:gd name="T4" fmla="*/ 5953 w 16"/>
              <a:gd name="T5" fmla="*/ 31750 h 22"/>
              <a:gd name="T6" fmla="*/ 8930 w 16"/>
              <a:gd name="T7" fmla="*/ 25977 h 22"/>
              <a:gd name="T8" fmla="*/ 14883 w 16"/>
              <a:gd name="T9" fmla="*/ 23091 h 22"/>
              <a:gd name="T10" fmla="*/ 14883 w 16"/>
              <a:gd name="T11" fmla="*/ 23091 h 22"/>
              <a:gd name="T12" fmla="*/ 11907 w 16"/>
              <a:gd name="T13" fmla="*/ 20205 h 22"/>
              <a:gd name="T14" fmla="*/ 11907 w 16"/>
              <a:gd name="T15" fmla="*/ 23091 h 22"/>
              <a:gd name="T16" fmla="*/ 5953 w 16"/>
              <a:gd name="T17" fmla="*/ 23091 h 22"/>
              <a:gd name="T18" fmla="*/ 2977 w 16"/>
              <a:gd name="T19" fmla="*/ 31750 h 22"/>
              <a:gd name="T20" fmla="*/ 0 w 16"/>
              <a:gd name="T21" fmla="*/ 28864 h 22"/>
              <a:gd name="T22" fmla="*/ 2977 w 16"/>
              <a:gd name="T23" fmla="*/ 23091 h 22"/>
              <a:gd name="T24" fmla="*/ 2977 w 16"/>
              <a:gd name="T25" fmla="*/ 17318 h 22"/>
              <a:gd name="T26" fmla="*/ 8930 w 16"/>
              <a:gd name="T27" fmla="*/ 5773 h 22"/>
              <a:gd name="T28" fmla="*/ 20836 w 16"/>
              <a:gd name="T29" fmla="*/ 0 h 22"/>
              <a:gd name="T30" fmla="*/ 17860 w 16"/>
              <a:gd name="T31" fmla="*/ 5773 h 22"/>
              <a:gd name="T32" fmla="*/ 20836 w 16"/>
              <a:gd name="T33" fmla="*/ 8659 h 22"/>
              <a:gd name="T34" fmla="*/ 17860 w 16"/>
              <a:gd name="T35" fmla="*/ 20205 h 22"/>
              <a:gd name="T36" fmla="*/ 23813 w 16"/>
              <a:gd name="T37" fmla="*/ 28864 h 22"/>
              <a:gd name="T38" fmla="*/ 20836 w 16"/>
              <a:gd name="T39" fmla="*/ 28864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 h="22">
                <a:moveTo>
                  <a:pt x="14" y="20"/>
                </a:moveTo>
                <a:lnTo>
                  <a:pt x="8" y="20"/>
                </a:lnTo>
                <a:lnTo>
                  <a:pt x="4" y="22"/>
                </a:lnTo>
                <a:lnTo>
                  <a:pt x="6" y="18"/>
                </a:lnTo>
                <a:lnTo>
                  <a:pt x="10" y="16"/>
                </a:lnTo>
                <a:lnTo>
                  <a:pt x="8" y="14"/>
                </a:lnTo>
                <a:lnTo>
                  <a:pt x="8" y="16"/>
                </a:lnTo>
                <a:lnTo>
                  <a:pt x="4" y="16"/>
                </a:lnTo>
                <a:lnTo>
                  <a:pt x="2" y="22"/>
                </a:lnTo>
                <a:lnTo>
                  <a:pt x="0" y="20"/>
                </a:lnTo>
                <a:lnTo>
                  <a:pt x="2" y="16"/>
                </a:lnTo>
                <a:lnTo>
                  <a:pt x="2" y="12"/>
                </a:lnTo>
                <a:lnTo>
                  <a:pt x="6" y="4"/>
                </a:lnTo>
                <a:lnTo>
                  <a:pt x="14" y="0"/>
                </a:lnTo>
                <a:lnTo>
                  <a:pt x="12" y="4"/>
                </a:lnTo>
                <a:lnTo>
                  <a:pt x="14" y="6"/>
                </a:lnTo>
                <a:lnTo>
                  <a:pt x="12" y="14"/>
                </a:lnTo>
                <a:lnTo>
                  <a:pt x="16" y="20"/>
                </a:lnTo>
                <a:lnTo>
                  <a:pt x="14" y="2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04" name="Freeform 161"/>
          <p:cNvSpPr>
            <a:spLocks/>
          </p:cNvSpPr>
          <p:nvPr/>
        </p:nvSpPr>
        <p:spPr bwMode="auto">
          <a:xfrm>
            <a:off x="893802" y="1145119"/>
            <a:ext cx="21058" cy="33444"/>
          </a:xfrm>
          <a:custGeom>
            <a:avLst/>
            <a:gdLst>
              <a:gd name="T0" fmla="*/ 14993 w 18"/>
              <a:gd name="T1" fmla="*/ 5715 h 30"/>
              <a:gd name="T2" fmla="*/ 14993 w 18"/>
              <a:gd name="T3" fmla="*/ 8573 h 30"/>
              <a:gd name="T4" fmla="*/ 20991 w 18"/>
              <a:gd name="T5" fmla="*/ 20003 h 30"/>
              <a:gd name="T6" fmla="*/ 20991 w 18"/>
              <a:gd name="T7" fmla="*/ 25718 h 30"/>
              <a:gd name="T8" fmla="*/ 26988 w 18"/>
              <a:gd name="T9" fmla="*/ 28575 h 30"/>
              <a:gd name="T10" fmla="*/ 23989 w 18"/>
              <a:gd name="T11" fmla="*/ 28575 h 30"/>
              <a:gd name="T12" fmla="*/ 17992 w 18"/>
              <a:gd name="T13" fmla="*/ 28575 h 30"/>
              <a:gd name="T14" fmla="*/ 17992 w 18"/>
              <a:gd name="T15" fmla="*/ 37148 h 30"/>
              <a:gd name="T16" fmla="*/ 20991 w 18"/>
              <a:gd name="T17" fmla="*/ 42863 h 30"/>
              <a:gd name="T18" fmla="*/ 14993 w 18"/>
              <a:gd name="T19" fmla="*/ 42863 h 30"/>
              <a:gd name="T20" fmla="*/ 11995 w 18"/>
              <a:gd name="T21" fmla="*/ 37148 h 30"/>
              <a:gd name="T22" fmla="*/ 8996 w 18"/>
              <a:gd name="T23" fmla="*/ 31433 h 30"/>
              <a:gd name="T24" fmla="*/ 5997 w 18"/>
              <a:gd name="T25" fmla="*/ 31433 h 30"/>
              <a:gd name="T26" fmla="*/ 0 w 18"/>
              <a:gd name="T27" fmla="*/ 22860 h 30"/>
              <a:gd name="T28" fmla="*/ 0 w 18"/>
              <a:gd name="T29" fmla="*/ 14288 h 30"/>
              <a:gd name="T30" fmla="*/ 2999 w 18"/>
              <a:gd name="T31" fmla="*/ 5715 h 30"/>
              <a:gd name="T32" fmla="*/ 8996 w 18"/>
              <a:gd name="T33" fmla="*/ 0 h 30"/>
              <a:gd name="T34" fmla="*/ 14993 w 18"/>
              <a:gd name="T35" fmla="*/ 2858 h 30"/>
              <a:gd name="T36" fmla="*/ 14993 w 18"/>
              <a:gd name="T37" fmla="*/ 5715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30">
                <a:moveTo>
                  <a:pt x="10" y="4"/>
                </a:moveTo>
                <a:lnTo>
                  <a:pt x="10" y="6"/>
                </a:lnTo>
                <a:lnTo>
                  <a:pt x="14" y="14"/>
                </a:lnTo>
                <a:lnTo>
                  <a:pt x="14" y="18"/>
                </a:lnTo>
                <a:lnTo>
                  <a:pt x="18" y="20"/>
                </a:lnTo>
                <a:lnTo>
                  <a:pt x="16" y="20"/>
                </a:lnTo>
                <a:lnTo>
                  <a:pt x="12" y="20"/>
                </a:lnTo>
                <a:lnTo>
                  <a:pt x="12" y="26"/>
                </a:lnTo>
                <a:lnTo>
                  <a:pt x="14" y="30"/>
                </a:lnTo>
                <a:lnTo>
                  <a:pt x="10" y="30"/>
                </a:lnTo>
                <a:lnTo>
                  <a:pt x="8" y="26"/>
                </a:lnTo>
                <a:lnTo>
                  <a:pt x="6" y="22"/>
                </a:lnTo>
                <a:lnTo>
                  <a:pt x="4" y="22"/>
                </a:lnTo>
                <a:lnTo>
                  <a:pt x="0" y="16"/>
                </a:lnTo>
                <a:lnTo>
                  <a:pt x="0" y="10"/>
                </a:lnTo>
                <a:lnTo>
                  <a:pt x="2" y="4"/>
                </a:lnTo>
                <a:lnTo>
                  <a:pt x="6" y="0"/>
                </a:lnTo>
                <a:lnTo>
                  <a:pt x="10" y="2"/>
                </a:lnTo>
                <a:lnTo>
                  <a:pt x="10" y="4"/>
                </a:lnTo>
                <a:close/>
              </a:path>
            </a:pathLst>
          </a:custGeom>
          <a:solidFill>
            <a:schemeClr val="accent1"/>
          </a:solidFill>
          <a:ln>
            <a:noFill/>
          </a:ln>
        </p:spPr>
        <p:txBody>
          <a:bodyPr/>
          <a:lstStyle/>
          <a:p>
            <a:endParaRPr lang="en-US" sz="1600" dirty="0">
              <a:solidFill>
                <a:prstClr val="black"/>
              </a:solidFill>
            </a:endParaRPr>
          </a:p>
        </p:txBody>
      </p:sp>
      <p:sp>
        <p:nvSpPr>
          <p:cNvPr id="2205" name="Freeform 162"/>
          <p:cNvSpPr>
            <a:spLocks/>
          </p:cNvSpPr>
          <p:nvPr/>
        </p:nvSpPr>
        <p:spPr bwMode="auto">
          <a:xfrm>
            <a:off x="893802" y="1145119"/>
            <a:ext cx="21058" cy="33444"/>
          </a:xfrm>
          <a:custGeom>
            <a:avLst/>
            <a:gdLst>
              <a:gd name="T0" fmla="*/ 14993 w 18"/>
              <a:gd name="T1" fmla="*/ 5715 h 30"/>
              <a:gd name="T2" fmla="*/ 14993 w 18"/>
              <a:gd name="T3" fmla="*/ 8573 h 30"/>
              <a:gd name="T4" fmla="*/ 20991 w 18"/>
              <a:gd name="T5" fmla="*/ 20003 h 30"/>
              <a:gd name="T6" fmla="*/ 20991 w 18"/>
              <a:gd name="T7" fmla="*/ 25718 h 30"/>
              <a:gd name="T8" fmla="*/ 26988 w 18"/>
              <a:gd name="T9" fmla="*/ 28575 h 30"/>
              <a:gd name="T10" fmla="*/ 23989 w 18"/>
              <a:gd name="T11" fmla="*/ 28575 h 30"/>
              <a:gd name="T12" fmla="*/ 17992 w 18"/>
              <a:gd name="T13" fmla="*/ 28575 h 30"/>
              <a:gd name="T14" fmla="*/ 17992 w 18"/>
              <a:gd name="T15" fmla="*/ 37148 h 30"/>
              <a:gd name="T16" fmla="*/ 20991 w 18"/>
              <a:gd name="T17" fmla="*/ 42863 h 30"/>
              <a:gd name="T18" fmla="*/ 14993 w 18"/>
              <a:gd name="T19" fmla="*/ 42863 h 30"/>
              <a:gd name="T20" fmla="*/ 11995 w 18"/>
              <a:gd name="T21" fmla="*/ 37148 h 30"/>
              <a:gd name="T22" fmla="*/ 8996 w 18"/>
              <a:gd name="T23" fmla="*/ 31433 h 30"/>
              <a:gd name="T24" fmla="*/ 5997 w 18"/>
              <a:gd name="T25" fmla="*/ 31433 h 30"/>
              <a:gd name="T26" fmla="*/ 0 w 18"/>
              <a:gd name="T27" fmla="*/ 22860 h 30"/>
              <a:gd name="T28" fmla="*/ 0 w 18"/>
              <a:gd name="T29" fmla="*/ 14288 h 30"/>
              <a:gd name="T30" fmla="*/ 2999 w 18"/>
              <a:gd name="T31" fmla="*/ 5715 h 30"/>
              <a:gd name="T32" fmla="*/ 8996 w 18"/>
              <a:gd name="T33" fmla="*/ 0 h 30"/>
              <a:gd name="T34" fmla="*/ 14993 w 18"/>
              <a:gd name="T35" fmla="*/ 2858 h 30"/>
              <a:gd name="T36" fmla="*/ 14993 w 18"/>
              <a:gd name="T37" fmla="*/ 5715 h 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8" h="30">
                <a:moveTo>
                  <a:pt x="10" y="4"/>
                </a:moveTo>
                <a:lnTo>
                  <a:pt x="10" y="6"/>
                </a:lnTo>
                <a:lnTo>
                  <a:pt x="14" y="14"/>
                </a:lnTo>
                <a:lnTo>
                  <a:pt x="14" y="18"/>
                </a:lnTo>
                <a:lnTo>
                  <a:pt x="18" y="20"/>
                </a:lnTo>
                <a:lnTo>
                  <a:pt x="16" y="20"/>
                </a:lnTo>
                <a:lnTo>
                  <a:pt x="12" y="20"/>
                </a:lnTo>
                <a:lnTo>
                  <a:pt x="12" y="26"/>
                </a:lnTo>
                <a:lnTo>
                  <a:pt x="14" y="30"/>
                </a:lnTo>
                <a:lnTo>
                  <a:pt x="10" y="30"/>
                </a:lnTo>
                <a:lnTo>
                  <a:pt x="8" y="26"/>
                </a:lnTo>
                <a:lnTo>
                  <a:pt x="6" y="22"/>
                </a:lnTo>
                <a:lnTo>
                  <a:pt x="4" y="22"/>
                </a:lnTo>
                <a:lnTo>
                  <a:pt x="0" y="16"/>
                </a:lnTo>
                <a:lnTo>
                  <a:pt x="0" y="10"/>
                </a:lnTo>
                <a:lnTo>
                  <a:pt x="2" y="4"/>
                </a:lnTo>
                <a:lnTo>
                  <a:pt x="6" y="0"/>
                </a:lnTo>
                <a:lnTo>
                  <a:pt x="10" y="2"/>
                </a:lnTo>
                <a:lnTo>
                  <a:pt x="10"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06" name="Freeform 163"/>
          <p:cNvSpPr>
            <a:spLocks/>
          </p:cNvSpPr>
          <p:nvPr/>
        </p:nvSpPr>
        <p:spPr bwMode="auto">
          <a:xfrm>
            <a:off x="914860" y="1140165"/>
            <a:ext cx="29728" cy="21058"/>
          </a:xfrm>
          <a:custGeom>
            <a:avLst/>
            <a:gdLst>
              <a:gd name="T0" fmla="*/ 23446 w 26"/>
              <a:gd name="T1" fmla="*/ 0 h 18"/>
              <a:gd name="T2" fmla="*/ 26377 w 26"/>
              <a:gd name="T3" fmla="*/ 2999 h 18"/>
              <a:gd name="T4" fmla="*/ 32238 w 26"/>
              <a:gd name="T5" fmla="*/ 11995 h 18"/>
              <a:gd name="T6" fmla="*/ 35169 w 26"/>
              <a:gd name="T7" fmla="*/ 14993 h 18"/>
              <a:gd name="T8" fmla="*/ 38100 w 26"/>
              <a:gd name="T9" fmla="*/ 17992 h 18"/>
              <a:gd name="T10" fmla="*/ 35169 w 26"/>
              <a:gd name="T11" fmla="*/ 20991 h 18"/>
              <a:gd name="T12" fmla="*/ 32238 w 26"/>
              <a:gd name="T13" fmla="*/ 23989 h 18"/>
              <a:gd name="T14" fmla="*/ 32238 w 26"/>
              <a:gd name="T15" fmla="*/ 20991 h 18"/>
              <a:gd name="T16" fmla="*/ 26377 w 26"/>
              <a:gd name="T17" fmla="*/ 26988 h 18"/>
              <a:gd name="T18" fmla="*/ 23446 w 26"/>
              <a:gd name="T19" fmla="*/ 26988 h 18"/>
              <a:gd name="T20" fmla="*/ 20515 w 26"/>
              <a:gd name="T21" fmla="*/ 17992 h 18"/>
              <a:gd name="T22" fmla="*/ 23446 w 26"/>
              <a:gd name="T23" fmla="*/ 8996 h 18"/>
              <a:gd name="T24" fmla="*/ 20515 w 26"/>
              <a:gd name="T25" fmla="*/ 2999 h 18"/>
              <a:gd name="T26" fmla="*/ 17585 w 26"/>
              <a:gd name="T27" fmla="*/ 14993 h 18"/>
              <a:gd name="T28" fmla="*/ 17585 w 26"/>
              <a:gd name="T29" fmla="*/ 23989 h 18"/>
              <a:gd name="T30" fmla="*/ 17585 w 26"/>
              <a:gd name="T31" fmla="*/ 26988 h 18"/>
              <a:gd name="T32" fmla="*/ 14654 w 26"/>
              <a:gd name="T33" fmla="*/ 26988 h 18"/>
              <a:gd name="T34" fmla="*/ 8792 w 26"/>
              <a:gd name="T35" fmla="*/ 23989 h 18"/>
              <a:gd name="T36" fmla="*/ 8792 w 26"/>
              <a:gd name="T37" fmla="*/ 20991 h 18"/>
              <a:gd name="T38" fmla="*/ 8792 w 26"/>
              <a:gd name="T39" fmla="*/ 17992 h 18"/>
              <a:gd name="T40" fmla="*/ 5862 w 26"/>
              <a:gd name="T41" fmla="*/ 11995 h 18"/>
              <a:gd name="T42" fmla="*/ 2931 w 26"/>
              <a:gd name="T43" fmla="*/ 17992 h 18"/>
              <a:gd name="T44" fmla="*/ 0 w 26"/>
              <a:gd name="T45" fmla="*/ 17992 h 18"/>
              <a:gd name="T46" fmla="*/ 0 w 26"/>
              <a:gd name="T47" fmla="*/ 11995 h 18"/>
              <a:gd name="T48" fmla="*/ 0 w 26"/>
              <a:gd name="T49" fmla="*/ 8996 h 18"/>
              <a:gd name="T50" fmla="*/ 14654 w 26"/>
              <a:gd name="T51" fmla="*/ 2999 h 18"/>
              <a:gd name="T52" fmla="*/ 17585 w 26"/>
              <a:gd name="T53" fmla="*/ 0 h 18"/>
              <a:gd name="T54" fmla="*/ 20515 w 26"/>
              <a:gd name="T55" fmla="*/ 0 h 18"/>
              <a:gd name="T56" fmla="*/ 23446 w 26"/>
              <a:gd name="T57" fmla="*/ 0 h 1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6" h="18">
                <a:moveTo>
                  <a:pt x="16" y="0"/>
                </a:moveTo>
                <a:lnTo>
                  <a:pt x="18" y="2"/>
                </a:lnTo>
                <a:lnTo>
                  <a:pt x="22" y="8"/>
                </a:lnTo>
                <a:lnTo>
                  <a:pt x="24" y="10"/>
                </a:lnTo>
                <a:lnTo>
                  <a:pt x="26" y="12"/>
                </a:lnTo>
                <a:lnTo>
                  <a:pt x="24" y="14"/>
                </a:lnTo>
                <a:lnTo>
                  <a:pt x="22" y="16"/>
                </a:lnTo>
                <a:lnTo>
                  <a:pt x="22" y="14"/>
                </a:lnTo>
                <a:lnTo>
                  <a:pt x="18" y="18"/>
                </a:lnTo>
                <a:lnTo>
                  <a:pt x="16" y="18"/>
                </a:lnTo>
                <a:lnTo>
                  <a:pt x="14" y="12"/>
                </a:lnTo>
                <a:lnTo>
                  <a:pt x="16" y="6"/>
                </a:lnTo>
                <a:lnTo>
                  <a:pt x="14" y="2"/>
                </a:lnTo>
                <a:lnTo>
                  <a:pt x="12" y="10"/>
                </a:lnTo>
                <a:lnTo>
                  <a:pt x="12" y="16"/>
                </a:lnTo>
                <a:lnTo>
                  <a:pt x="12" y="18"/>
                </a:lnTo>
                <a:lnTo>
                  <a:pt x="10" y="18"/>
                </a:lnTo>
                <a:lnTo>
                  <a:pt x="6" y="16"/>
                </a:lnTo>
                <a:lnTo>
                  <a:pt x="6" y="14"/>
                </a:lnTo>
                <a:lnTo>
                  <a:pt x="6" y="12"/>
                </a:lnTo>
                <a:lnTo>
                  <a:pt x="4" y="8"/>
                </a:lnTo>
                <a:lnTo>
                  <a:pt x="2" y="12"/>
                </a:lnTo>
                <a:lnTo>
                  <a:pt x="0" y="12"/>
                </a:lnTo>
                <a:lnTo>
                  <a:pt x="0" y="8"/>
                </a:lnTo>
                <a:lnTo>
                  <a:pt x="0" y="6"/>
                </a:lnTo>
                <a:lnTo>
                  <a:pt x="10" y="2"/>
                </a:lnTo>
                <a:lnTo>
                  <a:pt x="12" y="0"/>
                </a:lnTo>
                <a:lnTo>
                  <a:pt x="14" y="0"/>
                </a:lnTo>
                <a:lnTo>
                  <a:pt x="16" y="0"/>
                </a:lnTo>
                <a:close/>
              </a:path>
            </a:pathLst>
          </a:custGeom>
          <a:solidFill>
            <a:schemeClr val="accent1"/>
          </a:solidFill>
          <a:ln>
            <a:noFill/>
          </a:ln>
        </p:spPr>
        <p:txBody>
          <a:bodyPr/>
          <a:lstStyle/>
          <a:p>
            <a:endParaRPr lang="en-US" sz="1600" dirty="0">
              <a:solidFill>
                <a:prstClr val="black"/>
              </a:solidFill>
            </a:endParaRPr>
          </a:p>
        </p:txBody>
      </p:sp>
      <p:sp>
        <p:nvSpPr>
          <p:cNvPr id="2207" name="Freeform 164"/>
          <p:cNvSpPr>
            <a:spLocks/>
          </p:cNvSpPr>
          <p:nvPr/>
        </p:nvSpPr>
        <p:spPr bwMode="auto">
          <a:xfrm>
            <a:off x="914860" y="1140165"/>
            <a:ext cx="29728" cy="21058"/>
          </a:xfrm>
          <a:custGeom>
            <a:avLst/>
            <a:gdLst>
              <a:gd name="T0" fmla="*/ 23446 w 26"/>
              <a:gd name="T1" fmla="*/ 0 h 18"/>
              <a:gd name="T2" fmla="*/ 26377 w 26"/>
              <a:gd name="T3" fmla="*/ 2999 h 18"/>
              <a:gd name="T4" fmla="*/ 32238 w 26"/>
              <a:gd name="T5" fmla="*/ 11995 h 18"/>
              <a:gd name="T6" fmla="*/ 35169 w 26"/>
              <a:gd name="T7" fmla="*/ 14993 h 18"/>
              <a:gd name="T8" fmla="*/ 38100 w 26"/>
              <a:gd name="T9" fmla="*/ 17992 h 18"/>
              <a:gd name="T10" fmla="*/ 35169 w 26"/>
              <a:gd name="T11" fmla="*/ 20991 h 18"/>
              <a:gd name="T12" fmla="*/ 32238 w 26"/>
              <a:gd name="T13" fmla="*/ 23989 h 18"/>
              <a:gd name="T14" fmla="*/ 32238 w 26"/>
              <a:gd name="T15" fmla="*/ 20991 h 18"/>
              <a:gd name="T16" fmla="*/ 26377 w 26"/>
              <a:gd name="T17" fmla="*/ 26988 h 18"/>
              <a:gd name="T18" fmla="*/ 23446 w 26"/>
              <a:gd name="T19" fmla="*/ 26988 h 18"/>
              <a:gd name="T20" fmla="*/ 20515 w 26"/>
              <a:gd name="T21" fmla="*/ 17992 h 18"/>
              <a:gd name="T22" fmla="*/ 23446 w 26"/>
              <a:gd name="T23" fmla="*/ 8996 h 18"/>
              <a:gd name="T24" fmla="*/ 20515 w 26"/>
              <a:gd name="T25" fmla="*/ 2999 h 18"/>
              <a:gd name="T26" fmla="*/ 17585 w 26"/>
              <a:gd name="T27" fmla="*/ 14993 h 18"/>
              <a:gd name="T28" fmla="*/ 17585 w 26"/>
              <a:gd name="T29" fmla="*/ 23989 h 18"/>
              <a:gd name="T30" fmla="*/ 17585 w 26"/>
              <a:gd name="T31" fmla="*/ 26988 h 18"/>
              <a:gd name="T32" fmla="*/ 14654 w 26"/>
              <a:gd name="T33" fmla="*/ 26988 h 18"/>
              <a:gd name="T34" fmla="*/ 8792 w 26"/>
              <a:gd name="T35" fmla="*/ 23989 h 18"/>
              <a:gd name="T36" fmla="*/ 8792 w 26"/>
              <a:gd name="T37" fmla="*/ 20991 h 18"/>
              <a:gd name="T38" fmla="*/ 8792 w 26"/>
              <a:gd name="T39" fmla="*/ 17992 h 18"/>
              <a:gd name="T40" fmla="*/ 5862 w 26"/>
              <a:gd name="T41" fmla="*/ 11995 h 18"/>
              <a:gd name="T42" fmla="*/ 2931 w 26"/>
              <a:gd name="T43" fmla="*/ 17992 h 18"/>
              <a:gd name="T44" fmla="*/ 0 w 26"/>
              <a:gd name="T45" fmla="*/ 17992 h 18"/>
              <a:gd name="T46" fmla="*/ 0 w 26"/>
              <a:gd name="T47" fmla="*/ 11995 h 18"/>
              <a:gd name="T48" fmla="*/ 0 w 26"/>
              <a:gd name="T49" fmla="*/ 8996 h 18"/>
              <a:gd name="T50" fmla="*/ 14654 w 26"/>
              <a:gd name="T51" fmla="*/ 2999 h 18"/>
              <a:gd name="T52" fmla="*/ 17585 w 26"/>
              <a:gd name="T53" fmla="*/ 0 h 18"/>
              <a:gd name="T54" fmla="*/ 20515 w 26"/>
              <a:gd name="T55" fmla="*/ 0 h 18"/>
              <a:gd name="T56" fmla="*/ 23446 w 26"/>
              <a:gd name="T57" fmla="*/ 0 h 1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6" h="18">
                <a:moveTo>
                  <a:pt x="16" y="0"/>
                </a:moveTo>
                <a:lnTo>
                  <a:pt x="18" y="2"/>
                </a:lnTo>
                <a:lnTo>
                  <a:pt x="22" y="8"/>
                </a:lnTo>
                <a:lnTo>
                  <a:pt x="24" y="10"/>
                </a:lnTo>
                <a:lnTo>
                  <a:pt x="26" y="12"/>
                </a:lnTo>
                <a:lnTo>
                  <a:pt x="24" y="14"/>
                </a:lnTo>
                <a:lnTo>
                  <a:pt x="22" y="16"/>
                </a:lnTo>
                <a:lnTo>
                  <a:pt x="22" y="14"/>
                </a:lnTo>
                <a:lnTo>
                  <a:pt x="18" y="18"/>
                </a:lnTo>
                <a:lnTo>
                  <a:pt x="16" y="18"/>
                </a:lnTo>
                <a:lnTo>
                  <a:pt x="14" y="12"/>
                </a:lnTo>
                <a:lnTo>
                  <a:pt x="16" y="6"/>
                </a:lnTo>
                <a:lnTo>
                  <a:pt x="14" y="2"/>
                </a:lnTo>
                <a:lnTo>
                  <a:pt x="12" y="10"/>
                </a:lnTo>
                <a:lnTo>
                  <a:pt x="12" y="16"/>
                </a:lnTo>
                <a:lnTo>
                  <a:pt x="12" y="18"/>
                </a:lnTo>
                <a:lnTo>
                  <a:pt x="10" y="18"/>
                </a:lnTo>
                <a:lnTo>
                  <a:pt x="6" y="16"/>
                </a:lnTo>
                <a:lnTo>
                  <a:pt x="6" y="14"/>
                </a:lnTo>
                <a:lnTo>
                  <a:pt x="6" y="12"/>
                </a:lnTo>
                <a:lnTo>
                  <a:pt x="4" y="8"/>
                </a:lnTo>
                <a:lnTo>
                  <a:pt x="2" y="12"/>
                </a:lnTo>
                <a:lnTo>
                  <a:pt x="0" y="12"/>
                </a:lnTo>
                <a:lnTo>
                  <a:pt x="0" y="8"/>
                </a:lnTo>
                <a:lnTo>
                  <a:pt x="0" y="6"/>
                </a:lnTo>
                <a:lnTo>
                  <a:pt x="10" y="2"/>
                </a:lnTo>
                <a:lnTo>
                  <a:pt x="12" y="0"/>
                </a:lnTo>
                <a:lnTo>
                  <a:pt x="14" y="0"/>
                </a:lnTo>
                <a:lnTo>
                  <a:pt x="16"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08" name="Freeform 165"/>
          <p:cNvSpPr>
            <a:spLocks/>
          </p:cNvSpPr>
          <p:nvPr/>
        </p:nvSpPr>
        <p:spPr bwMode="auto">
          <a:xfrm>
            <a:off x="6413252" y="2823498"/>
            <a:ext cx="11148" cy="40875"/>
          </a:xfrm>
          <a:custGeom>
            <a:avLst/>
            <a:gdLst>
              <a:gd name="T0" fmla="*/ 0 w 10"/>
              <a:gd name="T1" fmla="*/ 49477 h 36"/>
              <a:gd name="T2" fmla="*/ 14288 w 10"/>
              <a:gd name="T3" fmla="*/ 0 h 36"/>
              <a:gd name="T4" fmla="*/ 14288 w 10"/>
              <a:gd name="T5" fmla="*/ 0 h 36"/>
              <a:gd name="T6" fmla="*/ 11430 w 10"/>
              <a:gd name="T7" fmla="*/ 20373 h 36"/>
              <a:gd name="T8" fmla="*/ 8573 w 10"/>
              <a:gd name="T9" fmla="*/ 29104 h 36"/>
              <a:gd name="T10" fmla="*/ 2858 w 10"/>
              <a:gd name="T11" fmla="*/ 49477 h 36"/>
              <a:gd name="T12" fmla="*/ 0 w 10"/>
              <a:gd name="T13" fmla="*/ 52387 h 36"/>
              <a:gd name="T14" fmla="*/ 0 w 10"/>
              <a:gd name="T15" fmla="*/ 49477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36">
                <a:moveTo>
                  <a:pt x="0" y="34"/>
                </a:moveTo>
                <a:lnTo>
                  <a:pt x="10" y="0"/>
                </a:lnTo>
                <a:lnTo>
                  <a:pt x="8" y="14"/>
                </a:lnTo>
                <a:lnTo>
                  <a:pt x="6" y="20"/>
                </a:lnTo>
                <a:lnTo>
                  <a:pt x="2" y="34"/>
                </a:lnTo>
                <a:lnTo>
                  <a:pt x="0" y="36"/>
                </a:lnTo>
                <a:lnTo>
                  <a:pt x="0" y="34"/>
                </a:lnTo>
                <a:close/>
              </a:path>
            </a:pathLst>
          </a:custGeom>
          <a:solidFill>
            <a:schemeClr val="accent1"/>
          </a:solidFill>
          <a:ln>
            <a:noFill/>
          </a:ln>
        </p:spPr>
        <p:txBody>
          <a:bodyPr/>
          <a:lstStyle/>
          <a:p>
            <a:endParaRPr lang="en-US" sz="1600" dirty="0">
              <a:solidFill>
                <a:prstClr val="black"/>
              </a:solidFill>
            </a:endParaRPr>
          </a:p>
        </p:txBody>
      </p:sp>
      <p:sp>
        <p:nvSpPr>
          <p:cNvPr id="2209" name="Freeform 166"/>
          <p:cNvSpPr>
            <a:spLocks/>
          </p:cNvSpPr>
          <p:nvPr/>
        </p:nvSpPr>
        <p:spPr bwMode="auto">
          <a:xfrm>
            <a:off x="6413252" y="2823498"/>
            <a:ext cx="11148" cy="40875"/>
          </a:xfrm>
          <a:custGeom>
            <a:avLst/>
            <a:gdLst>
              <a:gd name="T0" fmla="*/ 0 w 10"/>
              <a:gd name="T1" fmla="*/ 49477 h 36"/>
              <a:gd name="T2" fmla="*/ 14288 w 10"/>
              <a:gd name="T3" fmla="*/ 0 h 36"/>
              <a:gd name="T4" fmla="*/ 14288 w 10"/>
              <a:gd name="T5" fmla="*/ 0 h 36"/>
              <a:gd name="T6" fmla="*/ 11430 w 10"/>
              <a:gd name="T7" fmla="*/ 20373 h 36"/>
              <a:gd name="T8" fmla="*/ 8573 w 10"/>
              <a:gd name="T9" fmla="*/ 29104 h 36"/>
              <a:gd name="T10" fmla="*/ 2858 w 10"/>
              <a:gd name="T11" fmla="*/ 49477 h 36"/>
              <a:gd name="T12" fmla="*/ 0 w 10"/>
              <a:gd name="T13" fmla="*/ 52387 h 36"/>
              <a:gd name="T14" fmla="*/ 0 w 10"/>
              <a:gd name="T15" fmla="*/ 49477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36">
                <a:moveTo>
                  <a:pt x="0" y="34"/>
                </a:moveTo>
                <a:lnTo>
                  <a:pt x="10" y="0"/>
                </a:lnTo>
                <a:lnTo>
                  <a:pt x="8" y="14"/>
                </a:lnTo>
                <a:lnTo>
                  <a:pt x="6" y="20"/>
                </a:lnTo>
                <a:lnTo>
                  <a:pt x="2" y="34"/>
                </a:lnTo>
                <a:lnTo>
                  <a:pt x="0" y="36"/>
                </a:lnTo>
                <a:lnTo>
                  <a:pt x="0" y="3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10" name="Freeform 167"/>
          <p:cNvSpPr>
            <a:spLocks/>
          </p:cNvSpPr>
          <p:nvPr/>
        </p:nvSpPr>
        <p:spPr bwMode="auto">
          <a:xfrm>
            <a:off x="6332740" y="3086093"/>
            <a:ext cx="23534" cy="79274"/>
          </a:xfrm>
          <a:custGeom>
            <a:avLst/>
            <a:gdLst>
              <a:gd name="T0" fmla="*/ 9049 w 20"/>
              <a:gd name="T1" fmla="*/ 84183 h 70"/>
              <a:gd name="T2" fmla="*/ 12065 w 20"/>
              <a:gd name="T3" fmla="*/ 72571 h 70"/>
              <a:gd name="T4" fmla="*/ 15081 w 20"/>
              <a:gd name="T5" fmla="*/ 60960 h 70"/>
              <a:gd name="T6" fmla="*/ 15081 w 20"/>
              <a:gd name="T7" fmla="*/ 58057 h 70"/>
              <a:gd name="T8" fmla="*/ 18097 w 20"/>
              <a:gd name="T9" fmla="*/ 55154 h 70"/>
              <a:gd name="T10" fmla="*/ 21113 w 20"/>
              <a:gd name="T11" fmla="*/ 49349 h 70"/>
              <a:gd name="T12" fmla="*/ 21113 w 20"/>
              <a:gd name="T13" fmla="*/ 43543 h 70"/>
              <a:gd name="T14" fmla="*/ 21113 w 20"/>
              <a:gd name="T15" fmla="*/ 29029 h 70"/>
              <a:gd name="T16" fmla="*/ 27146 w 20"/>
              <a:gd name="T17" fmla="*/ 14514 h 70"/>
              <a:gd name="T18" fmla="*/ 27146 w 20"/>
              <a:gd name="T19" fmla="*/ 5806 h 70"/>
              <a:gd name="T20" fmla="*/ 30162 w 20"/>
              <a:gd name="T21" fmla="*/ 0 h 70"/>
              <a:gd name="T22" fmla="*/ 24130 w 20"/>
              <a:gd name="T23" fmla="*/ 46446 h 70"/>
              <a:gd name="T24" fmla="*/ 15081 w 20"/>
              <a:gd name="T25" fmla="*/ 75474 h 70"/>
              <a:gd name="T26" fmla="*/ 9049 w 20"/>
              <a:gd name="T27" fmla="*/ 95794 h 70"/>
              <a:gd name="T28" fmla="*/ 6032 w 20"/>
              <a:gd name="T29" fmla="*/ 98697 h 70"/>
              <a:gd name="T30" fmla="*/ 3016 w 20"/>
              <a:gd name="T31" fmla="*/ 101600 h 70"/>
              <a:gd name="T32" fmla="*/ 0 w 20"/>
              <a:gd name="T33" fmla="*/ 98697 h 70"/>
              <a:gd name="T34" fmla="*/ 6032 w 20"/>
              <a:gd name="T35" fmla="*/ 98697 h 70"/>
              <a:gd name="T36" fmla="*/ 6032 w 20"/>
              <a:gd name="T37" fmla="*/ 95794 h 70"/>
              <a:gd name="T38" fmla="*/ 3016 w 20"/>
              <a:gd name="T39" fmla="*/ 95794 h 70"/>
              <a:gd name="T40" fmla="*/ 3016 w 20"/>
              <a:gd name="T41" fmla="*/ 92891 h 70"/>
              <a:gd name="T42" fmla="*/ 9049 w 20"/>
              <a:gd name="T43" fmla="*/ 89989 h 70"/>
              <a:gd name="T44" fmla="*/ 9049 w 20"/>
              <a:gd name="T45" fmla="*/ 84183 h 7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 h="70">
                <a:moveTo>
                  <a:pt x="6" y="58"/>
                </a:moveTo>
                <a:lnTo>
                  <a:pt x="8" y="50"/>
                </a:lnTo>
                <a:lnTo>
                  <a:pt x="10" y="42"/>
                </a:lnTo>
                <a:lnTo>
                  <a:pt x="10" y="40"/>
                </a:lnTo>
                <a:lnTo>
                  <a:pt x="12" y="38"/>
                </a:lnTo>
                <a:lnTo>
                  <a:pt x="14" y="34"/>
                </a:lnTo>
                <a:lnTo>
                  <a:pt x="14" y="30"/>
                </a:lnTo>
                <a:lnTo>
                  <a:pt x="14" y="20"/>
                </a:lnTo>
                <a:lnTo>
                  <a:pt x="18" y="10"/>
                </a:lnTo>
                <a:lnTo>
                  <a:pt x="18" y="4"/>
                </a:lnTo>
                <a:lnTo>
                  <a:pt x="20" y="0"/>
                </a:lnTo>
                <a:lnTo>
                  <a:pt x="16" y="32"/>
                </a:lnTo>
                <a:lnTo>
                  <a:pt x="10" y="52"/>
                </a:lnTo>
                <a:lnTo>
                  <a:pt x="6" y="66"/>
                </a:lnTo>
                <a:lnTo>
                  <a:pt x="4" y="68"/>
                </a:lnTo>
                <a:lnTo>
                  <a:pt x="2" y="70"/>
                </a:lnTo>
                <a:lnTo>
                  <a:pt x="0" y="68"/>
                </a:lnTo>
                <a:lnTo>
                  <a:pt x="4" y="68"/>
                </a:lnTo>
                <a:lnTo>
                  <a:pt x="4" y="66"/>
                </a:lnTo>
                <a:lnTo>
                  <a:pt x="2" y="66"/>
                </a:lnTo>
                <a:lnTo>
                  <a:pt x="2" y="64"/>
                </a:lnTo>
                <a:lnTo>
                  <a:pt x="6" y="62"/>
                </a:lnTo>
                <a:lnTo>
                  <a:pt x="6" y="58"/>
                </a:lnTo>
                <a:close/>
              </a:path>
            </a:pathLst>
          </a:custGeom>
          <a:solidFill>
            <a:schemeClr val="accent1"/>
          </a:solidFill>
          <a:ln>
            <a:noFill/>
          </a:ln>
        </p:spPr>
        <p:txBody>
          <a:bodyPr/>
          <a:lstStyle/>
          <a:p>
            <a:endParaRPr lang="en-US" sz="1600" dirty="0">
              <a:solidFill>
                <a:prstClr val="black"/>
              </a:solidFill>
            </a:endParaRPr>
          </a:p>
        </p:txBody>
      </p:sp>
      <p:sp>
        <p:nvSpPr>
          <p:cNvPr id="2211" name="Freeform 168"/>
          <p:cNvSpPr>
            <a:spLocks/>
          </p:cNvSpPr>
          <p:nvPr/>
        </p:nvSpPr>
        <p:spPr bwMode="auto">
          <a:xfrm>
            <a:off x="6332740" y="3086093"/>
            <a:ext cx="23534" cy="79274"/>
          </a:xfrm>
          <a:custGeom>
            <a:avLst/>
            <a:gdLst>
              <a:gd name="T0" fmla="*/ 9049 w 20"/>
              <a:gd name="T1" fmla="*/ 84183 h 70"/>
              <a:gd name="T2" fmla="*/ 12065 w 20"/>
              <a:gd name="T3" fmla="*/ 72571 h 70"/>
              <a:gd name="T4" fmla="*/ 15081 w 20"/>
              <a:gd name="T5" fmla="*/ 60960 h 70"/>
              <a:gd name="T6" fmla="*/ 15081 w 20"/>
              <a:gd name="T7" fmla="*/ 58057 h 70"/>
              <a:gd name="T8" fmla="*/ 18097 w 20"/>
              <a:gd name="T9" fmla="*/ 55154 h 70"/>
              <a:gd name="T10" fmla="*/ 21113 w 20"/>
              <a:gd name="T11" fmla="*/ 49349 h 70"/>
              <a:gd name="T12" fmla="*/ 21113 w 20"/>
              <a:gd name="T13" fmla="*/ 43543 h 70"/>
              <a:gd name="T14" fmla="*/ 21113 w 20"/>
              <a:gd name="T15" fmla="*/ 29029 h 70"/>
              <a:gd name="T16" fmla="*/ 27146 w 20"/>
              <a:gd name="T17" fmla="*/ 14514 h 70"/>
              <a:gd name="T18" fmla="*/ 27146 w 20"/>
              <a:gd name="T19" fmla="*/ 5806 h 70"/>
              <a:gd name="T20" fmla="*/ 30162 w 20"/>
              <a:gd name="T21" fmla="*/ 0 h 70"/>
              <a:gd name="T22" fmla="*/ 24130 w 20"/>
              <a:gd name="T23" fmla="*/ 46446 h 70"/>
              <a:gd name="T24" fmla="*/ 15081 w 20"/>
              <a:gd name="T25" fmla="*/ 75474 h 70"/>
              <a:gd name="T26" fmla="*/ 9049 w 20"/>
              <a:gd name="T27" fmla="*/ 95794 h 70"/>
              <a:gd name="T28" fmla="*/ 6032 w 20"/>
              <a:gd name="T29" fmla="*/ 98697 h 70"/>
              <a:gd name="T30" fmla="*/ 3016 w 20"/>
              <a:gd name="T31" fmla="*/ 101600 h 70"/>
              <a:gd name="T32" fmla="*/ 0 w 20"/>
              <a:gd name="T33" fmla="*/ 98697 h 70"/>
              <a:gd name="T34" fmla="*/ 6032 w 20"/>
              <a:gd name="T35" fmla="*/ 98697 h 70"/>
              <a:gd name="T36" fmla="*/ 6032 w 20"/>
              <a:gd name="T37" fmla="*/ 95794 h 70"/>
              <a:gd name="T38" fmla="*/ 3016 w 20"/>
              <a:gd name="T39" fmla="*/ 95794 h 70"/>
              <a:gd name="T40" fmla="*/ 3016 w 20"/>
              <a:gd name="T41" fmla="*/ 92891 h 70"/>
              <a:gd name="T42" fmla="*/ 9049 w 20"/>
              <a:gd name="T43" fmla="*/ 89989 h 70"/>
              <a:gd name="T44" fmla="*/ 9049 w 20"/>
              <a:gd name="T45" fmla="*/ 84183 h 7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 h="70">
                <a:moveTo>
                  <a:pt x="6" y="58"/>
                </a:moveTo>
                <a:lnTo>
                  <a:pt x="8" y="50"/>
                </a:lnTo>
                <a:lnTo>
                  <a:pt x="10" y="42"/>
                </a:lnTo>
                <a:lnTo>
                  <a:pt x="10" y="40"/>
                </a:lnTo>
                <a:lnTo>
                  <a:pt x="12" y="38"/>
                </a:lnTo>
                <a:lnTo>
                  <a:pt x="14" y="34"/>
                </a:lnTo>
                <a:lnTo>
                  <a:pt x="14" y="30"/>
                </a:lnTo>
                <a:lnTo>
                  <a:pt x="14" y="20"/>
                </a:lnTo>
                <a:lnTo>
                  <a:pt x="18" y="10"/>
                </a:lnTo>
                <a:lnTo>
                  <a:pt x="18" y="4"/>
                </a:lnTo>
                <a:lnTo>
                  <a:pt x="20" y="0"/>
                </a:lnTo>
                <a:lnTo>
                  <a:pt x="16" y="32"/>
                </a:lnTo>
                <a:lnTo>
                  <a:pt x="10" y="52"/>
                </a:lnTo>
                <a:lnTo>
                  <a:pt x="6" y="66"/>
                </a:lnTo>
                <a:lnTo>
                  <a:pt x="4" y="68"/>
                </a:lnTo>
                <a:lnTo>
                  <a:pt x="2" y="70"/>
                </a:lnTo>
                <a:lnTo>
                  <a:pt x="0" y="68"/>
                </a:lnTo>
                <a:lnTo>
                  <a:pt x="4" y="68"/>
                </a:lnTo>
                <a:lnTo>
                  <a:pt x="4" y="66"/>
                </a:lnTo>
                <a:lnTo>
                  <a:pt x="2" y="66"/>
                </a:lnTo>
                <a:lnTo>
                  <a:pt x="2" y="64"/>
                </a:lnTo>
                <a:lnTo>
                  <a:pt x="6" y="62"/>
                </a:lnTo>
                <a:lnTo>
                  <a:pt x="6" y="58"/>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12" name="Freeform 169"/>
          <p:cNvSpPr>
            <a:spLocks/>
          </p:cNvSpPr>
          <p:nvPr/>
        </p:nvSpPr>
        <p:spPr bwMode="auto">
          <a:xfrm>
            <a:off x="6378570" y="3508475"/>
            <a:ext cx="27250" cy="101570"/>
          </a:xfrm>
          <a:custGeom>
            <a:avLst/>
            <a:gdLst>
              <a:gd name="T0" fmla="*/ 2910 w 24"/>
              <a:gd name="T1" fmla="*/ 127282 h 90"/>
              <a:gd name="T2" fmla="*/ 5821 w 24"/>
              <a:gd name="T3" fmla="*/ 124389 h 90"/>
              <a:gd name="T4" fmla="*/ 5821 w 24"/>
              <a:gd name="T5" fmla="*/ 121497 h 90"/>
              <a:gd name="T6" fmla="*/ 8731 w 24"/>
              <a:gd name="T7" fmla="*/ 121497 h 90"/>
              <a:gd name="T8" fmla="*/ 11642 w 24"/>
              <a:gd name="T9" fmla="*/ 121497 h 90"/>
              <a:gd name="T10" fmla="*/ 20373 w 24"/>
              <a:gd name="T11" fmla="*/ 109926 h 90"/>
              <a:gd name="T12" fmla="*/ 29104 w 24"/>
              <a:gd name="T13" fmla="*/ 107033 h 90"/>
              <a:gd name="T14" fmla="*/ 32015 w 24"/>
              <a:gd name="T15" fmla="*/ 104140 h 90"/>
              <a:gd name="T16" fmla="*/ 32015 w 24"/>
              <a:gd name="T17" fmla="*/ 66534 h 90"/>
              <a:gd name="T18" fmla="*/ 29104 w 24"/>
              <a:gd name="T19" fmla="*/ 54963 h 90"/>
              <a:gd name="T20" fmla="*/ 29104 w 24"/>
              <a:gd name="T21" fmla="*/ 37606 h 90"/>
              <a:gd name="T22" fmla="*/ 23283 w 24"/>
              <a:gd name="T23" fmla="*/ 23142 h 90"/>
              <a:gd name="T24" fmla="*/ 11642 w 24"/>
              <a:gd name="T25" fmla="*/ 2893 h 90"/>
              <a:gd name="T26" fmla="*/ 11642 w 24"/>
              <a:gd name="T27" fmla="*/ 2893 h 90"/>
              <a:gd name="T28" fmla="*/ 11642 w 24"/>
              <a:gd name="T29" fmla="*/ 0 h 90"/>
              <a:gd name="T30" fmla="*/ 20373 w 24"/>
              <a:gd name="T31" fmla="*/ 11571 h 90"/>
              <a:gd name="T32" fmla="*/ 32015 w 24"/>
              <a:gd name="T33" fmla="*/ 37606 h 90"/>
              <a:gd name="T34" fmla="*/ 32015 w 24"/>
              <a:gd name="T35" fmla="*/ 52070 h 90"/>
              <a:gd name="T36" fmla="*/ 34925 w 24"/>
              <a:gd name="T37" fmla="*/ 89676 h 90"/>
              <a:gd name="T38" fmla="*/ 34925 w 24"/>
              <a:gd name="T39" fmla="*/ 101247 h 90"/>
              <a:gd name="T40" fmla="*/ 34925 w 24"/>
              <a:gd name="T41" fmla="*/ 112818 h 90"/>
              <a:gd name="T42" fmla="*/ 32015 w 24"/>
              <a:gd name="T43" fmla="*/ 112818 h 90"/>
              <a:gd name="T44" fmla="*/ 20373 w 24"/>
              <a:gd name="T45" fmla="*/ 118604 h 90"/>
              <a:gd name="T46" fmla="*/ 8731 w 24"/>
              <a:gd name="T47" fmla="*/ 124389 h 90"/>
              <a:gd name="T48" fmla="*/ 2910 w 24"/>
              <a:gd name="T49" fmla="*/ 130175 h 90"/>
              <a:gd name="T50" fmla="*/ 0 w 24"/>
              <a:gd name="T51" fmla="*/ 130175 h 90"/>
              <a:gd name="T52" fmla="*/ 2910 w 24"/>
              <a:gd name="T53" fmla="*/ 127282 h 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 h="90">
                <a:moveTo>
                  <a:pt x="2" y="88"/>
                </a:moveTo>
                <a:lnTo>
                  <a:pt x="4" y="86"/>
                </a:lnTo>
                <a:lnTo>
                  <a:pt x="4" y="84"/>
                </a:lnTo>
                <a:lnTo>
                  <a:pt x="6" y="84"/>
                </a:lnTo>
                <a:lnTo>
                  <a:pt x="8" y="84"/>
                </a:lnTo>
                <a:lnTo>
                  <a:pt x="14" y="76"/>
                </a:lnTo>
                <a:lnTo>
                  <a:pt x="20" y="74"/>
                </a:lnTo>
                <a:lnTo>
                  <a:pt x="22" y="72"/>
                </a:lnTo>
                <a:lnTo>
                  <a:pt x="22" y="46"/>
                </a:lnTo>
                <a:lnTo>
                  <a:pt x="20" y="38"/>
                </a:lnTo>
                <a:lnTo>
                  <a:pt x="20" y="26"/>
                </a:lnTo>
                <a:lnTo>
                  <a:pt x="16" y="16"/>
                </a:lnTo>
                <a:lnTo>
                  <a:pt x="8" y="2"/>
                </a:lnTo>
                <a:lnTo>
                  <a:pt x="8" y="0"/>
                </a:lnTo>
                <a:lnTo>
                  <a:pt x="14" y="8"/>
                </a:lnTo>
                <a:lnTo>
                  <a:pt x="22" y="26"/>
                </a:lnTo>
                <a:lnTo>
                  <a:pt x="22" y="36"/>
                </a:lnTo>
                <a:lnTo>
                  <a:pt x="24" y="62"/>
                </a:lnTo>
                <a:lnTo>
                  <a:pt x="24" y="70"/>
                </a:lnTo>
                <a:lnTo>
                  <a:pt x="24" y="78"/>
                </a:lnTo>
                <a:lnTo>
                  <a:pt x="22" y="78"/>
                </a:lnTo>
                <a:lnTo>
                  <a:pt x="14" y="82"/>
                </a:lnTo>
                <a:lnTo>
                  <a:pt x="6" y="86"/>
                </a:lnTo>
                <a:lnTo>
                  <a:pt x="2" y="90"/>
                </a:lnTo>
                <a:lnTo>
                  <a:pt x="0" y="90"/>
                </a:lnTo>
                <a:lnTo>
                  <a:pt x="2" y="88"/>
                </a:lnTo>
                <a:close/>
              </a:path>
            </a:pathLst>
          </a:custGeom>
          <a:solidFill>
            <a:schemeClr val="accent1"/>
          </a:solidFill>
          <a:ln>
            <a:noFill/>
          </a:ln>
        </p:spPr>
        <p:txBody>
          <a:bodyPr/>
          <a:lstStyle/>
          <a:p>
            <a:endParaRPr lang="en-US" sz="1600" dirty="0">
              <a:solidFill>
                <a:prstClr val="black"/>
              </a:solidFill>
            </a:endParaRPr>
          </a:p>
        </p:txBody>
      </p:sp>
      <p:sp>
        <p:nvSpPr>
          <p:cNvPr id="2213" name="Freeform 170"/>
          <p:cNvSpPr>
            <a:spLocks/>
          </p:cNvSpPr>
          <p:nvPr/>
        </p:nvSpPr>
        <p:spPr bwMode="auto">
          <a:xfrm>
            <a:off x="6378570" y="3508475"/>
            <a:ext cx="27250" cy="101570"/>
          </a:xfrm>
          <a:custGeom>
            <a:avLst/>
            <a:gdLst>
              <a:gd name="T0" fmla="*/ 2910 w 24"/>
              <a:gd name="T1" fmla="*/ 127282 h 90"/>
              <a:gd name="T2" fmla="*/ 5821 w 24"/>
              <a:gd name="T3" fmla="*/ 124389 h 90"/>
              <a:gd name="T4" fmla="*/ 5821 w 24"/>
              <a:gd name="T5" fmla="*/ 121497 h 90"/>
              <a:gd name="T6" fmla="*/ 8731 w 24"/>
              <a:gd name="T7" fmla="*/ 121497 h 90"/>
              <a:gd name="T8" fmla="*/ 11642 w 24"/>
              <a:gd name="T9" fmla="*/ 121497 h 90"/>
              <a:gd name="T10" fmla="*/ 20373 w 24"/>
              <a:gd name="T11" fmla="*/ 109926 h 90"/>
              <a:gd name="T12" fmla="*/ 29104 w 24"/>
              <a:gd name="T13" fmla="*/ 107033 h 90"/>
              <a:gd name="T14" fmla="*/ 32015 w 24"/>
              <a:gd name="T15" fmla="*/ 104140 h 90"/>
              <a:gd name="T16" fmla="*/ 32015 w 24"/>
              <a:gd name="T17" fmla="*/ 66534 h 90"/>
              <a:gd name="T18" fmla="*/ 29104 w 24"/>
              <a:gd name="T19" fmla="*/ 54963 h 90"/>
              <a:gd name="T20" fmla="*/ 29104 w 24"/>
              <a:gd name="T21" fmla="*/ 37606 h 90"/>
              <a:gd name="T22" fmla="*/ 23283 w 24"/>
              <a:gd name="T23" fmla="*/ 23142 h 90"/>
              <a:gd name="T24" fmla="*/ 11642 w 24"/>
              <a:gd name="T25" fmla="*/ 2893 h 90"/>
              <a:gd name="T26" fmla="*/ 11642 w 24"/>
              <a:gd name="T27" fmla="*/ 2893 h 90"/>
              <a:gd name="T28" fmla="*/ 11642 w 24"/>
              <a:gd name="T29" fmla="*/ 0 h 90"/>
              <a:gd name="T30" fmla="*/ 20373 w 24"/>
              <a:gd name="T31" fmla="*/ 11571 h 90"/>
              <a:gd name="T32" fmla="*/ 32015 w 24"/>
              <a:gd name="T33" fmla="*/ 37606 h 90"/>
              <a:gd name="T34" fmla="*/ 32015 w 24"/>
              <a:gd name="T35" fmla="*/ 52070 h 90"/>
              <a:gd name="T36" fmla="*/ 34925 w 24"/>
              <a:gd name="T37" fmla="*/ 89676 h 90"/>
              <a:gd name="T38" fmla="*/ 34925 w 24"/>
              <a:gd name="T39" fmla="*/ 101247 h 90"/>
              <a:gd name="T40" fmla="*/ 34925 w 24"/>
              <a:gd name="T41" fmla="*/ 112818 h 90"/>
              <a:gd name="T42" fmla="*/ 32015 w 24"/>
              <a:gd name="T43" fmla="*/ 112818 h 90"/>
              <a:gd name="T44" fmla="*/ 20373 w 24"/>
              <a:gd name="T45" fmla="*/ 118604 h 90"/>
              <a:gd name="T46" fmla="*/ 8731 w 24"/>
              <a:gd name="T47" fmla="*/ 124389 h 90"/>
              <a:gd name="T48" fmla="*/ 2910 w 24"/>
              <a:gd name="T49" fmla="*/ 130175 h 90"/>
              <a:gd name="T50" fmla="*/ 0 w 24"/>
              <a:gd name="T51" fmla="*/ 130175 h 90"/>
              <a:gd name="T52" fmla="*/ 2910 w 24"/>
              <a:gd name="T53" fmla="*/ 127282 h 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 h="90">
                <a:moveTo>
                  <a:pt x="2" y="88"/>
                </a:moveTo>
                <a:lnTo>
                  <a:pt x="4" y="86"/>
                </a:lnTo>
                <a:lnTo>
                  <a:pt x="4" y="84"/>
                </a:lnTo>
                <a:lnTo>
                  <a:pt x="6" y="84"/>
                </a:lnTo>
                <a:lnTo>
                  <a:pt x="8" y="84"/>
                </a:lnTo>
                <a:lnTo>
                  <a:pt x="14" y="76"/>
                </a:lnTo>
                <a:lnTo>
                  <a:pt x="20" y="74"/>
                </a:lnTo>
                <a:lnTo>
                  <a:pt x="22" y="72"/>
                </a:lnTo>
                <a:lnTo>
                  <a:pt x="22" y="46"/>
                </a:lnTo>
                <a:lnTo>
                  <a:pt x="20" y="38"/>
                </a:lnTo>
                <a:lnTo>
                  <a:pt x="20" y="26"/>
                </a:lnTo>
                <a:lnTo>
                  <a:pt x="16" y="16"/>
                </a:lnTo>
                <a:lnTo>
                  <a:pt x="8" y="2"/>
                </a:lnTo>
                <a:lnTo>
                  <a:pt x="8" y="0"/>
                </a:lnTo>
                <a:lnTo>
                  <a:pt x="14" y="8"/>
                </a:lnTo>
                <a:lnTo>
                  <a:pt x="22" y="26"/>
                </a:lnTo>
                <a:lnTo>
                  <a:pt x="22" y="36"/>
                </a:lnTo>
                <a:lnTo>
                  <a:pt x="24" y="62"/>
                </a:lnTo>
                <a:lnTo>
                  <a:pt x="24" y="70"/>
                </a:lnTo>
                <a:lnTo>
                  <a:pt x="24" y="78"/>
                </a:lnTo>
                <a:lnTo>
                  <a:pt x="22" y="78"/>
                </a:lnTo>
                <a:lnTo>
                  <a:pt x="14" y="82"/>
                </a:lnTo>
                <a:lnTo>
                  <a:pt x="6" y="86"/>
                </a:lnTo>
                <a:lnTo>
                  <a:pt x="2" y="90"/>
                </a:lnTo>
                <a:lnTo>
                  <a:pt x="0" y="90"/>
                </a:lnTo>
                <a:lnTo>
                  <a:pt x="2" y="88"/>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14" name="Freeform 171"/>
          <p:cNvSpPr>
            <a:spLocks/>
          </p:cNvSpPr>
          <p:nvPr/>
        </p:nvSpPr>
        <p:spPr bwMode="auto">
          <a:xfrm>
            <a:off x="6346365" y="3610044"/>
            <a:ext cx="27250" cy="27250"/>
          </a:xfrm>
          <a:custGeom>
            <a:avLst/>
            <a:gdLst>
              <a:gd name="T0" fmla="*/ 32015 w 24"/>
              <a:gd name="T1" fmla="*/ 5821 h 24"/>
              <a:gd name="T2" fmla="*/ 11642 w 24"/>
              <a:gd name="T3" fmla="*/ 20373 h 24"/>
              <a:gd name="T4" fmla="*/ 0 w 24"/>
              <a:gd name="T5" fmla="*/ 34925 h 24"/>
              <a:gd name="T6" fmla="*/ 0 w 24"/>
              <a:gd name="T7" fmla="*/ 29104 h 24"/>
              <a:gd name="T8" fmla="*/ 0 w 24"/>
              <a:gd name="T9" fmla="*/ 23283 h 24"/>
              <a:gd name="T10" fmla="*/ 5821 w 24"/>
              <a:gd name="T11" fmla="*/ 23283 h 24"/>
              <a:gd name="T12" fmla="*/ 20373 w 24"/>
              <a:gd name="T13" fmla="*/ 11642 h 24"/>
              <a:gd name="T14" fmla="*/ 34925 w 24"/>
              <a:gd name="T15" fmla="*/ 0 h 24"/>
              <a:gd name="T16" fmla="*/ 32015 w 24"/>
              <a:gd name="T17" fmla="*/ 5821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4">
                <a:moveTo>
                  <a:pt x="22" y="4"/>
                </a:moveTo>
                <a:lnTo>
                  <a:pt x="8" y="14"/>
                </a:lnTo>
                <a:lnTo>
                  <a:pt x="0" y="24"/>
                </a:lnTo>
                <a:lnTo>
                  <a:pt x="0" y="20"/>
                </a:lnTo>
                <a:lnTo>
                  <a:pt x="0" y="16"/>
                </a:lnTo>
                <a:lnTo>
                  <a:pt x="4" y="16"/>
                </a:lnTo>
                <a:lnTo>
                  <a:pt x="14" y="8"/>
                </a:lnTo>
                <a:lnTo>
                  <a:pt x="24" y="0"/>
                </a:lnTo>
                <a:lnTo>
                  <a:pt x="22" y="4"/>
                </a:lnTo>
                <a:close/>
              </a:path>
            </a:pathLst>
          </a:custGeom>
          <a:solidFill>
            <a:schemeClr val="accent1"/>
          </a:solidFill>
          <a:ln>
            <a:noFill/>
          </a:ln>
        </p:spPr>
        <p:txBody>
          <a:bodyPr/>
          <a:lstStyle/>
          <a:p>
            <a:endParaRPr lang="en-US" sz="1600" dirty="0">
              <a:solidFill>
                <a:prstClr val="black"/>
              </a:solidFill>
            </a:endParaRPr>
          </a:p>
        </p:txBody>
      </p:sp>
      <p:sp>
        <p:nvSpPr>
          <p:cNvPr id="2215" name="Freeform 172"/>
          <p:cNvSpPr>
            <a:spLocks/>
          </p:cNvSpPr>
          <p:nvPr/>
        </p:nvSpPr>
        <p:spPr bwMode="auto">
          <a:xfrm>
            <a:off x="6346365" y="3610044"/>
            <a:ext cx="27250" cy="27250"/>
          </a:xfrm>
          <a:custGeom>
            <a:avLst/>
            <a:gdLst>
              <a:gd name="T0" fmla="*/ 32015 w 24"/>
              <a:gd name="T1" fmla="*/ 5821 h 24"/>
              <a:gd name="T2" fmla="*/ 11642 w 24"/>
              <a:gd name="T3" fmla="*/ 20373 h 24"/>
              <a:gd name="T4" fmla="*/ 0 w 24"/>
              <a:gd name="T5" fmla="*/ 34925 h 24"/>
              <a:gd name="T6" fmla="*/ 0 w 24"/>
              <a:gd name="T7" fmla="*/ 29104 h 24"/>
              <a:gd name="T8" fmla="*/ 0 w 24"/>
              <a:gd name="T9" fmla="*/ 23283 h 24"/>
              <a:gd name="T10" fmla="*/ 5821 w 24"/>
              <a:gd name="T11" fmla="*/ 23283 h 24"/>
              <a:gd name="T12" fmla="*/ 20373 w 24"/>
              <a:gd name="T13" fmla="*/ 11642 h 24"/>
              <a:gd name="T14" fmla="*/ 34925 w 24"/>
              <a:gd name="T15" fmla="*/ 0 h 24"/>
              <a:gd name="T16" fmla="*/ 32015 w 24"/>
              <a:gd name="T17" fmla="*/ 5821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4">
                <a:moveTo>
                  <a:pt x="22" y="4"/>
                </a:moveTo>
                <a:lnTo>
                  <a:pt x="8" y="14"/>
                </a:lnTo>
                <a:lnTo>
                  <a:pt x="0" y="24"/>
                </a:lnTo>
                <a:lnTo>
                  <a:pt x="0" y="20"/>
                </a:lnTo>
                <a:lnTo>
                  <a:pt x="0" y="16"/>
                </a:lnTo>
                <a:lnTo>
                  <a:pt x="4" y="16"/>
                </a:lnTo>
                <a:lnTo>
                  <a:pt x="14" y="8"/>
                </a:lnTo>
                <a:lnTo>
                  <a:pt x="24" y="0"/>
                </a:lnTo>
                <a:lnTo>
                  <a:pt x="22"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16" name="Freeform 173"/>
          <p:cNvSpPr>
            <a:spLocks/>
          </p:cNvSpPr>
          <p:nvPr/>
        </p:nvSpPr>
        <p:spPr bwMode="auto">
          <a:xfrm>
            <a:off x="6331501" y="3639772"/>
            <a:ext cx="13626" cy="13626"/>
          </a:xfrm>
          <a:custGeom>
            <a:avLst/>
            <a:gdLst>
              <a:gd name="T0" fmla="*/ 14553 w 12"/>
              <a:gd name="T1" fmla="*/ 2911 h 12"/>
              <a:gd name="T2" fmla="*/ 0 w 12"/>
              <a:gd name="T3" fmla="*/ 17463 h 12"/>
              <a:gd name="T4" fmla="*/ 8732 w 12"/>
              <a:gd name="T5" fmla="*/ 0 h 12"/>
              <a:gd name="T6" fmla="*/ 17463 w 12"/>
              <a:gd name="T7" fmla="*/ 0 h 12"/>
              <a:gd name="T8" fmla="*/ 14553 w 12"/>
              <a:gd name="T9" fmla="*/ 2911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2"/>
                </a:moveTo>
                <a:lnTo>
                  <a:pt x="0" y="12"/>
                </a:lnTo>
                <a:lnTo>
                  <a:pt x="6" y="0"/>
                </a:lnTo>
                <a:lnTo>
                  <a:pt x="12"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217" name="Freeform 174"/>
          <p:cNvSpPr>
            <a:spLocks/>
          </p:cNvSpPr>
          <p:nvPr/>
        </p:nvSpPr>
        <p:spPr bwMode="auto">
          <a:xfrm>
            <a:off x="6331501" y="3639772"/>
            <a:ext cx="13626" cy="13626"/>
          </a:xfrm>
          <a:custGeom>
            <a:avLst/>
            <a:gdLst>
              <a:gd name="T0" fmla="*/ 14553 w 12"/>
              <a:gd name="T1" fmla="*/ 2911 h 12"/>
              <a:gd name="T2" fmla="*/ 0 w 12"/>
              <a:gd name="T3" fmla="*/ 17463 h 12"/>
              <a:gd name="T4" fmla="*/ 8732 w 12"/>
              <a:gd name="T5" fmla="*/ 0 h 12"/>
              <a:gd name="T6" fmla="*/ 17463 w 12"/>
              <a:gd name="T7" fmla="*/ 0 h 12"/>
              <a:gd name="T8" fmla="*/ 14553 w 12"/>
              <a:gd name="T9" fmla="*/ 2911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10" y="2"/>
                </a:moveTo>
                <a:lnTo>
                  <a:pt x="0" y="12"/>
                </a:lnTo>
                <a:lnTo>
                  <a:pt x="6" y="0"/>
                </a:lnTo>
                <a:lnTo>
                  <a:pt x="12"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18" name="Freeform 175"/>
          <p:cNvSpPr>
            <a:spLocks/>
          </p:cNvSpPr>
          <p:nvPr/>
        </p:nvSpPr>
        <p:spPr bwMode="auto">
          <a:xfrm>
            <a:off x="6291864" y="3662068"/>
            <a:ext cx="34682" cy="68126"/>
          </a:xfrm>
          <a:custGeom>
            <a:avLst/>
            <a:gdLst>
              <a:gd name="T0" fmla="*/ 41487 w 30"/>
              <a:gd name="T1" fmla="*/ 8731 h 60"/>
              <a:gd name="T2" fmla="*/ 26670 w 30"/>
              <a:gd name="T3" fmla="*/ 26194 h 60"/>
              <a:gd name="T4" fmla="*/ 14817 w 30"/>
              <a:gd name="T5" fmla="*/ 49477 h 60"/>
              <a:gd name="T6" fmla="*/ 2963 w 30"/>
              <a:gd name="T7" fmla="*/ 78582 h 60"/>
              <a:gd name="T8" fmla="*/ 2963 w 30"/>
              <a:gd name="T9" fmla="*/ 87313 h 60"/>
              <a:gd name="T10" fmla="*/ 0 w 30"/>
              <a:gd name="T11" fmla="*/ 81492 h 60"/>
              <a:gd name="T12" fmla="*/ 11853 w 30"/>
              <a:gd name="T13" fmla="*/ 49477 h 60"/>
              <a:gd name="T14" fmla="*/ 11853 w 30"/>
              <a:gd name="T15" fmla="*/ 43657 h 60"/>
              <a:gd name="T16" fmla="*/ 32597 w 30"/>
              <a:gd name="T17" fmla="*/ 14552 h 60"/>
              <a:gd name="T18" fmla="*/ 41487 w 30"/>
              <a:gd name="T19" fmla="*/ 2910 h 60"/>
              <a:gd name="T20" fmla="*/ 44450 w 30"/>
              <a:gd name="T21" fmla="*/ 0 h 60"/>
              <a:gd name="T22" fmla="*/ 44450 w 30"/>
              <a:gd name="T23" fmla="*/ 2910 h 60"/>
              <a:gd name="T24" fmla="*/ 41487 w 30"/>
              <a:gd name="T25" fmla="*/ 8731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60">
                <a:moveTo>
                  <a:pt x="28" y="6"/>
                </a:moveTo>
                <a:lnTo>
                  <a:pt x="18" y="18"/>
                </a:lnTo>
                <a:lnTo>
                  <a:pt x="10" y="34"/>
                </a:lnTo>
                <a:lnTo>
                  <a:pt x="2" y="54"/>
                </a:lnTo>
                <a:lnTo>
                  <a:pt x="2" y="60"/>
                </a:lnTo>
                <a:lnTo>
                  <a:pt x="0" y="56"/>
                </a:lnTo>
                <a:lnTo>
                  <a:pt x="8" y="34"/>
                </a:lnTo>
                <a:lnTo>
                  <a:pt x="8" y="30"/>
                </a:lnTo>
                <a:lnTo>
                  <a:pt x="22" y="10"/>
                </a:lnTo>
                <a:lnTo>
                  <a:pt x="28" y="2"/>
                </a:lnTo>
                <a:lnTo>
                  <a:pt x="30" y="0"/>
                </a:lnTo>
                <a:lnTo>
                  <a:pt x="30" y="2"/>
                </a:lnTo>
                <a:lnTo>
                  <a:pt x="28" y="6"/>
                </a:lnTo>
                <a:close/>
              </a:path>
            </a:pathLst>
          </a:custGeom>
          <a:solidFill>
            <a:schemeClr val="accent1"/>
          </a:solidFill>
          <a:ln>
            <a:noFill/>
          </a:ln>
        </p:spPr>
        <p:txBody>
          <a:bodyPr/>
          <a:lstStyle/>
          <a:p>
            <a:endParaRPr lang="en-US" sz="1600" dirty="0">
              <a:solidFill>
                <a:prstClr val="black"/>
              </a:solidFill>
            </a:endParaRPr>
          </a:p>
        </p:txBody>
      </p:sp>
      <p:sp>
        <p:nvSpPr>
          <p:cNvPr id="2219" name="Freeform 176"/>
          <p:cNvSpPr>
            <a:spLocks/>
          </p:cNvSpPr>
          <p:nvPr/>
        </p:nvSpPr>
        <p:spPr bwMode="auto">
          <a:xfrm>
            <a:off x="6291864" y="3662068"/>
            <a:ext cx="34682" cy="68126"/>
          </a:xfrm>
          <a:custGeom>
            <a:avLst/>
            <a:gdLst>
              <a:gd name="T0" fmla="*/ 41487 w 30"/>
              <a:gd name="T1" fmla="*/ 8731 h 60"/>
              <a:gd name="T2" fmla="*/ 26670 w 30"/>
              <a:gd name="T3" fmla="*/ 26194 h 60"/>
              <a:gd name="T4" fmla="*/ 14817 w 30"/>
              <a:gd name="T5" fmla="*/ 49477 h 60"/>
              <a:gd name="T6" fmla="*/ 2963 w 30"/>
              <a:gd name="T7" fmla="*/ 78582 h 60"/>
              <a:gd name="T8" fmla="*/ 2963 w 30"/>
              <a:gd name="T9" fmla="*/ 87313 h 60"/>
              <a:gd name="T10" fmla="*/ 0 w 30"/>
              <a:gd name="T11" fmla="*/ 81492 h 60"/>
              <a:gd name="T12" fmla="*/ 11853 w 30"/>
              <a:gd name="T13" fmla="*/ 49477 h 60"/>
              <a:gd name="T14" fmla="*/ 11853 w 30"/>
              <a:gd name="T15" fmla="*/ 43657 h 60"/>
              <a:gd name="T16" fmla="*/ 32597 w 30"/>
              <a:gd name="T17" fmla="*/ 14552 h 60"/>
              <a:gd name="T18" fmla="*/ 41487 w 30"/>
              <a:gd name="T19" fmla="*/ 2910 h 60"/>
              <a:gd name="T20" fmla="*/ 44450 w 30"/>
              <a:gd name="T21" fmla="*/ 0 h 60"/>
              <a:gd name="T22" fmla="*/ 44450 w 30"/>
              <a:gd name="T23" fmla="*/ 2910 h 60"/>
              <a:gd name="T24" fmla="*/ 41487 w 30"/>
              <a:gd name="T25" fmla="*/ 8731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60">
                <a:moveTo>
                  <a:pt x="28" y="6"/>
                </a:moveTo>
                <a:lnTo>
                  <a:pt x="18" y="18"/>
                </a:lnTo>
                <a:lnTo>
                  <a:pt x="10" y="34"/>
                </a:lnTo>
                <a:lnTo>
                  <a:pt x="2" y="54"/>
                </a:lnTo>
                <a:lnTo>
                  <a:pt x="2" y="60"/>
                </a:lnTo>
                <a:lnTo>
                  <a:pt x="0" y="56"/>
                </a:lnTo>
                <a:lnTo>
                  <a:pt x="8" y="34"/>
                </a:lnTo>
                <a:lnTo>
                  <a:pt x="8" y="30"/>
                </a:lnTo>
                <a:lnTo>
                  <a:pt x="22" y="10"/>
                </a:lnTo>
                <a:lnTo>
                  <a:pt x="28" y="2"/>
                </a:lnTo>
                <a:lnTo>
                  <a:pt x="30" y="0"/>
                </a:lnTo>
                <a:lnTo>
                  <a:pt x="30" y="2"/>
                </a:lnTo>
                <a:lnTo>
                  <a:pt x="28" y="6"/>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0" name="Freeform 177"/>
          <p:cNvSpPr>
            <a:spLocks/>
          </p:cNvSpPr>
          <p:nvPr/>
        </p:nvSpPr>
        <p:spPr bwMode="auto">
          <a:xfrm>
            <a:off x="6217545" y="3715330"/>
            <a:ext cx="52024" cy="19818"/>
          </a:xfrm>
          <a:custGeom>
            <a:avLst/>
            <a:gdLst>
              <a:gd name="T0" fmla="*/ 63776 w 46"/>
              <a:gd name="T1" fmla="*/ 2822 h 18"/>
              <a:gd name="T2" fmla="*/ 40585 w 46"/>
              <a:gd name="T3" fmla="*/ 5644 h 18"/>
              <a:gd name="T4" fmla="*/ 8697 w 46"/>
              <a:gd name="T5" fmla="*/ 19756 h 18"/>
              <a:gd name="T6" fmla="*/ 0 w 46"/>
              <a:gd name="T7" fmla="*/ 25400 h 18"/>
              <a:gd name="T8" fmla="*/ 0 w 46"/>
              <a:gd name="T9" fmla="*/ 22578 h 18"/>
              <a:gd name="T10" fmla="*/ 0 w 46"/>
              <a:gd name="T11" fmla="*/ 19756 h 18"/>
              <a:gd name="T12" fmla="*/ 20292 w 46"/>
              <a:gd name="T13" fmla="*/ 14111 h 18"/>
              <a:gd name="T14" fmla="*/ 46383 w 46"/>
              <a:gd name="T15" fmla="*/ 2822 h 18"/>
              <a:gd name="T16" fmla="*/ 66675 w 46"/>
              <a:gd name="T17" fmla="*/ 0 h 18"/>
              <a:gd name="T18" fmla="*/ 66675 w 46"/>
              <a:gd name="T19" fmla="*/ 0 h 18"/>
              <a:gd name="T20" fmla="*/ 63776 w 46"/>
              <a:gd name="T21" fmla="*/ 282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18">
                <a:moveTo>
                  <a:pt x="44" y="2"/>
                </a:moveTo>
                <a:lnTo>
                  <a:pt x="28" y="4"/>
                </a:lnTo>
                <a:lnTo>
                  <a:pt x="6" y="14"/>
                </a:lnTo>
                <a:lnTo>
                  <a:pt x="0" y="18"/>
                </a:lnTo>
                <a:lnTo>
                  <a:pt x="0" y="16"/>
                </a:lnTo>
                <a:lnTo>
                  <a:pt x="0" y="14"/>
                </a:lnTo>
                <a:lnTo>
                  <a:pt x="14" y="10"/>
                </a:lnTo>
                <a:lnTo>
                  <a:pt x="32" y="2"/>
                </a:lnTo>
                <a:lnTo>
                  <a:pt x="46" y="0"/>
                </a:lnTo>
                <a:lnTo>
                  <a:pt x="44" y="2"/>
                </a:lnTo>
                <a:close/>
              </a:path>
            </a:pathLst>
          </a:custGeom>
          <a:solidFill>
            <a:schemeClr val="accent1"/>
          </a:solidFill>
          <a:ln>
            <a:noFill/>
          </a:ln>
        </p:spPr>
        <p:txBody>
          <a:bodyPr/>
          <a:lstStyle/>
          <a:p>
            <a:endParaRPr lang="en-US" sz="1600" dirty="0">
              <a:solidFill>
                <a:prstClr val="black"/>
              </a:solidFill>
            </a:endParaRPr>
          </a:p>
        </p:txBody>
      </p:sp>
      <p:sp>
        <p:nvSpPr>
          <p:cNvPr id="2221" name="Freeform 178"/>
          <p:cNvSpPr>
            <a:spLocks/>
          </p:cNvSpPr>
          <p:nvPr/>
        </p:nvSpPr>
        <p:spPr bwMode="auto">
          <a:xfrm>
            <a:off x="6217545" y="3715330"/>
            <a:ext cx="52024" cy="19818"/>
          </a:xfrm>
          <a:custGeom>
            <a:avLst/>
            <a:gdLst>
              <a:gd name="T0" fmla="*/ 63776 w 46"/>
              <a:gd name="T1" fmla="*/ 2822 h 18"/>
              <a:gd name="T2" fmla="*/ 40585 w 46"/>
              <a:gd name="T3" fmla="*/ 5644 h 18"/>
              <a:gd name="T4" fmla="*/ 8697 w 46"/>
              <a:gd name="T5" fmla="*/ 19756 h 18"/>
              <a:gd name="T6" fmla="*/ 0 w 46"/>
              <a:gd name="T7" fmla="*/ 25400 h 18"/>
              <a:gd name="T8" fmla="*/ 0 w 46"/>
              <a:gd name="T9" fmla="*/ 22578 h 18"/>
              <a:gd name="T10" fmla="*/ 0 w 46"/>
              <a:gd name="T11" fmla="*/ 19756 h 18"/>
              <a:gd name="T12" fmla="*/ 20292 w 46"/>
              <a:gd name="T13" fmla="*/ 14111 h 18"/>
              <a:gd name="T14" fmla="*/ 46383 w 46"/>
              <a:gd name="T15" fmla="*/ 2822 h 18"/>
              <a:gd name="T16" fmla="*/ 66675 w 46"/>
              <a:gd name="T17" fmla="*/ 0 h 18"/>
              <a:gd name="T18" fmla="*/ 66675 w 46"/>
              <a:gd name="T19" fmla="*/ 0 h 18"/>
              <a:gd name="T20" fmla="*/ 63776 w 46"/>
              <a:gd name="T21" fmla="*/ 282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18">
                <a:moveTo>
                  <a:pt x="44" y="2"/>
                </a:moveTo>
                <a:lnTo>
                  <a:pt x="28" y="4"/>
                </a:lnTo>
                <a:lnTo>
                  <a:pt x="6" y="14"/>
                </a:lnTo>
                <a:lnTo>
                  <a:pt x="0" y="18"/>
                </a:lnTo>
                <a:lnTo>
                  <a:pt x="0" y="16"/>
                </a:lnTo>
                <a:lnTo>
                  <a:pt x="0" y="14"/>
                </a:lnTo>
                <a:lnTo>
                  <a:pt x="14" y="10"/>
                </a:lnTo>
                <a:lnTo>
                  <a:pt x="32" y="2"/>
                </a:lnTo>
                <a:lnTo>
                  <a:pt x="46" y="0"/>
                </a:lnTo>
                <a:lnTo>
                  <a:pt x="4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2" name="Freeform 179"/>
          <p:cNvSpPr>
            <a:spLocks/>
          </p:cNvSpPr>
          <p:nvPr/>
        </p:nvSpPr>
        <p:spPr bwMode="auto">
          <a:xfrm>
            <a:off x="6156851" y="3759922"/>
            <a:ext cx="30966" cy="34682"/>
          </a:xfrm>
          <a:custGeom>
            <a:avLst/>
            <a:gdLst>
              <a:gd name="T0" fmla="*/ 39687 w 28"/>
              <a:gd name="T1" fmla="*/ 2963 h 30"/>
              <a:gd name="T2" fmla="*/ 17009 w 28"/>
              <a:gd name="T3" fmla="*/ 20743 h 30"/>
              <a:gd name="T4" fmla="*/ 0 w 28"/>
              <a:gd name="T5" fmla="*/ 44450 h 30"/>
              <a:gd name="T6" fmla="*/ 5670 w 28"/>
              <a:gd name="T7" fmla="*/ 32597 h 30"/>
              <a:gd name="T8" fmla="*/ 17009 w 28"/>
              <a:gd name="T9" fmla="*/ 17780 h 30"/>
              <a:gd name="T10" fmla="*/ 39687 w 28"/>
              <a:gd name="T11" fmla="*/ 0 h 30"/>
              <a:gd name="T12" fmla="*/ 39687 w 28"/>
              <a:gd name="T13" fmla="*/ 0 h 30"/>
              <a:gd name="T14" fmla="*/ 39687 w 28"/>
              <a:gd name="T15" fmla="*/ 2963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30">
                <a:moveTo>
                  <a:pt x="28" y="2"/>
                </a:moveTo>
                <a:lnTo>
                  <a:pt x="12" y="14"/>
                </a:lnTo>
                <a:lnTo>
                  <a:pt x="0" y="30"/>
                </a:lnTo>
                <a:lnTo>
                  <a:pt x="4" y="22"/>
                </a:lnTo>
                <a:lnTo>
                  <a:pt x="12" y="12"/>
                </a:lnTo>
                <a:lnTo>
                  <a:pt x="28" y="0"/>
                </a:lnTo>
                <a:lnTo>
                  <a:pt x="28" y="2"/>
                </a:lnTo>
                <a:close/>
              </a:path>
            </a:pathLst>
          </a:custGeom>
          <a:solidFill>
            <a:schemeClr val="accent1"/>
          </a:solidFill>
          <a:ln>
            <a:noFill/>
          </a:ln>
        </p:spPr>
        <p:txBody>
          <a:bodyPr/>
          <a:lstStyle/>
          <a:p>
            <a:endParaRPr lang="en-US" sz="1600" dirty="0">
              <a:solidFill>
                <a:prstClr val="black"/>
              </a:solidFill>
            </a:endParaRPr>
          </a:p>
        </p:txBody>
      </p:sp>
      <p:sp>
        <p:nvSpPr>
          <p:cNvPr id="2223" name="Freeform 180"/>
          <p:cNvSpPr>
            <a:spLocks/>
          </p:cNvSpPr>
          <p:nvPr/>
        </p:nvSpPr>
        <p:spPr bwMode="auto">
          <a:xfrm>
            <a:off x="6156851" y="3759922"/>
            <a:ext cx="30966" cy="34682"/>
          </a:xfrm>
          <a:custGeom>
            <a:avLst/>
            <a:gdLst>
              <a:gd name="T0" fmla="*/ 39687 w 28"/>
              <a:gd name="T1" fmla="*/ 2963 h 30"/>
              <a:gd name="T2" fmla="*/ 17009 w 28"/>
              <a:gd name="T3" fmla="*/ 20743 h 30"/>
              <a:gd name="T4" fmla="*/ 0 w 28"/>
              <a:gd name="T5" fmla="*/ 44450 h 30"/>
              <a:gd name="T6" fmla="*/ 5670 w 28"/>
              <a:gd name="T7" fmla="*/ 32597 h 30"/>
              <a:gd name="T8" fmla="*/ 17009 w 28"/>
              <a:gd name="T9" fmla="*/ 17780 h 30"/>
              <a:gd name="T10" fmla="*/ 39687 w 28"/>
              <a:gd name="T11" fmla="*/ 0 h 30"/>
              <a:gd name="T12" fmla="*/ 39687 w 28"/>
              <a:gd name="T13" fmla="*/ 0 h 30"/>
              <a:gd name="T14" fmla="*/ 39687 w 28"/>
              <a:gd name="T15" fmla="*/ 2963 h 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 h="30">
                <a:moveTo>
                  <a:pt x="28" y="2"/>
                </a:moveTo>
                <a:lnTo>
                  <a:pt x="12" y="14"/>
                </a:lnTo>
                <a:lnTo>
                  <a:pt x="0" y="30"/>
                </a:lnTo>
                <a:lnTo>
                  <a:pt x="4" y="22"/>
                </a:lnTo>
                <a:lnTo>
                  <a:pt x="12" y="12"/>
                </a:lnTo>
                <a:lnTo>
                  <a:pt x="28" y="0"/>
                </a:lnTo>
                <a:lnTo>
                  <a:pt x="28"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4" name="Freeform 181"/>
          <p:cNvSpPr>
            <a:spLocks/>
          </p:cNvSpPr>
          <p:nvPr/>
        </p:nvSpPr>
        <p:spPr bwMode="auto">
          <a:xfrm>
            <a:off x="6117214" y="3873878"/>
            <a:ext cx="9909" cy="11148"/>
          </a:xfrm>
          <a:custGeom>
            <a:avLst/>
            <a:gdLst>
              <a:gd name="T0" fmla="*/ 12700 w 8"/>
              <a:gd name="T1" fmla="*/ 5715 h 10"/>
              <a:gd name="T2" fmla="*/ 12700 w 8"/>
              <a:gd name="T3" fmla="*/ 14287 h 10"/>
              <a:gd name="T4" fmla="*/ 3175 w 8"/>
              <a:gd name="T5" fmla="*/ 11430 h 10"/>
              <a:gd name="T6" fmla="*/ 0 w 8"/>
              <a:gd name="T7" fmla="*/ 8572 h 10"/>
              <a:gd name="T8" fmla="*/ 6350 w 8"/>
              <a:gd name="T9" fmla="*/ 5715 h 10"/>
              <a:gd name="T10" fmla="*/ 9525 w 8"/>
              <a:gd name="T11" fmla="*/ 5715 h 10"/>
              <a:gd name="T12" fmla="*/ 12700 w 8"/>
              <a:gd name="T13" fmla="*/ 0 h 10"/>
              <a:gd name="T14" fmla="*/ 12700 w 8"/>
              <a:gd name="T15" fmla="*/ 5715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0">
                <a:moveTo>
                  <a:pt x="8" y="4"/>
                </a:moveTo>
                <a:lnTo>
                  <a:pt x="8" y="10"/>
                </a:lnTo>
                <a:lnTo>
                  <a:pt x="2" y="8"/>
                </a:lnTo>
                <a:lnTo>
                  <a:pt x="0" y="6"/>
                </a:lnTo>
                <a:lnTo>
                  <a:pt x="4" y="4"/>
                </a:lnTo>
                <a:lnTo>
                  <a:pt x="6" y="4"/>
                </a:lnTo>
                <a:lnTo>
                  <a:pt x="8" y="0"/>
                </a:lnTo>
                <a:lnTo>
                  <a:pt x="8" y="4"/>
                </a:lnTo>
                <a:close/>
              </a:path>
            </a:pathLst>
          </a:custGeom>
          <a:solidFill>
            <a:schemeClr val="accent1"/>
          </a:solidFill>
          <a:ln>
            <a:noFill/>
          </a:ln>
        </p:spPr>
        <p:txBody>
          <a:bodyPr/>
          <a:lstStyle/>
          <a:p>
            <a:endParaRPr lang="en-US" sz="1600" dirty="0">
              <a:solidFill>
                <a:prstClr val="black"/>
              </a:solidFill>
            </a:endParaRPr>
          </a:p>
        </p:txBody>
      </p:sp>
      <p:sp>
        <p:nvSpPr>
          <p:cNvPr id="2225" name="Freeform 182"/>
          <p:cNvSpPr>
            <a:spLocks/>
          </p:cNvSpPr>
          <p:nvPr/>
        </p:nvSpPr>
        <p:spPr bwMode="auto">
          <a:xfrm>
            <a:off x="6117214" y="3873878"/>
            <a:ext cx="9909" cy="11148"/>
          </a:xfrm>
          <a:custGeom>
            <a:avLst/>
            <a:gdLst>
              <a:gd name="T0" fmla="*/ 12700 w 8"/>
              <a:gd name="T1" fmla="*/ 5715 h 10"/>
              <a:gd name="T2" fmla="*/ 12700 w 8"/>
              <a:gd name="T3" fmla="*/ 14287 h 10"/>
              <a:gd name="T4" fmla="*/ 3175 w 8"/>
              <a:gd name="T5" fmla="*/ 11430 h 10"/>
              <a:gd name="T6" fmla="*/ 0 w 8"/>
              <a:gd name="T7" fmla="*/ 8572 h 10"/>
              <a:gd name="T8" fmla="*/ 6350 w 8"/>
              <a:gd name="T9" fmla="*/ 5715 h 10"/>
              <a:gd name="T10" fmla="*/ 9525 w 8"/>
              <a:gd name="T11" fmla="*/ 5715 h 10"/>
              <a:gd name="T12" fmla="*/ 12700 w 8"/>
              <a:gd name="T13" fmla="*/ 0 h 10"/>
              <a:gd name="T14" fmla="*/ 12700 w 8"/>
              <a:gd name="T15" fmla="*/ 5715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0">
                <a:moveTo>
                  <a:pt x="8" y="4"/>
                </a:moveTo>
                <a:lnTo>
                  <a:pt x="8" y="10"/>
                </a:lnTo>
                <a:lnTo>
                  <a:pt x="2" y="8"/>
                </a:lnTo>
                <a:lnTo>
                  <a:pt x="0" y="6"/>
                </a:lnTo>
                <a:lnTo>
                  <a:pt x="4" y="4"/>
                </a:lnTo>
                <a:lnTo>
                  <a:pt x="6" y="4"/>
                </a:lnTo>
                <a:lnTo>
                  <a:pt x="8" y="0"/>
                </a:lnTo>
                <a:lnTo>
                  <a:pt x="8"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6" name="Freeform 183"/>
          <p:cNvSpPr>
            <a:spLocks/>
          </p:cNvSpPr>
          <p:nvPr/>
        </p:nvSpPr>
        <p:spPr bwMode="auto">
          <a:xfrm>
            <a:off x="5925222" y="4911872"/>
            <a:ext cx="52024" cy="106524"/>
          </a:xfrm>
          <a:custGeom>
            <a:avLst/>
            <a:gdLst>
              <a:gd name="T0" fmla="*/ 2899 w 46"/>
              <a:gd name="T1" fmla="*/ 2905 h 94"/>
              <a:gd name="T2" fmla="*/ 20292 w 46"/>
              <a:gd name="T3" fmla="*/ 34857 h 94"/>
              <a:gd name="T4" fmla="*/ 37686 w 46"/>
              <a:gd name="T5" fmla="*/ 78429 h 94"/>
              <a:gd name="T6" fmla="*/ 52180 w 46"/>
              <a:gd name="T7" fmla="*/ 101668 h 94"/>
              <a:gd name="T8" fmla="*/ 60877 w 46"/>
              <a:gd name="T9" fmla="*/ 122001 h 94"/>
              <a:gd name="T10" fmla="*/ 66675 w 46"/>
              <a:gd name="T11" fmla="*/ 130715 h 94"/>
              <a:gd name="T12" fmla="*/ 66675 w 46"/>
              <a:gd name="T13" fmla="*/ 136525 h 94"/>
              <a:gd name="T14" fmla="*/ 66675 w 46"/>
              <a:gd name="T15" fmla="*/ 133620 h 94"/>
              <a:gd name="T16" fmla="*/ 63776 w 46"/>
              <a:gd name="T17" fmla="*/ 130715 h 94"/>
              <a:gd name="T18" fmla="*/ 52180 w 46"/>
              <a:gd name="T19" fmla="*/ 110382 h 94"/>
              <a:gd name="T20" fmla="*/ 49282 w 46"/>
              <a:gd name="T21" fmla="*/ 104572 h 94"/>
              <a:gd name="T22" fmla="*/ 43484 w 46"/>
              <a:gd name="T23" fmla="*/ 95858 h 94"/>
              <a:gd name="T24" fmla="*/ 40585 w 46"/>
              <a:gd name="T25" fmla="*/ 90048 h 94"/>
              <a:gd name="T26" fmla="*/ 34787 w 46"/>
              <a:gd name="T27" fmla="*/ 81334 h 94"/>
              <a:gd name="T28" fmla="*/ 26090 w 46"/>
              <a:gd name="T29" fmla="*/ 52286 h 94"/>
              <a:gd name="T30" fmla="*/ 14495 w 46"/>
              <a:gd name="T31" fmla="*/ 31953 h 94"/>
              <a:gd name="T32" fmla="*/ 11596 w 46"/>
              <a:gd name="T33" fmla="*/ 26143 h 94"/>
              <a:gd name="T34" fmla="*/ 8697 w 46"/>
              <a:gd name="T35" fmla="*/ 23238 h 94"/>
              <a:gd name="T36" fmla="*/ 0 w 46"/>
              <a:gd name="T37" fmla="*/ 2905 h 94"/>
              <a:gd name="T38" fmla="*/ 0 w 46"/>
              <a:gd name="T39" fmla="*/ 0 h 94"/>
              <a:gd name="T40" fmla="*/ 2899 w 46"/>
              <a:gd name="T41" fmla="*/ 2905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 h="94">
                <a:moveTo>
                  <a:pt x="2" y="2"/>
                </a:moveTo>
                <a:lnTo>
                  <a:pt x="14" y="24"/>
                </a:lnTo>
                <a:lnTo>
                  <a:pt x="26" y="54"/>
                </a:lnTo>
                <a:lnTo>
                  <a:pt x="36" y="70"/>
                </a:lnTo>
                <a:lnTo>
                  <a:pt x="42" y="84"/>
                </a:lnTo>
                <a:lnTo>
                  <a:pt x="46" y="90"/>
                </a:lnTo>
                <a:lnTo>
                  <a:pt x="46" y="94"/>
                </a:lnTo>
                <a:lnTo>
                  <a:pt x="46" y="92"/>
                </a:lnTo>
                <a:lnTo>
                  <a:pt x="44" y="90"/>
                </a:lnTo>
                <a:lnTo>
                  <a:pt x="36" y="76"/>
                </a:lnTo>
                <a:lnTo>
                  <a:pt x="34" y="72"/>
                </a:lnTo>
                <a:lnTo>
                  <a:pt x="30" y="66"/>
                </a:lnTo>
                <a:lnTo>
                  <a:pt x="28" y="62"/>
                </a:lnTo>
                <a:lnTo>
                  <a:pt x="24" y="56"/>
                </a:lnTo>
                <a:lnTo>
                  <a:pt x="18" y="36"/>
                </a:lnTo>
                <a:lnTo>
                  <a:pt x="10" y="22"/>
                </a:lnTo>
                <a:lnTo>
                  <a:pt x="8" y="18"/>
                </a:lnTo>
                <a:lnTo>
                  <a:pt x="6" y="16"/>
                </a:lnTo>
                <a:lnTo>
                  <a:pt x="0" y="2"/>
                </a:lnTo>
                <a:lnTo>
                  <a:pt x="0" y="0"/>
                </a:lnTo>
                <a:lnTo>
                  <a:pt x="2" y="2"/>
                </a:lnTo>
                <a:close/>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7" name="Freeform 184"/>
          <p:cNvSpPr>
            <a:spLocks/>
          </p:cNvSpPr>
          <p:nvPr/>
        </p:nvSpPr>
        <p:spPr bwMode="auto">
          <a:xfrm>
            <a:off x="6002019" y="5295855"/>
            <a:ext cx="4955" cy="16102"/>
          </a:xfrm>
          <a:custGeom>
            <a:avLst/>
            <a:gdLst>
              <a:gd name="T0" fmla="*/ 6350 w 4"/>
              <a:gd name="T1" fmla="*/ 2948 h 14"/>
              <a:gd name="T2" fmla="*/ 3175 w 4"/>
              <a:gd name="T3" fmla="*/ 14741 h 14"/>
              <a:gd name="T4" fmla="*/ 0 w 4"/>
              <a:gd name="T5" fmla="*/ 20637 h 14"/>
              <a:gd name="T6" fmla="*/ 6350 w 4"/>
              <a:gd name="T7" fmla="*/ 0 h 14"/>
              <a:gd name="T8" fmla="*/ 6350 w 4"/>
              <a:gd name="T9" fmla="*/ 0 h 14"/>
              <a:gd name="T10" fmla="*/ 6350 w 4"/>
              <a:gd name="T11" fmla="*/ 2948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4">
                <a:moveTo>
                  <a:pt x="4" y="2"/>
                </a:moveTo>
                <a:lnTo>
                  <a:pt x="2" y="10"/>
                </a:lnTo>
                <a:lnTo>
                  <a:pt x="0" y="14"/>
                </a:lnTo>
                <a:lnTo>
                  <a:pt x="4" y="0"/>
                </a:lnTo>
                <a:lnTo>
                  <a:pt x="4" y="2"/>
                </a:lnTo>
                <a:close/>
              </a:path>
            </a:pathLst>
          </a:custGeom>
          <a:solidFill>
            <a:schemeClr val="accent1"/>
          </a:solidFill>
          <a:ln>
            <a:noFill/>
          </a:ln>
        </p:spPr>
        <p:txBody>
          <a:bodyPr/>
          <a:lstStyle/>
          <a:p>
            <a:endParaRPr lang="en-US" sz="1600" dirty="0">
              <a:solidFill>
                <a:prstClr val="black"/>
              </a:solidFill>
            </a:endParaRPr>
          </a:p>
        </p:txBody>
      </p:sp>
      <p:sp>
        <p:nvSpPr>
          <p:cNvPr id="2228" name="Freeform 185"/>
          <p:cNvSpPr>
            <a:spLocks/>
          </p:cNvSpPr>
          <p:nvPr/>
        </p:nvSpPr>
        <p:spPr bwMode="auto">
          <a:xfrm>
            <a:off x="6002019" y="5295855"/>
            <a:ext cx="4955" cy="16102"/>
          </a:xfrm>
          <a:custGeom>
            <a:avLst/>
            <a:gdLst>
              <a:gd name="T0" fmla="*/ 6350 w 4"/>
              <a:gd name="T1" fmla="*/ 2948 h 14"/>
              <a:gd name="T2" fmla="*/ 3175 w 4"/>
              <a:gd name="T3" fmla="*/ 14741 h 14"/>
              <a:gd name="T4" fmla="*/ 0 w 4"/>
              <a:gd name="T5" fmla="*/ 20637 h 14"/>
              <a:gd name="T6" fmla="*/ 6350 w 4"/>
              <a:gd name="T7" fmla="*/ 0 h 14"/>
              <a:gd name="T8" fmla="*/ 6350 w 4"/>
              <a:gd name="T9" fmla="*/ 0 h 14"/>
              <a:gd name="T10" fmla="*/ 6350 w 4"/>
              <a:gd name="T11" fmla="*/ 2948 h 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14">
                <a:moveTo>
                  <a:pt x="4" y="2"/>
                </a:moveTo>
                <a:lnTo>
                  <a:pt x="2" y="10"/>
                </a:lnTo>
                <a:lnTo>
                  <a:pt x="0" y="14"/>
                </a:lnTo>
                <a:lnTo>
                  <a:pt x="4" y="0"/>
                </a:lnTo>
                <a:lnTo>
                  <a:pt x="4"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29" name="Freeform 186"/>
          <p:cNvSpPr>
            <a:spLocks/>
          </p:cNvSpPr>
          <p:nvPr/>
        </p:nvSpPr>
        <p:spPr bwMode="auto">
          <a:xfrm>
            <a:off x="5956189" y="5318151"/>
            <a:ext cx="43353" cy="73080"/>
          </a:xfrm>
          <a:custGeom>
            <a:avLst/>
            <a:gdLst>
              <a:gd name="T0" fmla="*/ 52638 w 38"/>
              <a:gd name="T1" fmla="*/ 5854 h 64"/>
              <a:gd name="T2" fmla="*/ 49713 w 38"/>
              <a:gd name="T3" fmla="*/ 14635 h 64"/>
              <a:gd name="T4" fmla="*/ 38016 w 38"/>
              <a:gd name="T5" fmla="*/ 40977 h 64"/>
              <a:gd name="T6" fmla="*/ 38016 w 38"/>
              <a:gd name="T7" fmla="*/ 43904 h 64"/>
              <a:gd name="T8" fmla="*/ 38016 w 38"/>
              <a:gd name="T9" fmla="*/ 46831 h 64"/>
              <a:gd name="T10" fmla="*/ 32167 w 38"/>
              <a:gd name="T11" fmla="*/ 55612 h 64"/>
              <a:gd name="T12" fmla="*/ 26319 w 38"/>
              <a:gd name="T13" fmla="*/ 58539 h 64"/>
              <a:gd name="T14" fmla="*/ 26319 w 38"/>
              <a:gd name="T15" fmla="*/ 61466 h 64"/>
              <a:gd name="T16" fmla="*/ 23395 w 38"/>
              <a:gd name="T17" fmla="*/ 64393 h 64"/>
              <a:gd name="T18" fmla="*/ 20470 w 38"/>
              <a:gd name="T19" fmla="*/ 64393 h 64"/>
              <a:gd name="T20" fmla="*/ 17546 w 38"/>
              <a:gd name="T21" fmla="*/ 76100 h 64"/>
              <a:gd name="T22" fmla="*/ 11697 w 38"/>
              <a:gd name="T23" fmla="*/ 81954 h 64"/>
              <a:gd name="T24" fmla="*/ 5849 w 38"/>
              <a:gd name="T25" fmla="*/ 93662 h 64"/>
              <a:gd name="T26" fmla="*/ 0 w 38"/>
              <a:gd name="T27" fmla="*/ 93662 h 64"/>
              <a:gd name="T28" fmla="*/ 0 w 38"/>
              <a:gd name="T29" fmla="*/ 90735 h 64"/>
              <a:gd name="T30" fmla="*/ 2924 w 38"/>
              <a:gd name="T31" fmla="*/ 90735 h 64"/>
              <a:gd name="T32" fmla="*/ 5849 w 38"/>
              <a:gd name="T33" fmla="*/ 84881 h 64"/>
              <a:gd name="T34" fmla="*/ 8773 w 38"/>
              <a:gd name="T35" fmla="*/ 79027 h 64"/>
              <a:gd name="T36" fmla="*/ 11697 w 38"/>
              <a:gd name="T37" fmla="*/ 79027 h 64"/>
              <a:gd name="T38" fmla="*/ 20470 w 38"/>
              <a:gd name="T39" fmla="*/ 64393 h 64"/>
              <a:gd name="T40" fmla="*/ 17546 w 38"/>
              <a:gd name="T41" fmla="*/ 61466 h 64"/>
              <a:gd name="T42" fmla="*/ 23395 w 38"/>
              <a:gd name="T43" fmla="*/ 61466 h 64"/>
              <a:gd name="T44" fmla="*/ 23395 w 38"/>
              <a:gd name="T45" fmla="*/ 55612 h 64"/>
              <a:gd name="T46" fmla="*/ 23395 w 38"/>
              <a:gd name="T47" fmla="*/ 55612 h 64"/>
              <a:gd name="T48" fmla="*/ 26319 w 38"/>
              <a:gd name="T49" fmla="*/ 52685 h 64"/>
              <a:gd name="T50" fmla="*/ 23395 w 38"/>
              <a:gd name="T51" fmla="*/ 49758 h 64"/>
              <a:gd name="T52" fmla="*/ 20470 w 38"/>
              <a:gd name="T53" fmla="*/ 49758 h 64"/>
              <a:gd name="T54" fmla="*/ 20470 w 38"/>
              <a:gd name="T55" fmla="*/ 46831 h 64"/>
              <a:gd name="T56" fmla="*/ 20470 w 38"/>
              <a:gd name="T57" fmla="*/ 46831 h 64"/>
              <a:gd name="T58" fmla="*/ 29243 w 38"/>
              <a:gd name="T59" fmla="*/ 46831 h 64"/>
              <a:gd name="T60" fmla="*/ 32167 w 38"/>
              <a:gd name="T61" fmla="*/ 40977 h 64"/>
              <a:gd name="T62" fmla="*/ 35092 w 38"/>
              <a:gd name="T63" fmla="*/ 40977 h 64"/>
              <a:gd name="T64" fmla="*/ 35092 w 38"/>
              <a:gd name="T65" fmla="*/ 35123 h 64"/>
              <a:gd name="T66" fmla="*/ 38016 w 38"/>
              <a:gd name="T67" fmla="*/ 32196 h 64"/>
              <a:gd name="T68" fmla="*/ 40940 w 38"/>
              <a:gd name="T69" fmla="*/ 23416 h 64"/>
              <a:gd name="T70" fmla="*/ 35092 w 38"/>
              <a:gd name="T71" fmla="*/ 20489 h 64"/>
              <a:gd name="T72" fmla="*/ 35092 w 38"/>
              <a:gd name="T73" fmla="*/ 17562 h 64"/>
              <a:gd name="T74" fmla="*/ 43865 w 38"/>
              <a:gd name="T75" fmla="*/ 14635 h 64"/>
              <a:gd name="T76" fmla="*/ 49713 w 38"/>
              <a:gd name="T77" fmla="*/ 2927 h 64"/>
              <a:gd name="T78" fmla="*/ 52638 w 38"/>
              <a:gd name="T79" fmla="*/ 0 h 64"/>
              <a:gd name="T80" fmla="*/ 55562 w 38"/>
              <a:gd name="T81" fmla="*/ 2927 h 64"/>
              <a:gd name="T82" fmla="*/ 52638 w 38"/>
              <a:gd name="T83" fmla="*/ 5854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 h="64">
                <a:moveTo>
                  <a:pt x="36" y="4"/>
                </a:moveTo>
                <a:lnTo>
                  <a:pt x="34" y="10"/>
                </a:lnTo>
                <a:lnTo>
                  <a:pt x="26" y="28"/>
                </a:lnTo>
                <a:lnTo>
                  <a:pt x="26" y="30"/>
                </a:lnTo>
                <a:lnTo>
                  <a:pt x="26" y="32"/>
                </a:lnTo>
                <a:lnTo>
                  <a:pt x="22" y="38"/>
                </a:lnTo>
                <a:lnTo>
                  <a:pt x="18" y="40"/>
                </a:lnTo>
                <a:lnTo>
                  <a:pt x="18" y="42"/>
                </a:lnTo>
                <a:lnTo>
                  <a:pt x="16" y="44"/>
                </a:lnTo>
                <a:lnTo>
                  <a:pt x="14" y="44"/>
                </a:lnTo>
                <a:lnTo>
                  <a:pt x="12" y="52"/>
                </a:lnTo>
                <a:lnTo>
                  <a:pt x="8" y="56"/>
                </a:lnTo>
                <a:lnTo>
                  <a:pt x="4" y="64"/>
                </a:lnTo>
                <a:lnTo>
                  <a:pt x="0" y="64"/>
                </a:lnTo>
                <a:lnTo>
                  <a:pt x="0" y="62"/>
                </a:lnTo>
                <a:lnTo>
                  <a:pt x="2" y="62"/>
                </a:lnTo>
                <a:lnTo>
                  <a:pt x="4" y="58"/>
                </a:lnTo>
                <a:lnTo>
                  <a:pt x="6" y="54"/>
                </a:lnTo>
                <a:lnTo>
                  <a:pt x="8" y="54"/>
                </a:lnTo>
                <a:lnTo>
                  <a:pt x="14" y="44"/>
                </a:lnTo>
                <a:lnTo>
                  <a:pt x="12" y="42"/>
                </a:lnTo>
                <a:lnTo>
                  <a:pt x="16" y="42"/>
                </a:lnTo>
                <a:lnTo>
                  <a:pt x="16" y="38"/>
                </a:lnTo>
                <a:lnTo>
                  <a:pt x="18" y="36"/>
                </a:lnTo>
                <a:lnTo>
                  <a:pt x="16" y="34"/>
                </a:lnTo>
                <a:lnTo>
                  <a:pt x="14" y="34"/>
                </a:lnTo>
                <a:lnTo>
                  <a:pt x="14" y="32"/>
                </a:lnTo>
                <a:lnTo>
                  <a:pt x="20" y="32"/>
                </a:lnTo>
                <a:lnTo>
                  <a:pt x="22" y="28"/>
                </a:lnTo>
                <a:lnTo>
                  <a:pt x="24" y="28"/>
                </a:lnTo>
                <a:lnTo>
                  <a:pt x="24" y="24"/>
                </a:lnTo>
                <a:lnTo>
                  <a:pt x="26" y="22"/>
                </a:lnTo>
                <a:lnTo>
                  <a:pt x="28" y="16"/>
                </a:lnTo>
                <a:lnTo>
                  <a:pt x="24" y="14"/>
                </a:lnTo>
                <a:lnTo>
                  <a:pt x="24" y="12"/>
                </a:lnTo>
                <a:lnTo>
                  <a:pt x="30" y="10"/>
                </a:lnTo>
                <a:lnTo>
                  <a:pt x="34" y="2"/>
                </a:lnTo>
                <a:lnTo>
                  <a:pt x="36" y="0"/>
                </a:lnTo>
                <a:lnTo>
                  <a:pt x="38" y="2"/>
                </a:lnTo>
                <a:lnTo>
                  <a:pt x="36" y="4"/>
                </a:lnTo>
                <a:close/>
              </a:path>
            </a:pathLst>
          </a:custGeom>
          <a:solidFill>
            <a:schemeClr val="accent1"/>
          </a:solidFill>
          <a:ln>
            <a:noFill/>
          </a:ln>
        </p:spPr>
        <p:txBody>
          <a:bodyPr/>
          <a:lstStyle/>
          <a:p>
            <a:endParaRPr lang="en-US" sz="1600" dirty="0">
              <a:solidFill>
                <a:prstClr val="black"/>
              </a:solidFill>
            </a:endParaRPr>
          </a:p>
        </p:txBody>
      </p:sp>
      <p:sp>
        <p:nvSpPr>
          <p:cNvPr id="2230" name="Freeform 187"/>
          <p:cNvSpPr>
            <a:spLocks/>
          </p:cNvSpPr>
          <p:nvPr/>
        </p:nvSpPr>
        <p:spPr bwMode="auto">
          <a:xfrm>
            <a:off x="5956189" y="5318151"/>
            <a:ext cx="43353" cy="73080"/>
          </a:xfrm>
          <a:custGeom>
            <a:avLst/>
            <a:gdLst>
              <a:gd name="T0" fmla="*/ 52638 w 38"/>
              <a:gd name="T1" fmla="*/ 5854 h 64"/>
              <a:gd name="T2" fmla="*/ 49713 w 38"/>
              <a:gd name="T3" fmla="*/ 14635 h 64"/>
              <a:gd name="T4" fmla="*/ 38016 w 38"/>
              <a:gd name="T5" fmla="*/ 40977 h 64"/>
              <a:gd name="T6" fmla="*/ 38016 w 38"/>
              <a:gd name="T7" fmla="*/ 43904 h 64"/>
              <a:gd name="T8" fmla="*/ 38016 w 38"/>
              <a:gd name="T9" fmla="*/ 46831 h 64"/>
              <a:gd name="T10" fmla="*/ 32167 w 38"/>
              <a:gd name="T11" fmla="*/ 55612 h 64"/>
              <a:gd name="T12" fmla="*/ 26319 w 38"/>
              <a:gd name="T13" fmla="*/ 58539 h 64"/>
              <a:gd name="T14" fmla="*/ 26319 w 38"/>
              <a:gd name="T15" fmla="*/ 61466 h 64"/>
              <a:gd name="T16" fmla="*/ 23395 w 38"/>
              <a:gd name="T17" fmla="*/ 64393 h 64"/>
              <a:gd name="T18" fmla="*/ 20470 w 38"/>
              <a:gd name="T19" fmla="*/ 64393 h 64"/>
              <a:gd name="T20" fmla="*/ 17546 w 38"/>
              <a:gd name="T21" fmla="*/ 76100 h 64"/>
              <a:gd name="T22" fmla="*/ 11697 w 38"/>
              <a:gd name="T23" fmla="*/ 81954 h 64"/>
              <a:gd name="T24" fmla="*/ 5849 w 38"/>
              <a:gd name="T25" fmla="*/ 93662 h 64"/>
              <a:gd name="T26" fmla="*/ 0 w 38"/>
              <a:gd name="T27" fmla="*/ 93662 h 64"/>
              <a:gd name="T28" fmla="*/ 0 w 38"/>
              <a:gd name="T29" fmla="*/ 90735 h 64"/>
              <a:gd name="T30" fmla="*/ 2924 w 38"/>
              <a:gd name="T31" fmla="*/ 90735 h 64"/>
              <a:gd name="T32" fmla="*/ 5849 w 38"/>
              <a:gd name="T33" fmla="*/ 84881 h 64"/>
              <a:gd name="T34" fmla="*/ 8773 w 38"/>
              <a:gd name="T35" fmla="*/ 79027 h 64"/>
              <a:gd name="T36" fmla="*/ 11697 w 38"/>
              <a:gd name="T37" fmla="*/ 79027 h 64"/>
              <a:gd name="T38" fmla="*/ 20470 w 38"/>
              <a:gd name="T39" fmla="*/ 64393 h 64"/>
              <a:gd name="T40" fmla="*/ 17546 w 38"/>
              <a:gd name="T41" fmla="*/ 61466 h 64"/>
              <a:gd name="T42" fmla="*/ 23395 w 38"/>
              <a:gd name="T43" fmla="*/ 61466 h 64"/>
              <a:gd name="T44" fmla="*/ 23395 w 38"/>
              <a:gd name="T45" fmla="*/ 55612 h 64"/>
              <a:gd name="T46" fmla="*/ 23395 w 38"/>
              <a:gd name="T47" fmla="*/ 55612 h 64"/>
              <a:gd name="T48" fmla="*/ 26319 w 38"/>
              <a:gd name="T49" fmla="*/ 52685 h 64"/>
              <a:gd name="T50" fmla="*/ 23395 w 38"/>
              <a:gd name="T51" fmla="*/ 49758 h 64"/>
              <a:gd name="T52" fmla="*/ 20470 w 38"/>
              <a:gd name="T53" fmla="*/ 49758 h 64"/>
              <a:gd name="T54" fmla="*/ 20470 w 38"/>
              <a:gd name="T55" fmla="*/ 46831 h 64"/>
              <a:gd name="T56" fmla="*/ 20470 w 38"/>
              <a:gd name="T57" fmla="*/ 46831 h 64"/>
              <a:gd name="T58" fmla="*/ 29243 w 38"/>
              <a:gd name="T59" fmla="*/ 46831 h 64"/>
              <a:gd name="T60" fmla="*/ 32167 w 38"/>
              <a:gd name="T61" fmla="*/ 40977 h 64"/>
              <a:gd name="T62" fmla="*/ 35092 w 38"/>
              <a:gd name="T63" fmla="*/ 40977 h 64"/>
              <a:gd name="T64" fmla="*/ 35092 w 38"/>
              <a:gd name="T65" fmla="*/ 35123 h 64"/>
              <a:gd name="T66" fmla="*/ 38016 w 38"/>
              <a:gd name="T67" fmla="*/ 32196 h 64"/>
              <a:gd name="T68" fmla="*/ 40940 w 38"/>
              <a:gd name="T69" fmla="*/ 23416 h 64"/>
              <a:gd name="T70" fmla="*/ 35092 w 38"/>
              <a:gd name="T71" fmla="*/ 20489 h 64"/>
              <a:gd name="T72" fmla="*/ 35092 w 38"/>
              <a:gd name="T73" fmla="*/ 17562 h 64"/>
              <a:gd name="T74" fmla="*/ 43865 w 38"/>
              <a:gd name="T75" fmla="*/ 14635 h 64"/>
              <a:gd name="T76" fmla="*/ 49713 w 38"/>
              <a:gd name="T77" fmla="*/ 2927 h 64"/>
              <a:gd name="T78" fmla="*/ 52638 w 38"/>
              <a:gd name="T79" fmla="*/ 0 h 64"/>
              <a:gd name="T80" fmla="*/ 55562 w 38"/>
              <a:gd name="T81" fmla="*/ 2927 h 64"/>
              <a:gd name="T82" fmla="*/ 52638 w 38"/>
              <a:gd name="T83" fmla="*/ 5854 h 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8" h="64">
                <a:moveTo>
                  <a:pt x="36" y="4"/>
                </a:moveTo>
                <a:lnTo>
                  <a:pt x="34" y="10"/>
                </a:lnTo>
                <a:lnTo>
                  <a:pt x="26" y="28"/>
                </a:lnTo>
                <a:lnTo>
                  <a:pt x="26" y="30"/>
                </a:lnTo>
                <a:lnTo>
                  <a:pt x="26" y="32"/>
                </a:lnTo>
                <a:lnTo>
                  <a:pt x="22" y="38"/>
                </a:lnTo>
                <a:lnTo>
                  <a:pt x="18" y="40"/>
                </a:lnTo>
                <a:lnTo>
                  <a:pt x="18" y="42"/>
                </a:lnTo>
                <a:lnTo>
                  <a:pt x="16" y="44"/>
                </a:lnTo>
                <a:lnTo>
                  <a:pt x="14" y="44"/>
                </a:lnTo>
                <a:lnTo>
                  <a:pt x="12" y="52"/>
                </a:lnTo>
                <a:lnTo>
                  <a:pt x="8" y="56"/>
                </a:lnTo>
                <a:lnTo>
                  <a:pt x="4" y="64"/>
                </a:lnTo>
                <a:lnTo>
                  <a:pt x="0" y="64"/>
                </a:lnTo>
                <a:lnTo>
                  <a:pt x="0" y="62"/>
                </a:lnTo>
                <a:lnTo>
                  <a:pt x="2" y="62"/>
                </a:lnTo>
                <a:lnTo>
                  <a:pt x="4" y="58"/>
                </a:lnTo>
                <a:lnTo>
                  <a:pt x="6" y="54"/>
                </a:lnTo>
                <a:lnTo>
                  <a:pt x="8" y="54"/>
                </a:lnTo>
                <a:lnTo>
                  <a:pt x="14" y="44"/>
                </a:lnTo>
                <a:lnTo>
                  <a:pt x="12" y="42"/>
                </a:lnTo>
                <a:lnTo>
                  <a:pt x="16" y="42"/>
                </a:lnTo>
                <a:lnTo>
                  <a:pt x="16" y="38"/>
                </a:lnTo>
                <a:lnTo>
                  <a:pt x="18" y="36"/>
                </a:lnTo>
                <a:lnTo>
                  <a:pt x="16" y="34"/>
                </a:lnTo>
                <a:lnTo>
                  <a:pt x="14" y="34"/>
                </a:lnTo>
                <a:lnTo>
                  <a:pt x="14" y="32"/>
                </a:lnTo>
                <a:lnTo>
                  <a:pt x="20" y="32"/>
                </a:lnTo>
                <a:lnTo>
                  <a:pt x="22" y="28"/>
                </a:lnTo>
                <a:lnTo>
                  <a:pt x="24" y="28"/>
                </a:lnTo>
                <a:lnTo>
                  <a:pt x="24" y="24"/>
                </a:lnTo>
                <a:lnTo>
                  <a:pt x="26" y="22"/>
                </a:lnTo>
                <a:lnTo>
                  <a:pt x="28" y="16"/>
                </a:lnTo>
                <a:lnTo>
                  <a:pt x="24" y="14"/>
                </a:lnTo>
                <a:lnTo>
                  <a:pt x="24" y="12"/>
                </a:lnTo>
                <a:lnTo>
                  <a:pt x="30" y="10"/>
                </a:lnTo>
                <a:lnTo>
                  <a:pt x="34" y="2"/>
                </a:lnTo>
                <a:lnTo>
                  <a:pt x="36" y="0"/>
                </a:lnTo>
                <a:lnTo>
                  <a:pt x="38" y="2"/>
                </a:lnTo>
                <a:lnTo>
                  <a:pt x="36"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31" name="Freeform 188"/>
          <p:cNvSpPr>
            <a:spLocks/>
          </p:cNvSpPr>
          <p:nvPr/>
        </p:nvSpPr>
        <p:spPr bwMode="auto">
          <a:xfrm>
            <a:off x="5936370" y="5404857"/>
            <a:ext cx="8670" cy="6193"/>
          </a:xfrm>
          <a:custGeom>
            <a:avLst/>
            <a:gdLst>
              <a:gd name="T0" fmla="*/ 8334 w 8"/>
              <a:gd name="T1" fmla="*/ 0 h 6"/>
              <a:gd name="T2" fmla="*/ 0 w 8"/>
              <a:gd name="T3" fmla="*/ 7937 h 6"/>
              <a:gd name="T4" fmla="*/ 0 w 8"/>
              <a:gd name="T5" fmla="*/ 5291 h 6"/>
              <a:gd name="T6" fmla="*/ 5556 w 8"/>
              <a:gd name="T7" fmla="*/ 2646 h 6"/>
              <a:gd name="T8" fmla="*/ 8334 w 8"/>
              <a:gd name="T9" fmla="*/ 0 h 6"/>
              <a:gd name="T10" fmla="*/ 11112 w 8"/>
              <a:gd name="T11" fmla="*/ 0 h 6"/>
              <a:gd name="T12" fmla="*/ 8334 w 8"/>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6" y="0"/>
                </a:moveTo>
                <a:lnTo>
                  <a:pt x="0" y="6"/>
                </a:lnTo>
                <a:lnTo>
                  <a:pt x="0" y="4"/>
                </a:lnTo>
                <a:lnTo>
                  <a:pt x="4" y="2"/>
                </a:lnTo>
                <a:lnTo>
                  <a:pt x="6" y="0"/>
                </a:lnTo>
                <a:lnTo>
                  <a:pt x="8" y="0"/>
                </a:lnTo>
                <a:lnTo>
                  <a:pt x="6" y="0"/>
                </a:lnTo>
                <a:close/>
              </a:path>
            </a:pathLst>
          </a:custGeom>
          <a:solidFill>
            <a:schemeClr val="accent1"/>
          </a:solidFill>
          <a:ln>
            <a:noFill/>
          </a:ln>
        </p:spPr>
        <p:txBody>
          <a:bodyPr/>
          <a:lstStyle/>
          <a:p>
            <a:endParaRPr lang="en-US" sz="1600" dirty="0">
              <a:solidFill>
                <a:prstClr val="black"/>
              </a:solidFill>
            </a:endParaRPr>
          </a:p>
        </p:txBody>
      </p:sp>
      <p:sp>
        <p:nvSpPr>
          <p:cNvPr id="2232" name="Freeform 189"/>
          <p:cNvSpPr>
            <a:spLocks/>
          </p:cNvSpPr>
          <p:nvPr/>
        </p:nvSpPr>
        <p:spPr bwMode="auto">
          <a:xfrm>
            <a:off x="5936370" y="5404857"/>
            <a:ext cx="8670" cy="6193"/>
          </a:xfrm>
          <a:custGeom>
            <a:avLst/>
            <a:gdLst>
              <a:gd name="T0" fmla="*/ 8334 w 8"/>
              <a:gd name="T1" fmla="*/ 0 h 6"/>
              <a:gd name="T2" fmla="*/ 0 w 8"/>
              <a:gd name="T3" fmla="*/ 7937 h 6"/>
              <a:gd name="T4" fmla="*/ 0 w 8"/>
              <a:gd name="T5" fmla="*/ 5291 h 6"/>
              <a:gd name="T6" fmla="*/ 5556 w 8"/>
              <a:gd name="T7" fmla="*/ 2646 h 6"/>
              <a:gd name="T8" fmla="*/ 8334 w 8"/>
              <a:gd name="T9" fmla="*/ 0 h 6"/>
              <a:gd name="T10" fmla="*/ 11112 w 8"/>
              <a:gd name="T11" fmla="*/ 0 h 6"/>
              <a:gd name="T12" fmla="*/ 8334 w 8"/>
              <a:gd name="T13" fmla="*/ 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6" y="0"/>
                </a:moveTo>
                <a:lnTo>
                  <a:pt x="0" y="6"/>
                </a:lnTo>
                <a:lnTo>
                  <a:pt x="0" y="4"/>
                </a:lnTo>
                <a:lnTo>
                  <a:pt x="4" y="2"/>
                </a:lnTo>
                <a:lnTo>
                  <a:pt x="6" y="0"/>
                </a:lnTo>
                <a:lnTo>
                  <a:pt x="8" y="0"/>
                </a:lnTo>
                <a:lnTo>
                  <a:pt x="6"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33" name="Freeform 190"/>
          <p:cNvSpPr>
            <a:spLocks/>
          </p:cNvSpPr>
          <p:nvPr/>
        </p:nvSpPr>
        <p:spPr bwMode="auto">
          <a:xfrm>
            <a:off x="5922745" y="5411050"/>
            <a:ext cx="8671" cy="7432"/>
          </a:xfrm>
          <a:custGeom>
            <a:avLst/>
            <a:gdLst>
              <a:gd name="T0" fmla="*/ 11113 w 8"/>
              <a:gd name="T1" fmla="*/ 6350 h 6"/>
              <a:gd name="T2" fmla="*/ 8335 w 8"/>
              <a:gd name="T3" fmla="*/ 9525 h 6"/>
              <a:gd name="T4" fmla="*/ 0 w 8"/>
              <a:gd name="T5" fmla="*/ 9525 h 6"/>
              <a:gd name="T6" fmla="*/ 8335 w 8"/>
              <a:gd name="T7" fmla="*/ 0 h 6"/>
              <a:gd name="T8" fmla="*/ 8335 w 8"/>
              <a:gd name="T9" fmla="*/ 3175 h 6"/>
              <a:gd name="T10" fmla="*/ 11113 w 8"/>
              <a:gd name="T11" fmla="*/ 3175 h 6"/>
              <a:gd name="T12" fmla="*/ 11113 w 8"/>
              <a:gd name="T13" fmla="*/ 635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8" y="4"/>
                </a:moveTo>
                <a:lnTo>
                  <a:pt x="6" y="6"/>
                </a:lnTo>
                <a:lnTo>
                  <a:pt x="0" y="6"/>
                </a:lnTo>
                <a:lnTo>
                  <a:pt x="6" y="0"/>
                </a:lnTo>
                <a:lnTo>
                  <a:pt x="6" y="2"/>
                </a:lnTo>
                <a:lnTo>
                  <a:pt x="8" y="2"/>
                </a:lnTo>
                <a:lnTo>
                  <a:pt x="8" y="4"/>
                </a:lnTo>
                <a:close/>
              </a:path>
            </a:pathLst>
          </a:custGeom>
          <a:solidFill>
            <a:schemeClr val="accent1"/>
          </a:solidFill>
          <a:ln>
            <a:noFill/>
          </a:ln>
        </p:spPr>
        <p:txBody>
          <a:bodyPr/>
          <a:lstStyle/>
          <a:p>
            <a:endParaRPr lang="en-US" sz="1600" dirty="0">
              <a:solidFill>
                <a:prstClr val="black"/>
              </a:solidFill>
            </a:endParaRPr>
          </a:p>
        </p:txBody>
      </p:sp>
      <p:sp>
        <p:nvSpPr>
          <p:cNvPr id="2234" name="Freeform 191"/>
          <p:cNvSpPr>
            <a:spLocks/>
          </p:cNvSpPr>
          <p:nvPr/>
        </p:nvSpPr>
        <p:spPr bwMode="auto">
          <a:xfrm>
            <a:off x="5922745" y="5411050"/>
            <a:ext cx="8671" cy="7432"/>
          </a:xfrm>
          <a:custGeom>
            <a:avLst/>
            <a:gdLst>
              <a:gd name="T0" fmla="*/ 11113 w 8"/>
              <a:gd name="T1" fmla="*/ 6350 h 6"/>
              <a:gd name="T2" fmla="*/ 8335 w 8"/>
              <a:gd name="T3" fmla="*/ 9525 h 6"/>
              <a:gd name="T4" fmla="*/ 0 w 8"/>
              <a:gd name="T5" fmla="*/ 9525 h 6"/>
              <a:gd name="T6" fmla="*/ 8335 w 8"/>
              <a:gd name="T7" fmla="*/ 0 h 6"/>
              <a:gd name="T8" fmla="*/ 8335 w 8"/>
              <a:gd name="T9" fmla="*/ 3175 h 6"/>
              <a:gd name="T10" fmla="*/ 11113 w 8"/>
              <a:gd name="T11" fmla="*/ 3175 h 6"/>
              <a:gd name="T12" fmla="*/ 11113 w 8"/>
              <a:gd name="T13" fmla="*/ 6350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
                <a:moveTo>
                  <a:pt x="8" y="4"/>
                </a:moveTo>
                <a:lnTo>
                  <a:pt x="6" y="6"/>
                </a:lnTo>
                <a:lnTo>
                  <a:pt x="0" y="6"/>
                </a:lnTo>
                <a:lnTo>
                  <a:pt x="6" y="0"/>
                </a:lnTo>
                <a:lnTo>
                  <a:pt x="6" y="2"/>
                </a:lnTo>
                <a:lnTo>
                  <a:pt x="8" y="2"/>
                </a:lnTo>
                <a:lnTo>
                  <a:pt x="8" y="4"/>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35" name="Freeform 192"/>
          <p:cNvSpPr>
            <a:spLocks/>
          </p:cNvSpPr>
          <p:nvPr/>
        </p:nvSpPr>
        <p:spPr bwMode="auto">
          <a:xfrm>
            <a:off x="5897972" y="5424676"/>
            <a:ext cx="13626" cy="11148"/>
          </a:xfrm>
          <a:custGeom>
            <a:avLst/>
            <a:gdLst>
              <a:gd name="T0" fmla="*/ 14553 w 12"/>
              <a:gd name="T1" fmla="*/ 2857 h 10"/>
              <a:gd name="T2" fmla="*/ 0 w 12"/>
              <a:gd name="T3" fmla="*/ 14287 h 10"/>
              <a:gd name="T4" fmla="*/ 2911 w 12"/>
              <a:gd name="T5" fmla="*/ 8572 h 10"/>
              <a:gd name="T6" fmla="*/ 17463 w 12"/>
              <a:gd name="T7" fmla="*/ 0 h 10"/>
              <a:gd name="T8" fmla="*/ 17463 w 12"/>
              <a:gd name="T9" fmla="*/ 0 h 10"/>
              <a:gd name="T10" fmla="*/ 14553 w 12"/>
              <a:gd name="T11" fmla="*/ 2857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0">
                <a:moveTo>
                  <a:pt x="10" y="2"/>
                </a:moveTo>
                <a:lnTo>
                  <a:pt x="0" y="10"/>
                </a:lnTo>
                <a:lnTo>
                  <a:pt x="2" y="6"/>
                </a:lnTo>
                <a:lnTo>
                  <a:pt x="12"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236" name="Freeform 193"/>
          <p:cNvSpPr>
            <a:spLocks/>
          </p:cNvSpPr>
          <p:nvPr/>
        </p:nvSpPr>
        <p:spPr bwMode="auto">
          <a:xfrm>
            <a:off x="5897972" y="5424676"/>
            <a:ext cx="13626" cy="11148"/>
          </a:xfrm>
          <a:custGeom>
            <a:avLst/>
            <a:gdLst>
              <a:gd name="T0" fmla="*/ 14553 w 12"/>
              <a:gd name="T1" fmla="*/ 2857 h 10"/>
              <a:gd name="T2" fmla="*/ 0 w 12"/>
              <a:gd name="T3" fmla="*/ 14287 h 10"/>
              <a:gd name="T4" fmla="*/ 2911 w 12"/>
              <a:gd name="T5" fmla="*/ 8572 h 10"/>
              <a:gd name="T6" fmla="*/ 17463 w 12"/>
              <a:gd name="T7" fmla="*/ 0 h 10"/>
              <a:gd name="T8" fmla="*/ 17463 w 12"/>
              <a:gd name="T9" fmla="*/ 0 h 10"/>
              <a:gd name="T10" fmla="*/ 14553 w 12"/>
              <a:gd name="T11" fmla="*/ 2857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0">
                <a:moveTo>
                  <a:pt x="10" y="2"/>
                </a:moveTo>
                <a:lnTo>
                  <a:pt x="0" y="10"/>
                </a:lnTo>
                <a:lnTo>
                  <a:pt x="2" y="6"/>
                </a:lnTo>
                <a:lnTo>
                  <a:pt x="12"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37" name="Freeform 194"/>
          <p:cNvSpPr>
            <a:spLocks/>
          </p:cNvSpPr>
          <p:nvPr/>
        </p:nvSpPr>
        <p:spPr bwMode="auto">
          <a:xfrm>
            <a:off x="5881870" y="5434585"/>
            <a:ext cx="13625" cy="8670"/>
          </a:xfrm>
          <a:custGeom>
            <a:avLst/>
            <a:gdLst>
              <a:gd name="T0" fmla="*/ 14552 w 12"/>
              <a:gd name="T1" fmla="*/ 2778 h 8"/>
              <a:gd name="T2" fmla="*/ 11641 w 12"/>
              <a:gd name="T3" fmla="*/ 5556 h 8"/>
              <a:gd name="T4" fmla="*/ 11641 w 12"/>
              <a:gd name="T5" fmla="*/ 11112 h 8"/>
              <a:gd name="T6" fmla="*/ 8731 w 12"/>
              <a:gd name="T7" fmla="*/ 5556 h 8"/>
              <a:gd name="T8" fmla="*/ 0 w 12"/>
              <a:gd name="T9" fmla="*/ 5556 h 8"/>
              <a:gd name="T10" fmla="*/ 17462 w 12"/>
              <a:gd name="T11" fmla="*/ 0 h 8"/>
              <a:gd name="T12" fmla="*/ 17462 w 12"/>
              <a:gd name="T13" fmla="*/ 0 h 8"/>
              <a:gd name="T14" fmla="*/ 14552 w 12"/>
              <a:gd name="T15" fmla="*/ 2778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8">
                <a:moveTo>
                  <a:pt x="10" y="2"/>
                </a:moveTo>
                <a:lnTo>
                  <a:pt x="8" y="4"/>
                </a:lnTo>
                <a:lnTo>
                  <a:pt x="8" y="8"/>
                </a:lnTo>
                <a:lnTo>
                  <a:pt x="6" y="4"/>
                </a:lnTo>
                <a:lnTo>
                  <a:pt x="0" y="4"/>
                </a:lnTo>
                <a:lnTo>
                  <a:pt x="12"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238" name="Freeform 195"/>
          <p:cNvSpPr>
            <a:spLocks/>
          </p:cNvSpPr>
          <p:nvPr/>
        </p:nvSpPr>
        <p:spPr bwMode="auto">
          <a:xfrm>
            <a:off x="5881870" y="5434585"/>
            <a:ext cx="13625" cy="8670"/>
          </a:xfrm>
          <a:custGeom>
            <a:avLst/>
            <a:gdLst>
              <a:gd name="T0" fmla="*/ 14552 w 12"/>
              <a:gd name="T1" fmla="*/ 2778 h 8"/>
              <a:gd name="T2" fmla="*/ 11641 w 12"/>
              <a:gd name="T3" fmla="*/ 5556 h 8"/>
              <a:gd name="T4" fmla="*/ 11641 w 12"/>
              <a:gd name="T5" fmla="*/ 11112 h 8"/>
              <a:gd name="T6" fmla="*/ 8731 w 12"/>
              <a:gd name="T7" fmla="*/ 5556 h 8"/>
              <a:gd name="T8" fmla="*/ 0 w 12"/>
              <a:gd name="T9" fmla="*/ 5556 h 8"/>
              <a:gd name="T10" fmla="*/ 17462 w 12"/>
              <a:gd name="T11" fmla="*/ 0 h 8"/>
              <a:gd name="T12" fmla="*/ 17462 w 12"/>
              <a:gd name="T13" fmla="*/ 0 h 8"/>
              <a:gd name="T14" fmla="*/ 14552 w 12"/>
              <a:gd name="T15" fmla="*/ 2778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8">
                <a:moveTo>
                  <a:pt x="10" y="2"/>
                </a:moveTo>
                <a:lnTo>
                  <a:pt x="8" y="4"/>
                </a:lnTo>
                <a:lnTo>
                  <a:pt x="8" y="8"/>
                </a:lnTo>
                <a:lnTo>
                  <a:pt x="6" y="4"/>
                </a:lnTo>
                <a:lnTo>
                  <a:pt x="0" y="4"/>
                </a:lnTo>
                <a:lnTo>
                  <a:pt x="12"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39" name="Freeform 196"/>
          <p:cNvSpPr>
            <a:spLocks/>
          </p:cNvSpPr>
          <p:nvPr/>
        </p:nvSpPr>
        <p:spPr bwMode="auto">
          <a:xfrm>
            <a:off x="5838516" y="5435823"/>
            <a:ext cx="16103" cy="18580"/>
          </a:xfrm>
          <a:custGeom>
            <a:avLst/>
            <a:gdLst>
              <a:gd name="T0" fmla="*/ 2948 w 14"/>
              <a:gd name="T1" fmla="*/ 0 h 16"/>
              <a:gd name="T2" fmla="*/ 11793 w 14"/>
              <a:gd name="T3" fmla="*/ 5953 h 16"/>
              <a:gd name="T4" fmla="*/ 11793 w 14"/>
              <a:gd name="T5" fmla="*/ 8930 h 16"/>
              <a:gd name="T6" fmla="*/ 14741 w 14"/>
              <a:gd name="T7" fmla="*/ 8930 h 16"/>
              <a:gd name="T8" fmla="*/ 14741 w 14"/>
              <a:gd name="T9" fmla="*/ 11907 h 16"/>
              <a:gd name="T10" fmla="*/ 20638 w 14"/>
              <a:gd name="T11" fmla="*/ 20836 h 16"/>
              <a:gd name="T12" fmla="*/ 20638 w 14"/>
              <a:gd name="T13" fmla="*/ 23813 h 16"/>
              <a:gd name="T14" fmla="*/ 14741 w 14"/>
              <a:gd name="T15" fmla="*/ 23813 h 16"/>
              <a:gd name="T16" fmla="*/ 17690 w 14"/>
              <a:gd name="T17" fmla="*/ 20836 h 16"/>
              <a:gd name="T18" fmla="*/ 11793 w 14"/>
              <a:gd name="T19" fmla="*/ 17860 h 16"/>
              <a:gd name="T20" fmla="*/ 5897 w 14"/>
              <a:gd name="T21" fmla="*/ 5953 h 16"/>
              <a:gd name="T22" fmla="*/ 0 w 14"/>
              <a:gd name="T23" fmla="*/ 0 h 16"/>
              <a:gd name="T24" fmla="*/ 2948 w 14"/>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6">
                <a:moveTo>
                  <a:pt x="2" y="0"/>
                </a:moveTo>
                <a:lnTo>
                  <a:pt x="8" y="4"/>
                </a:lnTo>
                <a:lnTo>
                  <a:pt x="8" y="6"/>
                </a:lnTo>
                <a:lnTo>
                  <a:pt x="10" y="6"/>
                </a:lnTo>
                <a:lnTo>
                  <a:pt x="10" y="8"/>
                </a:lnTo>
                <a:lnTo>
                  <a:pt x="14" y="14"/>
                </a:lnTo>
                <a:lnTo>
                  <a:pt x="14" y="16"/>
                </a:lnTo>
                <a:lnTo>
                  <a:pt x="10" y="16"/>
                </a:lnTo>
                <a:lnTo>
                  <a:pt x="12" y="14"/>
                </a:lnTo>
                <a:lnTo>
                  <a:pt x="8" y="12"/>
                </a:lnTo>
                <a:lnTo>
                  <a:pt x="4" y="4"/>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240" name="Freeform 197"/>
          <p:cNvSpPr>
            <a:spLocks/>
          </p:cNvSpPr>
          <p:nvPr/>
        </p:nvSpPr>
        <p:spPr bwMode="auto">
          <a:xfrm>
            <a:off x="5838516" y="5435823"/>
            <a:ext cx="16103" cy="18580"/>
          </a:xfrm>
          <a:custGeom>
            <a:avLst/>
            <a:gdLst>
              <a:gd name="T0" fmla="*/ 2948 w 14"/>
              <a:gd name="T1" fmla="*/ 0 h 16"/>
              <a:gd name="T2" fmla="*/ 11793 w 14"/>
              <a:gd name="T3" fmla="*/ 5953 h 16"/>
              <a:gd name="T4" fmla="*/ 11793 w 14"/>
              <a:gd name="T5" fmla="*/ 8930 h 16"/>
              <a:gd name="T6" fmla="*/ 14741 w 14"/>
              <a:gd name="T7" fmla="*/ 8930 h 16"/>
              <a:gd name="T8" fmla="*/ 14741 w 14"/>
              <a:gd name="T9" fmla="*/ 11907 h 16"/>
              <a:gd name="T10" fmla="*/ 20638 w 14"/>
              <a:gd name="T11" fmla="*/ 20836 h 16"/>
              <a:gd name="T12" fmla="*/ 20638 w 14"/>
              <a:gd name="T13" fmla="*/ 23813 h 16"/>
              <a:gd name="T14" fmla="*/ 14741 w 14"/>
              <a:gd name="T15" fmla="*/ 23813 h 16"/>
              <a:gd name="T16" fmla="*/ 17690 w 14"/>
              <a:gd name="T17" fmla="*/ 20836 h 16"/>
              <a:gd name="T18" fmla="*/ 11793 w 14"/>
              <a:gd name="T19" fmla="*/ 17860 h 16"/>
              <a:gd name="T20" fmla="*/ 5897 w 14"/>
              <a:gd name="T21" fmla="*/ 5953 h 16"/>
              <a:gd name="T22" fmla="*/ 0 w 14"/>
              <a:gd name="T23" fmla="*/ 0 h 16"/>
              <a:gd name="T24" fmla="*/ 2948 w 14"/>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 h="16">
                <a:moveTo>
                  <a:pt x="2" y="0"/>
                </a:moveTo>
                <a:lnTo>
                  <a:pt x="8" y="4"/>
                </a:lnTo>
                <a:lnTo>
                  <a:pt x="8" y="6"/>
                </a:lnTo>
                <a:lnTo>
                  <a:pt x="10" y="6"/>
                </a:lnTo>
                <a:lnTo>
                  <a:pt x="10" y="8"/>
                </a:lnTo>
                <a:lnTo>
                  <a:pt x="14" y="14"/>
                </a:lnTo>
                <a:lnTo>
                  <a:pt x="14" y="16"/>
                </a:lnTo>
                <a:lnTo>
                  <a:pt x="10" y="16"/>
                </a:lnTo>
                <a:lnTo>
                  <a:pt x="12" y="14"/>
                </a:lnTo>
                <a:lnTo>
                  <a:pt x="8" y="12"/>
                </a:lnTo>
                <a:lnTo>
                  <a:pt x="4" y="4"/>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41" name="Freeform 198"/>
          <p:cNvSpPr>
            <a:spLocks/>
          </p:cNvSpPr>
          <p:nvPr/>
        </p:nvSpPr>
        <p:spPr bwMode="auto">
          <a:xfrm>
            <a:off x="5827369" y="5448210"/>
            <a:ext cx="7432" cy="6194"/>
          </a:xfrm>
          <a:custGeom>
            <a:avLst/>
            <a:gdLst>
              <a:gd name="T0" fmla="*/ 3175 w 6"/>
              <a:gd name="T1" fmla="*/ 0 h 6"/>
              <a:gd name="T2" fmla="*/ 9525 w 6"/>
              <a:gd name="T3" fmla="*/ 5292 h 6"/>
              <a:gd name="T4" fmla="*/ 9525 w 6"/>
              <a:gd name="T5" fmla="*/ 7938 h 6"/>
              <a:gd name="T6" fmla="*/ 6350 w 6"/>
              <a:gd name="T7" fmla="*/ 5292 h 6"/>
              <a:gd name="T8" fmla="*/ 0 w 6"/>
              <a:gd name="T9" fmla="*/ 5292 h 6"/>
              <a:gd name="T10" fmla="*/ 0 w 6"/>
              <a:gd name="T11" fmla="*/ 2646 h 6"/>
              <a:gd name="T12" fmla="*/ 0 w 6"/>
              <a:gd name="T13" fmla="*/ 0 h 6"/>
              <a:gd name="T14" fmla="*/ 3175 w 6"/>
              <a:gd name="T15" fmla="*/ 2646 h 6"/>
              <a:gd name="T16" fmla="*/ 0 w 6"/>
              <a:gd name="T17" fmla="*/ 0 h 6"/>
              <a:gd name="T18" fmla="*/ 3175 w 6"/>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6">
                <a:moveTo>
                  <a:pt x="2" y="0"/>
                </a:moveTo>
                <a:lnTo>
                  <a:pt x="6" y="4"/>
                </a:lnTo>
                <a:lnTo>
                  <a:pt x="6" y="6"/>
                </a:lnTo>
                <a:lnTo>
                  <a:pt x="4" y="4"/>
                </a:lnTo>
                <a:lnTo>
                  <a:pt x="0" y="4"/>
                </a:lnTo>
                <a:lnTo>
                  <a:pt x="0" y="2"/>
                </a:lnTo>
                <a:lnTo>
                  <a:pt x="0" y="0"/>
                </a:lnTo>
                <a:lnTo>
                  <a:pt x="2" y="2"/>
                </a:lnTo>
                <a:lnTo>
                  <a:pt x="0" y="0"/>
                </a:lnTo>
                <a:lnTo>
                  <a:pt x="2" y="0"/>
                </a:lnTo>
                <a:close/>
              </a:path>
            </a:pathLst>
          </a:custGeom>
          <a:solidFill>
            <a:schemeClr val="accent1"/>
          </a:solidFill>
          <a:ln>
            <a:noFill/>
          </a:ln>
        </p:spPr>
        <p:txBody>
          <a:bodyPr/>
          <a:lstStyle/>
          <a:p>
            <a:endParaRPr lang="en-US" sz="1600" dirty="0">
              <a:solidFill>
                <a:prstClr val="black"/>
              </a:solidFill>
            </a:endParaRPr>
          </a:p>
        </p:txBody>
      </p:sp>
      <p:sp>
        <p:nvSpPr>
          <p:cNvPr id="2242" name="Freeform 199"/>
          <p:cNvSpPr>
            <a:spLocks/>
          </p:cNvSpPr>
          <p:nvPr/>
        </p:nvSpPr>
        <p:spPr bwMode="auto">
          <a:xfrm>
            <a:off x="5827369" y="5448210"/>
            <a:ext cx="7432" cy="6194"/>
          </a:xfrm>
          <a:custGeom>
            <a:avLst/>
            <a:gdLst>
              <a:gd name="T0" fmla="*/ 3175 w 6"/>
              <a:gd name="T1" fmla="*/ 0 h 6"/>
              <a:gd name="T2" fmla="*/ 9525 w 6"/>
              <a:gd name="T3" fmla="*/ 5292 h 6"/>
              <a:gd name="T4" fmla="*/ 9525 w 6"/>
              <a:gd name="T5" fmla="*/ 7938 h 6"/>
              <a:gd name="T6" fmla="*/ 6350 w 6"/>
              <a:gd name="T7" fmla="*/ 5292 h 6"/>
              <a:gd name="T8" fmla="*/ 0 w 6"/>
              <a:gd name="T9" fmla="*/ 5292 h 6"/>
              <a:gd name="T10" fmla="*/ 0 w 6"/>
              <a:gd name="T11" fmla="*/ 2646 h 6"/>
              <a:gd name="T12" fmla="*/ 0 w 6"/>
              <a:gd name="T13" fmla="*/ 0 h 6"/>
              <a:gd name="T14" fmla="*/ 3175 w 6"/>
              <a:gd name="T15" fmla="*/ 2646 h 6"/>
              <a:gd name="T16" fmla="*/ 0 w 6"/>
              <a:gd name="T17" fmla="*/ 0 h 6"/>
              <a:gd name="T18" fmla="*/ 3175 w 6"/>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6">
                <a:moveTo>
                  <a:pt x="2" y="0"/>
                </a:moveTo>
                <a:lnTo>
                  <a:pt x="6" y="4"/>
                </a:lnTo>
                <a:lnTo>
                  <a:pt x="6" y="6"/>
                </a:lnTo>
                <a:lnTo>
                  <a:pt x="4" y="4"/>
                </a:lnTo>
                <a:lnTo>
                  <a:pt x="0" y="4"/>
                </a:lnTo>
                <a:lnTo>
                  <a:pt x="0" y="2"/>
                </a:lnTo>
                <a:lnTo>
                  <a:pt x="0" y="0"/>
                </a:lnTo>
                <a:lnTo>
                  <a:pt x="2" y="2"/>
                </a:lnTo>
                <a:lnTo>
                  <a:pt x="0" y="0"/>
                </a:lnTo>
                <a:lnTo>
                  <a:pt x="2"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43" name="Freeform 200"/>
          <p:cNvSpPr>
            <a:spLocks/>
          </p:cNvSpPr>
          <p:nvPr/>
        </p:nvSpPr>
        <p:spPr bwMode="auto">
          <a:xfrm>
            <a:off x="5811266" y="5448210"/>
            <a:ext cx="16103" cy="17341"/>
          </a:xfrm>
          <a:custGeom>
            <a:avLst/>
            <a:gdLst>
              <a:gd name="T0" fmla="*/ 14741 w 14"/>
              <a:gd name="T1" fmla="*/ 2778 h 16"/>
              <a:gd name="T2" fmla="*/ 20638 w 14"/>
              <a:gd name="T3" fmla="*/ 8334 h 16"/>
              <a:gd name="T4" fmla="*/ 20638 w 14"/>
              <a:gd name="T5" fmla="*/ 13891 h 16"/>
              <a:gd name="T6" fmla="*/ 8845 w 14"/>
              <a:gd name="T7" fmla="*/ 22225 h 16"/>
              <a:gd name="T8" fmla="*/ 0 w 14"/>
              <a:gd name="T9" fmla="*/ 22225 h 16"/>
              <a:gd name="T10" fmla="*/ 2948 w 14"/>
              <a:gd name="T11" fmla="*/ 16669 h 16"/>
              <a:gd name="T12" fmla="*/ 8845 w 14"/>
              <a:gd name="T13" fmla="*/ 19447 h 16"/>
              <a:gd name="T14" fmla="*/ 11793 w 14"/>
              <a:gd name="T15" fmla="*/ 13891 h 16"/>
              <a:gd name="T16" fmla="*/ 11793 w 14"/>
              <a:gd name="T17" fmla="*/ 11113 h 16"/>
              <a:gd name="T18" fmla="*/ 8845 w 14"/>
              <a:gd name="T19" fmla="*/ 11113 h 16"/>
              <a:gd name="T20" fmla="*/ 8845 w 14"/>
              <a:gd name="T21" fmla="*/ 8334 h 16"/>
              <a:gd name="T22" fmla="*/ 17690 w 14"/>
              <a:gd name="T23" fmla="*/ 11113 h 16"/>
              <a:gd name="T24" fmla="*/ 20638 w 14"/>
              <a:gd name="T25" fmla="*/ 13891 h 16"/>
              <a:gd name="T26" fmla="*/ 17690 w 14"/>
              <a:gd name="T27" fmla="*/ 8334 h 16"/>
              <a:gd name="T28" fmla="*/ 14741 w 14"/>
              <a:gd name="T29" fmla="*/ 8334 h 16"/>
              <a:gd name="T30" fmla="*/ 14741 w 14"/>
              <a:gd name="T31" fmla="*/ 5556 h 16"/>
              <a:gd name="T32" fmla="*/ 11793 w 14"/>
              <a:gd name="T33" fmla="*/ 2778 h 16"/>
              <a:gd name="T34" fmla="*/ 11793 w 14"/>
              <a:gd name="T35" fmla="*/ 0 h 16"/>
              <a:gd name="T36" fmla="*/ 14741 w 14"/>
              <a:gd name="T37" fmla="*/ 2778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 h="16">
                <a:moveTo>
                  <a:pt x="10" y="2"/>
                </a:moveTo>
                <a:lnTo>
                  <a:pt x="14" y="6"/>
                </a:lnTo>
                <a:lnTo>
                  <a:pt x="14" y="10"/>
                </a:lnTo>
                <a:lnTo>
                  <a:pt x="6" y="16"/>
                </a:lnTo>
                <a:lnTo>
                  <a:pt x="0" y="16"/>
                </a:lnTo>
                <a:lnTo>
                  <a:pt x="2" y="12"/>
                </a:lnTo>
                <a:lnTo>
                  <a:pt x="6" y="14"/>
                </a:lnTo>
                <a:lnTo>
                  <a:pt x="8" y="10"/>
                </a:lnTo>
                <a:lnTo>
                  <a:pt x="8" y="8"/>
                </a:lnTo>
                <a:lnTo>
                  <a:pt x="6" y="8"/>
                </a:lnTo>
                <a:lnTo>
                  <a:pt x="6" y="6"/>
                </a:lnTo>
                <a:lnTo>
                  <a:pt x="12" y="8"/>
                </a:lnTo>
                <a:lnTo>
                  <a:pt x="14" y="10"/>
                </a:lnTo>
                <a:lnTo>
                  <a:pt x="12" y="6"/>
                </a:lnTo>
                <a:lnTo>
                  <a:pt x="10" y="6"/>
                </a:lnTo>
                <a:lnTo>
                  <a:pt x="10" y="4"/>
                </a:lnTo>
                <a:lnTo>
                  <a:pt x="8" y="2"/>
                </a:lnTo>
                <a:lnTo>
                  <a:pt x="8" y="0"/>
                </a:lnTo>
                <a:lnTo>
                  <a:pt x="10" y="2"/>
                </a:lnTo>
                <a:close/>
              </a:path>
            </a:pathLst>
          </a:custGeom>
          <a:solidFill>
            <a:schemeClr val="accent1"/>
          </a:solidFill>
          <a:ln>
            <a:noFill/>
          </a:ln>
        </p:spPr>
        <p:txBody>
          <a:bodyPr/>
          <a:lstStyle/>
          <a:p>
            <a:endParaRPr lang="en-US" sz="1600" dirty="0">
              <a:solidFill>
                <a:prstClr val="black"/>
              </a:solidFill>
            </a:endParaRPr>
          </a:p>
        </p:txBody>
      </p:sp>
      <p:sp>
        <p:nvSpPr>
          <p:cNvPr id="2244" name="Freeform 201"/>
          <p:cNvSpPr>
            <a:spLocks/>
          </p:cNvSpPr>
          <p:nvPr/>
        </p:nvSpPr>
        <p:spPr bwMode="auto">
          <a:xfrm>
            <a:off x="5811266" y="5448210"/>
            <a:ext cx="16103" cy="17341"/>
          </a:xfrm>
          <a:custGeom>
            <a:avLst/>
            <a:gdLst>
              <a:gd name="T0" fmla="*/ 14741 w 14"/>
              <a:gd name="T1" fmla="*/ 2778 h 16"/>
              <a:gd name="T2" fmla="*/ 20638 w 14"/>
              <a:gd name="T3" fmla="*/ 8334 h 16"/>
              <a:gd name="T4" fmla="*/ 20638 w 14"/>
              <a:gd name="T5" fmla="*/ 13891 h 16"/>
              <a:gd name="T6" fmla="*/ 8845 w 14"/>
              <a:gd name="T7" fmla="*/ 22225 h 16"/>
              <a:gd name="T8" fmla="*/ 0 w 14"/>
              <a:gd name="T9" fmla="*/ 22225 h 16"/>
              <a:gd name="T10" fmla="*/ 2948 w 14"/>
              <a:gd name="T11" fmla="*/ 16669 h 16"/>
              <a:gd name="T12" fmla="*/ 8845 w 14"/>
              <a:gd name="T13" fmla="*/ 19447 h 16"/>
              <a:gd name="T14" fmla="*/ 11793 w 14"/>
              <a:gd name="T15" fmla="*/ 13891 h 16"/>
              <a:gd name="T16" fmla="*/ 11793 w 14"/>
              <a:gd name="T17" fmla="*/ 11113 h 16"/>
              <a:gd name="T18" fmla="*/ 8845 w 14"/>
              <a:gd name="T19" fmla="*/ 11113 h 16"/>
              <a:gd name="T20" fmla="*/ 8845 w 14"/>
              <a:gd name="T21" fmla="*/ 8334 h 16"/>
              <a:gd name="T22" fmla="*/ 17690 w 14"/>
              <a:gd name="T23" fmla="*/ 11113 h 16"/>
              <a:gd name="T24" fmla="*/ 20638 w 14"/>
              <a:gd name="T25" fmla="*/ 13891 h 16"/>
              <a:gd name="T26" fmla="*/ 17690 w 14"/>
              <a:gd name="T27" fmla="*/ 8334 h 16"/>
              <a:gd name="T28" fmla="*/ 14741 w 14"/>
              <a:gd name="T29" fmla="*/ 8334 h 16"/>
              <a:gd name="T30" fmla="*/ 14741 w 14"/>
              <a:gd name="T31" fmla="*/ 5556 h 16"/>
              <a:gd name="T32" fmla="*/ 11793 w 14"/>
              <a:gd name="T33" fmla="*/ 2778 h 16"/>
              <a:gd name="T34" fmla="*/ 11793 w 14"/>
              <a:gd name="T35" fmla="*/ 0 h 16"/>
              <a:gd name="T36" fmla="*/ 14741 w 14"/>
              <a:gd name="T37" fmla="*/ 2778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 h="16">
                <a:moveTo>
                  <a:pt x="10" y="2"/>
                </a:moveTo>
                <a:lnTo>
                  <a:pt x="14" y="6"/>
                </a:lnTo>
                <a:lnTo>
                  <a:pt x="14" y="10"/>
                </a:lnTo>
                <a:lnTo>
                  <a:pt x="6" y="16"/>
                </a:lnTo>
                <a:lnTo>
                  <a:pt x="0" y="16"/>
                </a:lnTo>
                <a:lnTo>
                  <a:pt x="2" y="12"/>
                </a:lnTo>
                <a:lnTo>
                  <a:pt x="6" y="14"/>
                </a:lnTo>
                <a:lnTo>
                  <a:pt x="8" y="10"/>
                </a:lnTo>
                <a:lnTo>
                  <a:pt x="8" y="8"/>
                </a:lnTo>
                <a:lnTo>
                  <a:pt x="6" y="8"/>
                </a:lnTo>
                <a:lnTo>
                  <a:pt x="6" y="6"/>
                </a:lnTo>
                <a:lnTo>
                  <a:pt x="12" y="8"/>
                </a:lnTo>
                <a:lnTo>
                  <a:pt x="14" y="10"/>
                </a:lnTo>
                <a:lnTo>
                  <a:pt x="12" y="6"/>
                </a:lnTo>
                <a:lnTo>
                  <a:pt x="10" y="6"/>
                </a:lnTo>
                <a:lnTo>
                  <a:pt x="10" y="4"/>
                </a:lnTo>
                <a:lnTo>
                  <a:pt x="8" y="2"/>
                </a:lnTo>
                <a:lnTo>
                  <a:pt x="8" y="0"/>
                </a:lnTo>
                <a:lnTo>
                  <a:pt x="10"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45" name="Freeform 202"/>
          <p:cNvSpPr>
            <a:spLocks/>
          </p:cNvSpPr>
          <p:nvPr/>
        </p:nvSpPr>
        <p:spPr bwMode="auto">
          <a:xfrm>
            <a:off x="5797641" y="5465551"/>
            <a:ext cx="11148" cy="7432"/>
          </a:xfrm>
          <a:custGeom>
            <a:avLst/>
            <a:gdLst>
              <a:gd name="T0" fmla="*/ 14287 w 10"/>
              <a:gd name="T1" fmla="*/ 0 h 6"/>
              <a:gd name="T2" fmla="*/ 14287 w 10"/>
              <a:gd name="T3" fmla="*/ 3175 h 6"/>
              <a:gd name="T4" fmla="*/ 8572 w 10"/>
              <a:gd name="T5" fmla="*/ 6350 h 6"/>
              <a:gd name="T6" fmla="*/ 0 w 10"/>
              <a:gd name="T7" fmla="*/ 9525 h 6"/>
              <a:gd name="T8" fmla="*/ 2857 w 10"/>
              <a:gd name="T9" fmla="*/ 0 h 6"/>
              <a:gd name="T10" fmla="*/ 5715 w 10"/>
              <a:gd name="T11" fmla="*/ 3175 h 6"/>
              <a:gd name="T12" fmla="*/ 8572 w 10"/>
              <a:gd name="T13" fmla="*/ 0 h 6"/>
              <a:gd name="T14" fmla="*/ 11430 w 10"/>
              <a:gd name="T15" fmla="*/ 0 h 6"/>
              <a:gd name="T16" fmla="*/ 14287 w 10"/>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6">
                <a:moveTo>
                  <a:pt x="10" y="0"/>
                </a:moveTo>
                <a:lnTo>
                  <a:pt x="10" y="2"/>
                </a:lnTo>
                <a:lnTo>
                  <a:pt x="6" y="4"/>
                </a:lnTo>
                <a:lnTo>
                  <a:pt x="0" y="6"/>
                </a:lnTo>
                <a:lnTo>
                  <a:pt x="2" y="0"/>
                </a:lnTo>
                <a:lnTo>
                  <a:pt x="4" y="2"/>
                </a:lnTo>
                <a:lnTo>
                  <a:pt x="6" y="0"/>
                </a:lnTo>
                <a:lnTo>
                  <a:pt x="8" y="0"/>
                </a:lnTo>
                <a:lnTo>
                  <a:pt x="10" y="0"/>
                </a:lnTo>
                <a:close/>
              </a:path>
            </a:pathLst>
          </a:custGeom>
          <a:solidFill>
            <a:schemeClr val="accent1"/>
          </a:solidFill>
          <a:ln>
            <a:noFill/>
          </a:ln>
        </p:spPr>
        <p:txBody>
          <a:bodyPr/>
          <a:lstStyle/>
          <a:p>
            <a:endParaRPr lang="en-US" sz="1600" dirty="0">
              <a:solidFill>
                <a:prstClr val="black"/>
              </a:solidFill>
            </a:endParaRPr>
          </a:p>
        </p:txBody>
      </p:sp>
      <p:sp>
        <p:nvSpPr>
          <p:cNvPr id="2246" name="Freeform 203"/>
          <p:cNvSpPr>
            <a:spLocks/>
          </p:cNvSpPr>
          <p:nvPr/>
        </p:nvSpPr>
        <p:spPr bwMode="auto">
          <a:xfrm>
            <a:off x="5797641" y="5465551"/>
            <a:ext cx="11148" cy="7432"/>
          </a:xfrm>
          <a:custGeom>
            <a:avLst/>
            <a:gdLst>
              <a:gd name="T0" fmla="*/ 14287 w 10"/>
              <a:gd name="T1" fmla="*/ 0 h 6"/>
              <a:gd name="T2" fmla="*/ 14287 w 10"/>
              <a:gd name="T3" fmla="*/ 3175 h 6"/>
              <a:gd name="T4" fmla="*/ 8572 w 10"/>
              <a:gd name="T5" fmla="*/ 6350 h 6"/>
              <a:gd name="T6" fmla="*/ 0 w 10"/>
              <a:gd name="T7" fmla="*/ 9525 h 6"/>
              <a:gd name="T8" fmla="*/ 2857 w 10"/>
              <a:gd name="T9" fmla="*/ 0 h 6"/>
              <a:gd name="T10" fmla="*/ 5715 w 10"/>
              <a:gd name="T11" fmla="*/ 3175 h 6"/>
              <a:gd name="T12" fmla="*/ 8572 w 10"/>
              <a:gd name="T13" fmla="*/ 0 h 6"/>
              <a:gd name="T14" fmla="*/ 11430 w 10"/>
              <a:gd name="T15" fmla="*/ 0 h 6"/>
              <a:gd name="T16" fmla="*/ 14287 w 10"/>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6">
                <a:moveTo>
                  <a:pt x="10" y="0"/>
                </a:moveTo>
                <a:lnTo>
                  <a:pt x="10" y="2"/>
                </a:lnTo>
                <a:lnTo>
                  <a:pt x="6" y="4"/>
                </a:lnTo>
                <a:lnTo>
                  <a:pt x="0" y="6"/>
                </a:lnTo>
                <a:lnTo>
                  <a:pt x="2" y="0"/>
                </a:lnTo>
                <a:lnTo>
                  <a:pt x="4" y="2"/>
                </a:lnTo>
                <a:lnTo>
                  <a:pt x="6" y="0"/>
                </a:lnTo>
                <a:lnTo>
                  <a:pt x="8" y="0"/>
                </a:lnTo>
                <a:lnTo>
                  <a:pt x="10" y="0"/>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47" name="Freeform 204"/>
          <p:cNvSpPr>
            <a:spLocks/>
          </p:cNvSpPr>
          <p:nvPr/>
        </p:nvSpPr>
        <p:spPr bwMode="auto">
          <a:xfrm>
            <a:off x="5784015" y="5470505"/>
            <a:ext cx="13626" cy="6194"/>
          </a:xfrm>
          <a:custGeom>
            <a:avLst/>
            <a:gdLst>
              <a:gd name="T0" fmla="*/ 11642 w 12"/>
              <a:gd name="T1" fmla="*/ 2646 h 6"/>
              <a:gd name="T2" fmla="*/ 11642 w 12"/>
              <a:gd name="T3" fmla="*/ 5292 h 6"/>
              <a:gd name="T4" fmla="*/ 2911 w 12"/>
              <a:gd name="T5" fmla="*/ 7938 h 6"/>
              <a:gd name="T6" fmla="*/ 0 w 12"/>
              <a:gd name="T7" fmla="*/ 5292 h 6"/>
              <a:gd name="T8" fmla="*/ 2911 w 12"/>
              <a:gd name="T9" fmla="*/ 2646 h 6"/>
              <a:gd name="T10" fmla="*/ 8732 w 12"/>
              <a:gd name="T11" fmla="*/ 2646 h 6"/>
              <a:gd name="T12" fmla="*/ 11642 w 12"/>
              <a:gd name="T13" fmla="*/ 0 h 6"/>
              <a:gd name="T14" fmla="*/ 17463 w 12"/>
              <a:gd name="T15" fmla="*/ 2646 h 6"/>
              <a:gd name="T16" fmla="*/ 17463 w 12"/>
              <a:gd name="T17" fmla="*/ 2646 h 6"/>
              <a:gd name="T18" fmla="*/ 11642 w 12"/>
              <a:gd name="T19" fmla="*/ 2646 h 6"/>
              <a:gd name="T20" fmla="*/ 11642 w 12"/>
              <a:gd name="T21" fmla="*/ 2646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6">
                <a:moveTo>
                  <a:pt x="8" y="2"/>
                </a:moveTo>
                <a:lnTo>
                  <a:pt x="8" y="4"/>
                </a:lnTo>
                <a:lnTo>
                  <a:pt x="2" y="6"/>
                </a:lnTo>
                <a:lnTo>
                  <a:pt x="0" y="4"/>
                </a:lnTo>
                <a:lnTo>
                  <a:pt x="2" y="2"/>
                </a:lnTo>
                <a:lnTo>
                  <a:pt x="6" y="2"/>
                </a:lnTo>
                <a:lnTo>
                  <a:pt x="8" y="0"/>
                </a:lnTo>
                <a:lnTo>
                  <a:pt x="12" y="2"/>
                </a:lnTo>
                <a:lnTo>
                  <a:pt x="8" y="2"/>
                </a:lnTo>
                <a:close/>
              </a:path>
            </a:pathLst>
          </a:custGeom>
          <a:solidFill>
            <a:schemeClr val="accent1"/>
          </a:solidFill>
          <a:ln>
            <a:noFill/>
          </a:ln>
        </p:spPr>
        <p:txBody>
          <a:bodyPr/>
          <a:lstStyle/>
          <a:p>
            <a:endParaRPr lang="en-US" sz="1600" dirty="0">
              <a:solidFill>
                <a:prstClr val="black"/>
              </a:solidFill>
            </a:endParaRPr>
          </a:p>
        </p:txBody>
      </p:sp>
      <p:sp>
        <p:nvSpPr>
          <p:cNvPr id="2248" name="Freeform 205"/>
          <p:cNvSpPr>
            <a:spLocks/>
          </p:cNvSpPr>
          <p:nvPr/>
        </p:nvSpPr>
        <p:spPr bwMode="auto">
          <a:xfrm>
            <a:off x="5784015" y="5470505"/>
            <a:ext cx="13626" cy="6194"/>
          </a:xfrm>
          <a:custGeom>
            <a:avLst/>
            <a:gdLst>
              <a:gd name="T0" fmla="*/ 11642 w 12"/>
              <a:gd name="T1" fmla="*/ 2646 h 6"/>
              <a:gd name="T2" fmla="*/ 11642 w 12"/>
              <a:gd name="T3" fmla="*/ 5292 h 6"/>
              <a:gd name="T4" fmla="*/ 2911 w 12"/>
              <a:gd name="T5" fmla="*/ 7938 h 6"/>
              <a:gd name="T6" fmla="*/ 0 w 12"/>
              <a:gd name="T7" fmla="*/ 5292 h 6"/>
              <a:gd name="T8" fmla="*/ 2911 w 12"/>
              <a:gd name="T9" fmla="*/ 2646 h 6"/>
              <a:gd name="T10" fmla="*/ 8732 w 12"/>
              <a:gd name="T11" fmla="*/ 2646 h 6"/>
              <a:gd name="T12" fmla="*/ 11642 w 12"/>
              <a:gd name="T13" fmla="*/ 0 h 6"/>
              <a:gd name="T14" fmla="*/ 17463 w 12"/>
              <a:gd name="T15" fmla="*/ 2646 h 6"/>
              <a:gd name="T16" fmla="*/ 17463 w 12"/>
              <a:gd name="T17" fmla="*/ 2646 h 6"/>
              <a:gd name="T18" fmla="*/ 11642 w 12"/>
              <a:gd name="T19" fmla="*/ 2646 h 6"/>
              <a:gd name="T20" fmla="*/ 11642 w 12"/>
              <a:gd name="T21" fmla="*/ 2646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6">
                <a:moveTo>
                  <a:pt x="8" y="2"/>
                </a:moveTo>
                <a:lnTo>
                  <a:pt x="8" y="4"/>
                </a:lnTo>
                <a:lnTo>
                  <a:pt x="2" y="6"/>
                </a:lnTo>
                <a:lnTo>
                  <a:pt x="0" y="4"/>
                </a:lnTo>
                <a:lnTo>
                  <a:pt x="2" y="2"/>
                </a:lnTo>
                <a:lnTo>
                  <a:pt x="6" y="2"/>
                </a:lnTo>
                <a:lnTo>
                  <a:pt x="8" y="0"/>
                </a:lnTo>
                <a:lnTo>
                  <a:pt x="12" y="2"/>
                </a:lnTo>
                <a:lnTo>
                  <a:pt x="8" y="2"/>
                </a:lnTo>
              </a:path>
            </a:pathLst>
          </a:custGeom>
          <a:solidFill>
            <a:schemeClr val="accent1"/>
          </a:solidFill>
          <a:ln w="12700">
            <a:solidFill>
              <a:srgbClr val="FFFFFF"/>
            </a:solidFill>
            <a:prstDash val="solid"/>
            <a:round/>
            <a:headEnd/>
            <a:tailEnd/>
          </a:ln>
        </p:spPr>
        <p:txBody>
          <a:bodyPr/>
          <a:lstStyle/>
          <a:p>
            <a:endParaRPr lang="en-US" sz="1600" dirty="0">
              <a:solidFill>
                <a:prstClr val="black"/>
              </a:solidFill>
            </a:endParaRPr>
          </a:p>
        </p:txBody>
      </p:sp>
      <p:sp>
        <p:nvSpPr>
          <p:cNvPr id="2249" name="Freeform 206"/>
          <p:cNvSpPr>
            <a:spLocks/>
          </p:cNvSpPr>
          <p:nvPr/>
        </p:nvSpPr>
        <p:spPr bwMode="auto">
          <a:xfrm>
            <a:off x="5696071" y="5154649"/>
            <a:ext cx="27250" cy="21057"/>
          </a:xfrm>
          <a:custGeom>
            <a:avLst/>
            <a:gdLst>
              <a:gd name="T0" fmla="*/ 5821 w 24"/>
              <a:gd name="T1" fmla="*/ 5997 h 18"/>
              <a:gd name="T2" fmla="*/ 8731 w 24"/>
              <a:gd name="T3" fmla="*/ 14993 h 18"/>
              <a:gd name="T4" fmla="*/ 17463 w 24"/>
              <a:gd name="T5" fmla="*/ 17991 h 18"/>
              <a:gd name="T6" fmla="*/ 17463 w 24"/>
              <a:gd name="T7" fmla="*/ 17991 h 18"/>
              <a:gd name="T8" fmla="*/ 20373 w 24"/>
              <a:gd name="T9" fmla="*/ 17991 h 18"/>
              <a:gd name="T10" fmla="*/ 26194 w 24"/>
              <a:gd name="T11" fmla="*/ 17991 h 18"/>
              <a:gd name="T12" fmla="*/ 29104 w 24"/>
              <a:gd name="T13" fmla="*/ 14993 h 18"/>
              <a:gd name="T14" fmla="*/ 34925 w 24"/>
              <a:gd name="T15" fmla="*/ 17991 h 18"/>
              <a:gd name="T16" fmla="*/ 32015 w 24"/>
              <a:gd name="T17" fmla="*/ 20990 h 18"/>
              <a:gd name="T18" fmla="*/ 26194 w 24"/>
              <a:gd name="T19" fmla="*/ 26987 h 18"/>
              <a:gd name="T20" fmla="*/ 17463 w 24"/>
              <a:gd name="T21" fmla="*/ 23988 h 18"/>
              <a:gd name="T22" fmla="*/ 5821 w 24"/>
              <a:gd name="T23" fmla="*/ 17991 h 18"/>
              <a:gd name="T24" fmla="*/ 0 w 24"/>
              <a:gd name="T25" fmla="*/ 0 h 18"/>
              <a:gd name="T26" fmla="*/ 2910 w 24"/>
              <a:gd name="T27" fmla="*/ 0 h 18"/>
              <a:gd name="T28" fmla="*/ 5821 w 24"/>
              <a:gd name="T29" fmla="*/ 5997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18">
                <a:moveTo>
                  <a:pt x="4" y="4"/>
                </a:moveTo>
                <a:lnTo>
                  <a:pt x="6" y="10"/>
                </a:lnTo>
                <a:lnTo>
                  <a:pt x="12" y="12"/>
                </a:lnTo>
                <a:lnTo>
                  <a:pt x="14" y="12"/>
                </a:lnTo>
                <a:lnTo>
                  <a:pt x="18" y="12"/>
                </a:lnTo>
                <a:lnTo>
                  <a:pt x="20" y="10"/>
                </a:lnTo>
                <a:lnTo>
                  <a:pt x="24" y="12"/>
                </a:lnTo>
                <a:lnTo>
                  <a:pt x="22" y="14"/>
                </a:lnTo>
                <a:lnTo>
                  <a:pt x="18" y="18"/>
                </a:lnTo>
                <a:lnTo>
                  <a:pt x="12" y="16"/>
                </a:lnTo>
                <a:lnTo>
                  <a:pt x="4" y="12"/>
                </a:lnTo>
                <a:lnTo>
                  <a:pt x="0" y="0"/>
                </a:lnTo>
                <a:lnTo>
                  <a:pt x="2" y="0"/>
                </a:lnTo>
                <a:lnTo>
                  <a:pt x="4" y="4"/>
                </a:lnTo>
                <a:close/>
              </a:path>
            </a:pathLst>
          </a:custGeom>
          <a:solidFill>
            <a:schemeClr val="accent1"/>
          </a:solidFill>
          <a:ln>
            <a:noFill/>
          </a:ln>
        </p:spPr>
        <p:txBody>
          <a:bodyPr/>
          <a:lstStyle/>
          <a:p>
            <a:endParaRPr lang="en-US" sz="1600" dirty="0">
              <a:solidFill>
                <a:prstClr val="black"/>
              </a:solidFill>
            </a:endParaRPr>
          </a:p>
        </p:txBody>
      </p:sp>
      <p:grpSp>
        <p:nvGrpSpPr>
          <p:cNvPr id="2250" name="Group 408"/>
          <p:cNvGrpSpPr>
            <a:grpSpLocks/>
          </p:cNvGrpSpPr>
          <p:nvPr/>
        </p:nvGrpSpPr>
        <p:grpSpPr bwMode="auto">
          <a:xfrm>
            <a:off x="467705" y="1202097"/>
            <a:ext cx="6428624" cy="4145782"/>
            <a:chOff x="83" y="253"/>
            <a:chExt cx="5668" cy="3656"/>
          </a:xfrm>
          <a:solidFill>
            <a:schemeClr val="accent1"/>
          </a:solidFill>
        </p:grpSpPr>
        <p:sp>
          <p:nvSpPr>
            <p:cNvPr id="2570" name="Freeform 208"/>
            <p:cNvSpPr>
              <a:spLocks/>
            </p:cNvSpPr>
            <p:nvPr/>
          </p:nvSpPr>
          <p:spPr bwMode="auto">
            <a:xfrm>
              <a:off x="4693" y="3739"/>
              <a:ext cx="24" cy="18"/>
            </a:xfrm>
            <a:custGeom>
              <a:avLst/>
              <a:gdLst>
                <a:gd name="T0" fmla="*/ 4 w 24"/>
                <a:gd name="T1" fmla="*/ 4 h 18"/>
                <a:gd name="T2" fmla="*/ 6 w 24"/>
                <a:gd name="T3" fmla="*/ 10 h 18"/>
                <a:gd name="T4" fmla="*/ 12 w 24"/>
                <a:gd name="T5" fmla="*/ 12 h 18"/>
                <a:gd name="T6" fmla="*/ 12 w 24"/>
                <a:gd name="T7" fmla="*/ 12 h 18"/>
                <a:gd name="T8" fmla="*/ 14 w 24"/>
                <a:gd name="T9" fmla="*/ 12 h 18"/>
                <a:gd name="T10" fmla="*/ 18 w 24"/>
                <a:gd name="T11" fmla="*/ 12 h 18"/>
                <a:gd name="T12" fmla="*/ 20 w 24"/>
                <a:gd name="T13" fmla="*/ 10 h 18"/>
                <a:gd name="T14" fmla="*/ 24 w 24"/>
                <a:gd name="T15" fmla="*/ 12 h 18"/>
                <a:gd name="T16" fmla="*/ 22 w 24"/>
                <a:gd name="T17" fmla="*/ 14 h 18"/>
                <a:gd name="T18" fmla="*/ 18 w 24"/>
                <a:gd name="T19" fmla="*/ 18 h 18"/>
                <a:gd name="T20" fmla="*/ 12 w 24"/>
                <a:gd name="T21" fmla="*/ 16 h 18"/>
                <a:gd name="T22" fmla="*/ 4 w 24"/>
                <a:gd name="T23" fmla="*/ 12 h 18"/>
                <a:gd name="T24" fmla="*/ 0 w 24"/>
                <a:gd name="T25" fmla="*/ 0 h 18"/>
                <a:gd name="T26" fmla="*/ 2 w 24"/>
                <a:gd name="T27" fmla="*/ 0 h 18"/>
                <a:gd name="T28" fmla="*/ 4 w 24"/>
                <a:gd name="T29" fmla="*/ 4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18">
                  <a:moveTo>
                    <a:pt x="4" y="4"/>
                  </a:moveTo>
                  <a:lnTo>
                    <a:pt x="6" y="10"/>
                  </a:lnTo>
                  <a:lnTo>
                    <a:pt x="12" y="12"/>
                  </a:lnTo>
                  <a:lnTo>
                    <a:pt x="14" y="12"/>
                  </a:lnTo>
                  <a:lnTo>
                    <a:pt x="18" y="12"/>
                  </a:lnTo>
                  <a:lnTo>
                    <a:pt x="20" y="10"/>
                  </a:lnTo>
                  <a:lnTo>
                    <a:pt x="24" y="12"/>
                  </a:lnTo>
                  <a:lnTo>
                    <a:pt x="22" y="14"/>
                  </a:lnTo>
                  <a:lnTo>
                    <a:pt x="18" y="18"/>
                  </a:lnTo>
                  <a:lnTo>
                    <a:pt x="12" y="16"/>
                  </a:lnTo>
                  <a:lnTo>
                    <a:pt x="4" y="12"/>
                  </a:lnTo>
                  <a:lnTo>
                    <a:pt x="0" y="0"/>
                  </a:lnTo>
                  <a:lnTo>
                    <a:pt x="2" y="0"/>
                  </a:lnTo>
                  <a:lnTo>
                    <a:pt x="4"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71" name="Freeform 209"/>
            <p:cNvSpPr>
              <a:spLocks/>
            </p:cNvSpPr>
            <p:nvPr/>
          </p:nvSpPr>
          <p:spPr bwMode="auto">
            <a:xfrm>
              <a:off x="4289" y="3311"/>
              <a:ext cx="48" cy="26"/>
            </a:xfrm>
            <a:custGeom>
              <a:avLst/>
              <a:gdLst>
                <a:gd name="T0" fmla="*/ 46 w 48"/>
                <a:gd name="T1" fmla="*/ 2 h 26"/>
                <a:gd name="T2" fmla="*/ 40 w 48"/>
                <a:gd name="T3" fmla="*/ 10 h 26"/>
                <a:gd name="T4" fmla="*/ 26 w 48"/>
                <a:gd name="T5" fmla="*/ 16 h 26"/>
                <a:gd name="T6" fmla="*/ 16 w 48"/>
                <a:gd name="T7" fmla="*/ 24 h 26"/>
                <a:gd name="T8" fmla="*/ 6 w 48"/>
                <a:gd name="T9" fmla="*/ 26 h 26"/>
                <a:gd name="T10" fmla="*/ 0 w 48"/>
                <a:gd name="T11" fmla="*/ 22 h 26"/>
                <a:gd name="T12" fmla="*/ 8 w 48"/>
                <a:gd name="T13" fmla="*/ 24 h 26"/>
                <a:gd name="T14" fmla="*/ 16 w 48"/>
                <a:gd name="T15" fmla="*/ 22 h 26"/>
                <a:gd name="T16" fmla="*/ 26 w 48"/>
                <a:gd name="T17" fmla="*/ 14 h 26"/>
                <a:gd name="T18" fmla="*/ 38 w 48"/>
                <a:gd name="T19" fmla="*/ 8 h 26"/>
                <a:gd name="T20" fmla="*/ 40 w 48"/>
                <a:gd name="T21" fmla="*/ 6 h 26"/>
                <a:gd name="T22" fmla="*/ 42 w 48"/>
                <a:gd name="T23" fmla="*/ 4 h 26"/>
                <a:gd name="T24" fmla="*/ 48 w 48"/>
                <a:gd name="T25" fmla="*/ 0 h 26"/>
                <a:gd name="T26" fmla="*/ 48 w 48"/>
                <a:gd name="T27" fmla="*/ 0 h 26"/>
                <a:gd name="T28" fmla="*/ 46 w 48"/>
                <a:gd name="T29" fmla="*/ 2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6">
                  <a:moveTo>
                    <a:pt x="46" y="2"/>
                  </a:moveTo>
                  <a:lnTo>
                    <a:pt x="40" y="10"/>
                  </a:lnTo>
                  <a:lnTo>
                    <a:pt x="26" y="16"/>
                  </a:lnTo>
                  <a:lnTo>
                    <a:pt x="16" y="24"/>
                  </a:lnTo>
                  <a:lnTo>
                    <a:pt x="6" y="26"/>
                  </a:lnTo>
                  <a:lnTo>
                    <a:pt x="0" y="22"/>
                  </a:lnTo>
                  <a:lnTo>
                    <a:pt x="8" y="24"/>
                  </a:lnTo>
                  <a:lnTo>
                    <a:pt x="16" y="22"/>
                  </a:lnTo>
                  <a:lnTo>
                    <a:pt x="26" y="14"/>
                  </a:lnTo>
                  <a:lnTo>
                    <a:pt x="38" y="8"/>
                  </a:lnTo>
                  <a:lnTo>
                    <a:pt x="40" y="6"/>
                  </a:lnTo>
                  <a:lnTo>
                    <a:pt x="42" y="4"/>
                  </a:lnTo>
                  <a:lnTo>
                    <a:pt x="48" y="0"/>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72" name="Freeform 210"/>
            <p:cNvSpPr>
              <a:spLocks/>
            </p:cNvSpPr>
            <p:nvPr/>
          </p:nvSpPr>
          <p:spPr bwMode="auto">
            <a:xfrm>
              <a:off x="4289" y="3311"/>
              <a:ext cx="48" cy="26"/>
            </a:xfrm>
            <a:custGeom>
              <a:avLst/>
              <a:gdLst>
                <a:gd name="T0" fmla="*/ 46 w 48"/>
                <a:gd name="T1" fmla="*/ 2 h 26"/>
                <a:gd name="T2" fmla="*/ 40 w 48"/>
                <a:gd name="T3" fmla="*/ 10 h 26"/>
                <a:gd name="T4" fmla="*/ 26 w 48"/>
                <a:gd name="T5" fmla="*/ 16 h 26"/>
                <a:gd name="T6" fmla="*/ 16 w 48"/>
                <a:gd name="T7" fmla="*/ 24 h 26"/>
                <a:gd name="T8" fmla="*/ 6 w 48"/>
                <a:gd name="T9" fmla="*/ 26 h 26"/>
                <a:gd name="T10" fmla="*/ 0 w 48"/>
                <a:gd name="T11" fmla="*/ 22 h 26"/>
                <a:gd name="T12" fmla="*/ 8 w 48"/>
                <a:gd name="T13" fmla="*/ 24 h 26"/>
                <a:gd name="T14" fmla="*/ 16 w 48"/>
                <a:gd name="T15" fmla="*/ 22 h 26"/>
                <a:gd name="T16" fmla="*/ 26 w 48"/>
                <a:gd name="T17" fmla="*/ 14 h 26"/>
                <a:gd name="T18" fmla="*/ 38 w 48"/>
                <a:gd name="T19" fmla="*/ 8 h 26"/>
                <a:gd name="T20" fmla="*/ 40 w 48"/>
                <a:gd name="T21" fmla="*/ 6 h 26"/>
                <a:gd name="T22" fmla="*/ 42 w 48"/>
                <a:gd name="T23" fmla="*/ 4 h 26"/>
                <a:gd name="T24" fmla="*/ 48 w 48"/>
                <a:gd name="T25" fmla="*/ 0 h 26"/>
                <a:gd name="T26" fmla="*/ 48 w 48"/>
                <a:gd name="T27" fmla="*/ 0 h 26"/>
                <a:gd name="T28" fmla="*/ 46 w 48"/>
                <a:gd name="T29" fmla="*/ 2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6">
                  <a:moveTo>
                    <a:pt x="46" y="2"/>
                  </a:moveTo>
                  <a:lnTo>
                    <a:pt x="40" y="10"/>
                  </a:lnTo>
                  <a:lnTo>
                    <a:pt x="26" y="16"/>
                  </a:lnTo>
                  <a:lnTo>
                    <a:pt x="16" y="24"/>
                  </a:lnTo>
                  <a:lnTo>
                    <a:pt x="6" y="26"/>
                  </a:lnTo>
                  <a:lnTo>
                    <a:pt x="0" y="22"/>
                  </a:lnTo>
                  <a:lnTo>
                    <a:pt x="8" y="24"/>
                  </a:lnTo>
                  <a:lnTo>
                    <a:pt x="16" y="22"/>
                  </a:lnTo>
                  <a:lnTo>
                    <a:pt x="26" y="14"/>
                  </a:lnTo>
                  <a:lnTo>
                    <a:pt x="38" y="8"/>
                  </a:lnTo>
                  <a:lnTo>
                    <a:pt x="40" y="6"/>
                  </a:lnTo>
                  <a:lnTo>
                    <a:pt x="42" y="4"/>
                  </a:lnTo>
                  <a:lnTo>
                    <a:pt x="48" y="0"/>
                  </a:lnTo>
                  <a:lnTo>
                    <a:pt x="46"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73" name="Freeform 211"/>
            <p:cNvSpPr>
              <a:spLocks/>
            </p:cNvSpPr>
            <p:nvPr/>
          </p:nvSpPr>
          <p:spPr bwMode="auto">
            <a:xfrm>
              <a:off x="4011" y="3237"/>
              <a:ext cx="94" cy="18"/>
            </a:xfrm>
            <a:custGeom>
              <a:avLst/>
              <a:gdLst>
                <a:gd name="T0" fmla="*/ 90 w 94"/>
                <a:gd name="T1" fmla="*/ 2 h 18"/>
                <a:gd name="T2" fmla="*/ 66 w 94"/>
                <a:gd name="T3" fmla="*/ 2 h 18"/>
                <a:gd name="T4" fmla="*/ 60 w 94"/>
                <a:gd name="T5" fmla="*/ 6 h 18"/>
                <a:gd name="T6" fmla="*/ 4 w 94"/>
                <a:gd name="T7" fmla="*/ 18 h 18"/>
                <a:gd name="T8" fmla="*/ 0 w 94"/>
                <a:gd name="T9" fmla="*/ 16 h 18"/>
                <a:gd name="T10" fmla="*/ 0 w 94"/>
                <a:gd name="T11" fmla="*/ 16 h 18"/>
                <a:gd name="T12" fmla="*/ 8 w 94"/>
                <a:gd name="T13" fmla="*/ 16 h 18"/>
                <a:gd name="T14" fmla="*/ 16 w 94"/>
                <a:gd name="T15" fmla="*/ 14 h 18"/>
                <a:gd name="T16" fmla="*/ 20 w 94"/>
                <a:gd name="T17" fmla="*/ 14 h 18"/>
                <a:gd name="T18" fmla="*/ 32 w 94"/>
                <a:gd name="T19" fmla="*/ 10 h 18"/>
                <a:gd name="T20" fmla="*/ 42 w 94"/>
                <a:gd name="T21" fmla="*/ 8 h 18"/>
                <a:gd name="T22" fmla="*/ 48 w 94"/>
                <a:gd name="T23" fmla="*/ 6 h 18"/>
                <a:gd name="T24" fmla="*/ 64 w 94"/>
                <a:gd name="T25" fmla="*/ 2 h 18"/>
                <a:gd name="T26" fmla="*/ 86 w 94"/>
                <a:gd name="T27" fmla="*/ 0 h 18"/>
                <a:gd name="T28" fmla="*/ 94 w 94"/>
                <a:gd name="T29" fmla="*/ 0 h 18"/>
                <a:gd name="T30" fmla="*/ 94 w 94"/>
                <a:gd name="T31" fmla="*/ 2 h 18"/>
                <a:gd name="T32" fmla="*/ 90 w 94"/>
                <a:gd name="T33" fmla="*/ 2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4" h="18">
                  <a:moveTo>
                    <a:pt x="90" y="2"/>
                  </a:moveTo>
                  <a:lnTo>
                    <a:pt x="66" y="2"/>
                  </a:lnTo>
                  <a:lnTo>
                    <a:pt x="60" y="6"/>
                  </a:lnTo>
                  <a:lnTo>
                    <a:pt x="4" y="18"/>
                  </a:lnTo>
                  <a:lnTo>
                    <a:pt x="0" y="16"/>
                  </a:lnTo>
                  <a:lnTo>
                    <a:pt x="8" y="16"/>
                  </a:lnTo>
                  <a:lnTo>
                    <a:pt x="16" y="14"/>
                  </a:lnTo>
                  <a:lnTo>
                    <a:pt x="20" y="14"/>
                  </a:lnTo>
                  <a:lnTo>
                    <a:pt x="32" y="10"/>
                  </a:lnTo>
                  <a:lnTo>
                    <a:pt x="42" y="8"/>
                  </a:lnTo>
                  <a:lnTo>
                    <a:pt x="48" y="6"/>
                  </a:lnTo>
                  <a:lnTo>
                    <a:pt x="64" y="2"/>
                  </a:lnTo>
                  <a:lnTo>
                    <a:pt x="86" y="0"/>
                  </a:lnTo>
                  <a:lnTo>
                    <a:pt x="94" y="0"/>
                  </a:lnTo>
                  <a:lnTo>
                    <a:pt x="94" y="2"/>
                  </a:lnTo>
                  <a:lnTo>
                    <a:pt x="9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74" name="Freeform 212"/>
            <p:cNvSpPr>
              <a:spLocks/>
            </p:cNvSpPr>
            <p:nvPr/>
          </p:nvSpPr>
          <p:spPr bwMode="auto">
            <a:xfrm>
              <a:off x="4011" y="3237"/>
              <a:ext cx="94" cy="18"/>
            </a:xfrm>
            <a:custGeom>
              <a:avLst/>
              <a:gdLst>
                <a:gd name="T0" fmla="*/ 90 w 94"/>
                <a:gd name="T1" fmla="*/ 2 h 18"/>
                <a:gd name="T2" fmla="*/ 66 w 94"/>
                <a:gd name="T3" fmla="*/ 2 h 18"/>
                <a:gd name="T4" fmla="*/ 60 w 94"/>
                <a:gd name="T5" fmla="*/ 6 h 18"/>
                <a:gd name="T6" fmla="*/ 4 w 94"/>
                <a:gd name="T7" fmla="*/ 18 h 18"/>
                <a:gd name="T8" fmla="*/ 0 w 94"/>
                <a:gd name="T9" fmla="*/ 16 h 18"/>
                <a:gd name="T10" fmla="*/ 0 w 94"/>
                <a:gd name="T11" fmla="*/ 16 h 18"/>
                <a:gd name="T12" fmla="*/ 8 w 94"/>
                <a:gd name="T13" fmla="*/ 16 h 18"/>
                <a:gd name="T14" fmla="*/ 16 w 94"/>
                <a:gd name="T15" fmla="*/ 14 h 18"/>
                <a:gd name="T16" fmla="*/ 20 w 94"/>
                <a:gd name="T17" fmla="*/ 14 h 18"/>
                <a:gd name="T18" fmla="*/ 32 w 94"/>
                <a:gd name="T19" fmla="*/ 10 h 18"/>
                <a:gd name="T20" fmla="*/ 42 w 94"/>
                <a:gd name="T21" fmla="*/ 8 h 18"/>
                <a:gd name="T22" fmla="*/ 48 w 94"/>
                <a:gd name="T23" fmla="*/ 6 h 18"/>
                <a:gd name="T24" fmla="*/ 64 w 94"/>
                <a:gd name="T25" fmla="*/ 2 h 18"/>
                <a:gd name="T26" fmla="*/ 86 w 94"/>
                <a:gd name="T27" fmla="*/ 0 h 18"/>
                <a:gd name="T28" fmla="*/ 94 w 94"/>
                <a:gd name="T29" fmla="*/ 0 h 18"/>
                <a:gd name="T30" fmla="*/ 94 w 94"/>
                <a:gd name="T31" fmla="*/ 2 h 18"/>
                <a:gd name="T32" fmla="*/ 90 w 94"/>
                <a:gd name="T33" fmla="*/ 2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4" h="18">
                  <a:moveTo>
                    <a:pt x="90" y="2"/>
                  </a:moveTo>
                  <a:lnTo>
                    <a:pt x="66" y="2"/>
                  </a:lnTo>
                  <a:lnTo>
                    <a:pt x="60" y="6"/>
                  </a:lnTo>
                  <a:lnTo>
                    <a:pt x="4" y="18"/>
                  </a:lnTo>
                  <a:lnTo>
                    <a:pt x="0" y="16"/>
                  </a:lnTo>
                  <a:lnTo>
                    <a:pt x="8" y="16"/>
                  </a:lnTo>
                  <a:lnTo>
                    <a:pt x="16" y="14"/>
                  </a:lnTo>
                  <a:lnTo>
                    <a:pt x="20" y="14"/>
                  </a:lnTo>
                  <a:lnTo>
                    <a:pt x="32" y="10"/>
                  </a:lnTo>
                  <a:lnTo>
                    <a:pt x="42" y="8"/>
                  </a:lnTo>
                  <a:lnTo>
                    <a:pt x="48" y="6"/>
                  </a:lnTo>
                  <a:lnTo>
                    <a:pt x="64" y="2"/>
                  </a:lnTo>
                  <a:lnTo>
                    <a:pt x="86" y="0"/>
                  </a:lnTo>
                  <a:lnTo>
                    <a:pt x="94" y="0"/>
                  </a:lnTo>
                  <a:lnTo>
                    <a:pt x="94" y="2"/>
                  </a:lnTo>
                  <a:lnTo>
                    <a:pt x="90"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75" name="Freeform 213"/>
            <p:cNvSpPr>
              <a:spLocks/>
            </p:cNvSpPr>
            <p:nvPr/>
          </p:nvSpPr>
          <p:spPr bwMode="auto">
            <a:xfrm>
              <a:off x="3887" y="3269"/>
              <a:ext cx="28" cy="8"/>
            </a:xfrm>
            <a:custGeom>
              <a:avLst/>
              <a:gdLst>
                <a:gd name="T0" fmla="*/ 26 w 28"/>
                <a:gd name="T1" fmla="*/ 4 h 8"/>
                <a:gd name="T2" fmla="*/ 18 w 28"/>
                <a:gd name="T3" fmla="*/ 4 h 8"/>
                <a:gd name="T4" fmla="*/ 2 w 28"/>
                <a:gd name="T5" fmla="*/ 8 h 8"/>
                <a:gd name="T6" fmla="*/ 0 w 28"/>
                <a:gd name="T7" fmla="*/ 8 h 8"/>
                <a:gd name="T8" fmla="*/ 0 w 28"/>
                <a:gd name="T9" fmla="*/ 6 h 8"/>
                <a:gd name="T10" fmla="*/ 6 w 28"/>
                <a:gd name="T11" fmla="*/ 4 h 8"/>
                <a:gd name="T12" fmla="*/ 22 w 28"/>
                <a:gd name="T13" fmla="*/ 2 h 8"/>
                <a:gd name="T14" fmla="*/ 24 w 28"/>
                <a:gd name="T15" fmla="*/ 2 h 8"/>
                <a:gd name="T16" fmla="*/ 22 w 28"/>
                <a:gd name="T17" fmla="*/ 0 h 8"/>
                <a:gd name="T18" fmla="*/ 24 w 28"/>
                <a:gd name="T19" fmla="*/ 0 h 8"/>
                <a:gd name="T20" fmla="*/ 28 w 28"/>
                <a:gd name="T21" fmla="*/ 2 h 8"/>
                <a:gd name="T22" fmla="*/ 26 w 28"/>
                <a:gd name="T23" fmla="*/ 4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 h="8">
                  <a:moveTo>
                    <a:pt x="26" y="4"/>
                  </a:moveTo>
                  <a:lnTo>
                    <a:pt x="18" y="4"/>
                  </a:lnTo>
                  <a:lnTo>
                    <a:pt x="2" y="8"/>
                  </a:lnTo>
                  <a:lnTo>
                    <a:pt x="0" y="8"/>
                  </a:lnTo>
                  <a:lnTo>
                    <a:pt x="0" y="6"/>
                  </a:lnTo>
                  <a:lnTo>
                    <a:pt x="6" y="4"/>
                  </a:lnTo>
                  <a:lnTo>
                    <a:pt x="22" y="2"/>
                  </a:lnTo>
                  <a:lnTo>
                    <a:pt x="24" y="2"/>
                  </a:lnTo>
                  <a:lnTo>
                    <a:pt x="22" y="0"/>
                  </a:lnTo>
                  <a:lnTo>
                    <a:pt x="24"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76" name="Freeform 214"/>
            <p:cNvSpPr>
              <a:spLocks/>
            </p:cNvSpPr>
            <p:nvPr/>
          </p:nvSpPr>
          <p:spPr bwMode="auto">
            <a:xfrm>
              <a:off x="3887" y="3269"/>
              <a:ext cx="28" cy="8"/>
            </a:xfrm>
            <a:custGeom>
              <a:avLst/>
              <a:gdLst>
                <a:gd name="T0" fmla="*/ 26 w 28"/>
                <a:gd name="T1" fmla="*/ 4 h 8"/>
                <a:gd name="T2" fmla="*/ 18 w 28"/>
                <a:gd name="T3" fmla="*/ 4 h 8"/>
                <a:gd name="T4" fmla="*/ 2 w 28"/>
                <a:gd name="T5" fmla="*/ 8 h 8"/>
                <a:gd name="T6" fmla="*/ 0 w 28"/>
                <a:gd name="T7" fmla="*/ 8 h 8"/>
                <a:gd name="T8" fmla="*/ 0 w 28"/>
                <a:gd name="T9" fmla="*/ 6 h 8"/>
                <a:gd name="T10" fmla="*/ 6 w 28"/>
                <a:gd name="T11" fmla="*/ 4 h 8"/>
                <a:gd name="T12" fmla="*/ 22 w 28"/>
                <a:gd name="T13" fmla="*/ 2 h 8"/>
                <a:gd name="T14" fmla="*/ 24 w 28"/>
                <a:gd name="T15" fmla="*/ 2 h 8"/>
                <a:gd name="T16" fmla="*/ 22 w 28"/>
                <a:gd name="T17" fmla="*/ 0 h 8"/>
                <a:gd name="T18" fmla="*/ 24 w 28"/>
                <a:gd name="T19" fmla="*/ 0 h 8"/>
                <a:gd name="T20" fmla="*/ 28 w 28"/>
                <a:gd name="T21" fmla="*/ 2 h 8"/>
                <a:gd name="T22" fmla="*/ 26 w 28"/>
                <a:gd name="T23" fmla="*/ 4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 h="8">
                  <a:moveTo>
                    <a:pt x="26" y="4"/>
                  </a:moveTo>
                  <a:lnTo>
                    <a:pt x="18" y="4"/>
                  </a:lnTo>
                  <a:lnTo>
                    <a:pt x="2" y="8"/>
                  </a:lnTo>
                  <a:lnTo>
                    <a:pt x="0" y="8"/>
                  </a:lnTo>
                  <a:lnTo>
                    <a:pt x="0" y="6"/>
                  </a:lnTo>
                  <a:lnTo>
                    <a:pt x="6" y="4"/>
                  </a:lnTo>
                  <a:lnTo>
                    <a:pt x="22" y="2"/>
                  </a:lnTo>
                  <a:lnTo>
                    <a:pt x="24" y="2"/>
                  </a:lnTo>
                  <a:lnTo>
                    <a:pt x="22" y="0"/>
                  </a:lnTo>
                  <a:lnTo>
                    <a:pt x="24" y="0"/>
                  </a:lnTo>
                  <a:lnTo>
                    <a:pt x="28" y="2"/>
                  </a:lnTo>
                  <a:lnTo>
                    <a:pt x="26"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77" name="Freeform 215"/>
            <p:cNvSpPr>
              <a:spLocks/>
            </p:cNvSpPr>
            <p:nvPr/>
          </p:nvSpPr>
          <p:spPr bwMode="auto">
            <a:xfrm>
              <a:off x="3831" y="3275"/>
              <a:ext cx="28" cy="6"/>
            </a:xfrm>
            <a:custGeom>
              <a:avLst/>
              <a:gdLst>
                <a:gd name="T0" fmla="*/ 26 w 28"/>
                <a:gd name="T1" fmla="*/ 6 h 6"/>
                <a:gd name="T2" fmla="*/ 20 w 28"/>
                <a:gd name="T3" fmla="*/ 6 h 6"/>
                <a:gd name="T4" fmla="*/ 0 w 28"/>
                <a:gd name="T5" fmla="*/ 2 h 6"/>
                <a:gd name="T6" fmla="*/ 6 w 28"/>
                <a:gd name="T7" fmla="*/ 0 h 6"/>
                <a:gd name="T8" fmla="*/ 16 w 28"/>
                <a:gd name="T9" fmla="*/ 2 h 6"/>
                <a:gd name="T10" fmla="*/ 28 w 28"/>
                <a:gd name="T11" fmla="*/ 4 h 6"/>
                <a:gd name="T12" fmla="*/ 26 w 28"/>
                <a:gd name="T13" fmla="*/ 6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 h="6">
                  <a:moveTo>
                    <a:pt x="26" y="6"/>
                  </a:moveTo>
                  <a:lnTo>
                    <a:pt x="20" y="6"/>
                  </a:lnTo>
                  <a:lnTo>
                    <a:pt x="0" y="2"/>
                  </a:lnTo>
                  <a:lnTo>
                    <a:pt x="6" y="0"/>
                  </a:lnTo>
                  <a:lnTo>
                    <a:pt x="16" y="2"/>
                  </a:lnTo>
                  <a:lnTo>
                    <a:pt x="28" y="4"/>
                  </a:lnTo>
                  <a:lnTo>
                    <a:pt x="2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78" name="Freeform 216"/>
            <p:cNvSpPr>
              <a:spLocks/>
            </p:cNvSpPr>
            <p:nvPr/>
          </p:nvSpPr>
          <p:spPr bwMode="auto">
            <a:xfrm>
              <a:off x="3831" y="3275"/>
              <a:ext cx="28" cy="6"/>
            </a:xfrm>
            <a:custGeom>
              <a:avLst/>
              <a:gdLst>
                <a:gd name="T0" fmla="*/ 26 w 28"/>
                <a:gd name="T1" fmla="*/ 6 h 6"/>
                <a:gd name="T2" fmla="*/ 20 w 28"/>
                <a:gd name="T3" fmla="*/ 6 h 6"/>
                <a:gd name="T4" fmla="*/ 0 w 28"/>
                <a:gd name="T5" fmla="*/ 2 h 6"/>
                <a:gd name="T6" fmla="*/ 6 w 28"/>
                <a:gd name="T7" fmla="*/ 0 h 6"/>
                <a:gd name="T8" fmla="*/ 16 w 28"/>
                <a:gd name="T9" fmla="*/ 2 h 6"/>
                <a:gd name="T10" fmla="*/ 28 w 28"/>
                <a:gd name="T11" fmla="*/ 4 h 6"/>
                <a:gd name="T12" fmla="*/ 26 w 28"/>
                <a:gd name="T13" fmla="*/ 6 h 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 h="6">
                  <a:moveTo>
                    <a:pt x="26" y="6"/>
                  </a:moveTo>
                  <a:lnTo>
                    <a:pt x="20" y="6"/>
                  </a:lnTo>
                  <a:lnTo>
                    <a:pt x="0" y="2"/>
                  </a:lnTo>
                  <a:lnTo>
                    <a:pt x="6" y="0"/>
                  </a:lnTo>
                  <a:lnTo>
                    <a:pt x="16" y="2"/>
                  </a:lnTo>
                  <a:lnTo>
                    <a:pt x="28" y="4"/>
                  </a:lnTo>
                  <a:lnTo>
                    <a:pt x="26" y="6"/>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79" name="Freeform 217"/>
            <p:cNvSpPr>
              <a:spLocks/>
            </p:cNvSpPr>
            <p:nvPr/>
          </p:nvSpPr>
          <p:spPr bwMode="auto">
            <a:xfrm>
              <a:off x="3819" y="3305"/>
              <a:ext cx="8" cy="44"/>
            </a:xfrm>
            <a:custGeom>
              <a:avLst/>
              <a:gdLst>
                <a:gd name="T0" fmla="*/ 6 w 8"/>
                <a:gd name="T1" fmla="*/ 10 h 44"/>
                <a:gd name="T2" fmla="*/ 8 w 8"/>
                <a:gd name="T3" fmla="*/ 20 h 44"/>
                <a:gd name="T4" fmla="*/ 8 w 8"/>
                <a:gd name="T5" fmla="*/ 24 h 44"/>
                <a:gd name="T6" fmla="*/ 8 w 8"/>
                <a:gd name="T7" fmla="*/ 34 h 44"/>
                <a:gd name="T8" fmla="*/ 2 w 8"/>
                <a:gd name="T9" fmla="*/ 44 h 44"/>
                <a:gd name="T10" fmla="*/ 4 w 8"/>
                <a:gd name="T11" fmla="*/ 40 h 44"/>
                <a:gd name="T12" fmla="*/ 4 w 8"/>
                <a:gd name="T13" fmla="*/ 36 h 44"/>
                <a:gd name="T14" fmla="*/ 6 w 8"/>
                <a:gd name="T15" fmla="*/ 28 h 44"/>
                <a:gd name="T16" fmla="*/ 6 w 8"/>
                <a:gd name="T17" fmla="*/ 18 h 44"/>
                <a:gd name="T18" fmla="*/ 4 w 8"/>
                <a:gd name="T19" fmla="*/ 6 h 44"/>
                <a:gd name="T20" fmla="*/ 0 w 8"/>
                <a:gd name="T21" fmla="*/ 0 h 44"/>
                <a:gd name="T22" fmla="*/ 2 w 8"/>
                <a:gd name="T23" fmla="*/ 2 h 44"/>
                <a:gd name="T24" fmla="*/ 6 w 8"/>
                <a:gd name="T25" fmla="*/ 10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44">
                  <a:moveTo>
                    <a:pt x="6" y="10"/>
                  </a:moveTo>
                  <a:lnTo>
                    <a:pt x="8" y="20"/>
                  </a:lnTo>
                  <a:lnTo>
                    <a:pt x="8" y="24"/>
                  </a:lnTo>
                  <a:lnTo>
                    <a:pt x="8" y="34"/>
                  </a:lnTo>
                  <a:lnTo>
                    <a:pt x="2" y="44"/>
                  </a:lnTo>
                  <a:lnTo>
                    <a:pt x="4" y="40"/>
                  </a:lnTo>
                  <a:lnTo>
                    <a:pt x="4" y="36"/>
                  </a:lnTo>
                  <a:lnTo>
                    <a:pt x="6" y="28"/>
                  </a:lnTo>
                  <a:lnTo>
                    <a:pt x="6" y="18"/>
                  </a:lnTo>
                  <a:lnTo>
                    <a:pt x="4" y="6"/>
                  </a:lnTo>
                  <a:lnTo>
                    <a:pt x="0" y="0"/>
                  </a:lnTo>
                  <a:lnTo>
                    <a:pt x="2" y="2"/>
                  </a:lnTo>
                  <a:lnTo>
                    <a:pt x="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80" name="Freeform 218"/>
            <p:cNvSpPr>
              <a:spLocks/>
            </p:cNvSpPr>
            <p:nvPr/>
          </p:nvSpPr>
          <p:spPr bwMode="auto">
            <a:xfrm>
              <a:off x="3819" y="3305"/>
              <a:ext cx="8" cy="44"/>
            </a:xfrm>
            <a:custGeom>
              <a:avLst/>
              <a:gdLst>
                <a:gd name="T0" fmla="*/ 6 w 8"/>
                <a:gd name="T1" fmla="*/ 10 h 44"/>
                <a:gd name="T2" fmla="*/ 8 w 8"/>
                <a:gd name="T3" fmla="*/ 20 h 44"/>
                <a:gd name="T4" fmla="*/ 8 w 8"/>
                <a:gd name="T5" fmla="*/ 24 h 44"/>
                <a:gd name="T6" fmla="*/ 8 w 8"/>
                <a:gd name="T7" fmla="*/ 34 h 44"/>
                <a:gd name="T8" fmla="*/ 2 w 8"/>
                <a:gd name="T9" fmla="*/ 44 h 44"/>
                <a:gd name="T10" fmla="*/ 4 w 8"/>
                <a:gd name="T11" fmla="*/ 40 h 44"/>
                <a:gd name="T12" fmla="*/ 4 w 8"/>
                <a:gd name="T13" fmla="*/ 36 h 44"/>
                <a:gd name="T14" fmla="*/ 6 w 8"/>
                <a:gd name="T15" fmla="*/ 28 h 44"/>
                <a:gd name="T16" fmla="*/ 6 w 8"/>
                <a:gd name="T17" fmla="*/ 18 h 44"/>
                <a:gd name="T18" fmla="*/ 4 w 8"/>
                <a:gd name="T19" fmla="*/ 6 h 44"/>
                <a:gd name="T20" fmla="*/ 0 w 8"/>
                <a:gd name="T21" fmla="*/ 0 h 44"/>
                <a:gd name="T22" fmla="*/ 2 w 8"/>
                <a:gd name="T23" fmla="*/ 2 h 44"/>
                <a:gd name="T24" fmla="*/ 6 w 8"/>
                <a:gd name="T25" fmla="*/ 10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44">
                  <a:moveTo>
                    <a:pt x="6" y="10"/>
                  </a:moveTo>
                  <a:lnTo>
                    <a:pt x="8" y="20"/>
                  </a:lnTo>
                  <a:lnTo>
                    <a:pt x="8" y="24"/>
                  </a:lnTo>
                  <a:lnTo>
                    <a:pt x="8" y="34"/>
                  </a:lnTo>
                  <a:lnTo>
                    <a:pt x="2" y="44"/>
                  </a:lnTo>
                  <a:lnTo>
                    <a:pt x="4" y="40"/>
                  </a:lnTo>
                  <a:lnTo>
                    <a:pt x="4" y="36"/>
                  </a:lnTo>
                  <a:lnTo>
                    <a:pt x="6" y="28"/>
                  </a:lnTo>
                  <a:lnTo>
                    <a:pt x="6" y="18"/>
                  </a:lnTo>
                  <a:lnTo>
                    <a:pt x="4" y="6"/>
                  </a:lnTo>
                  <a:lnTo>
                    <a:pt x="0" y="0"/>
                  </a:lnTo>
                  <a:lnTo>
                    <a:pt x="2" y="2"/>
                  </a:lnTo>
                  <a:lnTo>
                    <a:pt x="6" y="10"/>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81" name="Freeform 219"/>
            <p:cNvSpPr>
              <a:spLocks/>
            </p:cNvSpPr>
            <p:nvPr/>
          </p:nvSpPr>
          <p:spPr bwMode="auto">
            <a:xfrm>
              <a:off x="3759" y="3291"/>
              <a:ext cx="20" cy="20"/>
            </a:xfrm>
            <a:custGeom>
              <a:avLst/>
              <a:gdLst>
                <a:gd name="T0" fmla="*/ 14 w 20"/>
                <a:gd name="T1" fmla="*/ 8 h 20"/>
                <a:gd name="T2" fmla="*/ 12 w 20"/>
                <a:gd name="T3" fmla="*/ 12 h 20"/>
                <a:gd name="T4" fmla="*/ 16 w 20"/>
                <a:gd name="T5" fmla="*/ 12 h 20"/>
                <a:gd name="T6" fmla="*/ 16 w 20"/>
                <a:gd name="T7" fmla="*/ 14 h 20"/>
                <a:gd name="T8" fmla="*/ 18 w 20"/>
                <a:gd name="T9" fmla="*/ 16 h 20"/>
                <a:gd name="T10" fmla="*/ 20 w 20"/>
                <a:gd name="T11" fmla="*/ 12 h 20"/>
                <a:gd name="T12" fmla="*/ 20 w 20"/>
                <a:gd name="T13" fmla="*/ 16 h 20"/>
                <a:gd name="T14" fmla="*/ 20 w 20"/>
                <a:gd name="T15" fmla="*/ 18 h 20"/>
                <a:gd name="T16" fmla="*/ 16 w 20"/>
                <a:gd name="T17" fmla="*/ 20 h 20"/>
                <a:gd name="T18" fmla="*/ 14 w 20"/>
                <a:gd name="T19" fmla="*/ 16 h 20"/>
                <a:gd name="T20" fmla="*/ 12 w 20"/>
                <a:gd name="T21" fmla="*/ 14 h 20"/>
                <a:gd name="T22" fmla="*/ 8 w 20"/>
                <a:gd name="T23" fmla="*/ 18 h 20"/>
                <a:gd name="T24" fmla="*/ 6 w 20"/>
                <a:gd name="T25" fmla="*/ 16 h 20"/>
                <a:gd name="T26" fmla="*/ 6 w 20"/>
                <a:gd name="T27" fmla="*/ 16 h 20"/>
                <a:gd name="T28" fmla="*/ 4 w 20"/>
                <a:gd name="T29" fmla="*/ 20 h 20"/>
                <a:gd name="T30" fmla="*/ 0 w 20"/>
                <a:gd name="T31" fmla="*/ 18 h 20"/>
                <a:gd name="T32" fmla="*/ 2 w 20"/>
                <a:gd name="T33" fmla="*/ 16 h 20"/>
                <a:gd name="T34" fmla="*/ 6 w 20"/>
                <a:gd name="T35" fmla="*/ 14 h 20"/>
                <a:gd name="T36" fmla="*/ 6 w 20"/>
                <a:gd name="T37" fmla="*/ 12 h 20"/>
                <a:gd name="T38" fmla="*/ 8 w 20"/>
                <a:gd name="T39" fmla="*/ 14 h 20"/>
                <a:gd name="T40" fmla="*/ 8 w 20"/>
                <a:gd name="T41" fmla="*/ 10 h 20"/>
                <a:gd name="T42" fmla="*/ 16 w 20"/>
                <a:gd name="T43" fmla="*/ 4 h 20"/>
                <a:gd name="T44" fmla="*/ 18 w 20"/>
                <a:gd name="T45" fmla="*/ 0 h 20"/>
                <a:gd name="T46" fmla="*/ 20 w 20"/>
                <a:gd name="T47" fmla="*/ 0 h 20"/>
                <a:gd name="T48" fmla="*/ 20 w 20"/>
                <a:gd name="T49" fmla="*/ 2 h 20"/>
                <a:gd name="T50" fmla="*/ 14 w 20"/>
                <a:gd name="T51" fmla="*/ 8 h 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 h="20">
                  <a:moveTo>
                    <a:pt x="14" y="8"/>
                  </a:moveTo>
                  <a:lnTo>
                    <a:pt x="12" y="12"/>
                  </a:lnTo>
                  <a:lnTo>
                    <a:pt x="16" y="12"/>
                  </a:lnTo>
                  <a:lnTo>
                    <a:pt x="16" y="14"/>
                  </a:lnTo>
                  <a:lnTo>
                    <a:pt x="18" y="16"/>
                  </a:lnTo>
                  <a:lnTo>
                    <a:pt x="20" y="12"/>
                  </a:lnTo>
                  <a:lnTo>
                    <a:pt x="20" y="16"/>
                  </a:lnTo>
                  <a:lnTo>
                    <a:pt x="20" y="18"/>
                  </a:lnTo>
                  <a:lnTo>
                    <a:pt x="16" y="20"/>
                  </a:lnTo>
                  <a:lnTo>
                    <a:pt x="14" y="16"/>
                  </a:lnTo>
                  <a:lnTo>
                    <a:pt x="12" y="14"/>
                  </a:lnTo>
                  <a:lnTo>
                    <a:pt x="8" y="18"/>
                  </a:lnTo>
                  <a:lnTo>
                    <a:pt x="6" y="16"/>
                  </a:lnTo>
                  <a:lnTo>
                    <a:pt x="4" y="20"/>
                  </a:lnTo>
                  <a:lnTo>
                    <a:pt x="0" y="18"/>
                  </a:lnTo>
                  <a:lnTo>
                    <a:pt x="2" y="16"/>
                  </a:lnTo>
                  <a:lnTo>
                    <a:pt x="6" y="14"/>
                  </a:lnTo>
                  <a:lnTo>
                    <a:pt x="6" y="12"/>
                  </a:lnTo>
                  <a:lnTo>
                    <a:pt x="8" y="14"/>
                  </a:lnTo>
                  <a:lnTo>
                    <a:pt x="8" y="10"/>
                  </a:lnTo>
                  <a:lnTo>
                    <a:pt x="16" y="4"/>
                  </a:lnTo>
                  <a:lnTo>
                    <a:pt x="18" y="0"/>
                  </a:lnTo>
                  <a:lnTo>
                    <a:pt x="20" y="0"/>
                  </a:lnTo>
                  <a:lnTo>
                    <a:pt x="20" y="2"/>
                  </a:lnTo>
                  <a:lnTo>
                    <a:pt x="1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82" name="Freeform 220"/>
            <p:cNvSpPr>
              <a:spLocks/>
            </p:cNvSpPr>
            <p:nvPr/>
          </p:nvSpPr>
          <p:spPr bwMode="auto">
            <a:xfrm>
              <a:off x="3759" y="3291"/>
              <a:ext cx="20" cy="20"/>
            </a:xfrm>
            <a:custGeom>
              <a:avLst/>
              <a:gdLst>
                <a:gd name="T0" fmla="*/ 14 w 20"/>
                <a:gd name="T1" fmla="*/ 8 h 20"/>
                <a:gd name="T2" fmla="*/ 12 w 20"/>
                <a:gd name="T3" fmla="*/ 12 h 20"/>
                <a:gd name="T4" fmla="*/ 16 w 20"/>
                <a:gd name="T5" fmla="*/ 12 h 20"/>
                <a:gd name="T6" fmla="*/ 16 w 20"/>
                <a:gd name="T7" fmla="*/ 14 h 20"/>
                <a:gd name="T8" fmla="*/ 18 w 20"/>
                <a:gd name="T9" fmla="*/ 16 h 20"/>
                <a:gd name="T10" fmla="*/ 20 w 20"/>
                <a:gd name="T11" fmla="*/ 12 h 20"/>
                <a:gd name="T12" fmla="*/ 20 w 20"/>
                <a:gd name="T13" fmla="*/ 16 h 20"/>
                <a:gd name="T14" fmla="*/ 20 w 20"/>
                <a:gd name="T15" fmla="*/ 18 h 20"/>
                <a:gd name="T16" fmla="*/ 16 w 20"/>
                <a:gd name="T17" fmla="*/ 20 h 20"/>
                <a:gd name="T18" fmla="*/ 14 w 20"/>
                <a:gd name="T19" fmla="*/ 16 h 20"/>
                <a:gd name="T20" fmla="*/ 12 w 20"/>
                <a:gd name="T21" fmla="*/ 14 h 20"/>
                <a:gd name="T22" fmla="*/ 8 w 20"/>
                <a:gd name="T23" fmla="*/ 18 h 20"/>
                <a:gd name="T24" fmla="*/ 6 w 20"/>
                <a:gd name="T25" fmla="*/ 16 h 20"/>
                <a:gd name="T26" fmla="*/ 6 w 20"/>
                <a:gd name="T27" fmla="*/ 16 h 20"/>
                <a:gd name="T28" fmla="*/ 4 w 20"/>
                <a:gd name="T29" fmla="*/ 20 h 20"/>
                <a:gd name="T30" fmla="*/ 0 w 20"/>
                <a:gd name="T31" fmla="*/ 18 h 20"/>
                <a:gd name="T32" fmla="*/ 2 w 20"/>
                <a:gd name="T33" fmla="*/ 16 h 20"/>
                <a:gd name="T34" fmla="*/ 6 w 20"/>
                <a:gd name="T35" fmla="*/ 14 h 20"/>
                <a:gd name="T36" fmla="*/ 6 w 20"/>
                <a:gd name="T37" fmla="*/ 12 h 20"/>
                <a:gd name="T38" fmla="*/ 8 w 20"/>
                <a:gd name="T39" fmla="*/ 14 h 20"/>
                <a:gd name="T40" fmla="*/ 8 w 20"/>
                <a:gd name="T41" fmla="*/ 10 h 20"/>
                <a:gd name="T42" fmla="*/ 16 w 20"/>
                <a:gd name="T43" fmla="*/ 4 h 20"/>
                <a:gd name="T44" fmla="*/ 18 w 20"/>
                <a:gd name="T45" fmla="*/ 0 h 20"/>
                <a:gd name="T46" fmla="*/ 20 w 20"/>
                <a:gd name="T47" fmla="*/ 0 h 20"/>
                <a:gd name="T48" fmla="*/ 20 w 20"/>
                <a:gd name="T49" fmla="*/ 2 h 20"/>
                <a:gd name="T50" fmla="*/ 14 w 20"/>
                <a:gd name="T51" fmla="*/ 8 h 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 h="20">
                  <a:moveTo>
                    <a:pt x="14" y="8"/>
                  </a:moveTo>
                  <a:lnTo>
                    <a:pt x="12" y="12"/>
                  </a:lnTo>
                  <a:lnTo>
                    <a:pt x="16" y="12"/>
                  </a:lnTo>
                  <a:lnTo>
                    <a:pt x="16" y="14"/>
                  </a:lnTo>
                  <a:lnTo>
                    <a:pt x="18" y="16"/>
                  </a:lnTo>
                  <a:lnTo>
                    <a:pt x="20" y="12"/>
                  </a:lnTo>
                  <a:lnTo>
                    <a:pt x="20" y="16"/>
                  </a:lnTo>
                  <a:lnTo>
                    <a:pt x="20" y="18"/>
                  </a:lnTo>
                  <a:lnTo>
                    <a:pt x="16" y="20"/>
                  </a:lnTo>
                  <a:lnTo>
                    <a:pt x="14" y="16"/>
                  </a:lnTo>
                  <a:lnTo>
                    <a:pt x="12" y="14"/>
                  </a:lnTo>
                  <a:lnTo>
                    <a:pt x="8" y="18"/>
                  </a:lnTo>
                  <a:lnTo>
                    <a:pt x="6" y="16"/>
                  </a:lnTo>
                  <a:lnTo>
                    <a:pt x="4" y="20"/>
                  </a:lnTo>
                  <a:lnTo>
                    <a:pt x="0" y="18"/>
                  </a:lnTo>
                  <a:lnTo>
                    <a:pt x="2" y="16"/>
                  </a:lnTo>
                  <a:lnTo>
                    <a:pt x="6" y="14"/>
                  </a:lnTo>
                  <a:lnTo>
                    <a:pt x="6" y="12"/>
                  </a:lnTo>
                  <a:lnTo>
                    <a:pt x="8" y="14"/>
                  </a:lnTo>
                  <a:lnTo>
                    <a:pt x="8" y="10"/>
                  </a:lnTo>
                  <a:lnTo>
                    <a:pt x="16" y="4"/>
                  </a:lnTo>
                  <a:lnTo>
                    <a:pt x="18" y="0"/>
                  </a:lnTo>
                  <a:lnTo>
                    <a:pt x="20" y="0"/>
                  </a:lnTo>
                  <a:lnTo>
                    <a:pt x="20" y="2"/>
                  </a:lnTo>
                  <a:lnTo>
                    <a:pt x="14" y="8"/>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83" name="Freeform 221"/>
            <p:cNvSpPr>
              <a:spLocks/>
            </p:cNvSpPr>
            <p:nvPr/>
          </p:nvSpPr>
          <p:spPr bwMode="auto">
            <a:xfrm>
              <a:off x="3429" y="3379"/>
              <a:ext cx="40" cy="22"/>
            </a:xfrm>
            <a:custGeom>
              <a:avLst/>
              <a:gdLst>
                <a:gd name="T0" fmla="*/ 40 w 40"/>
                <a:gd name="T1" fmla="*/ 10 h 22"/>
                <a:gd name="T2" fmla="*/ 34 w 40"/>
                <a:gd name="T3" fmla="*/ 14 h 22"/>
                <a:gd name="T4" fmla="*/ 32 w 40"/>
                <a:gd name="T5" fmla="*/ 20 h 22"/>
                <a:gd name="T6" fmla="*/ 26 w 40"/>
                <a:gd name="T7" fmla="*/ 22 h 22"/>
                <a:gd name="T8" fmla="*/ 22 w 40"/>
                <a:gd name="T9" fmla="*/ 20 h 22"/>
                <a:gd name="T10" fmla="*/ 2 w 40"/>
                <a:gd name="T11" fmla="*/ 10 h 22"/>
                <a:gd name="T12" fmla="*/ 0 w 40"/>
                <a:gd name="T13" fmla="*/ 8 h 22"/>
                <a:gd name="T14" fmla="*/ 4 w 40"/>
                <a:gd name="T15" fmla="*/ 4 h 22"/>
                <a:gd name="T16" fmla="*/ 10 w 40"/>
                <a:gd name="T17" fmla="*/ 4 h 22"/>
                <a:gd name="T18" fmla="*/ 14 w 40"/>
                <a:gd name="T19" fmla="*/ 0 h 22"/>
                <a:gd name="T20" fmla="*/ 16 w 40"/>
                <a:gd name="T21" fmla="*/ 0 h 22"/>
                <a:gd name="T22" fmla="*/ 22 w 40"/>
                <a:gd name="T23" fmla="*/ 0 h 22"/>
                <a:gd name="T24" fmla="*/ 28 w 40"/>
                <a:gd name="T25" fmla="*/ 4 h 22"/>
                <a:gd name="T26" fmla="*/ 30 w 40"/>
                <a:gd name="T27" fmla="*/ 4 h 22"/>
                <a:gd name="T28" fmla="*/ 32 w 40"/>
                <a:gd name="T29" fmla="*/ 8 h 22"/>
                <a:gd name="T30" fmla="*/ 38 w 40"/>
                <a:gd name="T31" fmla="*/ 8 h 22"/>
                <a:gd name="T32" fmla="*/ 40 w 40"/>
                <a:gd name="T33" fmla="*/ 8 h 22"/>
                <a:gd name="T34" fmla="*/ 40 w 40"/>
                <a:gd name="T35" fmla="*/ 10 h 22"/>
                <a:gd name="T36" fmla="*/ 40 w 40"/>
                <a:gd name="T37" fmla="*/ 1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22">
                  <a:moveTo>
                    <a:pt x="40" y="10"/>
                  </a:moveTo>
                  <a:lnTo>
                    <a:pt x="34" y="14"/>
                  </a:lnTo>
                  <a:lnTo>
                    <a:pt x="32" y="20"/>
                  </a:lnTo>
                  <a:lnTo>
                    <a:pt x="26" y="22"/>
                  </a:lnTo>
                  <a:lnTo>
                    <a:pt x="22" y="20"/>
                  </a:lnTo>
                  <a:lnTo>
                    <a:pt x="2" y="10"/>
                  </a:lnTo>
                  <a:lnTo>
                    <a:pt x="0" y="8"/>
                  </a:lnTo>
                  <a:lnTo>
                    <a:pt x="4" y="4"/>
                  </a:lnTo>
                  <a:lnTo>
                    <a:pt x="10" y="4"/>
                  </a:lnTo>
                  <a:lnTo>
                    <a:pt x="14" y="0"/>
                  </a:lnTo>
                  <a:lnTo>
                    <a:pt x="16" y="0"/>
                  </a:lnTo>
                  <a:lnTo>
                    <a:pt x="22" y="0"/>
                  </a:lnTo>
                  <a:lnTo>
                    <a:pt x="28" y="4"/>
                  </a:lnTo>
                  <a:lnTo>
                    <a:pt x="30" y="4"/>
                  </a:lnTo>
                  <a:lnTo>
                    <a:pt x="32" y="8"/>
                  </a:lnTo>
                  <a:lnTo>
                    <a:pt x="38" y="8"/>
                  </a:lnTo>
                  <a:lnTo>
                    <a:pt x="40" y="8"/>
                  </a:lnTo>
                  <a:lnTo>
                    <a:pt x="4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84" name="Freeform 222"/>
            <p:cNvSpPr>
              <a:spLocks/>
            </p:cNvSpPr>
            <p:nvPr/>
          </p:nvSpPr>
          <p:spPr bwMode="auto">
            <a:xfrm>
              <a:off x="3429" y="3379"/>
              <a:ext cx="40" cy="22"/>
            </a:xfrm>
            <a:custGeom>
              <a:avLst/>
              <a:gdLst>
                <a:gd name="T0" fmla="*/ 40 w 40"/>
                <a:gd name="T1" fmla="*/ 10 h 22"/>
                <a:gd name="T2" fmla="*/ 34 w 40"/>
                <a:gd name="T3" fmla="*/ 14 h 22"/>
                <a:gd name="T4" fmla="*/ 32 w 40"/>
                <a:gd name="T5" fmla="*/ 20 h 22"/>
                <a:gd name="T6" fmla="*/ 26 w 40"/>
                <a:gd name="T7" fmla="*/ 22 h 22"/>
                <a:gd name="T8" fmla="*/ 22 w 40"/>
                <a:gd name="T9" fmla="*/ 20 h 22"/>
                <a:gd name="T10" fmla="*/ 2 w 40"/>
                <a:gd name="T11" fmla="*/ 10 h 22"/>
                <a:gd name="T12" fmla="*/ 0 w 40"/>
                <a:gd name="T13" fmla="*/ 8 h 22"/>
                <a:gd name="T14" fmla="*/ 4 w 40"/>
                <a:gd name="T15" fmla="*/ 4 h 22"/>
                <a:gd name="T16" fmla="*/ 10 w 40"/>
                <a:gd name="T17" fmla="*/ 4 h 22"/>
                <a:gd name="T18" fmla="*/ 14 w 40"/>
                <a:gd name="T19" fmla="*/ 0 h 22"/>
                <a:gd name="T20" fmla="*/ 16 w 40"/>
                <a:gd name="T21" fmla="*/ 0 h 22"/>
                <a:gd name="T22" fmla="*/ 22 w 40"/>
                <a:gd name="T23" fmla="*/ 0 h 22"/>
                <a:gd name="T24" fmla="*/ 28 w 40"/>
                <a:gd name="T25" fmla="*/ 4 h 22"/>
                <a:gd name="T26" fmla="*/ 30 w 40"/>
                <a:gd name="T27" fmla="*/ 4 h 22"/>
                <a:gd name="T28" fmla="*/ 32 w 40"/>
                <a:gd name="T29" fmla="*/ 8 h 22"/>
                <a:gd name="T30" fmla="*/ 38 w 40"/>
                <a:gd name="T31" fmla="*/ 8 h 22"/>
                <a:gd name="T32" fmla="*/ 40 w 40"/>
                <a:gd name="T33" fmla="*/ 8 h 22"/>
                <a:gd name="T34" fmla="*/ 40 w 40"/>
                <a:gd name="T35" fmla="*/ 10 h 22"/>
                <a:gd name="T36" fmla="*/ 40 w 40"/>
                <a:gd name="T37" fmla="*/ 1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22">
                  <a:moveTo>
                    <a:pt x="40" y="10"/>
                  </a:moveTo>
                  <a:lnTo>
                    <a:pt x="34" y="14"/>
                  </a:lnTo>
                  <a:lnTo>
                    <a:pt x="32" y="20"/>
                  </a:lnTo>
                  <a:lnTo>
                    <a:pt x="26" y="22"/>
                  </a:lnTo>
                  <a:lnTo>
                    <a:pt x="22" y="20"/>
                  </a:lnTo>
                  <a:lnTo>
                    <a:pt x="2" y="10"/>
                  </a:lnTo>
                  <a:lnTo>
                    <a:pt x="0" y="8"/>
                  </a:lnTo>
                  <a:lnTo>
                    <a:pt x="4" y="4"/>
                  </a:lnTo>
                  <a:lnTo>
                    <a:pt x="10" y="4"/>
                  </a:lnTo>
                  <a:lnTo>
                    <a:pt x="14" y="0"/>
                  </a:lnTo>
                  <a:lnTo>
                    <a:pt x="16" y="0"/>
                  </a:lnTo>
                  <a:lnTo>
                    <a:pt x="22" y="0"/>
                  </a:lnTo>
                  <a:lnTo>
                    <a:pt x="28" y="4"/>
                  </a:lnTo>
                  <a:lnTo>
                    <a:pt x="30" y="4"/>
                  </a:lnTo>
                  <a:lnTo>
                    <a:pt x="32" y="8"/>
                  </a:lnTo>
                  <a:lnTo>
                    <a:pt x="38" y="8"/>
                  </a:lnTo>
                  <a:lnTo>
                    <a:pt x="40" y="8"/>
                  </a:lnTo>
                  <a:lnTo>
                    <a:pt x="40" y="10"/>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85" name="Freeform 223"/>
            <p:cNvSpPr>
              <a:spLocks/>
            </p:cNvSpPr>
            <p:nvPr/>
          </p:nvSpPr>
          <p:spPr bwMode="auto">
            <a:xfrm>
              <a:off x="3047" y="3425"/>
              <a:ext cx="44" cy="36"/>
            </a:xfrm>
            <a:custGeom>
              <a:avLst/>
              <a:gdLst>
                <a:gd name="T0" fmla="*/ 38 w 44"/>
                <a:gd name="T1" fmla="*/ 0 h 36"/>
                <a:gd name="T2" fmla="*/ 44 w 44"/>
                <a:gd name="T3" fmla="*/ 2 h 36"/>
                <a:gd name="T4" fmla="*/ 44 w 44"/>
                <a:gd name="T5" fmla="*/ 4 h 36"/>
                <a:gd name="T6" fmla="*/ 36 w 44"/>
                <a:gd name="T7" fmla="*/ 8 h 36"/>
                <a:gd name="T8" fmla="*/ 30 w 44"/>
                <a:gd name="T9" fmla="*/ 16 h 36"/>
                <a:gd name="T10" fmla="*/ 0 w 44"/>
                <a:gd name="T11" fmla="*/ 36 h 36"/>
                <a:gd name="T12" fmla="*/ 2 w 44"/>
                <a:gd name="T13" fmla="*/ 32 h 36"/>
                <a:gd name="T14" fmla="*/ 10 w 44"/>
                <a:gd name="T15" fmla="*/ 26 h 36"/>
                <a:gd name="T16" fmla="*/ 18 w 44"/>
                <a:gd name="T17" fmla="*/ 20 h 36"/>
                <a:gd name="T18" fmla="*/ 20 w 44"/>
                <a:gd name="T19" fmla="*/ 16 h 36"/>
                <a:gd name="T20" fmla="*/ 24 w 44"/>
                <a:gd name="T21" fmla="*/ 14 h 36"/>
                <a:gd name="T22" fmla="*/ 26 w 44"/>
                <a:gd name="T23" fmla="*/ 12 h 36"/>
                <a:gd name="T24" fmla="*/ 30 w 44"/>
                <a:gd name="T25" fmla="*/ 10 h 36"/>
                <a:gd name="T26" fmla="*/ 30 w 44"/>
                <a:gd name="T27" fmla="*/ 8 h 36"/>
                <a:gd name="T28" fmla="*/ 36 w 44"/>
                <a:gd name="T29" fmla="*/ 6 h 36"/>
                <a:gd name="T30" fmla="*/ 36 w 44"/>
                <a:gd name="T31" fmla="*/ 2 h 36"/>
                <a:gd name="T32" fmla="*/ 34 w 44"/>
                <a:gd name="T33" fmla="*/ 0 h 36"/>
                <a:gd name="T34" fmla="*/ 38 w 44"/>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 h="36">
                  <a:moveTo>
                    <a:pt x="38" y="0"/>
                  </a:moveTo>
                  <a:lnTo>
                    <a:pt x="44" y="2"/>
                  </a:lnTo>
                  <a:lnTo>
                    <a:pt x="44" y="4"/>
                  </a:lnTo>
                  <a:lnTo>
                    <a:pt x="36" y="8"/>
                  </a:lnTo>
                  <a:lnTo>
                    <a:pt x="30" y="16"/>
                  </a:lnTo>
                  <a:lnTo>
                    <a:pt x="0" y="36"/>
                  </a:lnTo>
                  <a:lnTo>
                    <a:pt x="2" y="32"/>
                  </a:lnTo>
                  <a:lnTo>
                    <a:pt x="10" y="26"/>
                  </a:lnTo>
                  <a:lnTo>
                    <a:pt x="18" y="20"/>
                  </a:lnTo>
                  <a:lnTo>
                    <a:pt x="20" y="16"/>
                  </a:lnTo>
                  <a:lnTo>
                    <a:pt x="24" y="14"/>
                  </a:lnTo>
                  <a:lnTo>
                    <a:pt x="26" y="12"/>
                  </a:lnTo>
                  <a:lnTo>
                    <a:pt x="30" y="10"/>
                  </a:lnTo>
                  <a:lnTo>
                    <a:pt x="30" y="8"/>
                  </a:lnTo>
                  <a:lnTo>
                    <a:pt x="36" y="6"/>
                  </a:lnTo>
                  <a:lnTo>
                    <a:pt x="36" y="2"/>
                  </a:lnTo>
                  <a:lnTo>
                    <a:pt x="34"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86" name="Freeform 224"/>
            <p:cNvSpPr>
              <a:spLocks/>
            </p:cNvSpPr>
            <p:nvPr/>
          </p:nvSpPr>
          <p:spPr bwMode="auto">
            <a:xfrm>
              <a:off x="3047" y="3425"/>
              <a:ext cx="44" cy="36"/>
            </a:xfrm>
            <a:custGeom>
              <a:avLst/>
              <a:gdLst>
                <a:gd name="T0" fmla="*/ 38 w 44"/>
                <a:gd name="T1" fmla="*/ 0 h 36"/>
                <a:gd name="T2" fmla="*/ 44 w 44"/>
                <a:gd name="T3" fmla="*/ 2 h 36"/>
                <a:gd name="T4" fmla="*/ 44 w 44"/>
                <a:gd name="T5" fmla="*/ 4 h 36"/>
                <a:gd name="T6" fmla="*/ 36 w 44"/>
                <a:gd name="T7" fmla="*/ 8 h 36"/>
                <a:gd name="T8" fmla="*/ 30 w 44"/>
                <a:gd name="T9" fmla="*/ 16 h 36"/>
                <a:gd name="T10" fmla="*/ 0 w 44"/>
                <a:gd name="T11" fmla="*/ 36 h 36"/>
                <a:gd name="T12" fmla="*/ 2 w 44"/>
                <a:gd name="T13" fmla="*/ 32 h 36"/>
                <a:gd name="T14" fmla="*/ 10 w 44"/>
                <a:gd name="T15" fmla="*/ 26 h 36"/>
                <a:gd name="T16" fmla="*/ 18 w 44"/>
                <a:gd name="T17" fmla="*/ 20 h 36"/>
                <a:gd name="T18" fmla="*/ 20 w 44"/>
                <a:gd name="T19" fmla="*/ 16 h 36"/>
                <a:gd name="T20" fmla="*/ 24 w 44"/>
                <a:gd name="T21" fmla="*/ 14 h 36"/>
                <a:gd name="T22" fmla="*/ 26 w 44"/>
                <a:gd name="T23" fmla="*/ 12 h 36"/>
                <a:gd name="T24" fmla="*/ 30 w 44"/>
                <a:gd name="T25" fmla="*/ 10 h 36"/>
                <a:gd name="T26" fmla="*/ 30 w 44"/>
                <a:gd name="T27" fmla="*/ 8 h 36"/>
                <a:gd name="T28" fmla="*/ 36 w 44"/>
                <a:gd name="T29" fmla="*/ 6 h 36"/>
                <a:gd name="T30" fmla="*/ 36 w 44"/>
                <a:gd name="T31" fmla="*/ 2 h 36"/>
                <a:gd name="T32" fmla="*/ 34 w 44"/>
                <a:gd name="T33" fmla="*/ 0 h 36"/>
                <a:gd name="T34" fmla="*/ 38 w 44"/>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4" h="36">
                  <a:moveTo>
                    <a:pt x="38" y="0"/>
                  </a:moveTo>
                  <a:lnTo>
                    <a:pt x="44" y="2"/>
                  </a:lnTo>
                  <a:lnTo>
                    <a:pt x="44" y="4"/>
                  </a:lnTo>
                  <a:lnTo>
                    <a:pt x="36" y="8"/>
                  </a:lnTo>
                  <a:lnTo>
                    <a:pt x="30" y="16"/>
                  </a:lnTo>
                  <a:lnTo>
                    <a:pt x="0" y="36"/>
                  </a:lnTo>
                  <a:lnTo>
                    <a:pt x="2" y="32"/>
                  </a:lnTo>
                  <a:lnTo>
                    <a:pt x="10" y="26"/>
                  </a:lnTo>
                  <a:lnTo>
                    <a:pt x="18" y="20"/>
                  </a:lnTo>
                  <a:lnTo>
                    <a:pt x="20" y="16"/>
                  </a:lnTo>
                  <a:lnTo>
                    <a:pt x="24" y="14"/>
                  </a:lnTo>
                  <a:lnTo>
                    <a:pt x="26" y="12"/>
                  </a:lnTo>
                  <a:lnTo>
                    <a:pt x="30" y="10"/>
                  </a:lnTo>
                  <a:lnTo>
                    <a:pt x="30" y="8"/>
                  </a:lnTo>
                  <a:lnTo>
                    <a:pt x="36" y="6"/>
                  </a:lnTo>
                  <a:lnTo>
                    <a:pt x="36" y="2"/>
                  </a:lnTo>
                  <a:lnTo>
                    <a:pt x="34" y="0"/>
                  </a:lnTo>
                  <a:lnTo>
                    <a:pt x="38" y="0"/>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87" name="Freeform 225"/>
            <p:cNvSpPr>
              <a:spLocks/>
            </p:cNvSpPr>
            <p:nvPr/>
          </p:nvSpPr>
          <p:spPr bwMode="auto">
            <a:xfrm>
              <a:off x="2889" y="3547"/>
              <a:ext cx="18" cy="12"/>
            </a:xfrm>
            <a:custGeom>
              <a:avLst/>
              <a:gdLst>
                <a:gd name="T0" fmla="*/ 16 w 18"/>
                <a:gd name="T1" fmla="*/ 0 h 12"/>
                <a:gd name="T2" fmla="*/ 2 w 18"/>
                <a:gd name="T3" fmla="*/ 10 h 12"/>
                <a:gd name="T4" fmla="*/ 0 w 18"/>
                <a:gd name="T5" fmla="*/ 12 h 12"/>
                <a:gd name="T6" fmla="*/ 8 w 18"/>
                <a:gd name="T7" fmla="*/ 4 h 12"/>
                <a:gd name="T8" fmla="*/ 16 w 18"/>
                <a:gd name="T9" fmla="*/ 0 h 12"/>
                <a:gd name="T10" fmla="*/ 18 w 18"/>
                <a:gd name="T11" fmla="*/ 0 h 12"/>
                <a:gd name="T12" fmla="*/ 16 w 18"/>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2">
                  <a:moveTo>
                    <a:pt x="16" y="0"/>
                  </a:moveTo>
                  <a:lnTo>
                    <a:pt x="2" y="10"/>
                  </a:lnTo>
                  <a:lnTo>
                    <a:pt x="0" y="12"/>
                  </a:lnTo>
                  <a:lnTo>
                    <a:pt x="8" y="4"/>
                  </a:lnTo>
                  <a:lnTo>
                    <a:pt x="16" y="0"/>
                  </a:lnTo>
                  <a:lnTo>
                    <a:pt x="18" y="0"/>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88" name="Freeform 226"/>
            <p:cNvSpPr>
              <a:spLocks/>
            </p:cNvSpPr>
            <p:nvPr/>
          </p:nvSpPr>
          <p:spPr bwMode="auto">
            <a:xfrm>
              <a:off x="2889" y="3547"/>
              <a:ext cx="18" cy="12"/>
            </a:xfrm>
            <a:custGeom>
              <a:avLst/>
              <a:gdLst>
                <a:gd name="T0" fmla="*/ 16 w 18"/>
                <a:gd name="T1" fmla="*/ 0 h 12"/>
                <a:gd name="T2" fmla="*/ 2 w 18"/>
                <a:gd name="T3" fmla="*/ 10 h 12"/>
                <a:gd name="T4" fmla="*/ 0 w 18"/>
                <a:gd name="T5" fmla="*/ 12 h 12"/>
                <a:gd name="T6" fmla="*/ 8 w 18"/>
                <a:gd name="T7" fmla="*/ 4 h 12"/>
                <a:gd name="T8" fmla="*/ 16 w 18"/>
                <a:gd name="T9" fmla="*/ 0 h 12"/>
                <a:gd name="T10" fmla="*/ 18 w 18"/>
                <a:gd name="T11" fmla="*/ 0 h 12"/>
                <a:gd name="T12" fmla="*/ 16 w 18"/>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12">
                  <a:moveTo>
                    <a:pt x="16" y="0"/>
                  </a:moveTo>
                  <a:lnTo>
                    <a:pt x="2" y="10"/>
                  </a:lnTo>
                  <a:lnTo>
                    <a:pt x="0" y="12"/>
                  </a:lnTo>
                  <a:lnTo>
                    <a:pt x="8" y="4"/>
                  </a:lnTo>
                  <a:lnTo>
                    <a:pt x="16" y="0"/>
                  </a:lnTo>
                  <a:lnTo>
                    <a:pt x="18" y="0"/>
                  </a:lnTo>
                  <a:lnTo>
                    <a:pt x="16" y="0"/>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89" name="Freeform 227"/>
            <p:cNvSpPr>
              <a:spLocks/>
            </p:cNvSpPr>
            <p:nvPr/>
          </p:nvSpPr>
          <p:spPr bwMode="auto">
            <a:xfrm>
              <a:off x="2831" y="3559"/>
              <a:ext cx="54" cy="44"/>
            </a:xfrm>
            <a:custGeom>
              <a:avLst/>
              <a:gdLst>
                <a:gd name="T0" fmla="*/ 54 w 54"/>
                <a:gd name="T1" fmla="*/ 2 h 44"/>
                <a:gd name="T2" fmla="*/ 54 w 54"/>
                <a:gd name="T3" fmla="*/ 6 h 44"/>
                <a:gd name="T4" fmla="*/ 52 w 54"/>
                <a:gd name="T5" fmla="*/ 10 h 44"/>
                <a:gd name="T6" fmla="*/ 38 w 54"/>
                <a:gd name="T7" fmla="*/ 16 h 44"/>
                <a:gd name="T8" fmla="*/ 18 w 54"/>
                <a:gd name="T9" fmla="*/ 30 h 44"/>
                <a:gd name="T10" fmla="*/ 0 w 54"/>
                <a:gd name="T11" fmla="*/ 44 h 44"/>
                <a:gd name="T12" fmla="*/ 4 w 54"/>
                <a:gd name="T13" fmla="*/ 36 h 44"/>
                <a:gd name="T14" fmla="*/ 2 w 54"/>
                <a:gd name="T15" fmla="*/ 32 h 44"/>
                <a:gd name="T16" fmla="*/ 4 w 54"/>
                <a:gd name="T17" fmla="*/ 28 h 44"/>
                <a:gd name="T18" fmla="*/ 14 w 54"/>
                <a:gd name="T19" fmla="*/ 26 h 44"/>
                <a:gd name="T20" fmla="*/ 18 w 54"/>
                <a:gd name="T21" fmla="*/ 24 h 44"/>
                <a:gd name="T22" fmla="*/ 22 w 54"/>
                <a:gd name="T23" fmla="*/ 22 h 44"/>
                <a:gd name="T24" fmla="*/ 24 w 54"/>
                <a:gd name="T25" fmla="*/ 18 h 44"/>
                <a:gd name="T26" fmla="*/ 34 w 54"/>
                <a:gd name="T27" fmla="*/ 12 h 44"/>
                <a:gd name="T28" fmla="*/ 38 w 54"/>
                <a:gd name="T29" fmla="*/ 10 h 44"/>
                <a:gd name="T30" fmla="*/ 48 w 54"/>
                <a:gd name="T31" fmla="*/ 8 h 44"/>
                <a:gd name="T32" fmla="*/ 50 w 54"/>
                <a:gd name="T33" fmla="*/ 8 h 44"/>
                <a:gd name="T34" fmla="*/ 52 w 54"/>
                <a:gd name="T35" fmla="*/ 0 h 44"/>
                <a:gd name="T36" fmla="*/ 54 w 54"/>
                <a:gd name="T37" fmla="*/ 0 h 44"/>
                <a:gd name="T38" fmla="*/ 54 w 54"/>
                <a:gd name="T39" fmla="*/ 2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4" h="44">
                  <a:moveTo>
                    <a:pt x="54" y="2"/>
                  </a:moveTo>
                  <a:lnTo>
                    <a:pt x="54" y="6"/>
                  </a:lnTo>
                  <a:lnTo>
                    <a:pt x="52" y="10"/>
                  </a:lnTo>
                  <a:lnTo>
                    <a:pt x="38" y="16"/>
                  </a:lnTo>
                  <a:lnTo>
                    <a:pt x="18" y="30"/>
                  </a:lnTo>
                  <a:lnTo>
                    <a:pt x="0" y="44"/>
                  </a:lnTo>
                  <a:lnTo>
                    <a:pt x="4" y="36"/>
                  </a:lnTo>
                  <a:lnTo>
                    <a:pt x="2" y="32"/>
                  </a:lnTo>
                  <a:lnTo>
                    <a:pt x="4" y="28"/>
                  </a:lnTo>
                  <a:lnTo>
                    <a:pt x="14" y="26"/>
                  </a:lnTo>
                  <a:lnTo>
                    <a:pt x="18" y="24"/>
                  </a:lnTo>
                  <a:lnTo>
                    <a:pt x="22" y="22"/>
                  </a:lnTo>
                  <a:lnTo>
                    <a:pt x="24" y="18"/>
                  </a:lnTo>
                  <a:lnTo>
                    <a:pt x="34" y="12"/>
                  </a:lnTo>
                  <a:lnTo>
                    <a:pt x="38" y="10"/>
                  </a:lnTo>
                  <a:lnTo>
                    <a:pt x="48" y="8"/>
                  </a:lnTo>
                  <a:lnTo>
                    <a:pt x="50" y="8"/>
                  </a:lnTo>
                  <a:lnTo>
                    <a:pt x="52" y="0"/>
                  </a:lnTo>
                  <a:lnTo>
                    <a:pt x="54" y="0"/>
                  </a:lnTo>
                  <a:lnTo>
                    <a:pt x="5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90" name="Freeform 228"/>
            <p:cNvSpPr>
              <a:spLocks/>
            </p:cNvSpPr>
            <p:nvPr/>
          </p:nvSpPr>
          <p:spPr bwMode="auto">
            <a:xfrm>
              <a:off x="2831" y="3559"/>
              <a:ext cx="54" cy="44"/>
            </a:xfrm>
            <a:custGeom>
              <a:avLst/>
              <a:gdLst>
                <a:gd name="T0" fmla="*/ 54 w 54"/>
                <a:gd name="T1" fmla="*/ 2 h 44"/>
                <a:gd name="T2" fmla="*/ 54 w 54"/>
                <a:gd name="T3" fmla="*/ 6 h 44"/>
                <a:gd name="T4" fmla="*/ 52 w 54"/>
                <a:gd name="T5" fmla="*/ 10 h 44"/>
                <a:gd name="T6" fmla="*/ 38 w 54"/>
                <a:gd name="T7" fmla="*/ 16 h 44"/>
                <a:gd name="T8" fmla="*/ 18 w 54"/>
                <a:gd name="T9" fmla="*/ 30 h 44"/>
                <a:gd name="T10" fmla="*/ 0 w 54"/>
                <a:gd name="T11" fmla="*/ 44 h 44"/>
                <a:gd name="T12" fmla="*/ 4 w 54"/>
                <a:gd name="T13" fmla="*/ 36 h 44"/>
                <a:gd name="T14" fmla="*/ 2 w 54"/>
                <a:gd name="T15" fmla="*/ 32 h 44"/>
                <a:gd name="T16" fmla="*/ 4 w 54"/>
                <a:gd name="T17" fmla="*/ 28 h 44"/>
                <a:gd name="T18" fmla="*/ 14 w 54"/>
                <a:gd name="T19" fmla="*/ 26 h 44"/>
                <a:gd name="T20" fmla="*/ 18 w 54"/>
                <a:gd name="T21" fmla="*/ 24 h 44"/>
                <a:gd name="T22" fmla="*/ 22 w 54"/>
                <a:gd name="T23" fmla="*/ 22 h 44"/>
                <a:gd name="T24" fmla="*/ 24 w 54"/>
                <a:gd name="T25" fmla="*/ 18 h 44"/>
                <a:gd name="T26" fmla="*/ 34 w 54"/>
                <a:gd name="T27" fmla="*/ 12 h 44"/>
                <a:gd name="T28" fmla="*/ 38 w 54"/>
                <a:gd name="T29" fmla="*/ 10 h 44"/>
                <a:gd name="T30" fmla="*/ 48 w 54"/>
                <a:gd name="T31" fmla="*/ 8 h 44"/>
                <a:gd name="T32" fmla="*/ 50 w 54"/>
                <a:gd name="T33" fmla="*/ 8 h 44"/>
                <a:gd name="T34" fmla="*/ 52 w 54"/>
                <a:gd name="T35" fmla="*/ 0 h 44"/>
                <a:gd name="T36" fmla="*/ 54 w 54"/>
                <a:gd name="T37" fmla="*/ 0 h 44"/>
                <a:gd name="T38" fmla="*/ 54 w 54"/>
                <a:gd name="T39" fmla="*/ 2 h 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4" h="44">
                  <a:moveTo>
                    <a:pt x="54" y="2"/>
                  </a:moveTo>
                  <a:lnTo>
                    <a:pt x="54" y="6"/>
                  </a:lnTo>
                  <a:lnTo>
                    <a:pt x="52" y="10"/>
                  </a:lnTo>
                  <a:lnTo>
                    <a:pt x="38" y="16"/>
                  </a:lnTo>
                  <a:lnTo>
                    <a:pt x="18" y="30"/>
                  </a:lnTo>
                  <a:lnTo>
                    <a:pt x="0" y="44"/>
                  </a:lnTo>
                  <a:lnTo>
                    <a:pt x="4" y="36"/>
                  </a:lnTo>
                  <a:lnTo>
                    <a:pt x="2" y="32"/>
                  </a:lnTo>
                  <a:lnTo>
                    <a:pt x="4" y="28"/>
                  </a:lnTo>
                  <a:lnTo>
                    <a:pt x="14" y="26"/>
                  </a:lnTo>
                  <a:lnTo>
                    <a:pt x="18" y="24"/>
                  </a:lnTo>
                  <a:lnTo>
                    <a:pt x="22" y="22"/>
                  </a:lnTo>
                  <a:lnTo>
                    <a:pt x="24" y="18"/>
                  </a:lnTo>
                  <a:lnTo>
                    <a:pt x="34" y="12"/>
                  </a:lnTo>
                  <a:lnTo>
                    <a:pt x="38" y="10"/>
                  </a:lnTo>
                  <a:lnTo>
                    <a:pt x="48" y="8"/>
                  </a:lnTo>
                  <a:lnTo>
                    <a:pt x="50" y="8"/>
                  </a:lnTo>
                  <a:lnTo>
                    <a:pt x="52" y="0"/>
                  </a:lnTo>
                  <a:lnTo>
                    <a:pt x="54" y="0"/>
                  </a:lnTo>
                  <a:lnTo>
                    <a:pt x="54"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91" name="Freeform 229"/>
            <p:cNvSpPr>
              <a:spLocks/>
            </p:cNvSpPr>
            <p:nvPr/>
          </p:nvSpPr>
          <p:spPr bwMode="auto">
            <a:xfrm>
              <a:off x="2803" y="3595"/>
              <a:ext cx="26" cy="40"/>
            </a:xfrm>
            <a:custGeom>
              <a:avLst/>
              <a:gdLst>
                <a:gd name="T0" fmla="*/ 26 w 26"/>
                <a:gd name="T1" fmla="*/ 4 h 40"/>
                <a:gd name="T2" fmla="*/ 24 w 26"/>
                <a:gd name="T3" fmla="*/ 10 h 40"/>
                <a:gd name="T4" fmla="*/ 16 w 26"/>
                <a:gd name="T5" fmla="*/ 20 h 40"/>
                <a:gd name="T6" fmla="*/ 2 w 26"/>
                <a:gd name="T7" fmla="*/ 40 h 40"/>
                <a:gd name="T8" fmla="*/ 0 w 26"/>
                <a:gd name="T9" fmla="*/ 40 h 40"/>
                <a:gd name="T10" fmla="*/ 0 w 26"/>
                <a:gd name="T11" fmla="*/ 38 h 40"/>
                <a:gd name="T12" fmla="*/ 2 w 26"/>
                <a:gd name="T13" fmla="*/ 34 h 40"/>
                <a:gd name="T14" fmla="*/ 2 w 26"/>
                <a:gd name="T15" fmla="*/ 30 h 40"/>
                <a:gd name="T16" fmla="*/ 6 w 26"/>
                <a:gd name="T17" fmla="*/ 28 h 40"/>
                <a:gd name="T18" fmla="*/ 12 w 26"/>
                <a:gd name="T19" fmla="*/ 20 h 40"/>
                <a:gd name="T20" fmla="*/ 10 w 26"/>
                <a:gd name="T21" fmla="*/ 18 h 40"/>
                <a:gd name="T22" fmla="*/ 14 w 26"/>
                <a:gd name="T23" fmla="*/ 12 h 40"/>
                <a:gd name="T24" fmla="*/ 16 w 26"/>
                <a:gd name="T25" fmla="*/ 6 h 40"/>
                <a:gd name="T26" fmla="*/ 20 w 26"/>
                <a:gd name="T27" fmla="*/ 4 h 40"/>
                <a:gd name="T28" fmla="*/ 22 w 26"/>
                <a:gd name="T29" fmla="*/ 0 h 40"/>
                <a:gd name="T30" fmla="*/ 26 w 26"/>
                <a:gd name="T31" fmla="*/ 2 h 40"/>
                <a:gd name="T32" fmla="*/ 26 w 26"/>
                <a:gd name="T33" fmla="*/ 4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 h="40">
                  <a:moveTo>
                    <a:pt x="26" y="4"/>
                  </a:moveTo>
                  <a:lnTo>
                    <a:pt x="24" y="10"/>
                  </a:lnTo>
                  <a:lnTo>
                    <a:pt x="16" y="20"/>
                  </a:lnTo>
                  <a:lnTo>
                    <a:pt x="2" y="40"/>
                  </a:lnTo>
                  <a:lnTo>
                    <a:pt x="0" y="40"/>
                  </a:lnTo>
                  <a:lnTo>
                    <a:pt x="0" y="38"/>
                  </a:lnTo>
                  <a:lnTo>
                    <a:pt x="2" y="34"/>
                  </a:lnTo>
                  <a:lnTo>
                    <a:pt x="2" y="30"/>
                  </a:lnTo>
                  <a:lnTo>
                    <a:pt x="6" y="28"/>
                  </a:lnTo>
                  <a:lnTo>
                    <a:pt x="12" y="20"/>
                  </a:lnTo>
                  <a:lnTo>
                    <a:pt x="10" y="18"/>
                  </a:lnTo>
                  <a:lnTo>
                    <a:pt x="14" y="12"/>
                  </a:lnTo>
                  <a:lnTo>
                    <a:pt x="16" y="6"/>
                  </a:lnTo>
                  <a:lnTo>
                    <a:pt x="20" y="4"/>
                  </a:lnTo>
                  <a:lnTo>
                    <a:pt x="22" y="0"/>
                  </a:lnTo>
                  <a:lnTo>
                    <a:pt x="26"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92" name="Freeform 230"/>
            <p:cNvSpPr>
              <a:spLocks/>
            </p:cNvSpPr>
            <p:nvPr/>
          </p:nvSpPr>
          <p:spPr bwMode="auto">
            <a:xfrm>
              <a:off x="2803" y="3595"/>
              <a:ext cx="26" cy="40"/>
            </a:xfrm>
            <a:custGeom>
              <a:avLst/>
              <a:gdLst>
                <a:gd name="T0" fmla="*/ 26 w 26"/>
                <a:gd name="T1" fmla="*/ 4 h 40"/>
                <a:gd name="T2" fmla="*/ 24 w 26"/>
                <a:gd name="T3" fmla="*/ 10 h 40"/>
                <a:gd name="T4" fmla="*/ 16 w 26"/>
                <a:gd name="T5" fmla="*/ 20 h 40"/>
                <a:gd name="T6" fmla="*/ 2 w 26"/>
                <a:gd name="T7" fmla="*/ 40 h 40"/>
                <a:gd name="T8" fmla="*/ 0 w 26"/>
                <a:gd name="T9" fmla="*/ 40 h 40"/>
                <a:gd name="T10" fmla="*/ 0 w 26"/>
                <a:gd name="T11" fmla="*/ 38 h 40"/>
                <a:gd name="T12" fmla="*/ 2 w 26"/>
                <a:gd name="T13" fmla="*/ 34 h 40"/>
                <a:gd name="T14" fmla="*/ 2 w 26"/>
                <a:gd name="T15" fmla="*/ 30 h 40"/>
                <a:gd name="T16" fmla="*/ 6 w 26"/>
                <a:gd name="T17" fmla="*/ 28 h 40"/>
                <a:gd name="T18" fmla="*/ 12 w 26"/>
                <a:gd name="T19" fmla="*/ 20 h 40"/>
                <a:gd name="T20" fmla="*/ 10 w 26"/>
                <a:gd name="T21" fmla="*/ 18 h 40"/>
                <a:gd name="T22" fmla="*/ 14 w 26"/>
                <a:gd name="T23" fmla="*/ 12 h 40"/>
                <a:gd name="T24" fmla="*/ 16 w 26"/>
                <a:gd name="T25" fmla="*/ 6 h 40"/>
                <a:gd name="T26" fmla="*/ 20 w 26"/>
                <a:gd name="T27" fmla="*/ 4 h 40"/>
                <a:gd name="T28" fmla="*/ 22 w 26"/>
                <a:gd name="T29" fmla="*/ 0 h 40"/>
                <a:gd name="T30" fmla="*/ 26 w 26"/>
                <a:gd name="T31" fmla="*/ 2 h 40"/>
                <a:gd name="T32" fmla="*/ 26 w 26"/>
                <a:gd name="T33" fmla="*/ 4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 h="40">
                  <a:moveTo>
                    <a:pt x="26" y="4"/>
                  </a:moveTo>
                  <a:lnTo>
                    <a:pt x="24" y="10"/>
                  </a:lnTo>
                  <a:lnTo>
                    <a:pt x="16" y="20"/>
                  </a:lnTo>
                  <a:lnTo>
                    <a:pt x="2" y="40"/>
                  </a:lnTo>
                  <a:lnTo>
                    <a:pt x="0" y="40"/>
                  </a:lnTo>
                  <a:lnTo>
                    <a:pt x="0" y="38"/>
                  </a:lnTo>
                  <a:lnTo>
                    <a:pt x="2" y="34"/>
                  </a:lnTo>
                  <a:lnTo>
                    <a:pt x="2" y="30"/>
                  </a:lnTo>
                  <a:lnTo>
                    <a:pt x="6" y="28"/>
                  </a:lnTo>
                  <a:lnTo>
                    <a:pt x="12" y="20"/>
                  </a:lnTo>
                  <a:lnTo>
                    <a:pt x="10" y="18"/>
                  </a:lnTo>
                  <a:lnTo>
                    <a:pt x="14" y="12"/>
                  </a:lnTo>
                  <a:lnTo>
                    <a:pt x="16" y="6"/>
                  </a:lnTo>
                  <a:lnTo>
                    <a:pt x="20" y="4"/>
                  </a:lnTo>
                  <a:lnTo>
                    <a:pt x="22" y="0"/>
                  </a:lnTo>
                  <a:lnTo>
                    <a:pt x="26" y="2"/>
                  </a:lnTo>
                  <a:lnTo>
                    <a:pt x="26"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93" name="Freeform 231"/>
            <p:cNvSpPr>
              <a:spLocks/>
            </p:cNvSpPr>
            <p:nvPr/>
          </p:nvSpPr>
          <p:spPr bwMode="auto">
            <a:xfrm>
              <a:off x="2757" y="3637"/>
              <a:ext cx="46" cy="86"/>
            </a:xfrm>
            <a:custGeom>
              <a:avLst/>
              <a:gdLst>
                <a:gd name="T0" fmla="*/ 44 w 46"/>
                <a:gd name="T1" fmla="*/ 2 h 86"/>
                <a:gd name="T2" fmla="*/ 30 w 46"/>
                <a:gd name="T3" fmla="*/ 22 h 86"/>
                <a:gd name="T4" fmla="*/ 18 w 46"/>
                <a:gd name="T5" fmla="*/ 46 h 86"/>
                <a:gd name="T6" fmla="*/ 8 w 46"/>
                <a:gd name="T7" fmla="*/ 68 h 86"/>
                <a:gd name="T8" fmla="*/ 2 w 46"/>
                <a:gd name="T9" fmla="*/ 86 h 86"/>
                <a:gd name="T10" fmla="*/ 2 w 46"/>
                <a:gd name="T11" fmla="*/ 86 h 86"/>
                <a:gd name="T12" fmla="*/ 0 w 46"/>
                <a:gd name="T13" fmla="*/ 86 h 86"/>
                <a:gd name="T14" fmla="*/ 4 w 46"/>
                <a:gd name="T15" fmla="*/ 66 h 86"/>
                <a:gd name="T16" fmla="*/ 6 w 46"/>
                <a:gd name="T17" fmla="*/ 60 h 86"/>
                <a:gd name="T18" fmla="*/ 10 w 46"/>
                <a:gd name="T19" fmla="*/ 48 h 86"/>
                <a:gd name="T20" fmla="*/ 16 w 46"/>
                <a:gd name="T21" fmla="*/ 38 h 86"/>
                <a:gd name="T22" fmla="*/ 20 w 46"/>
                <a:gd name="T23" fmla="*/ 34 h 86"/>
                <a:gd name="T24" fmla="*/ 18 w 46"/>
                <a:gd name="T25" fmla="*/ 32 h 86"/>
                <a:gd name="T26" fmla="*/ 20 w 46"/>
                <a:gd name="T27" fmla="*/ 30 h 86"/>
                <a:gd name="T28" fmla="*/ 18 w 46"/>
                <a:gd name="T29" fmla="*/ 24 h 86"/>
                <a:gd name="T30" fmla="*/ 24 w 46"/>
                <a:gd name="T31" fmla="*/ 26 h 86"/>
                <a:gd name="T32" fmla="*/ 24 w 46"/>
                <a:gd name="T33" fmla="*/ 28 h 86"/>
                <a:gd name="T34" fmla="*/ 26 w 46"/>
                <a:gd name="T35" fmla="*/ 28 h 86"/>
                <a:gd name="T36" fmla="*/ 30 w 46"/>
                <a:gd name="T37" fmla="*/ 18 h 86"/>
                <a:gd name="T38" fmla="*/ 32 w 46"/>
                <a:gd name="T39" fmla="*/ 14 h 86"/>
                <a:gd name="T40" fmla="*/ 40 w 46"/>
                <a:gd name="T41" fmla="*/ 4 h 86"/>
                <a:gd name="T42" fmla="*/ 42 w 46"/>
                <a:gd name="T43" fmla="*/ 0 h 86"/>
                <a:gd name="T44" fmla="*/ 46 w 46"/>
                <a:gd name="T45" fmla="*/ 0 h 86"/>
                <a:gd name="T46" fmla="*/ 44 w 46"/>
                <a:gd name="T47" fmla="*/ 2 h 8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86">
                  <a:moveTo>
                    <a:pt x="44" y="2"/>
                  </a:moveTo>
                  <a:lnTo>
                    <a:pt x="30" y="22"/>
                  </a:lnTo>
                  <a:lnTo>
                    <a:pt x="18" y="46"/>
                  </a:lnTo>
                  <a:lnTo>
                    <a:pt x="8" y="68"/>
                  </a:lnTo>
                  <a:lnTo>
                    <a:pt x="2" y="86"/>
                  </a:lnTo>
                  <a:lnTo>
                    <a:pt x="0" y="86"/>
                  </a:lnTo>
                  <a:lnTo>
                    <a:pt x="4" y="66"/>
                  </a:lnTo>
                  <a:lnTo>
                    <a:pt x="6" y="60"/>
                  </a:lnTo>
                  <a:lnTo>
                    <a:pt x="10" y="48"/>
                  </a:lnTo>
                  <a:lnTo>
                    <a:pt x="16" y="38"/>
                  </a:lnTo>
                  <a:lnTo>
                    <a:pt x="20" y="34"/>
                  </a:lnTo>
                  <a:lnTo>
                    <a:pt x="18" y="32"/>
                  </a:lnTo>
                  <a:lnTo>
                    <a:pt x="20" y="30"/>
                  </a:lnTo>
                  <a:lnTo>
                    <a:pt x="18" y="24"/>
                  </a:lnTo>
                  <a:lnTo>
                    <a:pt x="24" y="26"/>
                  </a:lnTo>
                  <a:lnTo>
                    <a:pt x="24" y="28"/>
                  </a:lnTo>
                  <a:lnTo>
                    <a:pt x="26" y="28"/>
                  </a:lnTo>
                  <a:lnTo>
                    <a:pt x="30" y="18"/>
                  </a:lnTo>
                  <a:lnTo>
                    <a:pt x="32" y="14"/>
                  </a:lnTo>
                  <a:lnTo>
                    <a:pt x="40" y="4"/>
                  </a:lnTo>
                  <a:lnTo>
                    <a:pt x="42" y="0"/>
                  </a:lnTo>
                  <a:lnTo>
                    <a:pt x="46" y="0"/>
                  </a:lnTo>
                  <a:lnTo>
                    <a:pt x="4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94" name="Freeform 232"/>
            <p:cNvSpPr>
              <a:spLocks/>
            </p:cNvSpPr>
            <p:nvPr/>
          </p:nvSpPr>
          <p:spPr bwMode="auto">
            <a:xfrm>
              <a:off x="2757" y="3637"/>
              <a:ext cx="46" cy="86"/>
            </a:xfrm>
            <a:custGeom>
              <a:avLst/>
              <a:gdLst>
                <a:gd name="T0" fmla="*/ 44 w 46"/>
                <a:gd name="T1" fmla="*/ 2 h 86"/>
                <a:gd name="T2" fmla="*/ 30 w 46"/>
                <a:gd name="T3" fmla="*/ 22 h 86"/>
                <a:gd name="T4" fmla="*/ 18 w 46"/>
                <a:gd name="T5" fmla="*/ 46 h 86"/>
                <a:gd name="T6" fmla="*/ 8 w 46"/>
                <a:gd name="T7" fmla="*/ 68 h 86"/>
                <a:gd name="T8" fmla="*/ 2 w 46"/>
                <a:gd name="T9" fmla="*/ 86 h 86"/>
                <a:gd name="T10" fmla="*/ 2 w 46"/>
                <a:gd name="T11" fmla="*/ 86 h 86"/>
                <a:gd name="T12" fmla="*/ 0 w 46"/>
                <a:gd name="T13" fmla="*/ 86 h 86"/>
                <a:gd name="T14" fmla="*/ 4 w 46"/>
                <a:gd name="T15" fmla="*/ 66 h 86"/>
                <a:gd name="T16" fmla="*/ 6 w 46"/>
                <a:gd name="T17" fmla="*/ 60 h 86"/>
                <a:gd name="T18" fmla="*/ 10 w 46"/>
                <a:gd name="T19" fmla="*/ 48 h 86"/>
                <a:gd name="T20" fmla="*/ 16 w 46"/>
                <a:gd name="T21" fmla="*/ 38 h 86"/>
                <a:gd name="T22" fmla="*/ 20 w 46"/>
                <a:gd name="T23" fmla="*/ 34 h 86"/>
                <a:gd name="T24" fmla="*/ 18 w 46"/>
                <a:gd name="T25" fmla="*/ 32 h 86"/>
                <a:gd name="T26" fmla="*/ 20 w 46"/>
                <a:gd name="T27" fmla="*/ 30 h 86"/>
                <a:gd name="T28" fmla="*/ 18 w 46"/>
                <a:gd name="T29" fmla="*/ 24 h 86"/>
                <a:gd name="T30" fmla="*/ 24 w 46"/>
                <a:gd name="T31" fmla="*/ 26 h 86"/>
                <a:gd name="T32" fmla="*/ 24 w 46"/>
                <a:gd name="T33" fmla="*/ 28 h 86"/>
                <a:gd name="T34" fmla="*/ 26 w 46"/>
                <a:gd name="T35" fmla="*/ 28 h 86"/>
                <a:gd name="T36" fmla="*/ 30 w 46"/>
                <a:gd name="T37" fmla="*/ 18 h 86"/>
                <a:gd name="T38" fmla="*/ 32 w 46"/>
                <a:gd name="T39" fmla="*/ 14 h 86"/>
                <a:gd name="T40" fmla="*/ 40 w 46"/>
                <a:gd name="T41" fmla="*/ 4 h 86"/>
                <a:gd name="T42" fmla="*/ 42 w 46"/>
                <a:gd name="T43" fmla="*/ 0 h 86"/>
                <a:gd name="T44" fmla="*/ 46 w 46"/>
                <a:gd name="T45" fmla="*/ 0 h 86"/>
                <a:gd name="T46" fmla="*/ 44 w 46"/>
                <a:gd name="T47" fmla="*/ 2 h 8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86">
                  <a:moveTo>
                    <a:pt x="44" y="2"/>
                  </a:moveTo>
                  <a:lnTo>
                    <a:pt x="30" y="22"/>
                  </a:lnTo>
                  <a:lnTo>
                    <a:pt x="18" y="46"/>
                  </a:lnTo>
                  <a:lnTo>
                    <a:pt x="8" y="68"/>
                  </a:lnTo>
                  <a:lnTo>
                    <a:pt x="2" y="86"/>
                  </a:lnTo>
                  <a:lnTo>
                    <a:pt x="0" y="86"/>
                  </a:lnTo>
                  <a:lnTo>
                    <a:pt x="4" y="66"/>
                  </a:lnTo>
                  <a:lnTo>
                    <a:pt x="6" y="60"/>
                  </a:lnTo>
                  <a:lnTo>
                    <a:pt x="10" y="48"/>
                  </a:lnTo>
                  <a:lnTo>
                    <a:pt x="16" y="38"/>
                  </a:lnTo>
                  <a:lnTo>
                    <a:pt x="20" y="34"/>
                  </a:lnTo>
                  <a:lnTo>
                    <a:pt x="18" y="32"/>
                  </a:lnTo>
                  <a:lnTo>
                    <a:pt x="20" y="30"/>
                  </a:lnTo>
                  <a:lnTo>
                    <a:pt x="18" y="24"/>
                  </a:lnTo>
                  <a:lnTo>
                    <a:pt x="24" y="26"/>
                  </a:lnTo>
                  <a:lnTo>
                    <a:pt x="24" y="28"/>
                  </a:lnTo>
                  <a:lnTo>
                    <a:pt x="26" y="28"/>
                  </a:lnTo>
                  <a:lnTo>
                    <a:pt x="30" y="18"/>
                  </a:lnTo>
                  <a:lnTo>
                    <a:pt x="32" y="14"/>
                  </a:lnTo>
                  <a:lnTo>
                    <a:pt x="40" y="4"/>
                  </a:lnTo>
                  <a:lnTo>
                    <a:pt x="42" y="0"/>
                  </a:lnTo>
                  <a:lnTo>
                    <a:pt x="46" y="0"/>
                  </a:lnTo>
                  <a:lnTo>
                    <a:pt x="44"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95" name="Freeform 233"/>
            <p:cNvSpPr>
              <a:spLocks/>
            </p:cNvSpPr>
            <p:nvPr/>
          </p:nvSpPr>
          <p:spPr bwMode="auto">
            <a:xfrm>
              <a:off x="2755" y="3725"/>
              <a:ext cx="28" cy="160"/>
            </a:xfrm>
            <a:custGeom>
              <a:avLst/>
              <a:gdLst>
                <a:gd name="T0" fmla="*/ 4 w 28"/>
                <a:gd name="T1" fmla="*/ 4 h 160"/>
                <a:gd name="T2" fmla="*/ 2 w 28"/>
                <a:gd name="T3" fmla="*/ 28 h 160"/>
                <a:gd name="T4" fmla="*/ 6 w 28"/>
                <a:gd name="T5" fmla="*/ 56 h 160"/>
                <a:gd name="T6" fmla="*/ 10 w 28"/>
                <a:gd name="T7" fmla="*/ 72 h 160"/>
                <a:gd name="T8" fmla="*/ 18 w 28"/>
                <a:gd name="T9" fmla="*/ 104 h 160"/>
                <a:gd name="T10" fmla="*/ 22 w 28"/>
                <a:gd name="T11" fmla="*/ 122 h 160"/>
                <a:gd name="T12" fmla="*/ 24 w 28"/>
                <a:gd name="T13" fmla="*/ 128 h 160"/>
                <a:gd name="T14" fmla="*/ 26 w 28"/>
                <a:gd name="T15" fmla="*/ 142 h 160"/>
                <a:gd name="T16" fmla="*/ 28 w 28"/>
                <a:gd name="T17" fmla="*/ 154 h 160"/>
                <a:gd name="T18" fmla="*/ 26 w 28"/>
                <a:gd name="T19" fmla="*/ 160 h 160"/>
                <a:gd name="T20" fmla="*/ 26 w 28"/>
                <a:gd name="T21" fmla="*/ 158 h 160"/>
                <a:gd name="T22" fmla="*/ 24 w 28"/>
                <a:gd name="T23" fmla="*/ 152 h 160"/>
                <a:gd name="T24" fmla="*/ 24 w 28"/>
                <a:gd name="T25" fmla="*/ 144 h 160"/>
                <a:gd name="T26" fmla="*/ 22 w 28"/>
                <a:gd name="T27" fmla="*/ 136 h 160"/>
                <a:gd name="T28" fmla="*/ 22 w 28"/>
                <a:gd name="T29" fmla="*/ 126 h 160"/>
                <a:gd name="T30" fmla="*/ 18 w 28"/>
                <a:gd name="T31" fmla="*/ 112 h 160"/>
                <a:gd name="T32" fmla="*/ 18 w 28"/>
                <a:gd name="T33" fmla="*/ 106 h 160"/>
                <a:gd name="T34" fmla="*/ 12 w 28"/>
                <a:gd name="T35" fmla="*/ 96 h 160"/>
                <a:gd name="T36" fmla="*/ 12 w 28"/>
                <a:gd name="T37" fmla="*/ 84 h 160"/>
                <a:gd name="T38" fmla="*/ 8 w 28"/>
                <a:gd name="T39" fmla="*/ 80 h 160"/>
                <a:gd name="T40" fmla="*/ 8 w 28"/>
                <a:gd name="T41" fmla="*/ 78 h 160"/>
                <a:gd name="T42" fmla="*/ 6 w 28"/>
                <a:gd name="T43" fmla="*/ 72 h 160"/>
                <a:gd name="T44" fmla="*/ 4 w 28"/>
                <a:gd name="T45" fmla="*/ 64 h 160"/>
                <a:gd name="T46" fmla="*/ 6 w 28"/>
                <a:gd name="T47" fmla="*/ 62 h 160"/>
                <a:gd name="T48" fmla="*/ 2 w 28"/>
                <a:gd name="T49" fmla="*/ 54 h 160"/>
                <a:gd name="T50" fmla="*/ 2 w 28"/>
                <a:gd name="T51" fmla="*/ 46 h 160"/>
                <a:gd name="T52" fmla="*/ 0 w 28"/>
                <a:gd name="T53" fmla="*/ 26 h 160"/>
                <a:gd name="T54" fmla="*/ 2 w 28"/>
                <a:gd name="T55" fmla="*/ 10 h 160"/>
                <a:gd name="T56" fmla="*/ 2 w 28"/>
                <a:gd name="T57" fmla="*/ 2 h 160"/>
                <a:gd name="T58" fmla="*/ 4 w 28"/>
                <a:gd name="T59" fmla="*/ 0 h 160"/>
                <a:gd name="T60" fmla="*/ 4 w 28"/>
                <a:gd name="T61" fmla="*/ 0 h 160"/>
                <a:gd name="T62" fmla="*/ 4 w 28"/>
                <a:gd name="T63" fmla="*/ 4 h 1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 h="160">
                  <a:moveTo>
                    <a:pt x="4" y="4"/>
                  </a:moveTo>
                  <a:lnTo>
                    <a:pt x="2" y="28"/>
                  </a:lnTo>
                  <a:lnTo>
                    <a:pt x="6" y="56"/>
                  </a:lnTo>
                  <a:lnTo>
                    <a:pt x="10" y="72"/>
                  </a:lnTo>
                  <a:lnTo>
                    <a:pt x="18" y="104"/>
                  </a:lnTo>
                  <a:lnTo>
                    <a:pt x="22" y="122"/>
                  </a:lnTo>
                  <a:lnTo>
                    <a:pt x="24" y="128"/>
                  </a:lnTo>
                  <a:lnTo>
                    <a:pt x="26" y="142"/>
                  </a:lnTo>
                  <a:lnTo>
                    <a:pt x="28" y="154"/>
                  </a:lnTo>
                  <a:lnTo>
                    <a:pt x="26" y="160"/>
                  </a:lnTo>
                  <a:lnTo>
                    <a:pt x="26" y="158"/>
                  </a:lnTo>
                  <a:lnTo>
                    <a:pt x="24" y="152"/>
                  </a:lnTo>
                  <a:lnTo>
                    <a:pt x="24" y="144"/>
                  </a:lnTo>
                  <a:lnTo>
                    <a:pt x="22" y="136"/>
                  </a:lnTo>
                  <a:lnTo>
                    <a:pt x="22" y="126"/>
                  </a:lnTo>
                  <a:lnTo>
                    <a:pt x="18" y="112"/>
                  </a:lnTo>
                  <a:lnTo>
                    <a:pt x="18" y="106"/>
                  </a:lnTo>
                  <a:lnTo>
                    <a:pt x="12" y="96"/>
                  </a:lnTo>
                  <a:lnTo>
                    <a:pt x="12" y="84"/>
                  </a:lnTo>
                  <a:lnTo>
                    <a:pt x="8" y="80"/>
                  </a:lnTo>
                  <a:lnTo>
                    <a:pt x="8" y="78"/>
                  </a:lnTo>
                  <a:lnTo>
                    <a:pt x="6" y="72"/>
                  </a:lnTo>
                  <a:lnTo>
                    <a:pt x="4" y="64"/>
                  </a:lnTo>
                  <a:lnTo>
                    <a:pt x="6" y="62"/>
                  </a:lnTo>
                  <a:lnTo>
                    <a:pt x="2" y="54"/>
                  </a:lnTo>
                  <a:lnTo>
                    <a:pt x="2" y="46"/>
                  </a:lnTo>
                  <a:lnTo>
                    <a:pt x="0" y="26"/>
                  </a:lnTo>
                  <a:lnTo>
                    <a:pt x="2" y="10"/>
                  </a:lnTo>
                  <a:lnTo>
                    <a:pt x="2" y="2"/>
                  </a:lnTo>
                  <a:lnTo>
                    <a:pt x="4" y="0"/>
                  </a:ln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96" name="Freeform 234"/>
            <p:cNvSpPr>
              <a:spLocks/>
            </p:cNvSpPr>
            <p:nvPr/>
          </p:nvSpPr>
          <p:spPr bwMode="auto">
            <a:xfrm>
              <a:off x="2755" y="3725"/>
              <a:ext cx="28" cy="160"/>
            </a:xfrm>
            <a:custGeom>
              <a:avLst/>
              <a:gdLst>
                <a:gd name="T0" fmla="*/ 4 w 28"/>
                <a:gd name="T1" fmla="*/ 4 h 160"/>
                <a:gd name="T2" fmla="*/ 2 w 28"/>
                <a:gd name="T3" fmla="*/ 28 h 160"/>
                <a:gd name="T4" fmla="*/ 6 w 28"/>
                <a:gd name="T5" fmla="*/ 56 h 160"/>
                <a:gd name="T6" fmla="*/ 10 w 28"/>
                <a:gd name="T7" fmla="*/ 72 h 160"/>
                <a:gd name="T8" fmla="*/ 18 w 28"/>
                <a:gd name="T9" fmla="*/ 104 h 160"/>
                <a:gd name="T10" fmla="*/ 22 w 28"/>
                <a:gd name="T11" fmla="*/ 122 h 160"/>
                <a:gd name="T12" fmla="*/ 24 w 28"/>
                <a:gd name="T13" fmla="*/ 128 h 160"/>
                <a:gd name="T14" fmla="*/ 26 w 28"/>
                <a:gd name="T15" fmla="*/ 142 h 160"/>
                <a:gd name="T16" fmla="*/ 28 w 28"/>
                <a:gd name="T17" fmla="*/ 154 h 160"/>
                <a:gd name="T18" fmla="*/ 26 w 28"/>
                <a:gd name="T19" fmla="*/ 160 h 160"/>
                <a:gd name="T20" fmla="*/ 26 w 28"/>
                <a:gd name="T21" fmla="*/ 158 h 160"/>
                <a:gd name="T22" fmla="*/ 24 w 28"/>
                <a:gd name="T23" fmla="*/ 152 h 160"/>
                <a:gd name="T24" fmla="*/ 24 w 28"/>
                <a:gd name="T25" fmla="*/ 144 h 160"/>
                <a:gd name="T26" fmla="*/ 22 w 28"/>
                <a:gd name="T27" fmla="*/ 136 h 160"/>
                <a:gd name="T28" fmla="*/ 22 w 28"/>
                <a:gd name="T29" fmla="*/ 126 h 160"/>
                <a:gd name="T30" fmla="*/ 18 w 28"/>
                <a:gd name="T31" fmla="*/ 112 h 160"/>
                <a:gd name="T32" fmla="*/ 18 w 28"/>
                <a:gd name="T33" fmla="*/ 106 h 160"/>
                <a:gd name="T34" fmla="*/ 12 w 28"/>
                <a:gd name="T35" fmla="*/ 96 h 160"/>
                <a:gd name="T36" fmla="*/ 12 w 28"/>
                <a:gd name="T37" fmla="*/ 84 h 160"/>
                <a:gd name="T38" fmla="*/ 8 w 28"/>
                <a:gd name="T39" fmla="*/ 80 h 160"/>
                <a:gd name="T40" fmla="*/ 8 w 28"/>
                <a:gd name="T41" fmla="*/ 78 h 160"/>
                <a:gd name="T42" fmla="*/ 6 w 28"/>
                <a:gd name="T43" fmla="*/ 72 h 160"/>
                <a:gd name="T44" fmla="*/ 4 w 28"/>
                <a:gd name="T45" fmla="*/ 64 h 160"/>
                <a:gd name="T46" fmla="*/ 6 w 28"/>
                <a:gd name="T47" fmla="*/ 62 h 160"/>
                <a:gd name="T48" fmla="*/ 2 w 28"/>
                <a:gd name="T49" fmla="*/ 54 h 160"/>
                <a:gd name="T50" fmla="*/ 2 w 28"/>
                <a:gd name="T51" fmla="*/ 46 h 160"/>
                <a:gd name="T52" fmla="*/ 0 w 28"/>
                <a:gd name="T53" fmla="*/ 26 h 160"/>
                <a:gd name="T54" fmla="*/ 2 w 28"/>
                <a:gd name="T55" fmla="*/ 10 h 160"/>
                <a:gd name="T56" fmla="*/ 2 w 28"/>
                <a:gd name="T57" fmla="*/ 2 h 160"/>
                <a:gd name="T58" fmla="*/ 4 w 28"/>
                <a:gd name="T59" fmla="*/ 0 h 160"/>
                <a:gd name="T60" fmla="*/ 4 w 28"/>
                <a:gd name="T61" fmla="*/ 0 h 160"/>
                <a:gd name="T62" fmla="*/ 4 w 28"/>
                <a:gd name="T63" fmla="*/ 4 h 1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 h="160">
                  <a:moveTo>
                    <a:pt x="4" y="4"/>
                  </a:moveTo>
                  <a:lnTo>
                    <a:pt x="2" y="28"/>
                  </a:lnTo>
                  <a:lnTo>
                    <a:pt x="6" y="56"/>
                  </a:lnTo>
                  <a:lnTo>
                    <a:pt x="10" y="72"/>
                  </a:lnTo>
                  <a:lnTo>
                    <a:pt x="18" y="104"/>
                  </a:lnTo>
                  <a:lnTo>
                    <a:pt x="22" y="122"/>
                  </a:lnTo>
                  <a:lnTo>
                    <a:pt x="24" y="128"/>
                  </a:lnTo>
                  <a:lnTo>
                    <a:pt x="26" y="142"/>
                  </a:lnTo>
                  <a:lnTo>
                    <a:pt x="28" y="154"/>
                  </a:lnTo>
                  <a:lnTo>
                    <a:pt x="26" y="160"/>
                  </a:lnTo>
                  <a:lnTo>
                    <a:pt x="26" y="158"/>
                  </a:lnTo>
                  <a:lnTo>
                    <a:pt x="24" y="152"/>
                  </a:lnTo>
                  <a:lnTo>
                    <a:pt x="24" y="144"/>
                  </a:lnTo>
                  <a:lnTo>
                    <a:pt x="22" y="136"/>
                  </a:lnTo>
                  <a:lnTo>
                    <a:pt x="22" y="126"/>
                  </a:lnTo>
                  <a:lnTo>
                    <a:pt x="18" y="112"/>
                  </a:lnTo>
                  <a:lnTo>
                    <a:pt x="18" y="106"/>
                  </a:lnTo>
                  <a:lnTo>
                    <a:pt x="12" y="96"/>
                  </a:lnTo>
                  <a:lnTo>
                    <a:pt x="12" y="84"/>
                  </a:lnTo>
                  <a:lnTo>
                    <a:pt x="8" y="80"/>
                  </a:lnTo>
                  <a:lnTo>
                    <a:pt x="8" y="78"/>
                  </a:lnTo>
                  <a:lnTo>
                    <a:pt x="6" y="72"/>
                  </a:lnTo>
                  <a:lnTo>
                    <a:pt x="4" y="64"/>
                  </a:lnTo>
                  <a:lnTo>
                    <a:pt x="6" y="62"/>
                  </a:lnTo>
                  <a:lnTo>
                    <a:pt x="2" y="54"/>
                  </a:lnTo>
                  <a:lnTo>
                    <a:pt x="2" y="46"/>
                  </a:lnTo>
                  <a:lnTo>
                    <a:pt x="0" y="26"/>
                  </a:lnTo>
                  <a:lnTo>
                    <a:pt x="2" y="10"/>
                  </a:lnTo>
                  <a:lnTo>
                    <a:pt x="2" y="2"/>
                  </a:lnTo>
                  <a:lnTo>
                    <a:pt x="4" y="0"/>
                  </a:lnTo>
                  <a:lnTo>
                    <a:pt x="4"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97" name="Freeform 235"/>
            <p:cNvSpPr>
              <a:spLocks/>
            </p:cNvSpPr>
            <p:nvPr/>
          </p:nvSpPr>
          <p:spPr bwMode="auto">
            <a:xfrm>
              <a:off x="5727" y="835"/>
              <a:ext cx="24" cy="32"/>
            </a:xfrm>
            <a:custGeom>
              <a:avLst/>
              <a:gdLst>
                <a:gd name="T0" fmla="*/ 12 w 24"/>
                <a:gd name="T1" fmla="*/ 2 h 32"/>
                <a:gd name="T2" fmla="*/ 14 w 24"/>
                <a:gd name="T3" fmla="*/ 4 h 32"/>
                <a:gd name="T4" fmla="*/ 20 w 24"/>
                <a:gd name="T5" fmla="*/ 6 h 32"/>
                <a:gd name="T6" fmla="*/ 24 w 24"/>
                <a:gd name="T7" fmla="*/ 12 h 32"/>
                <a:gd name="T8" fmla="*/ 22 w 24"/>
                <a:gd name="T9" fmla="*/ 16 h 32"/>
                <a:gd name="T10" fmla="*/ 20 w 24"/>
                <a:gd name="T11" fmla="*/ 20 h 32"/>
                <a:gd name="T12" fmla="*/ 14 w 24"/>
                <a:gd name="T13" fmla="*/ 20 h 32"/>
                <a:gd name="T14" fmla="*/ 12 w 24"/>
                <a:gd name="T15" fmla="*/ 20 h 32"/>
                <a:gd name="T16" fmla="*/ 12 w 24"/>
                <a:gd name="T17" fmla="*/ 24 h 32"/>
                <a:gd name="T18" fmla="*/ 16 w 24"/>
                <a:gd name="T19" fmla="*/ 24 h 32"/>
                <a:gd name="T20" fmla="*/ 16 w 24"/>
                <a:gd name="T21" fmla="*/ 26 h 32"/>
                <a:gd name="T22" fmla="*/ 14 w 24"/>
                <a:gd name="T23" fmla="*/ 32 h 32"/>
                <a:gd name="T24" fmla="*/ 12 w 24"/>
                <a:gd name="T25" fmla="*/ 30 h 32"/>
                <a:gd name="T26" fmla="*/ 10 w 24"/>
                <a:gd name="T27" fmla="*/ 32 h 32"/>
                <a:gd name="T28" fmla="*/ 8 w 24"/>
                <a:gd name="T29" fmla="*/ 30 h 32"/>
                <a:gd name="T30" fmla="*/ 4 w 24"/>
                <a:gd name="T31" fmla="*/ 30 h 32"/>
                <a:gd name="T32" fmla="*/ 2 w 24"/>
                <a:gd name="T33" fmla="*/ 28 h 32"/>
                <a:gd name="T34" fmla="*/ 4 w 24"/>
                <a:gd name="T35" fmla="*/ 26 h 32"/>
                <a:gd name="T36" fmla="*/ 0 w 24"/>
                <a:gd name="T37" fmla="*/ 26 h 32"/>
                <a:gd name="T38" fmla="*/ 0 w 24"/>
                <a:gd name="T39" fmla="*/ 24 h 32"/>
                <a:gd name="T40" fmla="*/ 0 w 24"/>
                <a:gd name="T41" fmla="*/ 14 h 32"/>
                <a:gd name="T42" fmla="*/ 0 w 24"/>
                <a:gd name="T43" fmla="*/ 12 h 32"/>
                <a:gd name="T44" fmla="*/ 4 w 24"/>
                <a:gd name="T45" fmla="*/ 10 h 32"/>
                <a:gd name="T46" fmla="*/ 0 w 24"/>
                <a:gd name="T47" fmla="*/ 8 h 32"/>
                <a:gd name="T48" fmla="*/ 2 w 24"/>
                <a:gd name="T49" fmla="*/ 4 h 32"/>
                <a:gd name="T50" fmla="*/ 4 w 24"/>
                <a:gd name="T51" fmla="*/ 4 h 32"/>
                <a:gd name="T52" fmla="*/ 4 w 24"/>
                <a:gd name="T53" fmla="*/ 2 h 32"/>
                <a:gd name="T54" fmla="*/ 8 w 24"/>
                <a:gd name="T55" fmla="*/ 2 h 32"/>
                <a:gd name="T56" fmla="*/ 10 w 24"/>
                <a:gd name="T57" fmla="*/ 0 h 32"/>
                <a:gd name="T58" fmla="*/ 12 w 24"/>
                <a:gd name="T59" fmla="*/ 2 h 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4" h="32">
                  <a:moveTo>
                    <a:pt x="12" y="2"/>
                  </a:moveTo>
                  <a:lnTo>
                    <a:pt x="14" y="4"/>
                  </a:lnTo>
                  <a:lnTo>
                    <a:pt x="20" y="6"/>
                  </a:lnTo>
                  <a:lnTo>
                    <a:pt x="24" y="12"/>
                  </a:lnTo>
                  <a:lnTo>
                    <a:pt x="22" y="16"/>
                  </a:lnTo>
                  <a:lnTo>
                    <a:pt x="20" y="20"/>
                  </a:lnTo>
                  <a:lnTo>
                    <a:pt x="14" y="20"/>
                  </a:lnTo>
                  <a:lnTo>
                    <a:pt x="12" y="20"/>
                  </a:lnTo>
                  <a:lnTo>
                    <a:pt x="12" y="24"/>
                  </a:lnTo>
                  <a:lnTo>
                    <a:pt x="16" y="24"/>
                  </a:lnTo>
                  <a:lnTo>
                    <a:pt x="16" y="26"/>
                  </a:lnTo>
                  <a:lnTo>
                    <a:pt x="14" y="32"/>
                  </a:lnTo>
                  <a:lnTo>
                    <a:pt x="12" y="30"/>
                  </a:lnTo>
                  <a:lnTo>
                    <a:pt x="10" y="32"/>
                  </a:lnTo>
                  <a:lnTo>
                    <a:pt x="8" y="30"/>
                  </a:lnTo>
                  <a:lnTo>
                    <a:pt x="4" y="30"/>
                  </a:lnTo>
                  <a:lnTo>
                    <a:pt x="2" y="28"/>
                  </a:lnTo>
                  <a:lnTo>
                    <a:pt x="4" y="26"/>
                  </a:lnTo>
                  <a:lnTo>
                    <a:pt x="0" y="26"/>
                  </a:lnTo>
                  <a:lnTo>
                    <a:pt x="0" y="24"/>
                  </a:lnTo>
                  <a:lnTo>
                    <a:pt x="0" y="14"/>
                  </a:lnTo>
                  <a:lnTo>
                    <a:pt x="0" y="12"/>
                  </a:lnTo>
                  <a:lnTo>
                    <a:pt x="4" y="10"/>
                  </a:lnTo>
                  <a:lnTo>
                    <a:pt x="0" y="8"/>
                  </a:lnTo>
                  <a:lnTo>
                    <a:pt x="2" y="4"/>
                  </a:lnTo>
                  <a:lnTo>
                    <a:pt x="4" y="4"/>
                  </a:lnTo>
                  <a:lnTo>
                    <a:pt x="4" y="2"/>
                  </a:lnTo>
                  <a:lnTo>
                    <a:pt x="8" y="2"/>
                  </a:lnTo>
                  <a:lnTo>
                    <a:pt x="10" y="0"/>
                  </a:lnTo>
                  <a:lnTo>
                    <a:pt x="1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598" name="Freeform 236"/>
            <p:cNvSpPr>
              <a:spLocks/>
            </p:cNvSpPr>
            <p:nvPr/>
          </p:nvSpPr>
          <p:spPr bwMode="auto">
            <a:xfrm>
              <a:off x="5727" y="835"/>
              <a:ext cx="24" cy="32"/>
            </a:xfrm>
            <a:custGeom>
              <a:avLst/>
              <a:gdLst>
                <a:gd name="T0" fmla="*/ 12 w 24"/>
                <a:gd name="T1" fmla="*/ 2 h 32"/>
                <a:gd name="T2" fmla="*/ 14 w 24"/>
                <a:gd name="T3" fmla="*/ 4 h 32"/>
                <a:gd name="T4" fmla="*/ 20 w 24"/>
                <a:gd name="T5" fmla="*/ 6 h 32"/>
                <a:gd name="T6" fmla="*/ 24 w 24"/>
                <a:gd name="T7" fmla="*/ 12 h 32"/>
                <a:gd name="T8" fmla="*/ 22 w 24"/>
                <a:gd name="T9" fmla="*/ 16 h 32"/>
                <a:gd name="T10" fmla="*/ 20 w 24"/>
                <a:gd name="T11" fmla="*/ 20 h 32"/>
                <a:gd name="T12" fmla="*/ 14 w 24"/>
                <a:gd name="T13" fmla="*/ 20 h 32"/>
                <a:gd name="T14" fmla="*/ 12 w 24"/>
                <a:gd name="T15" fmla="*/ 20 h 32"/>
                <a:gd name="T16" fmla="*/ 12 w 24"/>
                <a:gd name="T17" fmla="*/ 24 h 32"/>
                <a:gd name="T18" fmla="*/ 16 w 24"/>
                <a:gd name="T19" fmla="*/ 24 h 32"/>
                <a:gd name="T20" fmla="*/ 16 w 24"/>
                <a:gd name="T21" fmla="*/ 26 h 32"/>
                <a:gd name="T22" fmla="*/ 14 w 24"/>
                <a:gd name="T23" fmla="*/ 32 h 32"/>
                <a:gd name="T24" fmla="*/ 12 w 24"/>
                <a:gd name="T25" fmla="*/ 30 h 32"/>
                <a:gd name="T26" fmla="*/ 10 w 24"/>
                <a:gd name="T27" fmla="*/ 32 h 32"/>
                <a:gd name="T28" fmla="*/ 8 w 24"/>
                <a:gd name="T29" fmla="*/ 30 h 32"/>
                <a:gd name="T30" fmla="*/ 4 w 24"/>
                <a:gd name="T31" fmla="*/ 30 h 32"/>
                <a:gd name="T32" fmla="*/ 2 w 24"/>
                <a:gd name="T33" fmla="*/ 28 h 32"/>
                <a:gd name="T34" fmla="*/ 4 w 24"/>
                <a:gd name="T35" fmla="*/ 26 h 32"/>
                <a:gd name="T36" fmla="*/ 0 w 24"/>
                <a:gd name="T37" fmla="*/ 26 h 32"/>
                <a:gd name="T38" fmla="*/ 0 w 24"/>
                <a:gd name="T39" fmla="*/ 24 h 32"/>
                <a:gd name="T40" fmla="*/ 0 w 24"/>
                <a:gd name="T41" fmla="*/ 14 h 32"/>
                <a:gd name="T42" fmla="*/ 0 w 24"/>
                <a:gd name="T43" fmla="*/ 12 h 32"/>
                <a:gd name="T44" fmla="*/ 4 w 24"/>
                <a:gd name="T45" fmla="*/ 10 h 32"/>
                <a:gd name="T46" fmla="*/ 0 w 24"/>
                <a:gd name="T47" fmla="*/ 8 h 32"/>
                <a:gd name="T48" fmla="*/ 2 w 24"/>
                <a:gd name="T49" fmla="*/ 4 h 32"/>
                <a:gd name="T50" fmla="*/ 4 w 24"/>
                <a:gd name="T51" fmla="*/ 4 h 32"/>
                <a:gd name="T52" fmla="*/ 4 w 24"/>
                <a:gd name="T53" fmla="*/ 2 h 32"/>
                <a:gd name="T54" fmla="*/ 8 w 24"/>
                <a:gd name="T55" fmla="*/ 2 h 32"/>
                <a:gd name="T56" fmla="*/ 10 w 24"/>
                <a:gd name="T57" fmla="*/ 0 h 32"/>
                <a:gd name="T58" fmla="*/ 12 w 24"/>
                <a:gd name="T59" fmla="*/ 2 h 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4" h="32">
                  <a:moveTo>
                    <a:pt x="12" y="2"/>
                  </a:moveTo>
                  <a:lnTo>
                    <a:pt x="14" y="4"/>
                  </a:lnTo>
                  <a:lnTo>
                    <a:pt x="20" y="6"/>
                  </a:lnTo>
                  <a:lnTo>
                    <a:pt x="24" y="12"/>
                  </a:lnTo>
                  <a:lnTo>
                    <a:pt x="22" y="16"/>
                  </a:lnTo>
                  <a:lnTo>
                    <a:pt x="20" y="20"/>
                  </a:lnTo>
                  <a:lnTo>
                    <a:pt x="14" y="20"/>
                  </a:lnTo>
                  <a:lnTo>
                    <a:pt x="12" y="20"/>
                  </a:lnTo>
                  <a:lnTo>
                    <a:pt x="12" y="24"/>
                  </a:lnTo>
                  <a:lnTo>
                    <a:pt x="16" y="24"/>
                  </a:lnTo>
                  <a:lnTo>
                    <a:pt x="16" y="26"/>
                  </a:lnTo>
                  <a:lnTo>
                    <a:pt x="14" y="32"/>
                  </a:lnTo>
                  <a:lnTo>
                    <a:pt x="12" y="30"/>
                  </a:lnTo>
                  <a:lnTo>
                    <a:pt x="10" y="32"/>
                  </a:lnTo>
                  <a:lnTo>
                    <a:pt x="8" y="30"/>
                  </a:lnTo>
                  <a:lnTo>
                    <a:pt x="4" y="30"/>
                  </a:lnTo>
                  <a:lnTo>
                    <a:pt x="2" y="28"/>
                  </a:lnTo>
                  <a:lnTo>
                    <a:pt x="4" y="26"/>
                  </a:lnTo>
                  <a:lnTo>
                    <a:pt x="0" y="26"/>
                  </a:lnTo>
                  <a:lnTo>
                    <a:pt x="0" y="24"/>
                  </a:lnTo>
                  <a:lnTo>
                    <a:pt x="0" y="14"/>
                  </a:lnTo>
                  <a:lnTo>
                    <a:pt x="0" y="12"/>
                  </a:lnTo>
                  <a:lnTo>
                    <a:pt x="4" y="10"/>
                  </a:lnTo>
                  <a:lnTo>
                    <a:pt x="0" y="8"/>
                  </a:lnTo>
                  <a:lnTo>
                    <a:pt x="2" y="4"/>
                  </a:lnTo>
                  <a:lnTo>
                    <a:pt x="4" y="4"/>
                  </a:lnTo>
                  <a:lnTo>
                    <a:pt x="4" y="2"/>
                  </a:lnTo>
                  <a:lnTo>
                    <a:pt x="8" y="2"/>
                  </a:lnTo>
                  <a:lnTo>
                    <a:pt x="10" y="0"/>
                  </a:lnTo>
                  <a:lnTo>
                    <a:pt x="12"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599" name="Freeform 237"/>
            <p:cNvSpPr>
              <a:spLocks/>
            </p:cNvSpPr>
            <p:nvPr/>
          </p:nvSpPr>
          <p:spPr bwMode="auto">
            <a:xfrm>
              <a:off x="5681" y="1327"/>
              <a:ext cx="30" cy="24"/>
            </a:xfrm>
            <a:custGeom>
              <a:avLst/>
              <a:gdLst>
                <a:gd name="T0" fmla="*/ 18 w 30"/>
                <a:gd name="T1" fmla="*/ 2 h 24"/>
                <a:gd name="T2" fmla="*/ 20 w 30"/>
                <a:gd name="T3" fmla="*/ 6 h 24"/>
                <a:gd name="T4" fmla="*/ 30 w 30"/>
                <a:gd name="T5" fmla="*/ 14 h 24"/>
                <a:gd name="T6" fmla="*/ 28 w 30"/>
                <a:gd name="T7" fmla="*/ 18 h 24"/>
                <a:gd name="T8" fmla="*/ 24 w 30"/>
                <a:gd name="T9" fmla="*/ 20 h 24"/>
                <a:gd name="T10" fmla="*/ 16 w 30"/>
                <a:gd name="T11" fmla="*/ 24 h 24"/>
                <a:gd name="T12" fmla="*/ 0 w 30"/>
                <a:gd name="T13" fmla="*/ 22 h 24"/>
                <a:gd name="T14" fmla="*/ 4 w 30"/>
                <a:gd name="T15" fmla="*/ 20 h 24"/>
                <a:gd name="T16" fmla="*/ 12 w 30"/>
                <a:gd name="T17" fmla="*/ 16 h 24"/>
                <a:gd name="T18" fmla="*/ 14 w 30"/>
                <a:gd name="T19" fmla="*/ 18 h 24"/>
                <a:gd name="T20" fmla="*/ 20 w 30"/>
                <a:gd name="T21" fmla="*/ 14 h 24"/>
                <a:gd name="T22" fmla="*/ 20 w 30"/>
                <a:gd name="T23" fmla="*/ 8 h 24"/>
                <a:gd name="T24" fmla="*/ 20 w 30"/>
                <a:gd name="T25" fmla="*/ 8 h 24"/>
                <a:gd name="T26" fmla="*/ 18 w 30"/>
                <a:gd name="T27" fmla="*/ 14 h 24"/>
                <a:gd name="T28" fmla="*/ 16 w 30"/>
                <a:gd name="T29" fmla="*/ 14 h 24"/>
                <a:gd name="T30" fmla="*/ 18 w 30"/>
                <a:gd name="T31" fmla="*/ 6 h 24"/>
                <a:gd name="T32" fmla="*/ 14 w 30"/>
                <a:gd name="T33" fmla="*/ 0 h 24"/>
                <a:gd name="T34" fmla="*/ 16 w 30"/>
                <a:gd name="T35" fmla="*/ 0 h 24"/>
                <a:gd name="T36" fmla="*/ 18 w 30"/>
                <a:gd name="T37" fmla="*/ 2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0" h="24">
                  <a:moveTo>
                    <a:pt x="18" y="2"/>
                  </a:moveTo>
                  <a:lnTo>
                    <a:pt x="20" y="6"/>
                  </a:lnTo>
                  <a:lnTo>
                    <a:pt x="30" y="14"/>
                  </a:lnTo>
                  <a:lnTo>
                    <a:pt x="28" y="18"/>
                  </a:lnTo>
                  <a:lnTo>
                    <a:pt x="24" y="20"/>
                  </a:lnTo>
                  <a:lnTo>
                    <a:pt x="16" y="24"/>
                  </a:lnTo>
                  <a:lnTo>
                    <a:pt x="0" y="22"/>
                  </a:lnTo>
                  <a:lnTo>
                    <a:pt x="4" y="20"/>
                  </a:lnTo>
                  <a:lnTo>
                    <a:pt x="12" y="16"/>
                  </a:lnTo>
                  <a:lnTo>
                    <a:pt x="14" y="18"/>
                  </a:lnTo>
                  <a:lnTo>
                    <a:pt x="20" y="14"/>
                  </a:lnTo>
                  <a:lnTo>
                    <a:pt x="20" y="8"/>
                  </a:lnTo>
                  <a:lnTo>
                    <a:pt x="18" y="14"/>
                  </a:lnTo>
                  <a:lnTo>
                    <a:pt x="16" y="14"/>
                  </a:lnTo>
                  <a:lnTo>
                    <a:pt x="18" y="6"/>
                  </a:lnTo>
                  <a:lnTo>
                    <a:pt x="14" y="0"/>
                  </a:lnTo>
                  <a:lnTo>
                    <a:pt x="16" y="0"/>
                  </a:lnTo>
                  <a:lnTo>
                    <a:pt x="1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00" name="Freeform 238"/>
            <p:cNvSpPr>
              <a:spLocks/>
            </p:cNvSpPr>
            <p:nvPr/>
          </p:nvSpPr>
          <p:spPr bwMode="auto">
            <a:xfrm>
              <a:off x="5681" y="1327"/>
              <a:ext cx="30" cy="24"/>
            </a:xfrm>
            <a:custGeom>
              <a:avLst/>
              <a:gdLst>
                <a:gd name="T0" fmla="*/ 18 w 30"/>
                <a:gd name="T1" fmla="*/ 2 h 24"/>
                <a:gd name="T2" fmla="*/ 20 w 30"/>
                <a:gd name="T3" fmla="*/ 6 h 24"/>
                <a:gd name="T4" fmla="*/ 30 w 30"/>
                <a:gd name="T5" fmla="*/ 14 h 24"/>
                <a:gd name="T6" fmla="*/ 28 w 30"/>
                <a:gd name="T7" fmla="*/ 18 h 24"/>
                <a:gd name="T8" fmla="*/ 24 w 30"/>
                <a:gd name="T9" fmla="*/ 20 h 24"/>
                <a:gd name="T10" fmla="*/ 16 w 30"/>
                <a:gd name="T11" fmla="*/ 24 h 24"/>
                <a:gd name="T12" fmla="*/ 0 w 30"/>
                <a:gd name="T13" fmla="*/ 22 h 24"/>
                <a:gd name="T14" fmla="*/ 4 w 30"/>
                <a:gd name="T15" fmla="*/ 20 h 24"/>
                <a:gd name="T16" fmla="*/ 12 w 30"/>
                <a:gd name="T17" fmla="*/ 16 h 24"/>
                <a:gd name="T18" fmla="*/ 14 w 30"/>
                <a:gd name="T19" fmla="*/ 18 h 24"/>
                <a:gd name="T20" fmla="*/ 20 w 30"/>
                <a:gd name="T21" fmla="*/ 14 h 24"/>
                <a:gd name="T22" fmla="*/ 20 w 30"/>
                <a:gd name="T23" fmla="*/ 8 h 24"/>
                <a:gd name="T24" fmla="*/ 20 w 30"/>
                <a:gd name="T25" fmla="*/ 8 h 24"/>
                <a:gd name="T26" fmla="*/ 18 w 30"/>
                <a:gd name="T27" fmla="*/ 14 h 24"/>
                <a:gd name="T28" fmla="*/ 16 w 30"/>
                <a:gd name="T29" fmla="*/ 14 h 24"/>
                <a:gd name="T30" fmla="*/ 18 w 30"/>
                <a:gd name="T31" fmla="*/ 6 h 24"/>
                <a:gd name="T32" fmla="*/ 14 w 30"/>
                <a:gd name="T33" fmla="*/ 0 h 24"/>
                <a:gd name="T34" fmla="*/ 16 w 30"/>
                <a:gd name="T35" fmla="*/ 0 h 24"/>
                <a:gd name="T36" fmla="*/ 18 w 30"/>
                <a:gd name="T37" fmla="*/ 2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0" h="24">
                  <a:moveTo>
                    <a:pt x="18" y="2"/>
                  </a:moveTo>
                  <a:lnTo>
                    <a:pt x="20" y="6"/>
                  </a:lnTo>
                  <a:lnTo>
                    <a:pt x="30" y="14"/>
                  </a:lnTo>
                  <a:lnTo>
                    <a:pt x="28" y="18"/>
                  </a:lnTo>
                  <a:lnTo>
                    <a:pt x="24" y="20"/>
                  </a:lnTo>
                  <a:lnTo>
                    <a:pt x="16" y="24"/>
                  </a:lnTo>
                  <a:lnTo>
                    <a:pt x="0" y="22"/>
                  </a:lnTo>
                  <a:lnTo>
                    <a:pt x="4" y="20"/>
                  </a:lnTo>
                  <a:lnTo>
                    <a:pt x="12" y="16"/>
                  </a:lnTo>
                  <a:lnTo>
                    <a:pt x="14" y="18"/>
                  </a:lnTo>
                  <a:lnTo>
                    <a:pt x="20" y="14"/>
                  </a:lnTo>
                  <a:lnTo>
                    <a:pt x="20" y="8"/>
                  </a:lnTo>
                  <a:lnTo>
                    <a:pt x="18" y="14"/>
                  </a:lnTo>
                  <a:lnTo>
                    <a:pt x="16" y="14"/>
                  </a:lnTo>
                  <a:lnTo>
                    <a:pt x="18" y="6"/>
                  </a:lnTo>
                  <a:lnTo>
                    <a:pt x="14" y="0"/>
                  </a:lnTo>
                  <a:lnTo>
                    <a:pt x="16" y="0"/>
                  </a:lnTo>
                  <a:lnTo>
                    <a:pt x="18"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01" name="Freeform 239"/>
            <p:cNvSpPr>
              <a:spLocks/>
            </p:cNvSpPr>
            <p:nvPr/>
          </p:nvSpPr>
          <p:spPr bwMode="auto">
            <a:xfrm>
              <a:off x="5617" y="1333"/>
              <a:ext cx="34" cy="30"/>
            </a:xfrm>
            <a:custGeom>
              <a:avLst/>
              <a:gdLst>
                <a:gd name="T0" fmla="*/ 24 w 34"/>
                <a:gd name="T1" fmla="*/ 2 h 30"/>
                <a:gd name="T2" fmla="*/ 26 w 34"/>
                <a:gd name="T3" fmla="*/ 4 h 30"/>
                <a:gd name="T4" fmla="*/ 26 w 34"/>
                <a:gd name="T5" fmla="*/ 4 h 30"/>
                <a:gd name="T6" fmla="*/ 24 w 34"/>
                <a:gd name="T7" fmla="*/ 8 h 30"/>
                <a:gd name="T8" fmla="*/ 26 w 34"/>
                <a:gd name="T9" fmla="*/ 8 h 30"/>
                <a:gd name="T10" fmla="*/ 32 w 34"/>
                <a:gd name="T11" fmla="*/ 8 h 30"/>
                <a:gd name="T12" fmla="*/ 34 w 34"/>
                <a:gd name="T13" fmla="*/ 16 h 30"/>
                <a:gd name="T14" fmla="*/ 24 w 34"/>
                <a:gd name="T15" fmla="*/ 18 h 30"/>
                <a:gd name="T16" fmla="*/ 14 w 34"/>
                <a:gd name="T17" fmla="*/ 22 h 30"/>
                <a:gd name="T18" fmla="*/ 10 w 34"/>
                <a:gd name="T19" fmla="*/ 26 h 30"/>
                <a:gd name="T20" fmla="*/ 10 w 34"/>
                <a:gd name="T21" fmla="*/ 30 h 30"/>
                <a:gd name="T22" fmla="*/ 0 w 34"/>
                <a:gd name="T23" fmla="*/ 26 h 30"/>
                <a:gd name="T24" fmla="*/ 8 w 34"/>
                <a:gd name="T25" fmla="*/ 22 h 30"/>
                <a:gd name="T26" fmla="*/ 12 w 34"/>
                <a:gd name="T27" fmla="*/ 10 h 30"/>
                <a:gd name="T28" fmla="*/ 14 w 34"/>
                <a:gd name="T29" fmla="*/ 6 h 30"/>
                <a:gd name="T30" fmla="*/ 18 w 34"/>
                <a:gd name="T31" fmla="*/ 4 h 30"/>
                <a:gd name="T32" fmla="*/ 18 w 34"/>
                <a:gd name="T33" fmla="*/ 0 h 30"/>
                <a:gd name="T34" fmla="*/ 20 w 34"/>
                <a:gd name="T35" fmla="*/ 2 h 30"/>
                <a:gd name="T36" fmla="*/ 20 w 34"/>
                <a:gd name="T37" fmla="*/ 6 h 30"/>
                <a:gd name="T38" fmla="*/ 22 w 34"/>
                <a:gd name="T39" fmla="*/ 6 h 30"/>
                <a:gd name="T40" fmla="*/ 22 w 34"/>
                <a:gd name="T41" fmla="*/ 2 h 30"/>
                <a:gd name="T42" fmla="*/ 24 w 34"/>
                <a:gd name="T43" fmla="*/ 2 h 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30">
                  <a:moveTo>
                    <a:pt x="24" y="2"/>
                  </a:moveTo>
                  <a:lnTo>
                    <a:pt x="26" y="4"/>
                  </a:lnTo>
                  <a:lnTo>
                    <a:pt x="24" y="8"/>
                  </a:lnTo>
                  <a:lnTo>
                    <a:pt x="26" y="8"/>
                  </a:lnTo>
                  <a:lnTo>
                    <a:pt x="32" y="8"/>
                  </a:lnTo>
                  <a:lnTo>
                    <a:pt x="34" y="16"/>
                  </a:lnTo>
                  <a:lnTo>
                    <a:pt x="24" y="18"/>
                  </a:lnTo>
                  <a:lnTo>
                    <a:pt x="14" y="22"/>
                  </a:lnTo>
                  <a:lnTo>
                    <a:pt x="10" y="26"/>
                  </a:lnTo>
                  <a:lnTo>
                    <a:pt x="10" y="30"/>
                  </a:lnTo>
                  <a:lnTo>
                    <a:pt x="0" y="26"/>
                  </a:lnTo>
                  <a:lnTo>
                    <a:pt x="8" y="22"/>
                  </a:lnTo>
                  <a:lnTo>
                    <a:pt x="12" y="10"/>
                  </a:lnTo>
                  <a:lnTo>
                    <a:pt x="14" y="6"/>
                  </a:lnTo>
                  <a:lnTo>
                    <a:pt x="18" y="4"/>
                  </a:lnTo>
                  <a:lnTo>
                    <a:pt x="18" y="0"/>
                  </a:lnTo>
                  <a:lnTo>
                    <a:pt x="20" y="2"/>
                  </a:lnTo>
                  <a:lnTo>
                    <a:pt x="20" y="6"/>
                  </a:lnTo>
                  <a:lnTo>
                    <a:pt x="22" y="6"/>
                  </a:lnTo>
                  <a:lnTo>
                    <a:pt x="22" y="2"/>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02" name="Freeform 240"/>
            <p:cNvSpPr>
              <a:spLocks/>
            </p:cNvSpPr>
            <p:nvPr/>
          </p:nvSpPr>
          <p:spPr bwMode="auto">
            <a:xfrm>
              <a:off x="5617" y="1333"/>
              <a:ext cx="34" cy="30"/>
            </a:xfrm>
            <a:custGeom>
              <a:avLst/>
              <a:gdLst>
                <a:gd name="T0" fmla="*/ 24 w 34"/>
                <a:gd name="T1" fmla="*/ 2 h 30"/>
                <a:gd name="T2" fmla="*/ 26 w 34"/>
                <a:gd name="T3" fmla="*/ 4 h 30"/>
                <a:gd name="T4" fmla="*/ 26 w 34"/>
                <a:gd name="T5" fmla="*/ 4 h 30"/>
                <a:gd name="T6" fmla="*/ 24 w 34"/>
                <a:gd name="T7" fmla="*/ 8 h 30"/>
                <a:gd name="T8" fmla="*/ 26 w 34"/>
                <a:gd name="T9" fmla="*/ 8 h 30"/>
                <a:gd name="T10" fmla="*/ 32 w 34"/>
                <a:gd name="T11" fmla="*/ 8 h 30"/>
                <a:gd name="T12" fmla="*/ 34 w 34"/>
                <a:gd name="T13" fmla="*/ 16 h 30"/>
                <a:gd name="T14" fmla="*/ 24 w 34"/>
                <a:gd name="T15" fmla="*/ 18 h 30"/>
                <a:gd name="T16" fmla="*/ 14 w 34"/>
                <a:gd name="T17" fmla="*/ 22 h 30"/>
                <a:gd name="T18" fmla="*/ 10 w 34"/>
                <a:gd name="T19" fmla="*/ 26 h 30"/>
                <a:gd name="T20" fmla="*/ 10 w 34"/>
                <a:gd name="T21" fmla="*/ 30 h 30"/>
                <a:gd name="T22" fmla="*/ 0 w 34"/>
                <a:gd name="T23" fmla="*/ 26 h 30"/>
                <a:gd name="T24" fmla="*/ 8 w 34"/>
                <a:gd name="T25" fmla="*/ 22 h 30"/>
                <a:gd name="T26" fmla="*/ 12 w 34"/>
                <a:gd name="T27" fmla="*/ 10 h 30"/>
                <a:gd name="T28" fmla="*/ 14 w 34"/>
                <a:gd name="T29" fmla="*/ 6 h 30"/>
                <a:gd name="T30" fmla="*/ 18 w 34"/>
                <a:gd name="T31" fmla="*/ 4 h 30"/>
                <a:gd name="T32" fmla="*/ 18 w 34"/>
                <a:gd name="T33" fmla="*/ 0 h 30"/>
                <a:gd name="T34" fmla="*/ 20 w 34"/>
                <a:gd name="T35" fmla="*/ 2 h 30"/>
                <a:gd name="T36" fmla="*/ 20 w 34"/>
                <a:gd name="T37" fmla="*/ 6 h 30"/>
                <a:gd name="T38" fmla="*/ 22 w 34"/>
                <a:gd name="T39" fmla="*/ 6 h 30"/>
                <a:gd name="T40" fmla="*/ 22 w 34"/>
                <a:gd name="T41" fmla="*/ 2 h 30"/>
                <a:gd name="T42" fmla="*/ 24 w 34"/>
                <a:gd name="T43" fmla="*/ 2 h 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4" h="30">
                  <a:moveTo>
                    <a:pt x="24" y="2"/>
                  </a:moveTo>
                  <a:lnTo>
                    <a:pt x="26" y="4"/>
                  </a:lnTo>
                  <a:lnTo>
                    <a:pt x="24" y="8"/>
                  </a:lnTo>
                  <a:lnTo>
                    <a:pt x="26" y="8"/>
                  </a:lnTo>
                  <a:lnTo>
                    <a:pt x="32" y="8"/>
                  </a:lnTo>
                  <a:lnTo>
                    <a:pt x="34" y="16"/>
                  </a:lnTo>
                  <a:lnTo>
                    <a:pt x="24" y="18"/>
                  </a:lnTo>
                  <a:lnTo>
                    <a:pt x="14" y="22"/>
                  </a:lnTo>
                  <a:lnTo>
                    <a:pt x="10" y="26"/>
                  </a:lnTo>
                  <a:lnTo>
                    <a:pt x="10" y="30"/>
                  </a:lnTo>
                  <a:lnTo>
                    <a:pt x="0" y="26"/>
                  </a:lnTo>
                  <a:lnTo>
                    <a:pt x="8" y="22"/>
                  </a:lnTo>
                  <a:lnTo>
                    <a:pt x="12" y="10"/>
                  </a:lnTo>
                  <a:lnTo>
                    <a:pt x="14" y="6"/>
                  </a:lnTo>
                  <a:lnTo>
                    <a:pt x="18" y="4"/>
                  </a:lnTo>
                  <a:lnTo>
                    <a:pt x="18" y="0"/>
                  </a:lnTo>
                  <a:lnTo>
                    <a:pt x="20" y="2"/>
                  </a:lnTo>
                  <a:lnTo>
                    <a:pt x="20" y="6"/>
                  </a:lnTo>
                  <a:lnTo>
                    <a:pt x="22" y="6"/>
                  </a:lnTo>
                  <a:lnTo>
                    <a:pt x="22" y="2"/>
                  </a:lnTo>
                  <a:lnTo>
                    <a:pt x="24"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03" name="Freeform 241"/>
            <p:cNvSpPr>
              <a:spLocks/>
            </p:cNvSpPr>
            <p:nvPr/>
          </p:nvSpPr>
          <p:spPr bwMode="auto">
            <a:xfrm>
              <a:off x="5311" y="1429"/>
              <a:ext cx="212" cy="132"/>
            </a:xfrm>
            <a:custGeom>
              <a:avLst/>
              <a:gdLst>
                <a:gd name="T0" fmla="*/ 184 w 212"/>
                <a:gd name="T1" fmla="*/ 26 h 132"/>
                <a:gd name="T2" fmla="*/ 156 w 212"/>
                <a:gd name="T3" fmla="*/ 50 h 132"/>
                <a:gd name="T4" fmla="*/ 152 w 212"/>
                <a:gd name="T5" fmla="*/ 48 h 132"/>
                <a:gd name="T6" fmla="*/ 132 w 212"/>
                <a:gd name="T7" fmla="*/ 70 h 132"/>
                <a:gd name="T8" fmla="*/ 138 w 212"/>
                <a:gd name="T9" fmla="*/ 64 h 132"/>
                <a:gd name="T10" fmla="*/ 134 w 212"/>
                <a:gd name="T11" fmla="*/ 64 h 132"/>
                <a:gd name="T12" fmla="*/ 126 w 212"/>
                <a:gd name="T13" fmla="*/ 68 h 132"/>
                <a:gd name="T14" fmla="*/ 118 w 212"/>
                <a:gd name="T15" fmla="*/ 76 h 132"/>
                <a:gd name="T16" fmla="*/ 104 w 212"/>
                <a:gd name="T17" fmla="*/ 80 h 132"/>
                <a:gd name="T18" fmla="*/ 92 w 212"/>
                <a:gd name="T19" fmla="*/ 86 h 132"/>
                <a:gd name="T20" fmla="*/ 90 w 212"/>
                <a:gd name="T21" fmla="*/ 92 h 132"/>
                <a:gd name="T22" fmla="*/ 74 w 212"/>
                <a:gd name="T23" fmla="*/ 98 h 132"/>
                <a:gd name="T24" fmla="*/ 48 w 212"/>
                <a:gd name="T25" fmla="*/ 112 h 132"/>
                <a:gd name="T26" fmla="*/ 38 w 212"/>
                <a:gd name="T27" fmla="*/ 116 h 132"/>
                <a:gd name="T28" fmla="*/ 42 w 212"/>
                <a:gd name="T29" fmla="*/ 120 h 132"/>
                <a:gd name="T30" fmla="*/ 50 w 212"/>
                <a:gd name="T31" fmla="*/ 118 h 132"/>
                <a:gd name="T32" fmla="*/ 14 w 212"/>
                <a:gd name="T33" fmla="*/ 132 h 132"/>
                <a:gd name="T34" fmla="*/ 26 w 212"/>
                <a:gd name="T35" fmla="*/ 124 h 132"/>
                <a:gd name="T36" fmla="*/ 28 w 212"/>
                <a:gd name="T37" fmla="*/ 118 h 132"/>
                <a:gd name="T38" fmla="*/ 14 w 212"/>
                <a:gd name="T39" fmla="*/ 122 h 132"/>
                <a:gd name="T40" fmla="*/ 14 w 212"/>
                <a:gd name="T41" fmla="*/ 128 h 132"/>
                <a:gd name="T42" fmla="*/ 6 w 212"/>
                <a:gd name="T43" fmla="*/ 132 h 132"/>
                <a:gd name="T44" fmla="*/ 0 w 212"/>
                <a:gd name="T45" fmla="*/ 124 h 132"/>
                <a:gd name="T46" fmla="*/ 4 w 212"/>
                <a:gd name="T47" fmla="*/ 112 h 132"/>
                <a:gd name="T48" fmla="*/ 10 w 212"/>
                <a:gd name="T49" fmla="*/ 100 h 132"/>
                <a:gd name="T50" fmla="*/ 16 w 212"/>
                <a:gd name="T51" fmla="*/ 96 h 132"/>
                <a:gd name="T52" fmla="*/ 22 w 212"/>
                <a:gd name="T53" fmla="*/ 92 h 132"/>
                <a:gd name="T54" fmla="*/ 28 w 212"/>
                <a:gd name="T55" fmla="*/ 92 h 132"/>
                <a:gd name="T56" fmla="*/ 24 w 212"/>
                <a:gd name="T57" fmla="*/ 86 h 132"/>
                <a:gd name="T58" fmla="*/ 28 w 212"/>
                <a:gd name="T59" fmla="*/ 82 h 132"/>
                <a:gd name="T60" fmla="*/ 32 w 212"/>
                <a:gd name="T61" fmla="*/ 80 h 132"/>
                <a:gd name="T62" fmla="*/ 40 w 212"/>
                <a:gd name="T63" fmla="*/ 72 h 132"/>
                <a:gd name="T64" fmla="*/ 50 w 212"/>
                <a:gd name="T65" fmla="*/ 74 h 132"/>
                <a:gd name="T66" fmla="*/ 48 w 212"/>
                <a:gd name="T67" fmla="*/ 66 h 132"/>
                <a:gd name="T68" fmla="*/ 54 w 212"/>
                <a:gd name="T69" fmla="*/ 70 h 132"/>
                <a:gd name="T70" fmla="*/ 62 w 212"/>
                <a:gd name="T71" fmla="*/ 68 h 132"/>
                <a:gd name="T72" fmla="*/ 58 w 212"/>
                <a:gd name="T73" fmla="*/ 66 h 132"/>
                <a:gd name="T74" fmla="*/ 62 w 212"/>
                <a:gd name="T75" fmla="*/ 64 h 132"/>
                <a:gd name="T76" fmla="*/ 82 w 212"/>
                <a:gd name="T77" fmla="*/ 58 h 132"/>
                <a:gd name="T78" fmla="*/ 86 w 212"/>
                <a:gd name="T79" fmla="*/ 52 h 132"/>
                <a:gd name="T80" fmla="*/ 88 w 212"/>
                <a:gd name="T81" fmla="*/ 54 h 132"/>
                <a:gd name="T82" fmla="*/ 92 w 212"/>
                <a:gd name="T83" fmla="*/ 50 h 132"/>
                <a:gd name="T84" fmla="*/ 124 w 212"/>
                <a:gd name="T85" fmla="*/ 42 h 132"/>
                <a:gd name="T86" fmla="*/ 136 w 212"/>
                <a:gd name="T87" fmla="*/ 36 h 132"/>
                <a:gd name="T88" fmla="*/ 150 w 212"/>
                <a:gd name="T89" fmla="*/ 16 h 132"/>
                <a:gd name="T90" fmla="*/ 164 w 212"/>
                <a:gd name="T91" fmla="*/ 2 h 132"/>
                <a:gd name="T92" fmla="*/ 166 w 212"/>
                <a:gd name="T93" fmla="*/ 8 h 132"/>
                <a:gd name="T94" fmla="*/ 156 w 212"/>
                <a:gd name="T95" fmla="*/ 14 h 132"/>
                <a:gd name="T96" fmla="*/ 158 w 212"/>
                <a:gd name="T97" fmla="*/ 22 h 132"/>
                <a:gd name="T98" fmla="*/ 154 w 212"/>
                <a:gd name="T99" fmla="*/ 30 h 132"/>
                <a:gd name="T100" fmla="*/ 150 w 212"/>
                <a:gd name="T101" fmla="*/ 28 h 132"/>
                <a:gd name="T102" fmla="*/ 144 w 212"/>
                <a:gd name="T103" fmla="*/ 38 h 132"/>
                <a:gd name="T104" fmla="*/ 142 w 212"/>
                <a:gd name="T105" fmla="*/ 46 h 132"/>
                <a:gd name="T106" fmla="*/ 154 w 212"/>
                <a:gd name="T107" fmla="*/ 42 h 132"/>
                <a:gd name="T108" fmla="*/ 160 w 212"/>
                <a:gd name="T109" fmla="*/ 32 h 132"/>
                <a:gd name="T110" fmla="*/ 164 w 212"/>
                <a:gd name="T111" fmla="*/ 20 h 132"/>
                <a:gd name="T112" fmla="*/ 172 w 212"/>
                <a:gd name="T113" fmla="*/ 20 h 132"/>
                <a:gd name="T114" fmla="*/ 180 w 212"/>
                <a:gd name="T115" fmla="*/ 20 h 132"/>
                <a:gd name="T116" fmla="*/ 184 w 212"/>
                <a:gd name="T117" fmla="*/ 14 h 132"/>
                <a:gd name="T118" fmla="*/ 190 w 212"/>
                <a:gd name="T119" fmla="*/ 16 h 132"/>
                <a:gd name="T120" fmla="*/ 200 w 212"/>
                <a:gd name="T121" fmla="*/ 8 h 132"/>
                <a:gd name="T122" fmla="*/ 206 w 212"/>
                <a:gd name="T123" fmla="*/ 4 h 132"/>
                <a:gd name="T124" fmla="*/ 212 w 212"/>
                <a:gd name="T125" fmla="*/ 2 h 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 h="132">
                  <a:moveTo>
                    <a:pt x="206" y="6"/>
                  </a:moveTo>
                  <a:lnTo>
                    <a:pt x="194" y="20"/>
                  </a:lnTo>
                  <a:lnTo>
                    <a:pt x="184" y="26"/>
                  </a:lnTo>
                  <a:lnTo>
                    <a:pt x="176" y="36"/>
                  </a:lnTo>
                  <a:lnTo>
                    <a:pt x="158" y="50"/>
                  </a:lnTo>
                  <a:lnTo>
                    <a:pt x="156" y="50"/>
                  </a:lnTo>
                  <a:lnTo>
                    <a:pt x="158" y="46"/>
                  </a:lnTo>
                  <a:lnTo>
                    <a:pt x="152" y="46"/>
                  </a:lnTo>
                  <a:lnTo>
                    <a:pt x="152" y="48"/>
                  </a:lnTo>
                  <a:lnTo>
                    <a:pt x="154" y="52"/>
                  </a:lnTo>
                  <a:lnTo>
                    <a:pt x="154" y="54"/>
                  </a:lnTo>
                  <a:lnTo>
                    <a:pt x="132" y="70"/>
                  </a:lnTo>
                  <a:lnTo>
                    <a:pt x="132" y="68"/>
                  </a:lnTo>
                  <a:lnTo>
                    <a:pt x="138" y="64"/>
                  </a:lnTo>
                  <a:lnTo>
                    <a:pt x="140" y="62"/>
                  </a:lnTo>
                  <a:lnTo>
                    <a:pt x="138" y="62"/>
                  </a:lnTo>
                  <a:lnTo>
                    <a:pt x="134" y="64"/>
                  </a:lnTo>
                  <a:lnTo>
                    <a:pt x="132" y="64"/>
                  </a:lnTo>
                  <a:lnTo>
                    <a:pt x="128" y="68"/>
                  </a:lnTo>
                  <a:lnTo>
                    <a:pt x="126" y="68"/>
                  </a:lnTo>
                  <a:lnTo>
                    <a:pt x="122" y="68"/>
                  </a:lnTo>
                  <a:lnTo>
                    <a:pt x="124" y="72"/>
                  </a:lnTo>
                  <a:lnTo>
                    <a:pt x="118" y="76"/>
                  </a:lnTo>
                  <a:lnTo>
                    <a:pt x="114" y="74"/>
                  </a:lnTo>
                  <a:lnTo>
                    <a:pt x="110" y="78"/>
                  </a:lnTo>
                  <a:lnTo>
                    <a:pt x="104" y="80"/>
                  </a:lnTo>
                  <a:lnTo>
                    <a:pt x="100" y="84"/>
                  </a:lnTo>
                  <a:lnTo>
                    <a:pt x="96" y="86"/>
                  </a:lnTo>
                  <a:lnTo>
                    <a:pt x="92" y="86"/>
                  </a:lnTo>
                  <a:lnTo>
                    <a:pt x="90" y="88"/>
                  </a:lnTo>
                  <a:lnTo>
                    <a:pt x="92" y="90"/>
                  </a:lnTo>
                  <a:lnTo>
                    <a:pt x="90" y="92"/>
                  </a:lnTo>
                  <a:lnTo>
                    <a:pt x="82" y="92"/>
                  </a:lnTo>
                  <a:lnTo>
                    <a:pt x="78" y="96"/>
                  </a:lnTo>
                  <a:lnTo>
                    <a:pt x="74" y="98"/>
                  </a:lnTo>
                  <a:lnTo>
                    <a:pt x="68" y="104"/>
                  </a:lnTo>
                  <a:lnTo>
                    <a:pt x="52" y="110"/>
                  </a:lnTo>
                  <a:lnTo>
                    <a:pt x="48" y="112"/>
                  </a:lnTo>
                  <a:lnTo>
                    <a:pt x="40" y="118"/>
                  </a:lnTo>
                  <a:lnTo>
                    <a:pt x="38" y="116"/>
                  </a:lnTo>
                  <a:lnTo>
                    <a:pt x="36" y="118"/>
                  </a:lnTo>
                  <a:lnTo>
                    <a:pt x="38" y="120"/>
                  </a:lnTo>
                  <a:lnTo>
                    <a:pt x="42" y="120"/>
                  </a:lnTo>
                  <a:lnTo>
                    <a:pt x="48" y="118"/>
                  </a:lnTo>
                  <a:lnTo>
                    <a:pt x="50" y="118"/>
                  </a:lnTo>
                  <a:lnTo>
                    <a:pt x="30" y="124"/>
                  </a:lnTo>
                  <a:lnTo>
                    <a:pt x="14" y="132"/>
                  </a:lnTo>
                  <a:lnTo>
                    <a:pt x="20" y="128"/>
                  </a:lnTo>
                  <a:lnTo>
                    <a:pt x="26" y="124"/>
                  </a:lnTo>
                  <a:lnTo>
                    <a:pt x="28" y="122"/>
                  </a:lnTo>
                  <a:lnTo>
                    <a:pt x="30" y="122"/>
                  </a:lnTo>
                  <a:lnTo>
                    <a:pt x="28" y="118"/>
                  </a:lnTo>
                  <a:lnTo>
                    <a:pt x="22" y="116"/>
                  </a:lnTo>
                  <a:lnTo>
                    <a:pt x="18" y="118"/>
                  </a:lnTo>
                  <a:lnTo>
                    <a:pt x="14" y="122"/>
                  </a:lnTo>
                  <a:lnTo>
                    <a:pt x="18" y="126"/>
                  </a:lnTo>
                  <a:lnTo>
                    <a:pt x="14" y="128"/>
                  </a:lnTo>
                  <a:lnTo>
                    <a:pt x="12" y="130"/>
                  </a:lnTo>
                  <a:lnTo>
                    <a:pt x="6" y="132"/>
                  </a:lnTo>
                  <a:lnTo>
                    <a:pt x="4" y="128"/>
                  </a:lnTo>
                  <a:lnTo>
                    <a:pt x="0" y="126"/>
                  </a:lnTo>
                  <a:lnTo>
                    <a:pt x="0" y="124"/>
                  </a:lnTo>
                  <a:lnTo>
                    <a:pt x="2" y="120"/>
                  </a:lnTo>
                  <a:lnTo>
                    <a:pt x="2" y="116"/>
                  </a:lnTo>
                  <a:lnTo>
                    <a:pt x="4" y="112"/>
                  </a:lnTo>
                  <a:lnTo>
                    <a:pt x="4" y="106"/>
                  </a:lnTo>
                  <a:lnTo>
                    <a:pt x="6" y="100"/>
                  </a:lnTo>
                  <a:lnTo>
                    <a:pt x="10" y="100"/>
                  </a:lnTo>
                  <a:lnTo>
                    <a:pt x="14" y="100"/>
                  </a:lnTo>
                  <a:lnTo>
                    <a:pt x="14" y="98"/>
                  </a:lnTo>
                  <a:lnTo>
                    <a:pt x="16" y="96"/>
                  </a:lnTo>
                  <a:lnTo>
                    <a:pt x="20" y="96"/>
                  </a:lnTo>
                  <a:lnTo>
                    <a:pt x="24" y="96"/>
                  </a:lnTo>
                  <a:lnTo>
                    <a:pt x="22" y="92"/>
                  </a:lnTo>
                  <a:lnTo>
                    <a:pt x="24" y="90"/>
                  </a:lnTo>
                  <a:lnTo>
                    <a:pt x="26" y="90"/>
                  </a:lnTo>
                  <a:lnTo>
                    <a:pt x="28" y="92"/>
                  </a:lnTo>
                  <a:lnTo>
                    <a:pt x="30" y="88"/>
                  </a:lnTo>
                  <a:lnTo>
                    <a:pt x="24" y="86"/>
                  </a:lnTo>
                  <a:lnTo>
                    <a:pt x="24" y="84"/>
                  </a:lnTo>
                  <a:lnTo>
                    <a:pt x="26" y="84"/>
                  </a:lnTo>
                  <a:lnTo>
                    <a:pt x="28" y="82"/>
                  </a:lnTo>
                  <a:lnTo>
                    <a:pt x="34" y="88"/>
                  </a:lnTo>
                  <a:lnTo>
                    <a:pt x="32" y="80"/>
                  </a:lnTo>
                  <a:lnTo>
                    <a:pt x="32" y="78"/>
                  </a:lnTo>
                  <a:lnTo>
                    <a:pt x="36" y="72"/>
                  </a:lnTo>
                  <a:lnTo>
                    <a:pt x="40" y="72"/>
                  </a:lnTo>
                  <a:lnTo>
                    <a:pt x="44" y="72"/>
                  </a:lnTo>
                  <a:lnTo>
                    <a:pt x="46" y="74"/>
                  </a:lnTo>
                  <a:lnTo>
                    <a:pt x="50" y="74"/>
                  </a:lnTo>
                  <a:lnTo>
                    <a:pt x="50" y="72"/>
                  </a:lnTo>
                  <a:lnTo>
                    <a:pt x="48" y="68"/>
                  </a:lnTo>
                  <a:lnTo>
                    <a:pt x="48" y="66"/>
                  </a:lnTo>
                  <a:lnTo>
                    <a:pt x="54" y="66"/>
                  </a:lnTo>
                  <a:lnTo>
                    <a:pt x="52" y="68"/>
                  </a:lnTo>
                  <a:lnTo>
                    <a:pt x="54" y="70"/>
                  </a:lnTo>
                  <a:lnTo>
                    <a:pt x="58" y="68"/>
                  </a:lnTo>
                  <a:lnTo>
                    <a:pt x="62" y="68"/>
                  </a:lnTo>
                  <a:lnTo>
                    <a:pt x="60" y="66"/>
                  </a:lnTo>
                  <a:lnTo>
                    <a:pt x="58" y="64"/>
                  </a:lnTo>
                  <a:lnTo>
                    <a:pt x="58" y="66"/>
                  </a:lnTo>
                  <a:lnTo>
                    <a:pt x="56" y="66"/>
                  </a:lnTo>
                  <a:lnTo>
                    <a:pt x="56" y="62"/>
                  </a:lnTo>
                  <a:lnTo>
                    <a:pt x="62" y="64"/>
                  </a:lnTo>
                  <a:lnTo>
                    <a:pt x="68" y="62"/>
                  </a:lnTo>
                  <a:lnTo>
                    <a:pt x="76" y="64"/>
                  </a:lnTo>
                  <a:lnTo>
                    <a:pt x="82" y="58"/>
                  </a:lnTo>
                  <a:lnTo>
                    <a:pt x="82" y="56"/>
                  </a:lnTo>
                  <a:lnTo>
                    <a:pt x="80" y="54"/>
                  </a:lnTo>
                  <a:lnTo>
                    <a:pt x="86" y="52"/>
                  </a:lnTo>
                  <a:lnTo>
                    <a:pt x="86" y="54"/>
                  </a:lnTo>
                  <a:lnTo>
                    <a:pt x="88" y="54"/>
                  </a:lnTo>
                  <a:lnTo>
                    <a:pt x="90" y="54"/>
                  </a:lnTo>
                  <a:lnTo>
                    <a:pt x="88" y="50"/>
                  </a:lnTo>
                  <a:lnTo>
                    <a:pt x="92" y="50"/>
                  </a:lnTo>
                  <a:lnTo>
                    <a:pt x="114" y="44"/>
                  </a:lnTo>
                  <a:lnTo>
                    <a:pt x="122" y="44"/>
                  </a:lnTo>
                  <a:lnTo>
                    <a:pt x="124" y="42"/>
                  </a:lnTo>
                  <a:lnTo>
                    <a:pt x="128" y="38"/>
                  </a:lnTo>
                  <a:lnTo>
                    <a:pt x="134" y="38"/>
                  </a:lnTo>
                  <a:lnTo>
                    <a:pt x="136" y="36"/>
                  </a:lnTo>
                  <a:lnTo>
                    <a:pt x="142" y="26"/>
                  </a:lnTo>
                  <a:lnTo>
                    <a:pt x="146" y="22"/>
                  </a:lnTo>
                  <a:lnTo>
                    <a:pt x="150" y="16"/>
                  </a:lnTo>
                  <a:lnTo>
                    <a:pt x="156" y="12"/>
                  </a:lnTo>
                  <a:lnTo>
                    <a:pt x="158" y="6"/>
                  </a:lnTo>
                  <a:lnTo>
                    <a:pt x="164" y="2"/>
                  </a:lnTo>
                  <a:lnTo>
                    <a:pt x="168" y="0"/>
                  </a:lnTo>
                  <a:lnTo>
                    <a:pt x="168" y="4"/>
                  </a:lnTo>
                  <a:lnTo>
                    <a:pt x="166" y="8"/>
                  </a:lnTo>
                  <a:lnTo>
                    <a:pt x="164" y="6"/>
                  </a:lnTo>
                  <a:lnTo>
                    <a:pt x="162" y="6"/>
                  </a:lnTo>
                  <a:lnTo>
                    <a:pt x="156" y="14"/>
                  </a:lnTo>
                  <a:lnTo>
                    <a:pt x="154" y="20"/>
                  </a:lnTo>
                  <a:lnTo>
                    <a:pt x="156" y="20"/>
                  </a:lnTo>
                  <a:lnTo>
                    <a:pt x="158" y="22"/>
                  </a:lnTo>
                  <a:lnTo>
                    <a:pt x="154" y="24"/>
                  </a:lnTo>
                  <a:lnTo>
                    <a:pt x="152" y="26"/>
                  </a:lnTo>
                  <a:lnTo>
                    <a:pt x="154" y="30"/>
                  </a:lnTo>
                  <a:lnTo>
                    <a:pt x="152" y="28"/>
                  </a:lnTo>
                  <a:lnTo>
                    <a:pt x="150" y="28"/>
                  </a:lnTo>
                  <a:lnTo>
                    <a:pt x="150" y="32"/>
                  </a:lnTo>
                  <a:lnTo>
                    <a:pt x="146" y="32"/>
                  </a:lnTo>
                  <a:lnTo>
                    <a:pt x="144" y="38"/>
                  </a:lnTo>
                  <a:lnTo>
                    <a:pt x="138" y="46"/>
                  </a:lnTo>
                  <a:lnTo>
                    <a:pt x="142" y="46"/>
                  </a:lnTo>
                  <a:lnTo>
                    <a:pt x="144" y="44"/>
                  </a:lnTo>
                  <a:lnTo>
                    <a:pt x="152" y="44"/>
                  </a:lnTo>
                  <a:lnTo>
                    <a:pt x="154" y="42"/>
                  </a:lnTo>
                  <a:lnTo>
                    <a:pt x="158" y="40"/>
                  </a:lnTo>
                  <a:lnTo>
                    <a:pt x="156" y="36"/>
                  </a:lnTo>
                  <a:lnTo>
                    <a:pt x="160" y="32"/>
                  </a:lnTo>
                  <a:lnTo>
                    <a:pt x="162" y="26"/>
                  </a:lnTo>
                  <a:lnTo>
                    <a:pt x="166" y="26"/>
                  </a:lnTo>
                  <a:lnTo>
                    <a:pt x="164" y="20"/>
                  </a:lnTo>
                  <a:lnTo>
                    <a:pt x="168" y="20"/>
                  </a:lnTo>
                  <a:lnTo>
                    <a:pt x="168" y="24"/>
                  </a:lnTo>
                  <a:lnTo>
                    <a:pt x="172" y="20"/>
                  </a:lnTo>
                  <a:lnTo>
                    <a:pt x="172" y="16"/>
                  </a:lnTo>
                  <a:lnTo>
                    <a:pt x="174" y="16"/>
                  </a:lnTo>
                  <a:lnTo>
                    <a:pt x="180" y="20"/>
                  </a:lnTo>
                  <a:lnTo>
                    <a:pt x="178" y="14"/>
                  </a:lnTo>
                  <a:lnTo>
                    <a:pt x="182" y="12"/>
                  </a:lnTo>
                  <a:lnTo>
                    <a:pt x="184" y="14"/>
                  </a:lnTo>
                  <a:lnTo>
                    <a:pt x="184" y="16"/>
                  </a:lnTo>
                  <a:lnTo>
                    <a:pt x="188" y="18"/>
                  </a:lnTo>
                  <a:lnTo>
                    <a:pt x="190" y="16"/>
                  </a:lnTo>
                  <a:lnTo>
                    <a:pt x="194" y="16"/>
                  </a:lnTo>
                  <a:lnTo>
                    <a:pt x="198" y="8"/>
                  </a:lnTo>
                  <a:lnTo>
                    <a:pt x="200" y="8"/>
                  </a:lnTo>
                  <a:lnTo>
                    <a:pt x="202" y="4"/>
                  </a:lnTo>
                  <a:lnTo>
                    <a:pt x="204" y="6"/>
                  </a:lnTo>
                  <a:lnTo>
                    <a:pt x="206" y="4"/>
                  </a:lnTo>
                  <a:lnTo>
                    <a:pt x="204" y="2"/>
                  </a:lnTo>
                  <a:lnTo>
                    <a:pt x="210" y="0"/>
                  </a:lnTo>
                  <a:lnTo>
                    <a:pt x="212" y="2"/>
                  </a:lnTo>
                  <a:lnTo>
                    <a:pt x="20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04" name="Freeform 242"/>
            <p:cNvSpPr>
              <a:spLocks/>
            </p:cNvSpPr>
            <p:nvPr/>
          </p:nvSpPr>
          <p:spPr bwMode="auto">
            <a:xfrm>
              <a:off x="5311" y="1429"/>
              <a:ext cx="212" cy="132"/>
            </a:xfrm>
            <a:custGeom>
              <a:avLst/>
              <a:gdLst>
                <a:gd name="T0" fmla="*/ 184 w 212"/>
                <a:gd name="T1" fmla="*/ 26 h 132"/>
                <a:gd name="T2" fmla="*/ 156 w 212"/>
                <a:gd name="T3" fmla="*/ 50 h 132"/>
                <a:gd name="T4" fmla="*/ 152 w 212"/>
                <a:gd name="T5" fmla="*/ 48 h 132"/>
                <a:gd name="T6" fmla="*/ 132 w 212"/>
                <a:gd name="T7" fmla="*/ 70 h 132"/>
                <a:gd name="T8" fmla="*/ 138 w 212"/>
                <a:gd name="T9" fmla="*/ 64 h 132"/>
                <a:gd name="T10" fmla="*/ 134 w 212"/>
                <a:gd name="T11" fmla="*/ 64 h 132"/>
                <a:gd name="T12" fmla="*/ 126 w 212"/>
                <a:gd name="T13" fmla="*/ 68 h 132"/>
                <a:gd name="T14" fmla="*/ 118 w 212"/>
                <a:gd name="T15" fmla="*/ 76 h 132"/>
                <a:gd name="T16" fmla="*/ 104 w 212"/>
                <a:gd name="T17" fmla="*/ 80 h 132"/>
                <a:gd name="T18" fmla="*/ 92 w 212"/>
                <a:gd name="T19" fmla="*/ 86 h 132"/>
                <a:gd name="T20" fmla="*/ 90 w 212"/>
                <a:gd name="T21" fmla="*/ 92 h 132"/>
                <a:gd name="T22" fmla="*/ 74 w 212"/>
                <a:gd name="T23" fmla="*/ 98 h 132"/>
                <a:gd name="T24" fmla="*/ 48 w 212"/>
                <a:gd name="T25" fmla="*/ 112 h 132"/>
                <a:gd name="T26" fmla="*/ 38 w 212"/>
                <a:gd name="T27" fmla="*/ 116 h 132"/>
                <a:gd name="T28" fmla="*/ 42 w 212"/>
                <a:gd name="T29" fmla="*/ 120 h 132"/>
                <a:gd name="T30" fmla="*/ 50 w 212"/>
                <a:gd name="T31" fmla="*/ 118 h 132"/>
                <a:gd name="T32" fmla="*/ 14 w 212"/>
                <a:gd name="T33" fmla="*/ 132 h 132"/>
                <a:gd name="T34" fmla="*/ 26 w 212"/>
                <a:gd name="T35" fmla="*/ 124 h 132"/>
                <a:gd name="T36" fmla="*/ 28 w 212"/>
                <a:gd name="T37" fmla="*/ 118 h 132"/>
                <a:gd name="T38" fmla="*/ 14 w 212"/>
                <a:gd name="T39" fmla="*/ 122 h 132"/>
                <a:gd name="T40" fmla="*/ 14 w 212"/>
                <a:gd name="T41" fmla="*/ 128 h 132"/>
                <a:gd name="T42" fmla="*/ 6 w 212"/>
                <a:gd name="T43" fmla="*/ 132 h 132"/>
                <a:gd name="T44" fmla="*/ 0 w 212"/>
                <a:gd name="T45" fmla="*/ 124 h 132"/>
                <a:gd name="T46" fmla="*/ 4 w 212"/>
                <a:gd name="T47" fmla="*/ 112 h 132"/>
                <a:gd name="T48" fmla="*/ 10 w 212"/>
                <a:gd name="T49" fmla="*/ 100 h 132"/>
                <a:gd name="T50" fmla="*/ 16 w 212"/>
                <a:gd name="T51" fmla="*/ 96 h 132"/>
                <a:gd name="T52" fmla="*/ 22 w 212"/>
                <a:gd name="T53" fmla="*/ 92 h 132"/>
                <a:gd name="T54" fmla="*/ 28 w 212"/>
                <a:gd name="T55" fmla="*/ 92 h 132"/>
                <a:gd name="T56" fmla="*/ 24 w 212"/>
                <a:gd name="T57" fmla="*/ 86 h 132"/>
                <a:gd name="T58" fmla="*/ 28 w 212"/>
                <a:gd name="T59" fmla="*/ 82 h 132"/>
                <a:gd name="T60" fmla="*/ 32 w 212"/>
                <a:gd name="T61" fmla="*/ 80 h 132"/>
                <a:gd name="T62" fmla="*/ 40 w 212"/>
                <a:gd name="T63" fmla="*/ 72 h 132"/>
                <a:gd name="T64" fmla="*/ 50 w 212"/>
                <a:gd name="T65" fmla="*/ 74 h 132"/>
                <a:gd name="T66" fmla="*/ 48 w 212"/>
                <a:gd name="T67" fmla="*/ 66 h 132"/>
                <a:gd name="T68" fmla="*/ 54 w 212"/>
                <a:gd name="T69" fmla="*/ 70 h 132"/>
                <a:gd name="T70" fmla="*/ 62 w 212"/>
                <a:gd name="T71" fmla="*/ 68 h 132"/>
                <a:gd name="T72" fmla="*/ 58 w 212"/>
                <a:gd name="T73" fmla="*/ 66 h 132"/>
                <a:gd name="T74" fmla="*/ 62 w 212"/>
                <a:gd name="T75" fmla="*/ 64 h 132"/>
                <a:gd name="T76" fmla="*/ 82 w 212"/>
                <a:gd name="T77" fmla="*/ 58 h 132"/>
                <a:gd name="T78" fmla="*/ 86 w 212"/>
                <a:gd name="T79" fmla="*/ 52 h 132"/>
                <a:gd name="T80" fmla="*/ 88 w 212"/>
                <a:gd name="T81" fmla="*/ 54 h 132"/>
                <a:gd name="T82" fmla="*/ 92 w 212"/>
                <a:gd name="T83" fmla="*/ 50 h 132"/>
                <a:gd name="T84" fmla="*/ 124 w 212"/>
                <a:gd name="T85" fmla="*/ 42 h 132"/>
                <a:gd name="T86" fmla="*/ 136 w 212"/>
                <a:gd name="T87" fmla="*/ 36 h 132"/>
                <a:gd name="T88" fmla="*/ 150 w 212"/>
                <a:gd name="T89" fmla="*/ 16 h 132"/>
                <a:gd name="T90" fmla="*/ 164 w 212"/>
                <a:gd name="T91" fmla="*/ 2 h 132"/>
                <a:gd name="T92" fmla="*/ 166 w 212"/>
                <a:gd name="T93" fmla="*/ 8 h 132"/>
                <a:gd name="T94" fmla="*/ 156 w 212"/>
                <a:gd name="T95" fmla="*/ 14 h 132"/>
                <a:gd name="T96" fmla="*/ 158 w 212"/>
                <a:gd name="T97" fmla="*/ 22 h 132"/>
                <a:gd name="T98" fmla="*/ 154 w 212"/>
                <a:gd name="T99" fmla="*/ 30 h 132"/>
                <a:gd name="T100" fmla="*/ 150 w 212"/>
                <a:gd name="T101" fmla="*/ 28 h 132"/>
                <a:gd name="T102" fmla="*/ 144 w 212"/>
                <a:gd name="T103" fmla="*/ 38 h 132"/>
                <a:gd name="T104" fmla="*/ 142 w 212"/>
                <a:gd name="T105" fmla="*/ 46 h 132"/>
                <a:gd name="T106" fmla="*/ 154 w 212"/>
                <a:gd name="T107" fmla="*/ 42 h 132"/>
                <a:gd name="T108" fmla="*/ 160 w 212"/>
                <a:gd name="T109" fmla="*/ 32 h 132"/>
                <a:gd name="T110" fmla="*/ 164 w 212"/>
                <a:gd name="T111" fmla="*/ 20 h 132"/>
                <a:gd name="T112" fmla="*/ 172 w 212"/>
                <a:gd name="T113" fmla="*/ 20 h 132"/>
                <a:gd name="T114" fmla="*/ 180 w 212"/>
                <a:gd name="T115" fmla="*/ 20 h 132"/>
                <a:gd name="T116" fmla="*/ 184 w 212"/>
                <a:gd name="T117" fmla="*/ 14 h 132"/>
                <a:gd name="T118" fmla="*/ 190 w 212"/>
                <a:gd name="T119" fmla="*/ 16 h 132"/>
                <a:gd name="T120" fmla="*/ 200 w 212"/>
                <a:gd name="T121" fmla="*/ 8 h 132"/>
                <a:gd name="T122" fmla="*/ 206 w 212"/>
                <a:gd name="T123" fmla="*/ 4 h 132"/>
                <a:gd name="T124" fmla="*/ 212 w 212"/>
                <a:gd name="T125" fmla="*/ 2 h 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 h="132">
                  <a:moveTo>
                    <a:pt x="206" y="6"/>
                  </a:moveTo>
                  <a:lnTo>
                    <a:pt x="194" y="20"/>
                  </a:lnTo>
                  <a:lnTo>
                    <a:pt x="184" y="26"/>
                  </a:lnTo>
                  <a:lnTo>
                    <a:pt x="176" y="36"/>
                  </a:lnTo>
                  <a:lnTo>
                    <a:pt x="158" y="50"/>
                  </a:lnTo>
                  <a:lnTo>
                    <a:pt x="156" y="50"/>
                  </a:lnTo>
                  <a:lnTo>
                    <a:pt x="158" y="46"/>
                  </a:lnTo>
                  <a:lnTo>
                    <a:pt x="152" y="46"/>
                  </a:lnTo>
                  <a:lnTo>
                    <a:pt x="152" y="48"/>
                  </a:lnTo>
                  <a:lnTo>
                    <a:pt x="154" y="52"/>
                  </a:lnTo>
                  <a:lnTo>
                    <a:pt x="154" y="54"/>
                  </a:lnTo>
                  <a:lnTo>
                    <a:pt x="132" y="70"/>
                  </a:lnTo>
                  <a:lnTo>
                    <a:pt x="132" y="68"/>
                  </a:lnTo>
                  <a:lnTo>
                    <a:pt x="138" y="64"/>
                  </a:lnTo>
                  <a:lnTo>
                    <a:pt x="140" y="62"/>
                  </a:lnTo>
                  <a:lnTo>
                    <a:pt x="138" y="62"/>
                  </a:lnTo>
                  <a:lnTo>
                    <a:pt x="134" y="64"/>
                  </a:lnTo>
                  <a:lnTo>
                    <a:pt x="132" y="64"/>
                  </a:lnTo>
                  <a:lnTo>
                    <a:pt x="128" y="68"/>
                  </a:lnTo>
                  <a:lnTo>
                    <a:pt x="126" y="68"/>
                  </a:lnTo>
                  <a:lnTo>
                    <a:pt x="122" y="68"/>
                  </a:lnTo>
                  <a:lnTo>
                    <a:pt x="124" y="72"/>
                  </a:lnTo>
                  <a:lnTo>
                    <a:pt x="118" y="76"/>
                  </a:lnTo>
                  <a:lnTo>
                    <a:pt x="114" y="74"/>
                  </a:lnTo>
                  <a:lnTo>
                    <a:pt x="110" y="78"/>
                  </a:lnTo>
                  <a:lnTo>
                    <a:pt x="104" y="80"/>
                  </a:lnTo>
                  <a:lnTo>
                    <a:pt x="100" y="84"/>
                  </a:lnTo>
                  <a:lnTo>
                    <a:pt x="96" y="86"/>
                  </a:lnTo>
                  <a:lnTo>
                    <a:pt x="92" y="86"/>
                  </a:lnTo>
                  <a:lnTo>
                    <a:pt x="90" y="88"/>
                  </a:lnTo>
                  <a:lnTo>
                    <a:pt x="92" y="90"/>
                  </a:lnTo>
                  <a:lnTo>
                    <a:pt x="90" y="92"/>
                  </a:lnTo>
                  <a:lnTo>
                    <a:pt x="82" y="92"/>
                  </a:lnTo>
                  <a:lnTo>
                    <a:pt x="78" y="96"/>
                  </a:lnTo>
                  <a:lnTo>
                    <a:pt x="74" y="98"/>
                  </a:lnTo>
                  <a:lnTo>
                    <a:pt x="68" y="104"/>
                  </a:lnTo>
                  <a:lnTo>
                    <a:pt x="52" y="110"/>
                  </a:lnTo>
                  <a:lnTo>
                    <a:pt x="48" y="112"/>
                  </a:lnTo>
                  <a:lnTo>
                    <a:pt x="40" y="118"/>
                  </a:lnTo>
                  <a:lnTo>
                    <a:pt x="38" y="116"/>
                  </a:lnTo>
                  <a:lnTo>
                    <a:pt x="36" y="118"/>
                  </a:lnTo>
                  <a:lnTo>
                    <a:pt x="38" y="120"/>
                  </a:lnTo>
                  <a:lnTo>
                    <a:pt x="42" y="120"/>
                  </a:lnTo>
                  <a:lnTo>
                    <a:pt x="48" y="118"/>
                  </a:lnTo>
                  <a:lnTo>
                    <a:pt x="50" y="118"/>
                  </a:lnTo>
                  <a:lnTo>
                    <a:pt x="30" y="124"/>
                  </a:lnTo>
                  <a:lnTo>
                    <a:pt x="14" y="132"/>
                  </a:lnTo>
                  <a:lnTo>
                    <a:pt x="20" y="128"/>
                  </a:lnTo>
                  <a:lnTo>
                    <a:pt x="26" y="124"/>
                  </a:lnTo>
                  <a:lnTo>
                    <a:pt x="28" y="122"/>
                  </a:lnTo>
                  <a:lnTo>
                    <a:pt x="30" y="122"/>
                  </a:lnTo>
                  <a:lnTo>
                    <a:pt x="28" y="118"/>
                  </a:lnTo>
                  <a:lnTo>
                    <a:pt x="22" y="116"/>
                  </a:lnTo>
                  <a:lnTo>
                    <a:pt x="18" y="118"/>
                  </a:lnTo>
                  <a:lnTo>
                    <a:pt x="14" y="122"/>
                  </a:lnTo>
                  <a:lnTo>
                    <a:pt x="18" y="126"/>
                  </a:lnTo>
                  <a:lnTo>
                    <a:pt x="14" y="128"/>
                  </a:lnTo>
                  <a:lnTo>
                    <a:pt x="12" y="130"/>
                  </a:lnTo>
                  <a:lnTo>
                    <a:pt x="6" y="132"/>
                  </a:lnTo>
                  <a:lnTo>
                    <a:pt x="4" y="128"/>
                  </a:lnTo>
                  <a:lnTo>
                    <a:pt x="0" y="126"/>
                  </a:lnTo>
                  <a:lnTo>
                    <a:pt x="0" y="124"/>
                  </a:lnTo>
                  <a:lnTo>
                    <a:pt x="2" y="120"/>
                  </a:lnTo>
                  <a:lnTo>
                    <a:pt x="2" y="116"/>
                  </a:lnTo>
                  <a:lnTo>
                    <a:pt x="4" y="112"/>
                  </a:lnTo>
                  <a:lnTo>
                    <a:pt x="4" y="106"/>
                  </a:lnTo>
                  <a:lnTo>
                    <a:pt x="6" y="100"/>
                  </a:lnTo>
                  <a:lnTo>
                    <a:pt x="10" y="100"/>
                  </a:lnTo>
                  <a:lnTo>
                    <a:pt x="14" y="100"/>
                  </a:lnTo>
                  <a:lnTo>
                    <a:pt x="14" y="98"/>
                  </a:lnTo>
                  <a:lnTo>
                    <a:pt x="16" y="96"/>
                  </a:lnTo>
                  <a:lnTo>
                    <a:pt x="20" y="96"/>
                  </a:lnTo>
                  <a:lnTo>
                    <a:pt x="24" y="96"/>
                  </a:lnTo>
                  <a:lnTo>
                    <a:pt x="22" y="92"/>
                  </a:lnTo>
                  <a:lnTo>
                    <a:pt x="24" y="90"/>
                  </a:lnTo>
                  <a:lnTo>
                    <a:pt x="26" y="90"/>
                  </a:lnTo>
                  <a:lnTo>
                    <a:pt x="28" y="92"/>
                  </a:lnTo>
                  <a:lnTo>
                    <a:pt x="30" y="88"/>
                  </a:lnTo>
                  <a:lnTo>
                    <a:pt x="24" y="86"/>
                  </a:lnTo>
                  <a:lnTo>
                    <a:pt x="24" y="84"/>
                  </a:lnTo>
                  <a:lnTo>
                    <a:pt x="26" y="84"/>
                  </a:lnTo>
                  <a:lnTo>
                    <a:pt x="28" y="82"/>
                  </a:lnTo>
                  <a:lnTo>
                    <a:pt x="34" y="88"/>
                  </a:lnTo>
                  <a:lnTo>
                    <a:pt x="32" y="80"/>
                  </a:lnTo>
                  <a:lnTo>
                    <a:pt x="32" y="78"/>
                  </a:lnTo>
                  <a:lnTo>
                    <a:pt x="36" y="72"/>
                  </a:lnTo>
                  <a:lnTo>
                    <a:pt x="40" y="72"/>
                  </a:lnTo>
                  <a:lnTo>
                    <a:pt x="44" y="72"/>
                  </a:lnTo>
                  <a:lnTo>
                    <a:pt x="46" y="74"/>
                  </a:lnTo>
                  <a:lnTo>
                    <a:pt x="50" y="74"/>
                  </a:lnTo>
                  <a:lnTo>
                    <a:pt x="50" y="72"/>
                  </a:lnTo>
                  <a:lnTo>
                    <a:pt x="48" y="68"/>
                  </a:lnTo>
                  <a:lnTo>
                    <a:pt x="48" y="66"/>
                  </a:lnTo>
                  <a:lnTo>
                    <a:pt x="54" y="66"/>
                  </a:lnTo>
                  <a:lnTo>
                    <a:pt x="52" y="68"/>
                  </a:lnTo>
                  <a:lnTo>
                    <a:pt x="54" y="70"/>
                  </a:lnTo>
                  <a:lnTo>
                    <a:pt x="58" y="68"/>
                  </a:lnTo>
                  <a:lnTo>
                    <a:pt x="62" y="68"/>
                  </a:lnTo>
                  <a:lnTo>
                    <a:pt x="60" y="66"/>
                  </a:lnTo>
                  <a:lnTo>
                    <a:pt x="58" y="64"/>
                  </a:lnTo>
                  <a:lnTo>
                    <a:pt x="58" y="66"/>
                  </a:lnTo>
                  <a:lnTo>
                    <a:pt x="56" y="66"/>
                  </a:lnTo>
                  <a:lnTo>
                    <a:pt x="56" y="62"/>
                  </a:lnTo>
                  <a:lnTo>
                    <a:pt x="62" y="64"/>
                  </a:lnTo>
                  <a:lnTo>
                    <a:pt x="68" y="62"/>
                  </a:lnTo>
                  <a:lnTo>
                    <a:pt x="76" y="64"/>
                  </a:lnTo>
                  <a:lnTo>
                    <a:pt x="82" y="58"/>
                  </a:lnTo>
                  <a:lnTo>
                    <a:pt x="82" y="56"/>
                  </a:lnTo>
                  <a:lnTo>
                    <a:pt x="80" y="54"/>
                  </a:lnTo>
                  <a:lnTo>
                    <a:pt x="86" y="52"/>
                  </a:lnTo>
                  <a:lnTo>
                    <a:pt x="86" y="54"/>
                  </a:lnTo>
                  <a:lnTo>
                    <a:pt x="88" y="54"/>
                  </a:lnTo>
                  <a:lnTo>
                    <a:pt x="90" y="54"/>
                  </a:lnTo>
                  <a:lnTo>
                    <a:pt x="88" y="50"/>
                  </a:lnTo>
                  <a:lnTo>
                    <a:pt x="92" y="50"/>
                  </a:lnTo>
                  <a:lnTo>
                    <a:pt x="114" y="44"/>
                  </a:lnTo>
                  <a:lnTo>
                    <a:pt x="122" y="44"/>
                  </a:lnTo>
                  <a:lnTo>
                    <a:pt x="124" y="42"/>
                  </a:lnTo>
                  <a:lnTo>
                    <a:pt x="128" y="38"/>
                  </a:lnTo>
                  <a:lnTo>
                    <a:pt x="134" y="38"/>
                  </a:lnTo>
                  <a:lnTo>
                    <a:pt x="136" y="36"/>
                  </a:lnTo>
                  <a:lnTo>
                    <a:pt x="142" y="26"/>
                  </a:lnTo>
                  <a:lnTo>
                    <a:pt x="146" y="22"/>
                  </a:lnTo>
                  <a:lnTo>
                    <a:pt x="150" y="16"/>
                  </a:lnTo>
                  <a:lnTo>
                    <a:pt x="156" y="12"/>
                  </a:lnTo>
                  <a:lnTo>
                    <a:pt x="158" y="6"/>
                  </a:lnTo>
                  <a:lnTo>
                    <a:pt x="164" y="2"/>
                  </a:lnTo>
                  <a:lnTo>
                    <a:pt x="168" y="0"/>
                  </a:lnTo>
                  <a:lnTo>
                    <a:pt x="168" y="4"/>
                  </a:lnTo>
                  <a:lnTo>
                    <a:pt x="166" y="8"/>
                  </a:lnTo>
                  <a:lnTo>
                    <a:pt x="164" y="6"/>
                  </a:lnTo>
                  <a:lnTo>
                    <a:pt x="162" y="6"/>
                  </a:lnTo>
                  <a:lnTo>
                    <a:pt x="156" y="14"/>
                  </a:lnTo>
                  <a:lnTo>
                    <a:pt x="154" y="20"/>
                  </a:lnTo>
                  <a:lnTo>
                    <a:pt x="156" y="20"/>
                  </a:lnTo>
                  <a:lnTo>
                    <a:pt x="158" y="22"/>
                  </a:lnTo>
                  <a:lnTo>
                    <a:pt x="154" y="24"/>
                  </a:lnTo>
                  <a:lnTo>
                    <a:pt x="152" y="26"/>
                  </a:lnTo>
                  <a:lnTo>
                    <a:pt x="154" y="30"/>
                  </a:lnTo>
                  <a:lnTo>
                    <a:pt x="152" y="28"/>
                  </a:lnTo>
                  <a:lnTo>
                    <a:pt x="150" y="28"/>
                  </a:lnTo>
                  <a:lnTo>
                    <a:pt x="150" y="32"/>
                  </a:lnTo>
                  <a:lnTo>
                    <a:pt x="146" y="32"/>
                  </a:lnTo>
                  <a:lnTo>
                    <a:pt x="144" y="38"/>
                  </a:lnTo>
                  <a:lnTo>
                    <a:pt x="138" y="46"/>
                  </a:lnTo>
                  <a:lnTo>
                    <a:pt x="142" y="46"/>
                  </a:lnTo>
                  <a:lnTo>
                    <a:pt x="144" y="44"/>
                  </a:lnTo>
                  <a:lnTo>
                    <a:pt x="152" y="44"/>
                  </a:lnTo>
                  <a:lnTo>
                    <a:pt x="154" y="42"/>
                  </a:lnTo>
                  <a:lnTo>
                    <a:pt x="158" y="40"/>
                  </a:lnTo>
                  <a:lnTo>
                    <a:pt x="156" y="36"/>
                  </a:lnTo>
                  <a:lnTo>
                    <a:pt x="160" y="32"/>
                  </a:lnTo>
                  <a:lnTo>
                    <a:pt x="162" y="26"/>
                  </a:lnTo>
                  <a:lnTo>
                    <a:pt x="166" y="26"/>
                  </a:lnTo>
                  <a:lnTo>
                    <a:pt x="164" y="20"/>
                  </a:lnTo>
                  <a:lnTo>
                    <a:pt x="168" y="20"/>
                  </a:lnTo>
                  <a:lnTo>
                    <a:pt x="168" y="24"/>
                  </a:lnTo>
                  <a:lnTo>
                    <a:pt x="172" y="20"/>
                  </a:lnTo>
                  <a:lnTo>
                    <a:pt x="172" y="16"/>
                  </a:lnTo>
                  <a:lnTo>
                    <a:pt x="174" y="16"/>
                  </a:lnTo>
                  <a:lnTo>
                    <a:pt x="180" y="20"/>
                  </a:lnTo>
                  <a:lnTo>
                    <a:pt x="178" y="14"/>
                  </a:lnTo>
                  <a:lnTo>
                    <a:pt x="182" y="12"/>
                  </a:lnTo>
                  <a:lnTo>
                    <a:pt x="184" y="14"/>
                  </a:lnTo>
                  <a:lnTo>
                    <a:pt x="184" y="16"/>
                  </a:lnTo>
                  <a:lnTo>
                    <a:pt x="188" y="18"/>
                  </a:lnTo>
                  <a:lnTo>
                    <a:pt x="190" y="16"/>
                  </a:lnTo>
                  <a:lnTo>
                    <a:pt x="194" y="16"/>
                  </a:lnTo>
                  <a:lnTo>
                    <a:pt x="198" y="8"/>
                  </a:lnTo>
                  <a:lnTo>
                    <a:pt x="200" y="8"/>
                  </a:lnTo>
                  <a:lnTo>
                    <a:pt x="202" y="4"/>
                  </a:lnTo>
                  <a:lnTo>
                    <a:pt x="204" y="6"/>
                  </a:lnTo>
                  <a:lnTo>
                    <a:pt x="206" y="4"/>
                  </a:lnTo>
                  <a:lnTo>
                    <a:pt x="204" y="2"/>
                  </a:lnTo>
                  <a:lnTo>
                    <a:pt x="210" y="0"/>
                  </a:lnTo>
                  <a:lnTo>
                    <a:pt x="212" y="2"/>
                  </a:lnTo>
                  <a:lnTo>
                    <a:pt x="206" y="6"/>
                  </a:lnTo>
                </a:path>
              </a:pathLst>
            </a:custGeom>
            <a:solidFill>
              <a:schemeClr val="accent3"/>
            </a:solidFill>
            <a:ln w="12700">
              <a:solidFill>
                <a:srgbClr val="FFFFFF"/>
              </a:solidFill>
              <a:prstDash val="solid"/>
              <a:round/>
              <a:headEnd/>
              <a:tailEnd/>
            </a:ln>
            <a:extLst/>
          </p:spPr>
          <p:txBody>
            <a:bodyPr/>
            <a:lstStyle/>
            <a:p>
              <a:endParaRPr lang="en-US" sz="1600" dirty="0">
                <a:solidFill>
                  <a:prstClr val="black"/>
                </a:solidFill>
              </a:endParaRPr>
            </a:p>
          </p:txBody>
        </p:sp>
        <p:sp>
          <p:nvSpPr>
            <p:cNvPr id="2605" name="Freeform 243"/>
            <p:cNvSpPr>
              <a:spLocks/>
            </p:cNvSpPr>
            <p:nvPr/>
          </p:nvSpPr>
          <p:spPr bwMode="auto">
            <a:xfrm>
              <a:off x="261" y="2573"/>
              <a:ext cx="22" cy="38"/>
            </a:xfrm>
            <a:custGeom>
              <a:avLst/>
              <a:gdLst>
                <a:gd name="T0" fmla="*/ 6 w 22"/>
                <a:gd name="T1" fmla="*/ 8 h 38"/>
                <a:gd name="T2" fmla="*/ 10 w 22"/>
                <a:gd name="T3" fmla="*/ 18 h 38"/>
                <a:gd name="T4" fmla="*/ 18 w 22"/>
                <a:gd name="T5" fmla="*/ 30 h 38"/>
                <a:gd name="T6" fmla="*/ 22 w 22"/>
                <a:gd name="T7" fmla="*/ 36 h 38"/>
                <a:gd name="T8" fmla="*/ 22 w 22"/>
                <a:gd name="T9" fmla="*/ 38 h 38"/>
                <a:gd name="T10" fmla="*/ 18 w 22"/>
                <a:gd name="T11" fmla="*/ 36 h 38"/>
                <a:gd name="T12" fmla="*/ 14 w 22"/>
                <a:gd name="T13" fmla="*/ 38 h 38"/>
                <a:gd name="T14" fmla="*/ 6 w 22"/>
                <a:gd name="T15" fmla="*/ 30 h 38"/>
                <a:gd name="T16" fmla="*/ 2 w 22"/>
                <a:gd name="T17" fmla="*/ 8 h 38"/>
                <a:gd name="T18" fmla="*/ 0 w 22"/>
                <a:gd name="T19" fmla="*/ 0 h 38"/>
                <a:gd name="T20" fmla="*/ 0 w 22"/>
                <a:gd name="T21" fmla="*/ 0 h 38"/>
                <a:gd name="T22" fmla="*/ 6 w 22"/>
                <a:gd name="T23" fmla="*/ 2 h 38"/>
                <a:gd name="T24" fmla="*/ 4 w 22"/>
                <a:gd name="T25" fmla="*/ 4 h 38"/>
                <a:gd name="T26" fmla="*/ 6 w 22"/>
                <a:gd name="T27" fmla="*/ 8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 h="38">
                  <a:moveTo>
                    <a:pt x="6" y="8"/>
                  </a:moveTo>
                  <a:lnTo>
                    <a:pt x="10" y="18"/>
                  </a:lnTo>
                  <a:lnTo>
                    <a:pt x="18" y="30"/>
                  </a:lnTo>
                  <a:lnTo>
                    <a:pt x="22" y="36"/>
                  </a:lnTo>
                  <a:lnTo>
                    <a:pt x="22" y="38"/>
                  </a:lnTo>
                  <a:lnTo>
                    <a:pt x="18" y="36"/>
                  </a:lnTo>
                  <a:lnTo>
                    <a:pt x="14" y="38"/>
                  </a:lnTo>
                  <a:lnTo>
                    <a:pt x="6" y="30"/>
                  </a:lnTo>
                  <a:lnTo>
                    <a:pt x="2" y="8"/>
                  </a:lnTo>
                  <a:lnTo>
                    <a:pt x="0" y="0"/>
                  </a:lnTo>
                  <a:lnTo>
                    <a:pt x="6" y="2"/>
                  </a:lnTo>
                  <a:lnTo>
                    <a:pt x="4" y="4"/>
                  </a:lnTo>
                  <a:lnTo>
                    <a:pt x="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06" name="Freeform 244"/>
            <p:cNvSpPr>
              <a:spLocks/>
            </p:cNvSpPr>
            <p:nvPr/>
          </p:nvSpPr>
          <p:spPr bwMode="auto">
            <a:xfrm>
              <a:off x="261" y="2573"/>
              <a:ext cx="22" cy="38"/>
            </a:xfrm>
            <a:custGeom>
              <a:avLst/>
              <a:gdLst>
                <a:gd name="T0" fmla="*/ 6 w 22"/>
                <a:gd name="T1" fmla="*/ 8 h 38"/>
                <a:gd name="T2" fmla="*/ 10 w 22"/>
                <a:gd name="T3" fmla="*/ 18 h 38"/>
                <a:gd name="T4" fmla="*/ 18 w 22"/>
                <a:gd name="T5" fmla="*/ 30 h 38"/>
                <a:gd name="T6" fmla="*/ 22 w 22"/>
                <a:gd name="T7" fmla="*/ 36 h 38"/>
                <a:gd name="T8" fmla="*/ 22 w 22"/>
                <a:gd name="T9" fmla="*/ 38 h 38"/>
                <a:gd name="T10" fmla="*/ 18 w 22"/>
                <a:gd name="T11" fmla="*/ 36 h 38"/>
                <a:gd name="T12" fmla="*/ 14 w 22"/>
                <a:gd name="T13" fmla="*/ 38 h 38"/>
                <a:gd name="T14" fmla="*/ 6 w 22"/>
                <a:gd name="T15" fmla="*/ 30 h 38"/>
                <a:gd name="T16" fmla="*/ 2 w 22"/>
                <a:gd name="T17" fmla="*/ 8 h 38"/>
                <a:gd name="T18" fmla="*/ 0 w 22"/>
                <a:gd name="T19" fmla="*/ 0 h 38"/>
                <a:gd name="T20" fmla="*/ 0 w 22"/>
                <a:gd name="T21" fmla="*/ 0 h 38"/>
                <a:gd name="T22" fmla="*/ 6 w 22"/>
                <a:gd name="T23" fmla="*/ 2 h 38"/>
                <a:gd name="T24" fmla="*/ 4 w 22"/>
                <a:gd name="T25" fmla="*/ 4 h 38"/>
                <a:gd name="T26" fmla="*/ 6 w 22"/>
                <a:gd name="T27" fmla="*/ 8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 h="38">
                  <a:moveTo>
                    <a:pt x="6" y="8"/>
                  </a:moveTo>
                  <a:lnTo>
                    <a:pt x="10" y="18"/>
                  </a:lnTo>
                  <a:lnTo>
                    <a:pt x="18" y="30"/>
                  </a:lnTo>
                  <a:lnTo>
                    <a:pt x="22" y="36"/>
                  </a:lnTo>
                  <a:lnTo>
                    <a:pt x="22" y="38"/>
                  </a:lnTo>
                  <a:lnTo>
                    <a:pt x="18" y="36"/>
                  </a:lnTo>
                  <a:lnTo>
                    <a:pt x="14" y="38"/>
                  </a:lnTo>
                  <a:lnTo>
                    <a:pt x="6" y="30"/>
                  </a:lnTo>
                  <a:lnTo>
                    <a:pt x="2" y="8"/>
                  </a:lnTo>
                  <a:lnTo>
                    <a:pt x="0" y="0"/>
                  </a:lnTo>
                  <a:lnTo>
                    <a:pt x="6" y="2"/>
                  </a:lnTo>
                  <a:lnTo>
                    <a:pt x="4" y="4"/>
                  </a:lnTo>
                  <a:lnTo>
                    <a:pt x="6" y="8"/>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07" name="Freeform 245"/>
            <p:cNvSpPr>
              <a:spLocks/>
            </p:cNvSpPr>
            <p:nvPr/>
          </p:nvSpPr>
          <p:spPr bwMode="auto">
            <a:xfrm>
              <a:off x="277" y="2507"/>
              <a:ext cx="30" cy="36"/>
            </a:xfrm>
            <a:custGeom>
              <a:avLst/>
              <a:gdLst>
                <a:gd name="T0" fmla="*/ 8 w 30"/>
                <a:gd name="T1" fmla="*/ 4 h 36"/>
                <a:gd name="T2" fmla="*/ 10 w 30"/>
                <a:gd name="T3" fmla="*/ 8 h 36"/>
                <a:gd name="T4" fmla="*/ 14 w 30"/>
                <a:gd name="T5" fmla="*/ 10 h 36"/>
                <a:gd name="T6" fmla="*/ 16 w 30"/>
                <a:gd name="T7" fmla="*/ 12 h 36"/>
                <a:gd name="T8" fmla="*/ 24 w 30"/>
                <a:gd name="T9" fmla="*/ 18 h 36"/>
                <a:gd name="T10" fmla="*/ 24 w 30"/>
                <a:gd name="T11" fmla="*/ 24 h 36"/>
                <a:gd name="T12" fmla="*/ 30 w 30"/>
                <a:gd name="T13" fmla="*/ 30 h 36"/>
                <a:gd name="T14" fmla="*/ 28 w 30"/>
                <a:gd name="T15" fmla="*/ 34 h 36"/>
                <a:gd name="T16" fmla="*/ 28 w 30"/>
                <a:gd name="T17" fmla="*/ 36 h 36"/>
                <a:gd name="T18" fmla="*/ 26 w 30"/>
                <a:gd name="T19" fmla="*/ 36 h 36"/>
                <a:gd name="T20" fmla="*/ 20 w 30"/>
                <a:gd name="T21" fmla="*/ 30 h 36"/>
                <a:gd name="T22" fmla="*/ 14 w 30"/>
                <a:gd name="T23" fmla="*/ 30 h 36"/>
                <a:gd name="T24" fmla="*/ 10 w 30"/>
                <a:gd name="T25" fmla="*/ 28 h 36"/>
                <a:gd name="T26" fmla="*/ 10 w 30"/>
                <a:gd name="T27" fmla="*/ 22 h 36"/>
                <a:gd name="T28" fmla="*/ 10 w 30"/>
                <a:gd name="T29" fmla="*/ 18 h 36"/>
                <a:gd name="T30" fmla="*/ 10 w 30"/>
                <a:gd name="T31" fmla="*/ 12 h 36"/>
                <a:gd name="T32" fmla="*/ 8 w 30"/>
                <a:gd name="T33" fmla="*/ 10 h 36"/>
                <a:gd name="T34" fmla="*/ 6 w 30"/>
                <a:gd name="T35" fmla="*/ 10 h 36"/>
                <a:gd name="T36" fmla="*/ 2 w 30"/>
                <a:gd name="T37" fmla="*/ 8 h 36"/>
                <a:gd name="T38" fmla="*/ 0 w 30"/>
                <a:gd name="T39" fmla="*/ 2 h 36"/>
                <a:gd name="T40" fmla="*/ 0 w 30"/>
                <a:gd name="T41" fmla="*/ 0 h 36"/>
                <a:gd name="T42" fmla="*/ 4 w 30"/>
                <a:gd name="T43" fmla="*/ 2 h 36"/>
                <a:gd name="T44" fmla="*/ 8 w 30"/>
                <a:gd name="T45" fmla="*/ 4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 h="36">
                  <a:moveTo>
                    <a:pt x="8" y="4"/>
                  </a:moveTo>
                  <a:lnTo>
                    <a:pt x="10" y="8"/>
                  </a:lnTo>
                  <a:lnTo>
                    <a:pt x="14" y="10"/>
                  </a:lnTo>
                  <a:lnTo>
                    <a:pt x="16" y="12"/>
                  </a:lnTo>
                  <a:lnTo>
                    <a:pt x="24" y="18"/>
                  </a:lnTo>
                  <a:lnTo>
                    <a:pt x="24" y="24"/>
                  </a:lnTo>
                  <a:lnTo>
                    <a:pt x="30" y="30"/>
                  </a:lnTo>
                  <a:lnTo>
                    <a:pt x="28" y="34"/>
                  </a:lnTo>
                  <a:lnTo>
                    <a:pt x="28" y="36"/>
                  </a:lnTo>
                  <a:lnTo>
                    <a:pt x="26" y="36"/>
                  </a:lnTo>
                  <a:lnTo>
                    <a:pt x="20" y="30"/>
                  </a:lnTo>
                  <a:lnTo>
                    <a:pt x="14" y="30"/>
                  </a:lnTo>
                  <a:lnTo>
                    <a:pt x="10" y="28"/>
                  </a:lnTo>
                  <a:lnTo>
                    <a:pt x="10" y="22"/>
                  </a:lnTo>
                  <a:lnTo>
                    <a:pt x="10" y="18"/>
                  </a:lnTo>
                  <a:lnTo>
                    <a:pt x="10" y="12"/>
                  </a:lnTo>
                  <a:lnTo>
                    <a:pt x="8" y="10"/>
                  </a:lnTo>
                  <a:lnTo>
                    <a:pt x="6" y="10"/>
                  </a:lnTo>
                  <a:lnTo>
                    <a:pt x="2" y="8"/>
                  </a:lnTo>
                  <a:lnTo>
                    <a:pt x="0" y="2"/>
                  </a:lnTo>
                  <a:lnTo>
                    <a:pt x="0" y="0"/>
                  </a:lnTo>
                  <a:lnTo>
                    <a:pt x="4" y="2"/>
                  </a:lnTo>
                  <a:lnTo>
                    <a:pt x="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08" name="Freeform 246"/>
            <p:cNvSpPr>
              <a:spLocks/>
            </p:cNvSpPr>
            <p:nvPr/>
          </p:nvSpPr>
          <p:spPr bwMode="auto">
            <a:xfrm>
              <a:off x="277" y="2507"/>
              <a:ext cx="30" cy="36"/>
            </a:xfrm>
            <a:custGeom>
              <a:avLst/>
              <a:gdLst>
                <a:gd name="T0" fmla="*/ 8 w 30"/>
                <a:gd name="T1" fmla="*/ 4 h 36"/>
                <a:gd name="T2" fmla="*/ 10 w 30"/>
                <a:gd name="T3" fmla="*/ 8 h 36"/>
                <a:gd name="T4" fmla="*/ 14 w 30"/>
                <a:gd name="T5" fmla="*/ 10 h 36"/>
                <a:gd name="T6" fmla="*/ 16 w 30"/>
                <a:gd name="T7" fmla="*/ 12 h 36"/>
                <a:gd name="T8" fmla="*/ 24 w 30"/>
                <a:gd name="T9" fmla="*/ 18 h 36"/>
                <a:gd name="T10" fmla="*/ 24 w 30"/>
                <a:gd name="T11" fmla="*/ 24 h 36"/>
                <a:gd name="T12" fmla="*/ 30 w 30"/>
                <a:gd name="T13" fmla="*/ 30 h 36"/>
                <a:gd name="T14" fmla="*/ 28 w 30"/>
                <a:gd name="T15" fmla="*/ 34 h 36"/>
                <a:gd name="T16" fmla="*/ 28 w 30"/>
                <a:gd name="T17" fmla="*/ 36 h 36"/>
                <a:gd name="T18" fmla="*/ 26 w 30"/>
                <a:gd name="T19" fmla="*/ 36 h 36"/>
                <a:gd name="T20" fmla="*/ 20 w 30"/>
                <a:gd name="T21" fmla="*/ 30 h 36"/>
                <a:gd name="T22" fmla="*/ 14 w 30"/>
                <a:gd name="T23" fmla="*/ 30 h 36"/>
                <a:gd name="T24" fmla="*/ 10 w 30"/>
                <a:gd name="T25" fmla="*/ 28 h 36"/>
                <a:gd name="T26" fmla="*/ 10 w 30"/>
                <a:gd name="T27" fmla="*/ 22 h 36"/>
                <a:gd name="T28" fmla="*/ 10 w 30"/>
                <a:gd name="T29" fmla="*/ 18 h 36"/>
                <a:gd name="T30" fmla="*/ 10 w 30"/>
                <a:gd name="T31" fmla="*/ 12 h 36"/>
                <a:gd name="T32" fmla="*/ 8 w 30"/>
                <a:gd name="T33" fmla="*/ 10 h 36"/>
                <a:gd name="T34" fmla="*/ 6 w 30"/>
                <a:gd name="T35" fmla="*/ 10 h 36"/>
                <a:gd name="T36" fmla="*/ 2 w 30"/>
                <a:gd name="T37" fmla="*/ 8 h 36"/>
                <a:gd name="T38" fmla="*/ 0 w 30"/>
                <a:gd name="T39" fmla="*/ 2 h 36"/>
                <a:gd name="T40" fmla="*/ 0 w 30"/>
                <a:gd name="T41" fmla="*/ 0 h 36"/>
                <a:gd name="T42" fmla="*/ 4 w 30"/>
                <a:gd name="T43" fmla="*/ 2 h 36"/>
                <a:gd name="T44" fmla="*/ 8 w 30"/>
                <a:gd name="T45" fmla="*/ 4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0" h="36">
                  <a:moveTo>
                    <a:pt x="8" y="4"/>
                  </a:moveTo>
                  <a:lnTo>
                    <a:pt x="10" y="8"/>
                  </a:lnTo>
                  <a:lnTo>
                    <a:pt x="14" y="10"/>
                  </a:lnTo>
                  <a:lnTo>
                    <a:pt x="16" y="12"/>
                  </a:lnTo>
                  <a:lnTo>
                    <a:pt x="24" y="18"/>
                  </a:lnTo>
                  <a:lnTo>
                    <a:pt x="24" y="24"/>
                  </a:lnTo>
                  <a:lnTo>
                    <a:pt x="30" y="30"/>
                  </a:lnTo>
                  <a:lnTo>
                    <a:pt x="28" y="34"/>
                  </a:lnTo>
                  <a:lnTo>
                    <a:pt x="28" y="36"/>
                  </a:lnTo>
                  <a:lnTo>
                    <a:pt x="26" y="36"/>
                  </a:lnTo>
                  <a:lnTo>
                    <a:pt x="20" y="30"/>
                  </a:lnTo>
                  <a:lnTo>
                    <a:pt x="14" y="30"/>
                  </a:lnTo>
                  <a:lnTo>
                    <a:pt x="10" y="28"/>
                  </a:lnTo>
                  <a:lnTo>
                    <a:pt x="10" y="22"/>
                  </a:lnTo>
                  <a:lnTo>
                    <a:pt x="10" y="18"/>
                  </a:lnTo>
                  <a:lnTo>
                    <a:pt x="10" y="12"/>
                  </a:lnTo>
                  <a:lnTo>
                    <a:pt x="8" y="10"/>
                  </a:lnTo>
                  <a:lnTo>
                    <a:pt x="6" y="10"/>
                  </a:lnTo>
                  <a:lnTo>
                    <a:pt x="2" y="8"/>
                  </a:lnTo>
                  <a:lnTo>
                    <a:pt x="0" y="2"/>
                  </a:lnTo>
                  <a:lnTo>
                    <a:pt x="0" y="0"/>
                  </a:lnTo>
                  <a:lnTo>
                    <a:pt x="4" y="2"/>
                  </a:lnTo>
                  <a:lnTo>
                    <a:pt x="8"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09" name="Freeform 247"/>
            <p:cNvSpPr>
              <a:spLocks/>
            </p:cNvSpPr>
            <p:nvPr/>
          </p:nvSpPr>
          <p:spPr bwMode="auto">
            <a:xfrm>
              <a:off x="157" y="2509"/>
              <a:ext cx="14" cy="12"/>
            </a:xfrm>
            <a:custGeom>
              <a:avLst/>
              <a:gdLst>
                <a:gd name="T0" fmla="*/ 8 w 14"/>
                <a:gd name="T1" fmla="*/ 2 h 12"/>
                <a:gd name="T2" fmla="*/ 12 w 14"/>
                <a:gd name="T3" fmla="*/ 8 h 12"/>
                <a:gd name="T4" fmla="*/ 14 w 14"/>
                <a:gd name="T5" fmla="*/ 12 h 12"/>
                <a:gd name="T6" fmla="*/ 10 w 14"/>
                <a:gd name="T7" fmla="*/ 12 h 12"/>
                <a:gd name="T8" fmla="*/ 4 w 14"/>
                <a:gd name="T9" fmla="*/ 10 h 12"/>
                <a:gd name="T10" fmla="*/ 2 w 14"/>
                <a:gd name="T11" fmla="*/ 8 h 12"/>
                <a:gd name="T12" fmla="*/ 0 w 14"/>
                <a:gd name="T13" fmla="*/ 0 h 12"/>
                <a:gd name="T14" fmla="*/ 2 w 14"/>
                <a:gd name="T15" fmla="*/ 0 h 12"/>
                <a:gd name="T16" fmla="*/ 6 w 14"/>
                <a:gd name="T17" fmla="*/ 0 h 12"/>
                <a:gd name="T18" fmla="*/ 8 w 14"/>
                <a:gd name="T19" fmla="*/ 2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12">
                  <a:moveTo>
                    <a:pt x="8" y="2"/>
                  </a:moveTo>
                  <a:lnTo>
                    <a:pt x="12" y="8"/>
                  </a:lnTo>
                  <a:lnTo>
                    <a:pt x="14" y="12"/>
                  </a:lnTo>
                  <a:lnTo>
                    <a:pt x="10" y="12"/>
                  </a:lnTo>
                  <a:lnTo>
                    <a:pt x="4" y="10"/>
                  </a:lnTo>
                  <a:lnTo>
                    <a:pt x="2" y="8"/>
                  </a:lnTo>
                  <a:lnTo>
                    <a:pt x="0" y="0"/>
                  </a:lnTo>
                  <a:lnTo>
                    <a:pt x="2" y="0"/>
                  </a:lnTo>
                  <a:lnTo>
                    <a:pt x="6"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10" name="Freeform 248"/>
            <p:cNvSpPr>
              <a:spLocks/>
            </p:cNvSpPr>
            <p:nvPr/>
          </p:nvSpPr>
          <p:spPr bwMode="auto">
            <a:xfrm>
              <a:off x="157" y="2509"/>
              <a:ext cx="14" cy="12"/>
            </a:xfrm>
            <a:custGeom>
              <a:avLst/>
              <a:gdLst>
                <a:gd name="T0" fmla="*/ 8 w 14"/>
                <a:gd name="T1" fmla="*/ 2 h 12"/>
                <a:gd name="T2" fmla="*/ 12 w 14"/>
                <a:gd name="T3" fmla="*/ 8 h 12"/>
                <a:gd name="T4" fmla="*/ 14 w 14"/>
                <a:gd name="T5" fmla="*/ 12 h 12"/>
                <a:gd name="T6" fmla="*/ 10 w 14"/>
                <a:gd name="T7" fmla="*/ 12 h 12"/>
                <a:gd name="T8" fmla="*/ 4 w 14"/>
                <a:gd name="T9" fmla="*/ 10 h 12"/>
                <a:gd name="T10" fmla="*/ 2 w 14"/>
                <a:gd name="T11" fmla="*/ 8 h 12"/>
                <a:gd name="T12" fmla="*/ 0 w 14"/>
                <a:gd name="T13" fmla="*/ 0 h 12"/>
                <a:gd name="T14" fmla="*/ 2 w 14"/>
                <a:gd name="T15" fmla="*/ 0 h 12"/>
                <a:gd name="T16" fmla="*/ 6 w 14"/>
                <a:gd name="T17" fmla="*/ 0 h 12"/>
                <a:gd name="T18" fmla="*/ 8 w 14"/>
                <a:gd name="T19" fmla="*/ 2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 h="12">
                  <a:moveTo>
                    <a:pt x="8" y="2"/>
                  </a:moveTo>
                  <a:lnTo>
                    <a:pt x="12" y="8"/>
                  </a:lnTo>
                  <a:lnTo>
                    <a:pt x="14" y="12"/>
                  </a:lnTo>
                  <a:lnTo>
                    <a:pt x="10" y="12"/>
                  </a:lnTo>
                  <a:lnTo>
                    <a:pt x="4" y="10"/>
                  </a:lnTo>
                  <a:lnTo>
                    <a:pt x="2" y="8"/>
                  </a:lnTo>
                  <a:lnTo>
                    <a:pt x="0" y="0"/>
                  </a:lnTo>
                  <a:lnTo>
                    <a:pt x="2" y="0"/>
                  </a:lnTo>
                  <a:lnTo>
                    <a:pt x="6" y="0"/>
                  </a:lnTo>
                  <a:lnTo>
                    <a:pt x="8"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11" name="Freeform 249"/>
            <p:cNvSpPr>
              <a:spLocks/>
            </p:cNvSpPr>
            <p:nvPr/>
          </p:nvSpPr>
          <p:spPr bwMode="auto">
            <a:xfrm>
              <a:off x="143" y="2381"/>
              <a:ext cx="46" cy="22"/>
            </a:xfrm>
            <a:custGeom>
              <a:avLst/>
              <a:gdLst>
                <a:gd name="T0" fmla="*/ 8 w 46"/>
                <a:gd name="T1" fmla="*/ 2 h 22"/>
                <a:gd name="T2" fmla="*/ 10 w 46"/>
                <a:gd name="T3" fmla="*/ 4 h 22"/>
                <a:gd name="T4" fmla="*/ 14 w 46"/>
                <a:gd name="T5" fmla="*/ 6 h 22"/>
                <a:gd name="T6" fmla="*/ 20 w 46"/>
                <a:gd name="T7" fmla="*/ 8 h 22"/>
                <a:gd name="T8" fmla="*/ 24 w 46"/>
                <a:gd name="T9" fmla="*/ 12 h 22"/>
                <a:gd name="T10" fmla="*/ 26 w 46"/>
                <a:gd name="T11" fmla="*/ 14 h 22"/>
                <a:gd name="T12" fmla="*/ 30 w 46"/>
                <a:gd name="T13" fmla="*/ 16 h 22"/>
                <a:gd name="T14" fmla="*/ 34 w 46"/>
                <a:gd name="T15" fmla="*/ 18 h 22"/>
                <a:gd name="T16" fmla="*/ 36 w 46"/>
                <a:gd name="T17" fmla="*/ 14 h 22"/>
                <a:gd name="T18" fmla="*/ 42 w 46"/>
                <a:gd name="T19" fmla="*/ 14 h 22"/>
                <a:gd name="T20" fmla="*/ 46 w 46"/>
                <a:gd name="T21" fmla="*/ 18 h 22"/>
                <a:gd name="T22" fmla="*/ 44 w 46"/>
                <a:gd name="T23" fmla="*/ 22 h 22"/>
                <a:gd name="T24" fmla="*/ 36 w 46"/>
                <a:gd name="T25" fmla="*/ 22 h 22"/>
                <a:gd name="T26" fmla="*/ 30 w 46"/>
                <a:gd name="T27" fmla="*/ 20 h 22"/>
                <a:gd name="T28" fmla="*/ 22 w 46"/>
                <a:gd name="T29" fmla="*/ 22 h 22"/>
                <a:gd name="T30" fmla="*/ 12 w 46"/>
                <a:gd name="T31" fmla="*/ 20 h 22"/>
                <a:gd name="T32" fmla="*/ 6 w 46"/>
                <a:gd name="T33" fmla="*/ 18 h 22"/>
                <a:gd name="T34" fmla="*/ 4 w 46"/>
                <a:gd name="T35" fmla="*/ 14 h 22"/>
                <a:gd name="T36" fmla="*/ 4 w 46"/>
                <a:gd name="T37" fmla="*/ 12 h 22"/>
                <a:gd name="T38" fmla="*/ 6 w 46"/>
                <a:gd name="T39" fmla="*/ 8 h 22"/>
                <a:gd name="T40" fmla="*/ 4 w 46"/>
                <a:gd name="T41" fmla="*/ 4 h 22"/>
                <a:gd name="T42" fmla="*/ 0 w 46"/>
                <a:gd name="T43" fmla="*/ 2 h 22"/>
                <a:gd name="T44" fmla="*/ 2 w 46"/>
                <a:gd name="T45" fmla="*/ 0 h 22"/>
                <a:gd name="T46" fmla="*/ 2 w 46"/>
                <a:gd name="T47" fmla="*/ 0 h 22"/>
                <a:gd name="T48" fmla="*/ 8 w 46"/>
                <a:gd name="T49" fmla="*/ 2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22">
                  <a:moveTo>
                    <a:pt x="8" y="2"/>
                  </a:moveTo>
                  <a:lnTo>
                    <a:pt x="10" y="4"/>
                  </a:lnTo>
                  <a:lnTo>
                    <a:pt x="14" y="6"/>
                  </a:lnTo>
                  <a:lnTo>
                    <a:pt x="20" y="8"/>
                  </a:lnTo>
                  <a:lnTo>
                    <a:pt x="24" y="12"/>
                  </a:lnTo>
                  <a:lnTo>
                    <a:pt x="26" y="14"/>
                  </a:lnTo>
                  <a:lnTo>
                    <a:pt x="30" y="16"/>
                  </a:lnTo>
                  <a:lnTo>
                    <a:pt x="34" y="18"/>
                  </a:lnTo>
                  <a:lnTo>
                    <a:pt x="36" y="14"/>
                  </a:lnTo>
                  <a:lnTo>
                    <a:pt x="42" y="14"/>
                  </a:lnTo>
                  <a:lnTo>
                    <a:pt x="46" y="18"/>
                  </a:lnTo>
                  <a:lnTo>
                    <a:pt x="44" y="22"/>
                  </a:lnTo>
                  <a:lnTo>
                    <a:pt x="36" y="22"/>
                  </a:lnTo>
                  <a:lnTo>
                    <a:pt x="30" y="20"/>
                  </a:lnTo>
                  <a:lnTo>
                    <a:pt x="22" y="22"/>
                  </a:lnTo>
                  <a:lnTo>
                    <a:pt x="12" y="20"/>
                  </a:lnTo>
                  <a:lnTo>
                    <a:pt x="6" y="18"/>
                  </a:lnTo>
                  <a:lnTo>
                    <a:pt x="4" y="14"/>
                  </a:lnTo>
                  <a:lnTo>
                    <a:pt x="4" y="12"/>
                  </a:lnTo>
                  <a:lnTo>
                    <a:pt x="6" y="8"/>
                  </a:lnTo>
                  <a:lnTo>
                    <a:pt x="4" y="4"/>
                  </a:lnTo>
                  <a:lnTo>
                    <a:pt x="0" y="2"/>
                  </a:lnTo>
                  <a:lnTo>
                    <a:pt x="2"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12" name="Freeform 250"/>
            <p:cNvSpPr>
              <a:spLocks/>
            </p:cNvSpPr>
            <p:nvPr/>
          </p:nvSpPr>
          <p:spPr bwMode="auto">
            <a:xfrm>
              <a:off x="143" y="2381"/>
              <a:ext cx="46" cy="22"/>
            </a:xfrm>
            <a:custGeom>
              <a:avLst/>
              <a:gdLst>
                <a:gd name="T0" fmla="*/ 8 w 46"/>
                <a:gd name="T1" fmla="*/ 2 h 22"/>
                <a:gd name="T2" fmla="*/ 10 w 46"/>
                <a:gd name="T3" fmla="*/ 4 h 22"/>
                <a:gd name="T4" fmla="*/ 14 w 46"/>
                <a:gd name="T5" fmla="*/ 6 h 22"/>
                <a:gd name="T6" fmla="*/ 20 w 46"/>
                <a:gd name="T7" fmla="*/ 8 h 22"/>
                <a:gd name="T8" fmla="*/ 24 w 46"/>
                <a:gd name="T9" fmla="*/ 12 h 22"/>
                <a:gd name="T10" fmla="*/ 26 w 46"/>
                <a:gd name="T11" fmla="*/ 14 h 22"/>
                <a:gd name="T12" fmla="*/ 30 w 46"/>
                <a:gd name="T13" fmla="*/ 16 h 22"/>
                <a:gd name="T14" fmla="*/ 34 w 46"/>
                <a:gd name="T15" fmla="*/ 18 h 22"/>
                <a:gd name="T16" fmla="*/ 36 w 46"/>
                <a:gd name="T17" fmla="*/ 14 h 22"/>
                <a:gd name="T18" fmla="*/ 42 w 46"/>
                <a:gd name="T19" fmla="*/ 14 h 22"/>
                <a:gd name="T20" fmla="*/ 46 w 46"/>
                <a:gd name="T21" fmla="*/ 18 h 22"/>
                <a:gd name="T22" fmla="*/ 44 w 46"/>
                <a:gd name="T23" fmla="*/ 22 h 22"/>
                <a:gd name="T24" fmla="*/ 36 w 46"/>
                <a:gd name="T25" fmla="*/ 22 h 22"/>
                <a:gd name="T26" fmla="*/ 30 w 46"/>
                <a:gd name="T27" fmla="*/ 20 h 22"/>
                <a:gd name="T28" fmla="*/ 22 w 46"/>
                <a:gd name="T29" fmla="*/ 22 h 22"/>
                <a:gd name="T30" fmla="*/ 12 w 46"/>
                <a:gd name="T31" fmla="*/ 20 h 22"/>
                <a:gd name="T32" fmla="*/ 6 w 46"/>
                <a:gd name="T33" fmla="*/ 18 h 22"/>
                <a:gd name="T34" fmla="*/ 4 w 46"/>
                <a:gd name="T35" fmla="*/ 14 h 22"/>
                <a:gd name="T36" fmla="*/ 4 w 46"/>
                <a:gd name="T37" fmla="*/ 12 h 22"/>
                <a:gd name="T38" fmla="*/ 6 w 46"/>
                <a:gd name="T39" fmla="*/ 8 h 22"/>
                <a:gd name="T40" fmla="*/ 4 w 46"/>
                <a:gd name="T41" fmla="*/ 4 h 22"/>
                <a:gd name="T42" fmla="*/ 0 w 46"/>
                <a:gd name="T43" fmla="*/ 2 h 22"/>
                <a:gd name="T44" fmla="*/ 2 w 46"/>
                <a:gd name="T45" fmla="*/ 0 h 22"/>
                <a:gd name="T46" fmla="*/ 2 w 46"/>
                <a:gd name="T47" fmla="*/ 0 h 22"/>
                <a:gd name="T48" fmla="*/ 8 w 46"/>
                <a:gd name="T49" fmla="*/ 2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22">
                  <a:moveTo>
                    <a:pt x="8" y="2"/>
                  </a:moveTo>
                  <a:lnTo>
                    <a:pt x="10" y="4"/>
                  </a:lnTo>
                  <a:lnTo>
                    <a:pt x="14" y="6"/>
                  </a:lnTo>
                  <a:lnTo>
                    <a:pt x="20" y="8"/>
                  </a:lnTo>
                  <a:lnTo>
                    <a:pt x="24" y="12"/>
                  </a:lnTo>
                  <a:lnTo>
                    <a:pt x="26" y="14"/>
                  </a:lnTo>
                  <a:lnTo>
                    <a:pt x="30" y="16"/>
                  </a:lnTo>
                  <a:lnTo>
                    <a:pt x="34" y="18"/>
                  </a:lnTo>
                  <a:lnTo>
                    <a:pt x="36" y="14"/>
                  </a:lnTo>
                  <a:lnTo>
                    <a:pt x="42" y="14"/>
                  </a:lnTo>
                  <a:lnTo>
                    <a:pt x="46" y="18"/>
                  </a:lnTo>
                  <a:lnTo>
                    <a:pt x="44" y="22"/>
                  </a:lnTo>
                  <a:lnTo>
                    <a:pt x="36" y="22"/>
                  </a:lnTo>
                  <a:lnTo>
                    <a:pt x="30" y="20"/>
                  </a:lnTo>
                  <a:lnTo>
                    <a:pt x="22" y="22"/>
                  </a:lnTo>
                  <a:lnTo>
                    <a:pt x="12" y="20"/>
                  </a:lnTo>
                  <a:lnTo>
                    <a:pt x="6" y="18"/>
                  </a:lnTo>
                  <a:lnTo>
                    <a:pt x="4" y="14"/>
                  </a:lnTo>
                  <a:lnTo>
                    <a:pt x="4" y="12"/>
                  </a:lnTo>
                  <a:lnTo>
                    <a:pt x="6" y="8"/>
                  </a:lnTo>
                  <a:lnTo>
                    <a:pt x="4" y="4"/>
                  </a:lnTo>
                  <a:lnTo>
                    <a:pt x="0" y="2"/>
                  </a:lnTo>
                  <a:lnTo>
                    <a:pt x="2" y="0"/>
                  </a:lnTo>
                  <a:lnTo>
                    <a:pt x="8"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13" name="Freeform 251"/>
            <p:cNvSpPr>
              <a:spLocks/>
            </p:cNvSpPr>
            <p:nvPr/>
          </p:nvSpPr>
          <p:spPr bwMode="auto">
            <a:xfrm>
              <a:off x="105" y="2381"/>
              <a:ext cx="30" cy="20"/>
            </a:xfrm>
            <a:custGeom>
              <a:avLst/>
              <a:gdLst>
                <a:gd name="T0" fmla="*/ 16 w 30"/>
                <a:gd name="T1" fmla="*/ 2 h 20"/>
                <a:gd name="T2" fmla="*/ 20 w 30"/>
                <a:gd name="T3" fmla="*/ 2 h 20"/>
                <a:gd name="T4" fmla="*/ 26 w 30"/>
                <a:gd name="T5" fmla="*/ 2 h 20"/>
                <a:gd name="T6" fmla="*/ 24 w 30"/>
                <a:gd name="T7" fmla="*/ 4 h 20"/>
                <a:gd name="T8" fmla="*/ 24 w 30"/>
                <a:gd name="T9" fmla="*/ 8 h 20"/>
                <a:gd name="T10" fmla="*/ 28 w 30"/>
                <a:gd name="T11" fmla="*/ 12 h 20"/>
                <a:gd name="T12" fmla="*/ 30 w 30"/>
                <a:gd name="T13" fmla="*/ 12 h 20"/>
                <a:gd name="T14" fmla="*/ 30 w 30"/>
                <a:gd name="T15" fmla="*/ 16 h 20"/>
                <a:gd name="T16" fmla="*/ 26 w 30"/>
                <a:gd name="T17" fmla="*/ 16 h 20"/>
                <a:gd name="T18" fmla="*/ 20 w 30"/>
                <a:gd name="T19" fmla="*/ 20 h 20"/>
                <a:gd name="T20" fmla="*/ 14 w 30"/>
                <a:gd name="T21" fmla="*/ 18 h 20"/>
                <a:gd name="T22" fmla="*/ 12 w 30"/>
                <a:gd name="T23" fmla="*/ 20 h 20"/>
                <a:gd name="T24" fmla="*/ 8 w 30"/>
                <a:gd name="T25" fmla="*/ 16 h 20"/>
                <a:gd name="T26" fmla="*/ 6 w 30"/>
                <a:gd name="T27" fmla="*/ 14 h 20"/>
                <a:gd name="T28" fmla="*/ 2 w 30"/>
                <a:gd name="T29" fmla="*/ 2 h 20"/>
                <a:gd name="T30" fmla="*/ 0 w 30"/>
                <a:gd name="T31" fmla="*/ 0 h 20"/>
                <a:gd name="T32" fmla="*/ 2 w 30"/>
                <a:gd name="T33" fmla="*/ 0 h 20"/>
                <a:gd name="T34" fmla="*/ 10 w 30"/>
                <a:gd name="T35" fmla="*/ 2 h 20"/>
                <a:gd name="T36" fmla="*/ 14 w 30"/>
                <a:gd name="T37" fmla="*/ 0 h 20"/>
                <a:gd name="T38" fmla="*/ 16 w 30"/>
                <a:gd name="T39" fmla="*/ 2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0">
                  <a:moveTo>
                    <a:pt x="16" y="2"/>
                  </a:moveTo>
                  <a:lnTo>
                    <a:pt x="20" y="2"/>
                  </a:lnTo>
                  <a:lnTo>
                    <a:pt x="26" y="2"/>
                  </a:lnTo>
                  <a:lnTo>
                    <a:pt x="24" y="4"/>
                  </a:lnTo>
                  <a:lnTo>
                    <a:pt x="24" y="8"/>
                  </a:lnTo>
                  <a:lnTo>
                    <a:pt x="28" y="12"/>
                  </a:lnTo>
                  <a:lnTo>
                    <a:pt x="30" y="12"/>
                  </a:lnTo>
                  <a:lnTo>
                    <a:pt x="30" y="16"/>
                  </a:lnTo>
                  <a:lnTo>
                    <a:pt x="26" y="16"/>
                  </a:lnTo>
                  <a:lnTo>
                    <a:pt x="20" y="20"/>
                  </a:lnTo>
                  <a:lnTo>
                    <a:pt x="14" y="18"/>
                  </a:lnTo>
                  <a:lnTo>
                    <a:pt x="12" y="20"/>
                  </a:lnTo>
                  <a:lnTo>
                    <a:pt x="8" y="16"/>
                  </a:lnTo>
                  <a:lnTo>
                    <a:pt x="6" y="14"/>
                  </a:lnTo>
                  <a:lnTo>
                    <a:pt x="2" y="2"/>
                  </a:lnTo>
                  <a:lnTo>
                    <a:pt x="0" y="0"/>
                  </a:lnTo>
                  <a:lnTo>
                    <a:pt x="2" y="0"/>
                  </a:lnTo>
                  <a:lnTo>
                    <a:pt x="10" y="2"/>
                  </a:lnTo>
                  <a:lnTo>
                    <a:pt x="14" y="0"/>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14" name="Freeform 252"/>
            <p:cNvSpPr>
              <a:spLocks/>
            </p:cNvSpPr>
            <p:nvPr/>
          </p:nvSpPr>
          <p:spPr bwMode="auto">
            <a:xfrm>
              <a:off x="105" y="2381"/>
              <a:ext cx="30" cy="20"/>
            </a:xfrm>
            <a:custGeom>
              <a:avLst/>
              <a:gdLst>
                <a:gd name="T0" fmla="*/ 16 w 30"/>
                <a:gd name="T1" fmla="*/ 2 h 20"/>
                <a:gd name="T2" fmla="*/ 20 w 30"/>
                <a:gd name="T3" fmla="*/ 2 h 20"/>
                <a:gd name="T4" fmla="*/ 26 w 30"/>
                <a:gd name="T5" fmla="*/ 2 h 20"/>
                <a:gd name="T6" fmla="*/ 24 w 30"/>
                <a:gd name="T7" fmla="*/ 4 h 20"/>
                <a:gd name="T8" fmla="*/ 24 w 30"/>
                <a:gd name="T9" fmla="*/ 8 h 20"/>
                <a:gd name="T10" fmla="*/ 28 w 30"/>
                <a:gd name="T11" fmla="*/ 12 h 20"/>
                <a:gd name="T12" fmla="*/ 30 w 30"/>
                <a:gd name="T13" fmla="*/ 12 h 20"/>
                <a:gd name="T14" fmla="*/ 30 w 30"/>
                <a:gd name="T15" fmla="*/ 16 h 20"/>
                <a:gd name="T16" fmla="*/ 26 w 30"/>
                <a:gd name="T17" fmla="*/ 16 h 20"/>
                <a:gd name="T18" fmla="*/ 20 w 30"/>
                <a:gd name="T19" fmla="*/ 20 h 20"/>
                <a:gd name="T20" fmla="*/ 14 w 30"/>
                <a:gd name="T21" fmla="*/ 18 h 20"/>
                <a:gd name="T22" fmla="*/ 12 w 30"/>
                <a:gd name="T23" fmla="*/ 20 h 20"/>
                <a:gd name="T24" fmla="*/ 8 w 30"/>
                <a:gd name="T25" fmla="*/ 16 h 20"/>
                <a:gd name="T26" fmla="*/ 6 w 30"/>
                <a:gd name="T27" fmla="*/ 14 h 20"/>
                <a:gd name="T28" fmla="*/ 2 w 30"/>
                <a:gd name="T29" fmla="*/ 2 h 20"/>
                <a:gd name="T30" fmla="*/ 0 w 30"/>
                <a:gd name="T31" fmla="*/ 0 h 20"/>
                <a:gd name="T32" fmla="*/ 2 w 30"/>
                <a:gd name="T33" fmla="*/ 0 h 20"/>
                <a:gd name="T34" fmla="*/ 10 w 30"/>
                <a:gd name="T35" fmla="*/ 2 h 20"/>
                <a:gd name="T36" fmla="*/ 14 w 30"/>
                <a:gd name="T37" fmla="*/ 0 h 20"/>
                <a:gd name="T38" fmla="*/ 16 w 30"/>
                <a:gd name="T39" fmla="*/ 2 h 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0">
                  <a:moveTo>
                    <a:pt x="16" y="2"/>
                  </a:moveTo>
                  <a:lnTo>
                    <a:pt x="20" y="2"/>
                  </a:lnTo>
                  <a:lnTo>
                    <a:pt x="26" y="2"/>
                  </a:lnTo>
                  <a:lnTo>
                    <a:pt x="24" y="4"/>
                  </a:lnTo>
                  <a:lnTo>
                    <a:pt x="24" y="8"/>
                  </a:lnTo>
                  <a:lnTo>
                    <a:pt x="28" y="12"/>
                  </a:lnTo>
                  <a:lnTo>
                    <a:pt x="30" y="12"/>
                  </a:lnTo>
                  <a:lnTo>
                    <a:pt x="30" y="16"/>
                  </a:lnTo>
                  <a:lnTo>
                    <a:pt x="26" y="16"/>
                  </a:lnTo>
                  <a:lnTo>
                    <a:pt x="20" y="20"/>
                  </a:lnTo>
                  <a:lnTo>
                    <a:pt x="14" y="18"/>
                  </a:lnTo>
                  <a:lnTo>
                    <a:pt x="12" y="20"/>
                  </a:lnTo>
                  <a:lnTo>
                    <a:pt x="8" y="16"/>
                  </a:lnTo>
                  <a:lnTo>
                    <a:pt x="6" y="14"/>
                  </a:lnTo>
                  <a:lnTo>
                    <a:pt x="2" y="2"/>
                  </a:lnTo>
                  <a:lnTo>
                    <a:pt x="0" y="0"/>
                  </a:lnTo>
                  <a:lnTo>
                    <a:pt x="2" y="0"/>
                  </a:lnTo>
                  <a:lnTo>
                    <a:pt x="10" y="2"/>
                  </a:lnTo>
                  <a:lnTo>
                    <a:pt x="14" y="0"/>
                  </a:lnTo>
                  <a:lnTo>
                    <a:pt x="16"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15" name="Freeform 253"/>
            <p:cNvSpPr>
              <a:spLocks/>
            </p:cNvSpPr>
            <p:nvPr/>
          </p:nvSpPr>
          <p:spPr bwMode="auto">
            <a:xfrm>
              <a:off x="83" y="2367"/>
              <a:ext cx="18" cy="10"/>
            </a:xfrm>
            <a:custGeom>
              <a:avLst/>
              <a:gdLst>
                <a:gd name="T0" fmla="*/ 14 w 18"/>
                <a:gd name="T1" fmla="*/ 4 h 10"/>
                <a:gd name="T2" fmla="*/ 16 w 18"/>
                <a:gd name="T3" fmla="*/ 8 h 10"/>
                <a:gd name="T4" fmla="*/ 18 w 18"/>
                <a:gd name="T5" fmla="*/ 10 h 10"/>
                <a:gd name="T6" fmla="*/ 16 w 18"/>
                <a:gd name="T7" fmla="*/ 10 h 10"/>
                <a:gd name="T8" fmla="*/ 8 w 18"/>
                <a:gd name="T9" fmla="*/ 8 h 10"/>
                <a:gd name="T10" fmla="*/ 4 w 18"/>
                <a:gd name="T11" fmla="*/ 4 h 10"/>
                <a:gd name="T12" fmla="*/ 2 w 18"/>
                <a:gd name="T13" fmla="*/ 6 h 10"/>
                <a:gd name="T14" fmla="*/ 0 w 18"/>
                <a:gd name="T15" fmla="*/ 4 h 10"/>
                <a:gd name="T16" fmla="*/ 4 w 18"/>
                <a:gd name="T17" fmla="*/ 2 h 10"/>
                <a:gd name="T18" fmla="*/ 8 w 18"/>
                <a:gd name="T19" fmla="*/ 2 h 10"/>
                <a:gd name="T20" fmla="*/ 12 w 18"/>
                <a:gd name="T21" fmla="*/ 0 h 10"/>
                <a:gd name="T22" fmla="*/ 12 w 18"/>
                <a:gd name="T23" fmla="*/ 2 h 10"/>
                <a:gd name="T24" fmla="*/ 12 w 18"/>
                <a:gd name="T25" fmla="*/ 4 h 10"/>
                <a:gd name="T26" fmla="*/ 14 w 18"/>
                <a:gd name="T27" fmla="*/ 4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10">
                  <a:moveTo>
                    <a:pt x="14" y="4"/>
                  </a:moveTo>
                  <a:lnTo>
                    <a:pt x="16" y="8"/>
                  </a:lnTo>
                  <a:lnTo>
                    <a:pt x="18" y="10"/>
                  </a:lnTo>
                  <a:lnTo>
                    <a:pt x="16" y="10"/>
                  </a:lnTo>
                  <a:lnTo>
                    <a:pt x="8" y="8"/>
                  </a:lnTo>
                  <a:lnTo>
                    <a:pt x="4" y="4"/>
                  </a:lnTo>
                  <a:lnTo>
                    <a:pt x="2" y="6"/>
                  </a:lnTo>
                  <a:lnTo>
                    <a:pt x="0" y="4"/>
                  </a:lnTo>
                  <a:lnTo>
                    <a:pt x="4" y="2"/>
                  </a:lnTo>
                  <a:lnTo>
                    <a:pt x="8" y="2"/>
                  </a:lnTo>
                  <a:lnTo>
                    <a:pt x="12" y="0"/>
                  </a:lnTo>
                  <a:lnTo>
                    <a:pt x="12" y="2"/>
                  </a:lnTo>
                  <a:lnTo>
                    <a:pt x="12" y="4"/>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16" name="Freeform 254"/>
            <p:cNvSpPr>
              <a:spLocks/>
            </p:cNvSpPr>
            <p:nvPr/>
          </p:nvSpPr>
          <p:spPr bwMode="auto">
            <a:xfrm>
              <a:off x="83" y="2367"/>
              <a:ext cx="18" cy="10"/>
            </a:xfrm>
            <a:custGeom>
              <a:avLst/>
              <a:gdLst>
                <a:gd name="T0" fmla="*/ 14 w 18"/>
                <a:gd name="T1" fmla="*/ 4 h 10"/>
                <a:gd name="T2" fmla="*/ 16 w 18"/>
                <a:gd name="T3" fmla="*/ 8 h 10"/>
                <a:gd name="T4" fmla="*/ 18 w 18"/>
                <a:gd name="T5" fmla="*/ 10 h 10"/>
                <a:gd name="T6" fmla="*/ 16 w 18"/>
                <a:gd name="T7" fmla="*/ 10 h 10"/>
                <a:gd name="T8" fmla="*/ 8 w 18"/>
                <a:gd name="T9" fmla="*/ 8 h 10"/>
                <a:gd name="T10" fmla="*/ 4 w 18"/>
                <a:gd name="T11" fmla="*/ 4 h 10"/>
                <a:gd name="T12" fmla="*/ 2 w 18"/>
                <a:gd name="T13" fmla="*/ 6 h 10"/>
                <a:gd name="T14" fmla="*/ 0 w 18"/>
                <a:gd name="T15" fmla="*/ 4 h 10"/>
                <a:gd name="T16" fmla="*/ 4 w 18"/>
                <a:gd name="T17" fmla="*/ 2 h 10"/>
                <a:gd name="T18" fmla="*/ 8 w 18"/>
                <a:gd name="T19" fmla="*/ 2 h 10"/>
                <a:gd name="T20" fmla="*/ 12 w 18"/>
                <a:gd name="T21" fmla="*/ 0 h 10"/>
                <a:gd name="T22" fmla="*/ 12 w 18"/>
                <a:gd name="T23" fmla="*/ 2 h 10"/>
                <a:gd name="T24" fmla="*/ 12 w 18"/>
                <a:gd name="T25" fmla="*/ 4 h 10"/>
                <a:gd name="T26" fmla="*/ 14 w 18"/>
                <a:gd name="T27" fmla="*/ 4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10">
                  <a:moveTo>
                    <a:pt x="14" y="4"/>
                  </a:moveTo>
                  <a:lnTo>
                    <a:pt x="16" y="8"/>
                  </a:lnTo>
                  <a:lnTo>
                    <a:pt x="18" y="10"/>
                  </a:lnTo>
                  <a:lnTo>
                    <a:pt x="16" y="10"/>
                  </a:lnTo>
                  <a:lnTo>
                    <a:pt x="8" y="8"/>
                  </a:lnTo>
                  <a:lnTo>
                    <a:pt x="4" y="4"/>
                  </a:lnTo>
                  <a:lnTo>
                    <a:pt x="2" y="6"/>
                  </a:lnTo>
                  <a:lnTo>
                    <a:pt x="0" y="4"/>
                  </a:lnTo>
                  <a:lnTo>
                    <a:pt x="4" y="2"/>
                  </a:lnTo>
                  <a:lnTo>
                    <a:pt x="8" y="2"/>
                  </a:lnTo>
                  <a:lnTo>
                    <a:pt x="12" y="0"/>
                  </a:lnTo>
                  <a:lnTo>
                    <a:pt x="12" y="2"/>
                  </a:lnTo>
                  <a:lnTo>
                    <a:pt x="12" y="4"/>
                  </a:lnTo>
                  <a:lnTo>
                    <a:pt x="14" y="4"/>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17" name="Freeform 255"/>
            <p:cNvSpPr>
              <a:spLocks/>
            </p:cNvSpPr>
            <p:nvPr/>
          </p:nvSpPr>
          <p:spPr bwMode="auto">
            <a:xfrm>
              <a:off x="479" y="253"/>
              <a:ext cx="26" cy="76"/>
            </a:xfrm>
            <a:custGeom>
              <a:avLst/>
              <a:gdLst>
                <a:gd name="T0" fmla="*/ 24 w 26"/>
                <a:gd name="T1" fmla="*/ 2 h 76"/>
                <a:gd name="T2" fmla="*/ 22 w 26"/>
                <a:gd name="T3" fmla="*/ 6 h 76"/>
                <a:gd name="T4" fmla="*/ 26 w 26"/>
                <a:gd name="T5" fmla="*/ 12 h 76"/>
                <a:gd name="T6" fmla="*/ 26 w 26"/>
                <a:gd name="T7" fmla="*/ 18 h 76"/>
                <a:gd name="T8" fmla="*/ 22 w 26"/>
                <a:gd name="T9" fmla="*/ 18 h 76"/>
                <a:gd name="T10" fmla="*/ 20 w 26"/>
                <a:gd name="T11" fmla="*/ 14 h 76"/>
                <a:gd name="T12" fmla="*/ 18 w 26"/>
                <a:gd name="T13" fmla="*/ 14 h 76"/>
                <a:gd name="T14" fmla="*/ 16 w 26"/>
                <a:gd name="T15" fmla="*/ 14 h 76"/>
                <a:gd name="T16" fmla="*/ 16 w 26"/>
                <a:gd name="T17" fmla="*/ 16 h 76"/>
                <a:gd name="T18" fmla="*/ 14 w 26"/>
                <a:gd name="T19" fmla="*/ 16 h 76"/>
                <a:gd name="T20" fmla="*/ 14 w 26"/>
                <a:gd name="T21" fmla="*/ 14 h 76"/>
                <a:gd name="T22" fmla="*/ 14 w 26"/>
                <a:gd name="T23" fmla="*/ 14 h 76"/>
                <a:gd name="T24" fmla="*/ 10 w 26"/>
                <a:gd name="T25" fmla="*/ 20 h 76"/>
                <a:gd name="T26" fmla="*/ 8 w 26"/>
                <a:gd name="T27" fmla="*/ 20 h 76"/>
                <a:gd name="T28" fmla="*/ 4 w 26"/>
                <a:gd name="T29" fmla="*/ 18 h 76"/>
                <a:gd name="T30" fmla="*/ 4 w 26"/>
                <a:gd name="T31" fmla="*/ 20 h 76"/>
                <a:gd name="T32" fmla="*/ 10 w 26"/>
                <a:gd name="T33" fmla="*/ 22 h 76"/>
                <a:gd name="T34" fmla="*/ 14 w 26"/>
                <a:gd name="T35" fmla="*/ 26 h 76"/>
                <a:gd name="T36" fmla="*/ 14 w 26"/>
                <a:gd name="T37" fmla="*/ 32 h 76"/>
                <a:gd name="T38" fmla="*/ 10 w 26"/>
                <a:gd name="T39" fmla="*/ 56 h 76"/>
                <a:gd name="T40" fmla="*/ 12 w 26"/>
                <a:gd name="T41" fmla="*/ 56 h 76"/>
                <a:gd name="T42" fmla="*/ 12 w 26"/>
                <a:gd name="T43" fmla="*/ 56 h 76"/>
                <a:gd name="T44" fmla="*/ 14 w 26"/>
                <a:gd name="T45" fmla="*/ 52 h 76"/>
                <a:gd name="T46" fmla="*/ 14 w 26"/>
                <a:gd name="T47" fmla="*/ 46 h 76"/>
                <a:gd name="T48" fmla="*/ 16 w 26"/>
                <a:gd name="T49" fmla="*/ 46 h 76"/>
                <a:gd name="T50" fmla="*/ 18 w 26"/>
                <a:gd name="T51" fmla="*/ 46 h 76"/>
                <a:gd name="T52" fmla="*/ 20 w 26"/>
                <a:gd name="T53" fmla="*/ 54 h 76"/>
                <a:gd name="T54" fmla="*/ 26 w 26"/>
                <a:gd name="T55" fmla="*/ 58 h 76"/>
                <a:gd name="T56" fmla="*/ 24 w 26"/>
                <a:gd name="T57" fmla="*/ 70 h 76"/>
                <a:gd name="T58" fmla="*/ 18 w 26"/>
                <a:gd name="T59" fmla="*/ 76 h 76"/>
                <a:gd name="T60" fmla="*/ 18 w 26"/>
                <a:gd name="T61" fmla="*/ 72 h 76"/>
                <a:gd name="T62" fmla="*/ 14 w 26"/>
                <a:gd name="T63" fmla="*/ 72 h 76"/>
                <a:gd name="T64" fmla="*/ 16 w 26"/>
                <a:gd name="T65" fmla="*/ 60 h 76"/>
                <a:gd name="T66" fmla="*/ 14 w 26"/>
                <a:gd name="T67" fmla="*/ 60 h 76"/>
                <a:gd name="T68" fmla="*/ 10 w 26"/>
                <a:gd name="T69" fmla="*/ 62 h 76"/>
                <a:gd name="T70" fmla="*/ 8 w 26"/>
                <a:gd name="T71" fmla="*/ 60 h 76"/>
                <a:gd name="T72" fmla="*/ 8 w 26"/>
                <a:gd name="T73" fmla="*/ 56 h 76"/>
                <a:gd name="T74" fmla="*/ 6 w 26"/>
                <a:gd name="T75" fmla="*/ 50 h 76"/>
                <a:gd name="T76" fmla="*/ 8 w 26"/>
                <a:gd name="T77" fmla="*/ 48 h 76"/>
                <a:gd name="T78" fmla="*/ 6 w 26"/>
                <a:gd name="T79" fmla="*/ 42 h 76"/>
                <a:gd name="T80" fmla="*/ 10 w 26"/>
                <a:gd name="T81" fmla="*/ 38 h 76"/>
                <a:gd name="T82" fmla="*/ 10 w 26"/>
                <a:gd name="T83" fmla="*/ 34 h 76"/>
                <a:gd name="T84" fmla="*/ 10 w 26"/>
                <a:gd name="T85" fmla="*/ 32 h 76"/>
                <a:gd name="T86" fmla="*/ 4 w 26"/>
                <a:gd name="T87" fmla="*/ 32 h 76"/>
                <a:gd name="T88" fmla="*/ 4 w 26"/>
                <a:gd name="T89" fmla="*/ 28 h 76"/>
                <a:gd name="T90" fmla="*/ 2 w 26"/>
                <a:gd name="T91" fmla="*/ 22 h 76"/>
                <a:gd name="T92" fmla="*/ 0 w 26"/>
                <a:gd name="T93" fmla="*/ 18 h 76"/>
                <a:gd name="T94" fmla="*/ 2 w 26"/>
                <a:gd name="T95" fmla="*/ 16 h 76"/>
                <a:gd name="T96" fmla="*/ 14 w 26"/>
                <a:gd name="T97" fmla="*/ 4 h 76"/>
                <a:gd name="T98" fmla="*/ 18 w 26"/>
                <a:gd name="T99" fmla="*/ 0 h 76"/>
                <a:gd name="T100" fmla="*/ 20 w 26"/>
                <a:gd name="T101" fmla="*/ 2 h 76"/>
                <a:gd name="T102" fmla="*/ 24 w 26"/>
                <a:gd name="T103" fmla="*/ 0 h 76"/>
                <a:gd name="T104" fmla="*/ 24 w 26"/>
                <a:gd name="T105" fmla="*/ 2 h 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 h="76">
                  <a:moveTo>
                    <a:pt x="24" y="2"/>
                  </a:moveTo>
                  <a:lnTo>
                    <a:pt x="22" y="6"/>
                  </a:lnTo>
                  <a:lnTo>
                    <a:pt x="26" y="12"/>
                  </a:lnTo>
                  <a:lnTo>
                    <a:pt x="26" y="18"/>
                  </a:lnTo>
                  <a:lnTo>
                    <a:pt x="22" y="18"/>
                  </a:lnTo>
                  <a:lnTo>
                    <a:pt x="20" y="14"/>
                  </a:lnTo>
                  <a:lnTo>
                    <a:pt x="18" y="14"/>
                  </a:lnTo>
                  <a:lnTo>
                    <a:pt x="16" y="14"/>
                  </a:lnTo>
                  <a:lnTo>
                    <a:pt x="16" y="16"/>
                  </a:lnTo>
                  <a:lnTo>
                    <a:pt x="14" y="16"/>
                  </a:lnTo>
                  <a:lnTo>
                    <a:pt x="14" y="14"/>
                  </a:lnTo>
                  <a:lnTo>
                    <a:pt x="10" y="20"/>
                  </a:lnTo>
                  <a:lnTo>
                    <a:pt x="8" y="20"/>
                  </a:lnTo>
                  <a:lnTo>
                    <a:pt x="4" y="18"/>
                  </a:lnTo>
                  <a:lnTo>
                    <a:pt x="4" y="20"/>
                  </a:lnTo>
                  <a:lnTo>
                    <a:pt x="10" y="22"/>
                  </a:lnTo>
                  <a:lnTo>
                    <a:pt x="14" y="26"/>
                  </a:lnTo>
                  <a:lnTo>
                    <a:pt x="14" y="32"/>
                  </a:lnTo>
                  <a:lnTo>
                    <a:pt x="10" y="56"/>
                  </a:lnTo>
                  <a:lnTo>
                    <a:pt x="12" y="56"/>
                  </a:lnTo>
                  <a:lnTo>
                    <a:pt x="14" y="52"/>
                  </a:lnTo>
                  <a:lnTo>
                    <a:pt x="14" y="46"/>
                  </a:lnTo>
                  <a:lnTo>
                    <a:pt x="16" y="46"/>
                  </a:lnTo>
                  <a:lnTo>
                    <a:pt x="18" y="46"/>
                  </a:lnTo>
                  <a:lnTo>
                    <a:pt x="20" y="54"/>
                  </a:lnTo>
                  <a:lnTo>
                    <a:pt x="26" y="58"/>
                  </a:lnTo>
                  <a:lnTo>
                    <a:pt x="24" y="70"/>
                  </a:lnTo>
                  <a:lnTo>
                    <a:pt x="18" y="76"/>
                  </a:lnTo>
                  <a:lnTo>
                    <a:pt x="18" y="72"/>
                  </a:lnTo>
                  <a:lnTo>
                    <a:pt x="14" y="72"/>
                  </a:lnTo>
                  <a:lnTo>
                    <a:pt x="16" y="60"/>
                  </a:lnTo>
                  <a:lnTo>
                    <a:pt x="14" y="60"/>
                  </a:lnTo>
                  <a:lnTo>
                    <a:pt x="10" y="62"/>
                  </a:lnTo>
                  <a:lnTo>
                    <a:pt x="8" y="60"/>
                  </a:lnTo>
                  <a:lnTo>
                    <a:pt x="8" y="56"/>
                  </a:lnTo>
                  <a:lnTo>
                    <a:pt x="6" y="50"/>
                  </a:lnTo>
                  <a:lnTo>
                    <a:pt x="8" y="48"/>
                  </a:lnTo>
                  <a:lnTo>
                    <a:pt x="6" y="42"/>
                  </a:lnTo>
                  <a:lnTo>
                    <a:pt x="10" y="38"/>
                  </a:lnTo>
                  <a:lnTo>
                    <a:pt x="10" y="34"/>
                  </a:lnTo>
                  <a:lnTo>
                    <a:pt x="10" y="32"/>
                  </a:lnTo>
                  <a:lnTo>
                    <a:pt x="4" y="32"/>
                  </a:lnTo>
                  <a:lnTo>
                    <a:pt x="4" y="28"/>
                  </a:lnTo>
                  <a:lnTo>
                    <a:pt x="2" y="22"/>
                  </a:lnTo>
                  <a:lnTo>
                    <a:pt x="0" y="18"/>
                  </a:lnTo>
                  <a:lnTo>
                    <a:pt x="2" y="16"/>
                  </a:lnTo>
                  <a:lnTo>
                    <a:pt x="14" y="4"/>
                  </a:lnTo>
                  <a:lnTo>
                    <a:pt x="18" y="0"/>
                  </a:lnTo>
                  <a:lnTo>
                    <a:pt x="20" y="2"/>
                  </a:lnTo>
                  <a:lnTo>
                    <a:pt x="24" y="0"/>
                  </a:lnTo>
                  <a:lnTo>
                    <a:pt x="24"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dirty="0">
                <a:solidFill>
                  <a:prstClr val="black"/>
                </a:solidFill>
              </a:endParaRPr>
            </a:p>
          </p:txBody>
        </p:sp>
        <p:sp>
          <p:nvSpPr>
            <p:cNvPr id="2618" name="Freeform 256"/>
            <p:cNvSpPr>
              <a:spLocks/>
            </p:cNvSpPr>
            <p:nvPr/>
          </p:nvSpPr>
          <p:spPr bwMode="auto">
            <a:xfrm>
              <a:off x="479" y="253"/>
              <a:ext cx="26" cy="76"/>
            </a:xfrm>
            <a:custGeom>
              <a:avLst/>
              <a:gdLst>
                <a:gd name="T0" fmla="*/ 24 w 26"/>
                <a:gd name="T1" fmla="*/ 2 h 76"/>
                <a:gd name="T2" fmla="*/ 22 w 26"/>
                <a:gd name="T3" fmla="*/ 6 h 76"/>
                <a:gd name="T4" fmla="*/ 26 w 26"/>
                <a:gd name="T5" fmla="*/ 12 h 76"/>
                <a:gd name="T6" fmla="*/ 26 w 26"/>
                <a:gd name="T7" fmla="*/ 18 h 76"/>
                <a:gd name="T8" fmla="*/ 22 w 26"/>
                <a:gd name="T9" fmla="*/ 18 h 76"/>
                <a:gd name="T10" fmla="*/ 20 w 26"/>
                <a:gd name="T11" fmla="*/ 14 h 76"/>
                <a:gd name="T12" fmla="*/ 18 w 26"/>
                <a:gd name="T13" fmla="*/ 14 h 76"/>
                <a:gd name="T14" fmla="*/ 16 w 26"/>
                <a:gd name="T15" fmla="*/ 14 h 76"/>
                <a:gd name="T16" fmla="*/ 16 w 26"/>
                <a:gd name="T17" fmla="*/ 16 h 76"/>
                <a:gd name="T18" fmla="*/ 14 w 26"/>
                <a:gd name="T19" fmla="*/ 16 h 76"/>
                <a:gd name="T20" fmla="*/ 14 w 26"/>
                <a:gd name="T21" fmla="*/ 14 h 76"/>
                <a:gd name="T22" fmla="*/ 14 w 26"/>
                <a:gd name="T23" fmla="*/ 14 h 76"/>
                <a:gd name="T24" fmla="*/ 10 w 26"/>
                <a:gd name="T25" fmla="*/ 20 h 76"/>
                <a:gd name="T26" fmla="*/ 8 w 26"/>
                <a:gd name="T27" fmla="*/ 20 h 76"/>
                <a:gd name="T28" fmla="*/ 4 w 26"/>
                <a:gd name="T29" fmla="*/ 18 h 76"/>
                <a:gd name="T30" fmla="*/ 4 w 26"/>
                <a:gd name="T31" fmla="*/ 20 h 76"/>
                <a:gd name="T32" fmla="*/ 10 w 26"/>
                <a:gd name="T33" fmla="*/ 22 h 76"/>
                <a:gd name="T34" fmla="*/ 14 w 26"/>
                <a:gd name="T35" fmla="*/ 26 h 76"/>
                <a:gd name="T36" fmla="*/ 14 w 26"/>
                <a:gd name="T37" fmla="*/ 32 h 76"/>
                <a:gd name="T38" fmla="*/ 10 w 26"/>
                <a:gd name="T39" fmla="*/ 56 h 76"/>
                <a:gd name="T40" fmla="*/ 12 w 26"/>
                <a:gd name="T41" fmla="*/ 56 h 76"/>
                <a:gd name="T42" fmla="*/ 12 w 26"/>
                <a:gd name="T43" fmla="*/ 56 h 76"/>
                <a:gd name="T44" fmla="*/ 14 w 26"/>
                <a:gd name="T45" fmla="*/ 52 h 76"/>
                <a:gd name="T46" fmla="*/ 14 w 26"/>
                <a:gd name="T47" fmla="*/ 46 h 76"/>
                <a:gd name="T48" fmla="*/ 16 w 26"/>
                <a:gd name="T49" fmla="*/ 46 h 76"/>
                <a:gd name="T50" fmla="*/ 18 w 26"/>
                <a:gd name="T51" fmla="*/ 46 h 76"/>
                <a:gd name="T52" fmla="*/ 20 w 26"/>
                <a:gd name="T53" fmla="*/ 54 h 76"/>
                <a:gd name="T54" fmla="*/ 26 w 26"/>
                <a:gd name="T55" fmla="*/ 58 h 76"/>
                <a:gd name="T56" fmla="*/ 24 w 26"/>
                <a:gd name="T57" fmla="*/ 70 h 76"/>
                <a:gd name="T58" fmla="*/ 18 w 26"/>
                <a:gd name="T59" fmla="*/ 76 h 76"/>
                <a:gd name="T60" fmla="*/ 18 w 26"/>
                <a:gd name="T61" fmla="*/ 72 h 76"/>
                <a:gd name="T62" fmla="*/ 14 w 26"/>
                <a:gd name="T63" fmla="*/ 72 h 76"/>
                <a:gd name="T64" fmla="*/ 16 w 26"/>
                <a:gd name="T65" fmla="*/ 60 h 76"/>
                <a:gd name="T66" fmla="*/ 14 w 26"/>
                <a:gd name="T67" fmla="*/ 60 h 76"/>
                <a:gd name="T68" fmla="*/ 10 w 26"/>
                <a:gd name="T69" fmla="*/ 62 h 76"/>
                <a:gd name="T70" fmla="*/ 8 w 26"/>
                <a:gd name="T71" fmla="*/ 60 h 76"/>
                <a:gd name="T72" fmla="*/ 8 w 26"/>
                <a:gd name="T73" fmla="*/ 56 h 76"/>
                <a:gd name="T74" fmla="*/ 6 w 26"/>
                <a:gd name="T75" fmla="*/ 50 h 76"/>
                <a:gd name="T76" fmla="*/ 8 w 26"/>
                <a:gd name="T77" fmla="*/ 48 h 76"/>
                <a:gd name="T78" fmla="*/ 6 w 26"/>
                <a:gd name="T79" fmla="*/ 42 h 76"/>
                <a:gd name="T80" fmla="*/ 10 w 26"/>
                <a:gd name="T81" fmla="*/ 38 h 76"/>
                <a:gd name="T82" fmla="*/ 10 w 26"/>
                <a:gd name="T83" fmla="*/ 34 h 76"/>
                <a:gd name="T84" fmla="*/ 10 w 26"/>
                <a:gd name="T85" fmla="*/ 32 h 76"/>
                <a:gd name="T86" fmla="*/ 4 w 26"/>
                <a:gd name="T87" fmla="*/ 32 h 76"/>
                <a:gd name="T88" fmla="*/ 4 w 26"/>
                <a:gd name="T89" fmla="*/ 28 h 76"/>
                <a:gd name="T90" fmla="*/ 2 w 26"/>
                <a:gd name="T91" fmla="*/ 22 h 76"/>
                <a:gd name="T92" fmla="*/ 0 w 26"/>
                <a:gd name="T93" fmla="*/ 18 h 76"/>
                <a:gd name="T94" fmla="*/ 2 w 26"/>
                <a:gd name="T95" fmla="*/ 16 h 76"/>
                <a:gd name="T96" fmla="*/ 14 w 26"/>
                <a:gd name="T97" fmla="*/ 4 h 76"/>
                <a:gd name="T98" fmla="*/ 18 w 26"/>
                <a:gd name="T99" fmla="*/ 0 h 76"/>
                <a:gd name="T100" fmla="*/ 20 w 26"/>
                <a:gd name="T101" fmla="*/ 2 h 76"/>
                <a:gd name="T102" fmla="*/ 24 w 26"/>
                <a:gd name="T103" fmla="*/ 0 h 76"/>
                <a:gd name="T104" fmla="*/ 24 w 26"/>
                <a:gd name="T105" fmla="*/ 2 h 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 h="76">
                  <a:moveTo>
                    <a:pt x="24" y="2"/>
                  </a:moveTo>
                  <a:lnTo>
                    <a:pt x="22" y="6"/>
                  </a:lnTo>
                  <a:lnTo>
                    <a:pt x="26" y="12"/>
                  </a:lnTo>
                  <a:lnTo>
                    <a:pt x="26" y="18"/>
                  </a:lnTo>
                  <a:lnTo>
                    <a:pt x="22" y="18"/>
                  </a:lnTo>
                  <a:lnTo>
                    <a:pt x="20" y="14"/>
                  </a:lnTo>
                  <a:lnTo>
                    <a:pt x="18" y="14"/>
                  </a:lnTo>
                  <a:lnTo>
                    <a:pt x="16" y="14"/>
                  </a:lnTo>
                  <a:lnTo>
                    <a:pt x="16" y="16"/>
                  </a:lnTo>
                  <a:lnTo>
                    <a:pt x="14" y="16"/>
                  </a:lnTo>
                  <a:lnTo>
                    <a:pt x="14" y="14"/>
                  </a:lnTo>
                  <a:lnTo>
                    <a:pt x="10" y="20"/>
                  </a:lnTo>
                  <a:lnTo>
                    <a:pt x="8" y="20"/>
                  </a:lnTo>
                  <a:lnTo>
                    <a:pt x="4" y="18"/>
                  </a:lnTo>
                  <a:lnTo>
                    <a:pt x="4" y="20"/>
                  </a:lnTo>
                  <a:lnTo>
                    <a:pt x="10" y="22"/>
                  </a:lnTo>
                  <a:lnTo>
                    <a:pt x="14" y="26"/>
                  </a:lnTo>
                  <a:lnTo>
                    <a:pt x="14" y="32"/>
                  </a:lnTo>
                  <a:lnTo>
                    <a:pt x="10" y="56"/>
                  </a:lnTo>
                  <a:lnTo>
                    <a:pt x="12" y="56"/>
                  </a:lnTo>
                  <a:lnTo>
                    <a:pt x="14" y="52"/>
                  </a:lnTo>
                  <a:lnTo>
                    <a:pt x="14" y="46"/>
                  </a:lnTo>
                  <a:lnTo>
                    <a:pt x="16" y="46"/>
                  </a:lnTo>
                  <a:lnTo>
                    <a:pt x="18" y="46"/>
                  </a:lnTo>
                  <a:lnTo>
                    <a:pt x="20" y="54"/>
                  </a:lnTo>
                  <a:lnTo>
                    <a:pt x="26" y="58"/>
                  </a:lnTo>
                  <a:lnTo>
                    <a:pt x="24" y="70"/>
                  </a:lnTo>
                  <a:lnTo>
                    <a:pt x="18" y="76"/>
                  </a:lnTo>
                  <a:lnTo>
                    <a:pt x="18" y="72"/>
                  </a:lnTo>
                  <a:lnTo>
                    <a:pt x="14" y="72"/>
                  </a:lnTo>
                  <a:lnTo>
                    <a:pt x="16" y="60"/>
                  </a:lnTo>
                  <a:lnTo>
                    <a:pt x="14" y="60"/>
                  </a:lnTo>
                  <a:lnTo>
                    <a:pt x="10" y="62"/>
                  </a:lnTo>
                  <a:lnTo>
                    <a:pt x="8" y="60"/>
                  </a:lnTo>
                  <a:lnTo>
                    <a:pt x="8" y="56"/>
                  </a:lnTo>
                  <a:lnTo>
                    <a:pt x="6" y="50"/>
                  </a:lnTo>
                  <a:lnTo>
                    <a:pt x="8" y="48"/>
                  </a:lnTo>
                  <a:lnTo>
                    <a:pt x="6" y="42"/>
                  </a:lnTo>
                  <a:lnTo>
                    <a:pt x="10" y="38"/>
                  </a:lnTo>
                  <a:lnTo>
                    <a:pt x="10" y="34"/>
                  </a:lnTo>
                  <a:lnTo>
                    <a:pt x="10" y="32"/>
                  </a:lnTo>
                  <a:lnTo>
                    <a:pt x="4" y="32"/>
                  </a:lnTo>
                  <a:lnTo>
                    <a:pt x="4" y="28"/>
                  </a:lnTo>
                  <a:lnTo>
                    <a:pt x="2" y="22"/>
                  </a:lnTo>
                  <a:lnTo>
                    <a:pt x="0" y="18"/>
                  </a:lnTo>
                  <a:lnTo>
                    <a:pt x="2" y="16"/>
                  </a:lnTo>
                  <a:lnTo>
                    <a:pt x="14" y="4"/>
                  </a:lnTo>
                  <a:lnTo>
                    <a:pt x="18" y="0"/>
                  </a:lnTo>
                  <a:lnTo>
                    <a:pt x="20" y="2"/>
                  </a:lnTo>
                  <a:lnTo>
                    <a:pt x="24" y="0"/>
                  </a:lnTo>
                  <a:lnTo>
                    <a:pt x="24" y="2"/>
                  </a:lnTo>
                </a:path>
              </a:pathLst>
            </a:custGeom>
            <a:grpFill/>
            <a:ln w="12700">
              <a:solidFill>
                <a:srgbClr val="FFFFFF"/>
              </a:solidFill>
              <a:prstDash val="solid"/>
              <a:round/>
              <a:headEnd/>
              <a:tailEnd/>
            </a:ln>
            <a:extLst/>
          </p:spPr>
          <p:txBody>
            <a:bodyPr/>
            <a:lstStyle/>
            <a:p>
              <a:endParaRPr lang="en-US" sz="1600" dirty="0">
                <a:solidFill>
                  <a:prstClr val="black"/>
                </a:solidFill>
              </a:endParaRPr>
            </a:p>
          </p:txBody>
        </p:sp>
        <p:sp>
          <p:nvSpPr>
            <p:cNvPr id="2619" name="Freeform 257"/>
            <p:cNvSpPr>
              <a:spLocks/>
            </p:cNvSpPr>
            <p:nvPr/>
          </p:nvSpPr>
          <p:spPr bwMode="auto">
            <a:xfrm>
              <a:off x="747" y="3637"/>
              <a:ext cx="2" cy="4"/>
            </a:xfrm>
            <a:custGeom>
              <a:avLst/>
              <a:gdLst>
                <a:gd name="T0" fmla="*/ 0 w 2"/>
                <a:gd name="T1" fmla="*/ 4 h 4"/>
                <a:gd name="T2" fmla="*/ 0 w 2"/>
                <a:gd name="T3" fmla="*/ 4 h 4"/>
                <a:gd name="T4" fmla="*/ 0 w 2"/>
                <a:gd name="T5" fmla="*/ 2 h 4"/>
                <a:gd name="T6" fmla="*/ 2 w 2"/>
                <a:gd name="T7" fmla="*/ 2 h 4"/>
                <a:gd name="T8" fmla="*/ 2 w 2"/>
                <a:gd name="T9" fmla="*/ 2 h 4"/>
                <a:gd name="T10" fmla="*/ 2 w 2"/>
                <a:gd name="T11" fmla="*/ 2 h 4"/>
                <a:gd name="T12" fmla="*/ 2 w 2"/>
                <a:gd name="T13" fmla="*/ 0 h 4"/>
                <a:gd name="T14" fmla="*/ 2 w 2"/>
                <a:gd name="T15" fmla="*/ 0 h 4"/>
                <a:gd name="T16" fmla="*/ 0 w 2"/>
                <a:gd name="T17" fmla="*/ 2 h 4"/>
                <a:gd name="T18" fmla="*/ 0 w 2"/>
                <a:gd name="T19" fmla="*/ 2 h 4"/>
                <a:gd name="T20" fmla="*/ 0 w 2"/>
                <a:gd name="T21" fmla="*/ 2 h 4"/>
                <a:gd name="T22" fmla="*/ 0 w 2"/>
                <a:gd name="T23" fmla="*/ 2 h 4"/>
                <a:gd name="T24" fmla="*/ 0 w 2"/>
                <a:gd name="T25" fmla="*/ 2 h 4"/>
                <a:gd name="T26" fmla="*/ 0 w 2"/>
                <a:gd name="T27" fmla="*/ 2 h 4"/>
                <a:gd name="T28" fmla="*/ 0 w 2"/>
                <a:gd name="T29" fmla="*/ 2 h 4"/>
                <a:gd name="T30" fmla="*/ 0 w 2"/>
                <a:gd name="T31" fmla="*/ 2 h 4"/>
                <a:gd name="T32" fmla="*/ 0 w 2"/>
                <a:gd name="T33" fmla="*/ 2 h 4"/>
                <a:gd name="T34" fmla="*/ 0 w 2"/>
                <a:gd name="T35" fmla="*/ 2 h 4"/>
                <a:gd name="T36" fmla="*/ 0 w 2"/>
                <a:gd name="T37" fmla="*/ 4 h 4"/>
                <a:gd name="T38" fmla="*/ 0 w 2"/>
                <a:gd name="T39" fmla="*/ 4 h 4"/>
                <a:gd name="T40" fmla="*/ 0 w 2"/>
                <a:gd name="T41" fmla="*/ 4 h 4"/>
                <a:gd name="T42" fmla="*/ 0 w 2"/>
                <a:gd name="T43" fmla="*/ 4 h 4"/>
                <a:gd name="T44" fmla="*/ 0 w 2"/>
                <a:gd name="T45" fmla="*/ 4 h 4"/>
                <a:gd name="T46" fmla="*/ 0 w 2"/>
                <a:gd name="T47" fmla="*/ 4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4">
                  <a:moveTo>
                    <a:pt x="0" y="4"/>
                  </a:moveTo>
                  <a:lnTo>
                    <a:pt x="0" y="4"/>
                  </a:lnTo>
                  <a:lnTo>
                    <a:pt x="0" y="2"/>
                  </a:lnTo>
                  <a:lnTo>
                    <a:pt x="2" y="2"/>
                  </a:lnTo>
                  <a:lnTo>
                    <a:pt x="2" y="0"/>
                  </a:lnTo>
                  <a:lnTo>
                    <a:pt x="0" y="2"/>
                  </a:lnTo>
                  <a:lnTo>
                    <a:pt x="0"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0" name="Freeform 258"/>
            <p:cNvSpPr>
              <a:spLocks/>
            </p:cNvSpPr>
            <p:nvPr/>
          </p:nvSpPr>
          <p:spPr bwMode="auto">
            <a:xfrm>
              <a:off x="1127" y="3721"/>
              <a:ext cx="10" cy="6"/>
            </a:xfrm>
            <a:custGeom>
              <a:avLst/>
              <a:gdLst>
                <a:gd name="T0" fmla="*/ 0 w 10"/>
                <a:gd name="T1" fmla="*/ 4 h 6"/>
                <a:gd name="T2" fmla="*/ 0 w 10"/>
                <a:gd name="T3" fmla="*/ 4 h 6"/>
                <a:gd name="T4" fmla="*/ 0 w 10"/>
                <a:gd name="T5" fmla="*/ 4 h 6"/>
                <a:gd name="T6" fmla="*/ 2 w 10"/>
                <a:gd name="T7" fmla="*/ 4 h 6"/>
                <a:gd name="T8" fmla="*/ 2 w 10"/>
                <a:gd name="T9" fmla="*/ 4 h 6"/>
                <a:gd name="T10" fmla="*/ 2 w 10"/>
                <a:gd name="T11" fmla="*/ 4 h 6"/>
                <a:gd name="T12" fmla="*/ 2 w 10"/>
                <a:gd name="T13" fmla="*/ 4 h 6"/>
                <a:gd name="T14" fmla="*/ 2 w 10"/>
                <a:gd name="T15" fmla="*/ 6 h 6"/>
                <a:gd name="T16" fmla="*/ 2 w 10"/>
                <a:gd name="T17" fmla="*/ 6 h 6"/>
                <a:gd name="T18" fmla="*/ 2 w 10"/>
                <a:gd name="T19" fmla="*/ 6 h 6"/>
                <a:gd name="T20" fmla="*/ 2 w 10"/>
                <a:gd name="T21" fmla="*/ 6 h 6"/>
                <a:gd name="T22" fmla="*/ 4 w 10"/>
                <a:gd name="T23" fmla="*/ 6 h 6"/>
                <a:gd name="T24" fmla="*/ 4 w 10"/>
                <a:gd name="T25" fmla="*/ 6 h 6"/>
                <a:gd name="T26" fmla="*/ 4 w 10"/>
                <a:gd name="T27" fmla="*/ 6 h 6"/>
                <a:gd name="T28" fmla="*/ 6 w 10"/>
                <a:gd name="T29" fmla="*/ 6 h 6"/>
                <a:gd name="T30" fmla="*/ 6 w 10"/>
                <a:gd name="T31" fmla="*/ 6 h 6"/>
                <a:gd name="T32" fmla="*/ 6 w 10"/>
                <a:gd name="T33" fmla="*/ 6 h 6"/>
                <a:gd name="T34" fmla="*/ 6 w 10"/>
                <a:gd name="T35" fmla="*/ 6 h 6"/>
                <a:gd name="T36" fmla="*/ 8 w 10"/>
                <a:gd name="T37" fmla="*/ 6 h 6"/>
                <a:gd name="T38" fmla="*/ 10 w 10"/>
                <a:gd name="T39" fmla="*/ 6 h 6"/>
                <a:gd name="T40" fmla="*/ 10 w 10"/>
                <a:gd name="T41" fmla="*/ 6 h 6"/>
                <a:gd name="T42" fmla="*/ 10 w 10"/>
                <a:gd name="T43" fmla="*/ 6 h 6"/>
                <a:gd name="T44" fmla="*/ 10 w 10"/>
                <a:gd name="T45" fmla="*/ 6 h 6"/>
                <a:gd name="T46" fmla="*/ 10 w 10"/>
                <a:gd name="T47" fmla="*/ 6 h 6"/>
                <a:gd name="T48" fmla="*/ 10 w 10"/>
                <a:gd name="T49" fmla="*/ 6 h 6"/>
                <a:gd name="T50" fmla="*/ 10 w 10"/>
                <a:gd name="T51" fmla="*/ 6 h 6"/>
                <a:gd name="T52" fmla="*/ 6 w 10"/>
                <a:gd name="T53" fmla="*/ 2 h 6"/>
                <a:gd name="T54" fmla="*/ 6 w 10"/>
                <a:gd name="T55" fmla="*/ 2 h 6"/>
                <a:gd name="T56" fmla="*/ 6 w 10"/>
                <a:gd name="T57" fmla="*/ 2 h 6"/>
                <a:gd name="T58" fmla="*/ 6 w 10"/>
                <a:gd name="T59" fmla="*/ 2 h 6"/>
                <a:gd name="T60" fmla="*/ 4 w 10"/>
                <a:gd name="T61" fmla="*/ 0 h 6"/>
                <a:gd name="T62" fmla="*/ 4 w 10"/>
                <a:gd name="T63" fmla="*/ 0 h 6"/>
                <a:gd name="T64" fmla="*/ 4 w 10"/>
                <a:gd name="T65" fmla="*/ 0 h 6"/>
                <a:gd name="T66" fmla="*/ 2 w 10"/>
                <a:gd name="T67" fmla="*/ 0 h 6"/>
                <a:gd name="T68" fmla="*/ 2 w 10"/>
                <a:gd name="T69" fmla="*/ 0 h 6"/>
                <a:gd name="T70" fmla="*/ 2 w 10"/>
                <a:gd name="T71" fmla="*/ 0 h 6"/>
                <a:gd name="T72" fmla="*/ 2 w 10"/>
                <a:gd name="T73" fmla="*/ 0 h 6"/>
                <a:gd name="T74" fmla="*/ 2 w 10"/>
                <a:gd name="T75" fmla="*/ 0 h 6"/>
                <a:gd name="T76" fmla="*/ 2 w 10"/>
                <a:gd name="T77" fmla="*/ 2 h 6"/>
                <a:gd name="T78" fmla="*/ 2 w 10"/>
                <a:gd name="T79" fmla="*/ 2 h 6"/>
                <a:gd name="T80" fmla="*/ 0 w 10"/>
                <a:gd name="T81" fmla="*/ 2 h 6"/>
                <a:gd name="T82" fmla="*/ 0 w 10"/>
                <a:gd name="T83" fmla="*/ 2 h 6"/>
                <a:gd name="T84" fmla="*/ 0 w 10"/>
                <a:gd name="T85" fmla="*/ 2 h 6"/>
                <a:gd name="T86" fmla="*/ 0 w 10"/>
                <a:gd name="T87" fmla="*/ 2 h 6"/>
                <a:gd name="T88" fmla="*/ 0 w 10"/>
                <a:gd name="T89" fmla="*/ 2 h 6"/>
                <a:gd name="T90" fmla="*/ 0 w 10"/>
                <a:gd name="T91" fmla="*/ 2 h 6"/>
                <a:gd name="T92" fmla="*/ 0 w 10"/>
                <a:gd name="T93" fmla="*/ 4 h 6"/>
                <a:gd name="T94" fmla="*/ 0 w 10"/>
                <a:gd name="T95" fmla="*/ 4 h 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 h="6">
                  <a:moveTo>
                    <a:pt x="0" y="4"/>
                  </a:moveTo>
                  <a:lnTo>
                    <a:pt x="0" y="4"/>
                  </a:lnTo>
                  <a:lnTo>
                    <a:pt x="2" y="4"/>
                  </a:lnTo>
                  <a:lnTo>
                    <a:pt x="2" y="6"/>
                  </a:lnTo>
                  <a:lnTo>
                    <a:pt x="4" y="6"/>
                  </a:lnTo>
                  <a:lnTo>
                    <a:pt x="6" y="6"/>
                  </a:lnTo>
                  <a:lnTo>
                    <a:pt x="8" y="6"/>
                  </a:lnTo>
                  <a:lnTo>
                    <a:pt x="10" y="6"/>
                  </a:lnTo>
                  <a:lnTo>
                    <a:pt x="6" y="2"/>
                  </a:lnTo>
                  <a:lnTo>
                    <a:pt x="4" y="0"/>
                  </a:lnTo>
                  <a:lnTo>
                    <a:pt x="2" y="0"/>
                  </a:lnTo>
                  <a:lnTo>
                    <a:pt x="2" y="2"/>
                  </a:lnTo>
                  <a:lnTo>
                    <a:pt x="0" y="2"/>
                  </a:lnTo>
                  <a:lnTo>
                    <a:pt x="0"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1" name="Freeform 259"/>
            <p:cNvSpPr>
              <a:spLocks/>
            </p:cNvSpPr>
            <p:nvPr/>
          </p:nvSpPr>
          <p:spPr bwMode="auto">
            <a:xfrm>
              <a:off x="1121" y="3715"/>
              <a:ext cx="2" cy="6"/>
            </a:xfrm>
            <a:custGeom>
              <a:avLst/>
              <a:gdLst>
                <a:gd name="T0" fmla="*/ 0 w 2"/>
                <a:gd name="T1" fmla="*/ 2 h 6"/>
                <a:gd name="T2" fmla="*/ 0 w 2"/>
                <a:gd name="T3" fmla="*/ 2 h 6"/>
                <a:gd name="T4" fmla="*/ 0 w 2"/>
                <a:gd name="T5" fmla="*/ 4 h 6"/>
                <a:gd name="T6" fmla="*/ 0 w 2"/>
                <a:gd name="T7" fmla="*/ 4 h 6"/>
                <a:gd name="T8" fmla="*/ 0 w 2"/>
                <a:gd name="T9" fmla="*/ 4 h 6"/>
                <a:gd name="T10" fmla="*/ 2 w 2"/>
                <a:gd name="T11" fmla="*/ 4 h 6"/>
                <a:gd name="T12" fmla="*/ 2 w 2"/>
                <a:gd name="T13" fmla="*/ 4 h 6"/>
                <a:gd name="T14" fmla="*/ 2 w 2"/>
                <a:gd name="T15" fmla="*/ 6 h 6"/>
                <a:gd name="T16" fmla="*/ 2 w 2"/>
                <a:gd name="T17" fmla="*/ 6 h 6"/>
                <a:gd name="T18" fmla="*/ 2 w 2"/>
                <a:gd name="T19" fmla="*/ 6 h 6"/>
                <a:gd name="T20" fmla="*/ 2 w 2"/>
                <a:gd name="T21" fmla="*/ 6 h 6"/>
                <a:gd name="T22" fmla="*/ 2 w 2"/>
                <a:gd name="T23" fmla="*/ 6 h 6"/>
                <a:gd name="T24" fmla="*/ 2 w 2"/>
                <a:gd name="T25" fmla="*/ 4 h 6"/>
                <a:gd name="T26" fmla="*/ 2 w 2"/>
                <a:gd name="T27" fmla="*/ 4 h 6"/>
                <a:gd name="T28" fmla="*/ 2 w 2"/>
                <a:gd name="T29" fmla="*/ 4 h 6"/>
                <a:gd name="T30" fmla="*/ 2 w 2"/>
                <a:gd name="T31" fmla="*/ 4 h 6"/>
                <a:gd name="T32" fmla="*/ 2 w 2"/>
                <a:gd name="T33" fmla="*/ 4 h 6"/>
                <a:gd name="T34" fmla="*/ 0 w 2"/>
                <a:gd name="T35" fmla="*/ 2 h 6"/>
                <a:gd name="T36" fmla="*/ 0 w 2"/>
                <a:gd name="T37" fmla="*/ 2 h 6"/>
                <a:gd name="T38" fmla="*/ 0 w 2"/>
                <a:gd name="T39" fmla="*/ 2 h 6"/>
                <a:gd name="T40" fmla="*/ 0 w 2"/>
                <a:gd name="T41" fmla="*/ 2 h 6"/>
                <a:gd name="T42" fmla="*/ 0 w 2"/>
                <a:gd name="T43" fmla="*/ 2 h 6"/>
                <a:gd name="T44" fmla="*/ 0 w 2"/>
                <a:gd name="T45" fmla="*/ 0 h 6"/>
                <a:gd name="T46" fmla="*/ 0 w 2"/>
                <a:gd name="T47" fmla="*/ 0 h 6"/>
                <a:gd name="T48" fmla="*/ 0 w 2"/>
                <a:gd name="T49" fmla="*/ 2 h 6"/>
                <a:gd name="T50" fmla="*/ 0 w 2"/>
                <a:gd name="T51" fmla="*/ 2 h 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 h="6">
                  <a:moveTo>
                    <a:pt x="0" y="2"/>
                  </a:moveTo>
                  <a:lnTo>
                    <a:pt x="0" y="2"/>
                  </a:lnTo>
                  <a:lnTo>
                    <a:pt x="0" y="4"/>
                  </a:lnTo>
                  <a:lnTo>
                    <a:pt x="2" y="4"/>
                  </a:lnTo>
                  <a:lnTo>
                    <a:pt x="2" y="6"/>
                  </a:lnTo>
                  <a:lnTo>
                    <a:pt x="2" y="4"/>
                  </a:ln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2" name="Freeform 260"/>
            <p:cNvSpPr>
              <a:spLocks/>
            </p:cNvSpPr>
            <p:nvPr/>
          </p:nvSpPr>
          <p:spPr bwMode="auto">
            <a:xfrm>
              <a:off x="1117" y="3715"/>
              <a:ext cx="4" cy="2"/>
            </a:xfrm>
            <a:custGeom>
              <a:avLst/>
              <a:gdLst>
                <a:gd name="T0" fmla="*/ 2 w 4"/>
                <a:gd name="T1" fmla="*/ 0 h 2"/>
                <a:gd name="T2" fmla="*/ 2 w 4"/>
                <a:gd name="T3" fmla="*/ 0 h 2"/>
                <a:gd name="T4" fmla="*/ 2 w 4"/>
                <a:gd name="T5" fmla="*/ 0 h 2"/>
                <a:gd name="T6" fmla="*/ 2 w 4"/>
                <a:gd name="T7" fmla="*/ 0 h 2"/>
                <a:gd name="T8" fmla="*/ 0 w 4"/>
                <a:gd name="T9" fmla="*/ 0 h 2"/>
                <a:gd name="T10" fmla="*/ 0 w 4"/>
                <a:gd name="T11" fmla="*/ 0 h 2"/>
                <a:gd name="T12" fmla="*/ 0 w 4"/>
                <a:gd name="T13" fmla="*/ 0 h 2"/>
                <a:gd name="T14" fmla="*/ 0 w 4"/>
                <a:gd name="T15" fmla="*/ 0 h 2"/>
                <a:gd name="T16" fmla="*/ 2 w 4"/>
                <a:gd name="T17" fmla="*/ 0 h 2"/>
                <a:gd name="T18" fmla="*/ 2 w 4"/>
                <a:gd name="T19" fmla="*/ 0 h 2"/>
                <a:gd name="T20" fmla="*/ 2 w 4"/>
                <a:gd name="T21" fmla="*/ 2 h 2"/>
                <a:gd name="T22" fmla="*/ 2 w 4"/>
                <a:gd name="T23" fmla="*/ 2 h 2"/>
                <a:gd name="T24" fmla="*/ 2 w 4"/>
                <a:gd name="T25" fmla="*/ 2 h 2"/>
                <a:gd name="T26" fmla="*/ 2 w 4"/>
                <a:gd name="T27" fmla="*/ 2 h 2"/>
                <a:gd name="T28" fmla="*/ 2 w 4"/>
                <a:gd name="T29" fmla="*/ 2 h 2"/>
                <a:gd name="T30" fmla="*/ 4 w 4"/>
                <a:gd name="T31" fmla="*/ 2 h 2"/>
                <a:gd name="T32" fmla="*/ 2 w 4"/>
                <a:gd name="T33" fmla="*/ 2 h 2"/>
                <a:gd name="T34" fmla="*/ 2 w 4"/>
                <a:gd name="T35" fmla="*/ 0 h 2"/>
                <a:gd name="T36" fmla="*/ 2 w 4"/>
                <a:gd name="T37" fmla="*/ 0 h 2"/>
                <a:gd name="T38" fmla="*/ 2 w 4"/>
                <a:gd name="T39" fmla="*/ 0 h 2"/>
                <a:gd name="T40" fmla="*/ 2 w 4"/>
                <a:gd name="T41" fmla="*/ 0 h 2"/>
                <a:gd name="T42" fmla="*/ 2 w 4"/>
                <a:gd name="T43" fmla="*/ 0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 h="2">
                  <a:moveTo>
                    <a:pt x="2" y="0"/>
                  </a:moveTo>
                  <a:lnTo>
                    <a:pt x="2" y="0"/>
                  </a:lnTo>
                  <a:lnTo>
                    <a:pt x="0" y="0"/>
                  </a:lnTo>
                  <a:lnTo>
                    <a:pt x="2" y="0"/>
                  </a:lnTo>
                  <a:lnTo>
                    <a:pt x="2" y="2"/>
                  </a:lnTo>
                  <a:lnTo>
                    <a:pt x="4" y="2"/>
                  </a:lnTo>
                  <a:lnTo>
                    <a:pt x="2"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3" name="Freeform 261"/>
            <p:cNvSpPr>
              <a:spLocks/>
            </p:cNvSpPr>
            <p:nvPr/>
          </p:nvSpPr>
          <p:spPr bwMode="auto">
            <a:xfrm>
              <a:off x="1107" y="3693"/>
              <a:ext cx="2" cy="4"/>
            </a:xfrm>
            <a:custGeom>
              <a:avLst/>
              <a:gdLst>
                <a:gd name="T0" fmla="*/ 2 w 2"/>
                <a:gd name="T1" fmla="*/ 2 h 4"/>
                <a:gd name="T2" fmla="*/ 2 w 2"/>
                <a:gd name="T3" fmla="*/ 0 h 4"/>
                <a:gd name="T4" fmla="*/ 0 w 2"/>
                <a:gd name="T5" fmla="*/ 0 h 4"/>
                <a:gd name="T6" fmla="*/ 0 w 2"/>
                <a:gd name="T7" fmla="*/ 0 h 4"/>
                <a:gd name="T8" fmla="*/ 0 w 2"/>
                <a:gd name="T9" fmla="*/ 0 h 4"/>
                <a:gd name="T10" fmla="*/ 0 w 2"/>
                <a:gd name="T11" fmla="*/ 0 h 4"/>
                <a:gd name="T12" fmla="*/ 0 w 2"/>
                <a:gd name="T13" fmla="*/ 0 h 4"/>
                <a:gd name="T14" fmla="*/ 0 w 2"/>
                <a:gd name="T15" fmla="*/ 2 h 4"/>
                <a:gd name="T16" fmla="*/ 0 w 2"/>
                <a:gd name="T17" fmla="*/ 2 h 4"/>
                <a:gd name="T18" fmla="*/ 0 w 2"/>
                <a:gd name="T19" fmla="*/ 2 h 4"/>
                <a:gd name="T20" fmla="*/ 0 w 2"/>
                <a:gd name="T21" fmla="*/ 2 h 4"/>
                <a:gd name="T22" fmla="*/ 2 w 2"/>
                <a:gd name="T23" fmla="*/ 4 h 4"/>
                <a:gd name="T24" fmla="*/ 2 w 2"/>
                <a:gd name="T25" fmla="*/ 4 h 4"/>
                <a:gd name="T26" fmla="*/ 2 w 2"/>
                <a:gd name="T27" fmla="*/ 4 h 4"/>
                <a:gd name="T28" fmla="*/ 2 w 2"/>
                <a:gd name="T29" fmla="*/ 4 h 4"/>
                <a:gd name="T30" fmla="*/ 2 w 2"/>
                <a:gd name="T31" fmla="*/ 4 h 4"/>
                <a:gd name="T32" fmla="*/ 2 w 2"/>
                <a:gd name="T33" fmla="*/ 4 h 4"/>
                <a:gd name="T34" fmla="*/ 2 w 2"/>
                <a:gd name="T35" fmla="*/ 4 h 4"/>
                <a:gd name="T36" fmla="*/ 2 w 2"/>
                <a:gd name="T37" fmla="*/ 4 h 4"/>
                <a:gd name="T38" fmla="*/ 2 w 2"/>
                <a:gd name="T39" fmla="*/ 4 h 4"/>
                <a:gd name="T40" fmla="*/ 2 w 2"/>
                <a:gd name="T41" fmla="*/ 4 h 4"/>
                <a:gd name="T42" fmla="*/ 2 w 2"/>
                <a:gd name="T43" fmla="*/ 2 h 4"/>
                <a:gd name="T44" fmla="*/ 2 w 2"/>
                <a:gd name="T45" fmla="*/ 2 h 4"/>
                <a:gd name="T46" fmla="*/ 2 w 2"/>
                <a:gd name="T47" fmla="*/ 2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4">
                  <a:moveTo>
                    <a:pt x="2" y="2"/>
                  </a:moveTo>
                  <a:lnTo>
                    <a:pt x="2" y="0"/>
                  </a:lnTo>
                  <a:lnTo>
                    <a:pt x="0" y="0"/>
                  </a:lnTo>
                  <a:lnTo>
                    <a:pt x="0" y="2"/>
                  </a:lnTo>
                  <a:lnTo>
                    <a:pt x="2" y="4"/>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4" name="Freeform 262"/>
            <p:cNvSpPr>
              <a:spLocks/>
            </p:cNvSpPr>
            <p:nvPr/>
          </p:nvSpPr>
          <p:spPr bwMode="auto">
            <a:xfrm>
              <a:off x="1115" y="3711"/>
              <a:ext cx="0" cy="2"/>
            </a:xfrm>
            <a:custGeom>
              <a:avLst/>
              <a:gdLst>
                <a:gd name="T0" fmla="*/ 0 h 2"/>
                <a:gd name="T1" fmla="*/ 0 h 2"/>
                <a:gd name="T2" fmla="*/ 0 h 2"/>
                <a:gd name="T3" fmla="*/ 0 h 2"/>
                <a:gd name="T4" fmla="*/ 0 h 2"/>
                <a:gd name="T5" fmla="*/ 2 h 2"/>
                <a:gd name="T6" fmla="*/ 2 h 2"/>
                <a:gd name="T7" fmla="*/ 2 h 2"/>
                <a:gd name="T8" fmla="*/ 2 h 2"/>
                <a:gd name="T9" fmla="*/ 2 h 2"/>
                <a:gd name="T10" fmla="*/ 0 h 2"/>
                <a:gd name="T11" fmla="*/ 0 h 2"/>
                <a:gd name="T12" fmla="*/ 0 h 2"/>
                <a:gd name="T13" fmla="*/ 0 h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0" y="T0"/>
                </a:cxn>
                <a:cxn ang="T15">
                  <a:pos x="0" y="T1"/>
                </a:cxn>
                <a:cxn ang="T16">
                  <a:pos x="0" y="T2"/>
                </a:cxn>
                <a:cxn ang="T17">
                  <a:pos x="0" y="T3"/>
                </a:cxn>
                <a:cxn ang="T18">
                  <a:pos x="0" y="T4"/>
                </a:cxn>
                <a:cxn ang="T19">
                  <a:pos x="0" y="T5"/>
                </a:cxn>
                <a:cxn ang="T20">
                  <a:pos x="0" y="T6"/>
                </a:cxn>
                <a:cxn ang="T21">
                  <a:pos x="0" y="T7"/>
                </a:cxn>
                <a:cxn ang="T22">
                  <a:pos x="0" y="T8"/>
                </a:cxn>
                <a:cxn ang="T23">
                  <a:pos x="0" y="T9"/>
                </a:cxn>
                <a:cxn ang="T24">
                  <a:pos x="0" y="T10"/>
                </a:cxn>
                <a:cxn ang="T25">
                  <a:pos x="0" y="T11"/>
                </a:cxn>
                <a:cxn ang="T26">
                  <a:pos x="0" y="T12"/>
                </a:cxn>
                <a:cxn ang="T27">
                  <a:pos x="0" y="T13"/>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5" name="Freeform 263"/>
            <p:cNvSpPr>
              <a:spLocks/>
            </p:cNvSpPr>
            <p:nvPr/>
          </p:nvSpPr>
          <p:spPr bwMode="auto">
            <a:xfrm>
              <a:off x="1117" y="3727"/>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2 h 2"/>
                <a:gd name="T16" fmla="*/ 2 w 2"/>
                <a:gd name="T17" fmla="*/ 2 h 2"/>
                <a:gd name="T18" fmla="*/ 2 w 2"/>
                <a:gd name="T19" fmla="*/ 0 h 2"/>
                <a:gd name="T20" fmla="*/ 2 w 2"/>
                <a:gd name="T21" fmla="*/ 2 h 2"/>
                <a:gd name="T22" fmla="*/ 2 w 2"/>
                <a:gd name="T23" fmla="*/ 2 h 2"/>
                <a:gd name="T24" fmla="*/ 2 w 2"/>
                <a:gd name="T25" fmla="*/ 2 h 2"/>
                <a:gd name="T26" fmla="*/ 2 w 2"/>
                <a:gd name="T27" fmla="*/ 2 h 2"/>
                <a:gd name="T28" fmla="*/ 0 w 2"/>
                <a:gd name="T29" fmla="*/ 2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2">
                  <a:moveTo>
                    <a:pt x="0" y="2"/>
                  </a:moveTo>
                  <a:lnTo>
                    <a:pt x="2" y="2"/>
                  </a:lnTo>
                  <a:lnTo>
                    <a:pt x="2" y="0"/>
                  </a:lnTo>
                  <a:lnTo>
                    <a:pt x="2" y="2"/>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6" name="Freeform 264"/>
            <p:cNvSpPr>
              <a:spLocks/>
            </p:cNvSpPr>
            <p:nvPr/>
          </p:nvSpPr>
          <p:spPr bwMode="auto">
            <a:xfrm>
              <a:off x="1087" y="3727"/>
              <a:ext cx="42" cy="42"/>
            </a:xfrm>
            <a:custGeom>
              <a:avLst/>
              <a:gdLst>
                <a:gd name="T0" fmla="*/ 22 w 42"/>
                <a:gd name="T1" fmla="*/ 42 h 42"/>
                <a:gd name="T2" fmla="*/ 24 w 42"/>
                <a:gd name="T3" fmla="*/ 38 h 42"/>
                <a:gd name="T4" fmla="*/ 24 w 42"/>
                <a:gd name="T5" fmla="*/ 36 h 42"/>
                <a:gd name="T6" fmla="*/ 22 w 42"/>
                <a:gd name="T7" fmla="*/ 34 h 42"/>
                <a:gd name="T8" fmla="*/ 22 w 42"/>
                <a:gd name="T9" fmla="*/ 30 h 42"/>
                <a:gd name="T10" fmla="*/ 18 w 42"/>
                <a:gd name="T11" fmla="*/ 30 h 42"/>
                <a:gd name="T12" fmla="*/ 18 w 42"/>
                <a:gd name="T13" fmla="*/ 26 h 42"/>
                <a:gd name="T14" fmla="*/ 20 w 42"/>
                <a:gd name="T15" fmla="*/ 26 h 42"/>
                <a:gd name="T16" fmla="*/ 28 w 42"/>
                <a:gd name="T17" fmla="*/ 30 h 42"/>
                <a:gd name="T18" fmla="*/ 36 w 42"/>
                <a:gd name="T19" fmla="*/ 36 h 42"/>
                <a:gd name="T20" fmla="*/ 40 w 42"/>
                <a:gd name="T21" fmla="*/ 34 h 42"/>
                <a:gd name="T22" fmla="*/ 40 w 42"/>
                <a:gd name="T23" fmla="*/ 32 h 42"/>
                <a:gd name="T24" fmla="*/ 38 w 42"/>
                <a:gd name="T25" fmla="*/ 24 h 42"/>
                <a:gd name="T26" fmla="*/ 34 w 42"/>
                <a:gd name="T27" fmla="*/ 22 h 42"/>
                <a:gd name="T28" fmla="*/ 30 w 42"/>
                <a:gd name="T29" fmla="*/ 26 h 42"/>
                <a:gd name="T30" fmla="*/ 28 w 42"/>
                <a:gd name="T31" fmla="*/ 24 h 42"/>
                <a:gd name="T32" fmla="*/ 26 w 42"/>
                <a:gd name="T33" fmla="*/ 20 h 42"/>
                <a:gd name="T34" fmla="*/ 20 w 42"/>
                <a:gd name="T35" fmla="*/ 18 h 42"/>
                <a:gd name="T36" fmla="*/ 14 w 42"/>
                <a:gd name="T37" fmla="*/ 14 h 42"/>
                <a:gd name="T38" fmla="*/ 16 w 42"/>
                <a:gd name="T39" fmla="*/ 16 h 42"/>
                <a:gd name="T40" fmla="*/ 24 w 42"/>
                <a:gd name="T41" fmla="*/ 18 h 42"/>
                <a:gd name="T42" fmla="*/ 32 w 42"/>
                <a:gd name="T43" fmla="*/ 22 h 42"/>
                <a:gd name="T44" fmla="*/ 36 w 42"/>
                <a:gd name="T45" fmla="*/ 20 h 42"/>
                <a:gd name="T46" fmla="*/ 34 w 42"/>
                <a:gd name="T47" fmla="*/ 18 h 42"/>
                <a:gd name="T48" fmla="*/ 30 w 42"/>
                <a:gd name="T49" fmla="*/ 14 h 42"/>
                <a:gd name="T50" fmla="*/ 36 w 42"/>
                <a:gd name="T51" fmla="*/ 18 h 42"/>
                <a:gd name="T52" fmla="*/ 36 w 42"/>
                <a:gd name="T53" fmla="*/ 14 h 42"/>
                <a:gd name="T54" fmla="*/ 34 w 42"/>
                <a:gd name="T55" fmla="*/ 8 h 42"/>
                <a:gd name="T56" fmla="*/ 30 w 42"/>
                <a:gd name="T57" fmla="*/ 8 h 42"/>
                <a:gd name="T58" fmla="*/ 26 w 42"/>
                <a:gd name="T59" fmla="*/ 6 h 42"/>
                <a:gd name="T60" fmla="*/ 22 w 42"/>
                <a:gd name="T61" fmla="*/ 10 h 42"/>
                <a:gd name="T62" fmla="*/ 20 w 42"/>
                <a:gd name="T63" fmla="*/ 14 h 42"/>
                <a:gd name="T64" fmla="*/ 18 w 42"/>
                <a:gd name="T65" fmla="*/ 14 h 42"/>
                <a:gd name="T66" fmla="*/ 20 w 42"/>
                <a:gd name="T67" fmla="*/ 14 h 42"/>
                <a:gd name="T68" fmla="*/ 16 w 42"/>
                <a:gd name="T69" fmla="*/ 12 h 42"/>
                <a:gd name="T70" fmla="*/ 20 w 42"/>
                <a:gd name="T71" fmla="*/ 10 h 42"/>
                <a:gd name="T72" fmla="*/ 22 w 42"/>
                <a:gd name="T73" fmla="*/ 6 h 42"/>
                <a:gd name="T74" fmla="*/ 18 w 42"/>
                <a:gd name="T75" fmla="*/ 2 h 42"/>
                <a:gd name="T76" fmla="*/ 14 w 42"/>
                <a:gd name="T77" fmla="*/ 2 h 42"/>
                <a:gd name="T78" fmla="*/ 12 w 42"/>
                <a:gd name="T79" fmla="*/ 4 h 42"/>
                <a:gd name="T80" fmla="*/ 10 w 42"/>
                <a:gd name="T81" fmla="*/ 6 h 42"/>
                <a:gd name="T82" fmla="*/ 6 w 42"/>
                <a:gd name="T83" fmla="*/ 6 h 42"/>
                <a:gd name="T84" fmla="*/ 8 w 42"/>
                <a:gd name="T85" fmla="*/ 12 h 42"/>
                <a:gd name="T86" fmla="*/ 4 w 42"/>
                <a:gd name="T87" fmla="*/ 8 h 42"/>
                <a:gd name="T88" fmla="*/ 2 w 42"/>
                <a:gd name="T89" fmla="*/ 4 h 42"/>
                <a:gd name="T90" fmla="*/ 4 w 42"/>
                <a:gd name="T91" fmla="*/ 10 h 42"/>
                <a:gd name="T92" fmla="*/ 2 w 42"/>
                <a:gd name="T93" fmla="*/ 12 h 42"/>
                <a:gd name="T94" fmla="*/ 8 w 42"/>
                <a:gd name="T95" fmla="*/ 18 h 42"/>
                <a:gd name="T96" fmla="*/ 10 w 42"/>
                <a:gd name="T97" fmla="*/ 20 h 42"/>
                <a:gd name="T98" fmla="*/ 2 w 42"/>
                <a:gd name="T99" fmla="*/ 16 h 42"/>
                <a:gd name="T100" fmla="*/ 2 w 42"/>
                <a:gd name="T101" fmla="*/ 20 h 42"/>
                <a:gd name="T102" fmla="*/ 4 w 42"/>
                <a:gd name="T103" fmla="*/ 22 h 42"/>
                <a:gd name="T104" fmla="*/ 6 w 42"/>
                <a:gd name="T105" fmla="*/ 26 h 42"/>
                <a:gd name="T106" fmla="*/ 8 w 42"/>
                <a:gd name="T107" fmla="*/ 26 h 42"/>
                <a:gd name="T108" fmla="*/ 10 w 42"/>
                <a:gd name="T109" fmla="*/ 28 h 42"/>
                <a:gd name="T110" fmla="*/ 10 w 42"/>
                <a:gd name="T111" fmla="*/ 30 h 42"/>
                <a:gd name="T112" fmla="*/ 14 w 42"/>
                <a:gd name="T113" fmla="*/ 30 h 42"/>
                <a:gd name="T114" fmla="*/ 12 w 42"/>
                <a:gd name="T115" fmla="*/ 32 h 42"/>
                <a:gd name="T116" fmla="*/ 12 w 42"/>
                <a:gd name="T117" fmla="*/ 34 h 42"/>
                <a:gd name="T118" fmla="*/ 18 w 42"/>
                <a:gd name="T119" fmla="*/ 38 h 42"/>
                <a:gd name="T120" fmla="*/ 14 w 42"/>
                <a:gd name="T121" fmla="*/ 36 h 42"/>
                <a:gd name="T122" fmla="*/ 16 w 42"/>
                <a:gd name="T123" fmla="*/ 40 h 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2" h="42">
                  <a:moveTo>
                    <a:pt x="16" y="40"/>
                  </a:moveTo>
                  <a:lnTo>
                    <a:pt x="18" y="40"/>
                  </a:lnTo>
                  <a:lnTo>
                    <a:pt x="18" y="42"/>
                  </a:lnTo>
                  <a:lnTo>
                    <a:pt x="20" y="42"/>
                  </a:lnTo>
                  <a:lnTo>
                    <a:pt x="22" y="42"/>
                  </a:lnTo>
                  <a:lnTo>
                    <a:pt x="22" y="40"/>
                  </a:lnTo>
                  <a:lnTo>
                    <a:pt x="24" y="40"/>
                  </a:lnTo>
                  <a:lnTo>
                    <a:pt x="24" y="38"/>
                  </a:lnTo>
                  <a:lnTo>
                    <a:pt x="22" y="38"/>
                  </a:lnTo>
                  <a:lnTo>
                    <a:pt x="24" y="38"/>
                  </a:lnTo>
                  <a:lnTo>
                    <a:pt x="24" y="36"/>
                  </a:lnTo>
                  <a:lnTo>
                    <a:pt x="24" y="34"/>
                  </a:lnTo>
                  <a:lnTo>
                    <a:pt x="22" y="32"/>
                  </a:lnTo>
                  <a:lnTo>
                    <a:pt x="22" y="34"/>
                  </a:lnTo>
                  <a:lnTo>
                    <a:pt x="22" y="32"/>
                  </a:lnTo>
                  <a:lnTo>
                    <a:pt x="24" y="32"/>
                  </a:lnTo>
                  <a:lnTo>
                    <a:pt x="22" y="32"/>
                  </a:lnTo>
                  <a:lnTo>
                    <a:pt x="22" y="30"/>
                  </a:lnTo>
                  <a:lnTo>
                    <a:pt x="20" y="30"/>
                  </a:lnTo>
                  <a:lnTo>
                    <a:pt x="20" y="28"/>
                  </a:lnTo>
                  <a:lnTo>
                    <a:pt x="18" y="30"/>
                  </a:lnTo>
                  <a:lnTo>
                    <a:pt x="18" y="28"/>
                  </a:lnTo>
                  <a:lnTo>
                    <a:pt x="20" y="28"/>
                  </a:lnTo>
                  <a:lnTo>
                    <a:pt x="18" y="26"/>
                  </a:lnTo>
                  <a:lnTo>
                    <a:pt x="16" y="24"/>
                  </a:lnTo>
                  <a:lnTo>
                    <a:pt x="18" y="24"/>
                  </a:lnTo>
                  <a:lnTo>
                    <a:pt x="20" y="24"/>
                  </a:lnTo>
                  <a:lnTo>
                    <a:pt x="20" y="26"/>
                  </a:lnTo>
                  <a:lnTo>
                    <a:pt x="22" y="26"/>
                  </a:lnTo>
                  <a:lnTo>
                    <a:pt x="22" y="28"/>
                  </a:lnTo>
                  <a:lnTo>
                    <a:pt x="24" y="28"/>
                  </a:lnTo>
                  <a:lnTo>
                    <a:pt x="26" y="30"/>
                  </a:lnTo>
                  <a:lnTo>
                    <a:pt x="28" y="30"/>
                  </a:lnTo>
                  <a:lnTo>
                    <a:pt x="30" y="32"/>
                  </a:lnTo>
                  <a:lnTo>
                    <a:pt x="32" y="32"/>
                  </a:lnTo>
                  <a:lnTo>
                    <a:pt x="32" y="34"/>
                  </a:lnTo>
                  <a:lnTo>
                    <a:pt x="34" y="34"/>
                  </a:lnTo>
                  <a:lnTo>
                    <a:pt x="36" y="34"/>
                  </a:lnTo>
                  <a:lnTo>
                    <a:pt x="36" y="36"/>
                  </a:lnTo>
                  <a:lnTo>
                    <a:pt x="38" y="36"/>
                  </a:lnTo>
                  <a:lnTo>
                    <a:pt x="40" y="36"/>
                  </a:lnTo>
                  <a:lnTo>
                    <a:pt x="40" y="34"/>
                  </a:lnTo>
                  <a:lnTo>
                    <a:pt x="42" y="34"/>
                  </a:lnTo>
                  <a:lnTo>
                    <a:pt x="40" y="32"/>
                  </a:lnTo>
                  <a:lnTo>
                    <a:pt x="40" y="30"/>
                  </a:lnTo>
                  <a:lnTo>
                    <a:pt x="40" y="28"/>
                  </a:lnTo>
                  <a:lnTo>
                    <a:pt x="40" y="26"/>
                  </a:lnTo>
                  <a:lnTo>
                    <a:pt x="38" y="26"/>
                  </a:lnTo>
                  <a:lnTo>
                    <a:pt x="38" y="24"/>
                  </a:lnTo>
                  <a:lnTo>
                    <a:pt x="38" y="22"/>
                  </a:lnTo>
                  <a:lnTo>
                    <a:pt x="36" y="22"/>
                  </a:lnTo>
                  <a:lnTo>
                    <a:pt x="34" y="22"/>
                  </a:lnTo>
                  <a:lnTo>
                    <a:pt x="34" y="24"/>
                  </a:lnTo>
                  <a:lnTo>
                    <a:pt x="32" y="24"/>
                  </a:lnTo>
                  <a:lnTo>
                    <a:pt x="32" y="26"/>
                  </a:lnTo>
                  <a:lnTo>
                    <a:pt x="30" y="26"/>
                  </a:lnTo>
                  <a:lnTo>
                    <a:pt x="30" y="24"/>
                  </a:lnTo>
                  <a:lnTo>
                    <a:pt x="28" y="24"/>
                  </a:lnTo>
                  <a:lnTo>
                    <a:pt x="28" y="22"/>
                  </a:lnTo>
                  <a:lnTo>
                    <a:pt x="26" y="22"/>
                  </a:lnTo>
                  <a:lnTo>
                    <a:pt x="26" y="20"/>
                  </a:lnTo>
                  <a:lnTo>
                    <a:pt x="24" y="20"/>
                  </a:lnTo>
                  <a:lnTo>
                    <a:pt x="22" y="20"/>
                  </a:lnTo>
                  <a:lnTo>
                    <a:pt x="24" y="20"/>
                  </a:lnTo>
                  <a:lnTo>
                    <a:pt x="22" y="18"/>
                  </a:lnTo>
                  <a:lnTo>
                    <a:pt x="20" y="18"/>
                  </a:lnTo>
                  <a:lnTo>
                    <a:pt x="20" y="16"/>
                  </a:lnTo>
                  <a:lnTo>
                    <a:pt x="18" y="16"/>
                  </a:lnTo>
                  <a:lnTo>
                    <a:pt x="18" y="18"/>
                  </a:lnTo>
                  <a:lnTo>
                    <a:pt x="18" y="16"/>
                  </a:lnTo>
                  <a:lnTo>
                    <a:pt x="16" y="16"/>
                  </a:lnTo>
                  <a:lnTo>
                    <a:pt x="14" y="14"/>
                  </a:lnTo>
                  <a:lnTo>
                    <a:pt x="16" y="14"/>
                  </a:lnTo>
                  <a:lnTo>
                    <a:pt x="16" y="16"/>
                  </a:lnTo>
                  <a:lnTo>
                    <a:pt x="18" y="16"/>
                  </a:lnTo>
                  <a:lnTo>
                    <a:pt x="20" y="16"/>
                  </a:lnTo>
                  <a:lnTo>
                    <a:pt x="22" y="16"/>
                  </a:lnTo>
                  <a:lnTo>
                    <a:pt x="22" y="18"/>
                  </a:lnTo>
                  <a:lnTo>
                    <a:pt x="24" y="18"/>
                  </a:lnTo>
                  <a:lnTo>
                    <a:pt x="26" y="18"/>
                  </a:lnTo>
                  <a:lnTo>
                    <a:pt x="28" y="20"/>
                  </a:lnTo>
                  <a:lnTo>
                    <a:pt x="30" y="22"/>
                  </a:lnTo>
                  <a:lnTo>
                    <a:pt x="32" y="22"/>
                  </a:lnTo>
                  <a:lnTo>
                    <a:pt x="34" y="22"/>
                  </a:lnTo>
                  <a:lnTo>
                    <a:pt x="36" y="22"/>
                  </a:lnTo>
                  <a:lnTo>
                    <a:pt x="36" y="20"/>
                  </a:lnTo>
                  <a:lnTo>
                    <a:pt x="36" y="18"/>
                  </a:lnTo>
                  <a:lnTo>
                    <a:pt x="34" y="18"/>
                  </a:lnTo>
                  <a:lnTo>
                    <a:pt x="32" y="16"/>
                  </a:lnTo>
                  <a:lnTo>
                    <a:pt x="30" y="16"/>
                  </a:lnTo>
                  <a:lnTo>
                    <a:pt x="30" y="14"/>
                  </a:lnTo>
                  <a:lnTo>
                    <a:pt x="32" y="14"/>
                  </a:lnTo>
                  <a:lnTo>
                    <a:pt x="32" y="16"/>
                  </a:lnTo>
                  <a:lnTo>
                    <a:pt x="34" y="16"/>
                  </a:lnTo>
                  <a:lnTo>
                    <a:pt x="36" y="16"/>
                  </a:lnTo>
                  <a:lnTo>
                    <a:pt x="36" y="18"/>
                  </a:lnTo>
                  <a:lnTo>
                    <a:pt x="36" y="16"/>
                  </a:lnTo>
                  <a:lnTo>
                    <a:pt x="36" y="14"/>
                  </a:lnTo>
                  <a:lnTo>
                    <a:pt x="36" y="12"/>
                  </a:lnTo>
                  <a:lnTo>
                    <a:pt x="36" y="10"/>
                  </a:lnTo>
                  <a:lnTo>
                    <a:pt x="34" y="8"/>
                  </a:lnTo>
                  <a:lnTo>
                    <a:pt x="32" y="8"/>
                  </a:lnTo>
                  <a:lnTo>
                    <a:pt x="30" y="8"/>
                  </a:lnTo>
                  <a:lnTo>
                    <a:pt x="28" y="8"/>
                  </a:lnTo>
                  <a:lnTo>
                    <a:pt x="26" y="8"/>
                  </a:lnTo>
                  <a:lnTo>
                    <a:pt x="26" y="6"/>
                  </a:lnTo>
                  <a:lnTo>
                    <a:pt x="24" y="6"/>
                  </a:lnTo>
                  <a:lnTo>
                    <a:pt x="22" y="6"/>
                  </a:lnTo>
                  <a:lnTo>
                    <a:pt x="22" y="8"/>
                  </a:lnTo>
                  <a:lnTo>
                    <a:pt x="24" y="8"/>
                  </a:lnTo>
                  <a:lnTo>
                    <a:pt x="22" y="10"/>
                  </a:lnTo>
                  <a:lnTo>
                    <a:pt x="22" y="12"/>
                  </a:lnTo>
                  <a:lnTo>
                    <a:pt x="20" y="14"/>
                  </a:lnTo>
                  <a:lnTo>
                    <a:pt x="20" y="16"/>
                  </a:lnTo>
                  <a:lnTo>
                    <a:pt x="20" y="14"/>
                  </a:lnTo>
                  <a:lnTo>
                    <a:pt x="18" y="14"/>
                  </a:lnTo>
                  <a:lnTo>
                    <a:pt x="16" y="14"/>
                  </a:lnTo>
                  <a:lnTo>
                    <a:pt x="18" y="14"/>
                  </a:lnTo>
                  <a:lnTo>
                    <a:pt x="20" y="14"/>
                  </a:lnTo>
                  <a:lnTo>
                    <a:pt x="20" y="12"/>
                  </a:lnTo>
                  <a:lnTo>
                    <a:pt x="18" y="12"/>
                  </a:lnTo>
                  <a:lnTo>
                    <a:pt x="16" y="12"/>
                  </a:lnTo>
                  <a:lnTo>
                    <a:pt x="16" y="10"/>
                  </a:lnTo>
                  <a:lnTo>
                    <a:pt x="18" y="10"/>
                  </a:lnTo>
                  <a:lnTo>
                    <a:pt x="20" y="10"/>
                  </a:lnTo>
                  <a:lnTo>
                    <a:pt x="20" y="8"/>
                  </a:lnTo>
                  <a:lnTo>
                    <a:pt x="22" y="8"/>
                  </a:lnTo>
                  <a:lnTo>
                    <a:pt x="22" y="6"/>
                  </a:lnTo>
                  <a:lnTo>
                    <a:pt x="22" y="4"/>
                  </a:lnTo>
                  <a:lnTo>
                    <a:pt x="20" y="4"/>
                  </a:lnTo>
                  <a:lnTo>
                    <a:pt x="18" y="2"/>
                  </a:lnTo>
                  <a:lnTo>
                    <a:pt x="16" y="4"/>
                  </a:lnTo>
                  <a:lnTo>
                    <a:pt x="16" y="2"/>
                  </a:lnTo>
                  <a:lnTo>
                    <a:pt x="14" y="2"/>
                  </a:lnTo>
                  <a:lnTo>
                    <a:pt x="14" y="0"/>
                  </a:lnTo>
                  <a:lnTo>
                    <a:pt x="14" y="2"/>
                  </a:lnTo>
                  <a:lnTo>
                    <a:pt x="12" y="2"/>
                  </a:lnTo>
                  <a:lnTo>
                    <a:pt x="12" y="4"/>
                  </a:lnTo>
                  <a:lnTo>
                    <a:pt x="10" y="4"/>
                  </a:lnTo>
                  <a:lnTo>
                    <a:pt x="10" y="6"/>
                  </a:lnTo>
                  <a:lnTo>
                    <a:pt x="8" y="6"/>
                  </a:lnTo>
                  <a:lnTo>
                    <a:pt x="8" y="4"/>
                  </a:lnTo>
                  <a:lnTo>
                    <a:pt x="6" y="4"/>
                  </a:lnTo>
                  <a:lnTo>
                    <a:pt x="6" y="6"/>
                  </a:lnTo>
                  <a:lnTo>
                    <a:pt x="6" y="8"/>
                  </a:lnTo>
                  <a:lnTo>
                    <a:pt x="6" y="10"/>
                  </a:lnTo>
                  <a:lnTo>
                    <a:pt x="8" y="10"/>
                  </a:lnTo>
                  <a:lnTo>
                    <a:pt x="8" y="12"/>
                  </a:lnTo>
                  <a:lnTo>
                    <a:pt x="6" y="12"/>
                  </a:lnTo>
                  <a:lnTo>
                    <a:pt x="6" y="10"/>
                  </a:lnTo>
                  <a:lnTo>
                    <a:pt x="6" y="8"/>
                  </a:lnTo>
                  <a:lnTo>
                    <a:pt x="4" y="8"/>
                  </a:lnTo>
                  <a:lnTo>
                    <a:pt x="4" y="6"/>
                  </a:lnTo>
                  <a:lnTo>
                    <a:pt x="4" y="4"/>
                  </a:lnTo>
                  <a:lnTo>
                    <a:pt x="2" y="4"/>
                  </a:lnTo>
                  <a:lnTo>
                    <a:pt x="2" y="6"/>
                  </a:lnTo>
                  <a:lnTo>
                    <a:pt x="2" y="4"/>
                  </a:lnTo>
                  <a:lnTo>
                    <a:pt x="2" y="6"/>
                  </a:lnTo>
                  <a:lnTo>
                    <a:pt x="2" y="8"/>
                  </a:lnTo>
                  <a:lnTo>
                    <a:pt x="4" y="8"/>
                  </a:lnTo>
                  <a:lnTo>
                    <a:pt x="4" y="10"/>
                  </a:lnTo>
                  <a:lnTo>
                    <a:pt x="2" y="10"/>
                  </a:lnTo>
                  <a:lnTo>
                    <a:pt x="2" y="8"/>
                  </a:lnTo>
                  <a:lnTo>
                    <a:pt x="0" y="10"/>
                  </a:lnTo>
                  <a:lnTo>
                    <a:pt x="0" y="12"/>
                  </a:lnTo>
                  <a:lnTo>
                    <a:pt x="2" y="12"/>
                  </a:lnTo>
                  <a:lnTo>
                    <a:pt x="2" y="14"/>
                  </a:lnTo>
                  <a:lnTo>
                    <a:pt x="4" y="14"/>
                  </a:lnTo>
                  <a:lnTo>
                    <a:pt x="4" y="16"/>
                  </a:lnTo>
                  <a:lnTo>
                    <a:pt x="6" y="16"/>
                  </a:lnTo>
                  <a:lnTo>
                    <a:pt x="6" y="18"/>
                  </a:lnTo>
                  <a:lnTo>
                    <a:pt x="8" y="18"/>
                  </a:lnTo>
                  <a:lnTo>
                    <a:pt x="10" y="20"/>
                  </a:lnTo>
                  <a:lnTo>
                    <a:pt x="10" y="22"/>
                  </a:lnTo>
                  <a:lnTo>
                    <a:pt x="10" y="20"/>
                  </a:lnTo>
                  <a:lnTo>
                    <a:pt x="8" y="20"/>
                  </a:lnTo>
                  <a:lnTo>
                    <a:pt x="6" y="18"/>
                  </a:lnTo>
                  <a:lnTo>
                    <a:pt x="6" y="16"/>
                  </a:lnTo>
                  <a:lnTo>
                    <a:pt x="4" y="16"/>
                  </a:lnTo>
                  <a:lnTo>
                    <a:pt x="2" y="16"/>
                  </a:lnTo>
                  <a:lnTo>
                    <a:pt x="2" y="18"/>
                  </a:lnTo>
                  <a:lnTo>
                    <a:pt x="4" y="18"/>
                  </a:lnTo>
                  <a:lnTo>
                    <a:pt x="2" y="18"/>
                  </a:lnTo>
                  <a:lnTo>
                    <a:pt x="2" y="20"/>
                  </a:lnTo>
                  <a:lnTo>
                    <a:pt x="2" y="22"/>
                  </a:lnTo>
                  <a:lnTo>
                    <a:pt x="2" y="24"/>
                  </a:lnTo>
                  <a:lnTo>
                    <a:pt x="2" y="22"/>
                  </a:lnTo>
                  <a:lnTo>
                    <a:pt x="4" y="22"/>
                  </a:lnTo>
                  <a:lnTo>
                    <a:pt x="4" y="24"/>
                  </a:lnTo>
                  <a:lnTo>
                    <a:pt x="6" y="24"/>
                  </a:lnTo>
                  <a:lnTo>
                    <a:pt x="6" y="26"/>
                  </a:lnTo>
                  <a:lnTo>
                    <a:pt x="6" y="24"/>
                  </a:lnTo>
                  <a:lnTo>
                    <a:pt x="6" y="26"/>
                  </a:lnTo>
                  <a:lnTo>
                    <a:pt x="8" y="26"/>
                  </a:lnTo>
                  <a:lnTo>
                    <a:pt x="8" y="28"/>
                  </a:lnTo>
                  <a:lnTo>
                    <a:pt x="10" y="28"/>
                  </a:lnTo>
                  <a:lnTo>
                    <a:pt x="10" y="30"/>
                  </a:lnTo>
                  <a:lnTo>
                    <a:pt x="10" y="32"/>
                  </a:lnTo>
                  <a:lnTo>
                    <a:pt x="10" y="30"/>
                  </a:lnTo>
                  <a:lnTo>
                    <a:pt x="12" y="30"/>
                  </a:lnTo>
                  <a:lnTo>
                    <a:pt x="14" y="30"/>
                  </a:lnTo>
                  <a:lnTo>
                    <a:pt x="14" y="32"/>
                  </a:lnTo>
                  <a:lnTo>
                    <a:pt x="12" y="32"/>
                  </a:lnTo>
                  <a:lnTo>
                    <a:pt x="12" y="34"/>
                  </a:lnTo>
                  <a:lnTo>
                    <a:pt x="14" y="34"/>
                  </a:lnTo>
                  <a:lnTo>
                    <a:pt x="16" y="36"/>
                  </a:lnTo>
                  <a:lnTo>
                    <a:pt x="18" y="36"/>
                  </a:lnTo>
                  <a:lnTo>
                    <a:pt x="18" y="38"/>
                  </a:lnTo>
                  <a:lnTo>
                    <a:pt x="20" y="38"/>
                  </a:lnTo>
                  <a:lnTo>
                    <a:pt x="18" y="38"/>
                  </a:lnTo>
                  <a:lnTo>
                    <a:pt x="16" y="38"/>
                  </a:lnTo>
                  <a:lnTo>
                    <a:pt x="16" y="36"/>
                  </a:lnTo>
                  <a:lnTo>
                    <a:pt x="14" y="36"/>
                  </a:lnTo>
                  <a:lnTo>
                    <a:pt x="14" y="38"/>
                  </a:lnTo>
                  <a:lnTo>
                    <a:pt x="16" y="38"/>
                  </a:lnTo>
                  <a:lnTo>
                    <a:pt x="16" y="4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7" name="Freeform 265"/>
            <p:cNvSpPr>
              <a:spLocks/>
            </p:cNvSpPr>
            <p:nvPr/>
          </p:nvSpPr>
          <p:spPr bwMode="auto">
            <a:xfrm>
              <a:off x="1109" y="3759"/>
              <a:ext cx="30" cy="60"/>
            </a:xfrm>
            <a:custGeom>
              <a:avLst/>
              <a:gdLst>
                <a:gd name="T0" fmla="*/ 28 w 30"/>
                <a:gd name="T1" fmla="*/ 36 h 60"/>
                <a:gd name="T2" fmla="*/ 26 w 30"/>
                <a:gd name="T3" fmla="*/ 30 h 60"/>
                <a:gd name="T4" fmla="*/ 24 w 30"/>
                <a:gd name="T5" fmla="*/ 26 h 60"/>
                <a:gd name="T6" fmla="*/ 24 w 30"/>
                <a:gd name="T7" fmla="*/ 24 h 60"/>
                <a:gd name="T8" fmla="*/ 22 w 30"/>
                <a:gd name="T9" fmla="*/ 20 h 60"/>
                <a:gd name="T10" fmla="*/ 22 w 30"/>
                <a:gd name="T11" fmla="*/ 18 h 60"/>
                <a:gd name="T12" fmla="*/ 20 w 30"/>
                <a:gd name="T13" fmla="*/ 14 h 60"/>
                <a:gd name="T14" fmla="*/ 20 w 30"/>
                <a:gd name="T15" fmla="*/ 12 h 60"/>
                <a:gd name="T16" fmla="*/ 18 w 30"/>
                <a:gd name="T17" fmla="*/ 12 h 60"/>
                <a:gd name="T18" fmla="*/ 18 w 30"/>
                <a:gd name="T19" fmla="*/ 10 h 60"/>
                <a:gd name="T20" fmla="*/ 18 w 30"/>
                <a:gd name="T21" fmla="*/ 8 h 60"/>
                <a:gd name="T22" fmla="*/ 14 w 30"/>
                <a:gd name="T23" fmla="*/ 6 h 60"/>
                <a:gd name="T24" fmla="*/ 10 w 30"/>
                <a:gd name="T25" fmla="*/ 6 h 60"/>
                <a:gd name="T26" fmla="*/ 12 w 30"/>
                <a:gd name="T27" fmla="*/ 4 h 60"/>
                <a:gd name="T28" fmla="*/ 8 w 30"/>
                <a:gd name="T29" fmla="*/ 4 h 60"/>
                <a:gd name="T30" fmla="*/ 6 w 30"/>
                <a:gd name="T31" fmla="*/ 6 h 60"/>
                <a:gd name="T32" fmla="*/ 8 w 30"/>
                <a:gd name="T33" fmla="*/ 2 h 60"/>
                <a:gd name="T34" fmla="*/ 4 w 30"/>
                <a:gd name="T35" fmla="*/ 0 h 60"/>
                <a:gd name="T36" fmla="*/ 4 w 30"/>
                <a:gd name="T37" fmla="*/ 4 h 60"/>
                <a:gd name="T38" fmla="*/ 2 w 30"/>
                <a:gd name="T39" fmla="*/ 8 h 60"/>
                <a:gd name="T40" fmla="*/ 2 w 30"/>
                <a:gd name="T41" fmla="*/ 8 h 60"/>
                <a:gd name="T42" fmla="*/ 4 w 30"/>
                <a:gd name="T43" fmla="*/ 10 h 60"/>
                <a:gd name="T44" fmla="*/ 0 w 30"/>
                <a:gd name="T45" fmla="*/ 12 h 60"/>
                <a:gd name="T46" fmla="*/ 4 w 30"/>
                <a:gd name="T47" fmla="*/ 14 h 60"/>
                <a:gd name="T48" fmla="*/ 6 w 30"/>
                <a:gd name="T49" fmla="*/ 14 h 60"/>
                <a:gd name="T50" fmla="*/ 8 w 30"/>
                <a:gd name="T51" fmla="*/ 16 h 60"/>
                <a:gd name="T52" fmla="*/ 8 w 30"/>
                <a:gd name="T53" fmla="*/ 18 h 60"/>
                <a:gd name="T54" fmla="*/ 10 w 30"/>
                <a:gd name="T55" fmla="*/ 18 h 60"/>
                <a:gd name="T56" fmla="*/ 8 w 30"/>
                <a:gd name="T57" fmla="*/ 20 h 60"/>
                <a:gd name="T58" fmla="*/ 12 w 30"/>
                <a:gd name="T59" fmla="*/ 24 h 60"/>
                <a:gd name="T60" fmla="*/ 14 w 30"/>
                <a:gd name="T61" fmla="*/ 24 h 60"/>
                <a:gd name="T62" fmla="*/ 12 w 30"/>
                <a:gd name="T63" fmla="*/ 24 h 60"/>
                <a:gd name="T64" fmla="*/ 10 w 30"/>
                <a:gd name="T65" fmla="*/ 28 h 60"/>
                <a:gd name="T66" fmla="*/ 12 w 30"/>
                <a:gd name="T67" fmla="*/ 30 h 60"/>
                <a:gd name="T68" fmla="*/ 10 w 30"/>
                <a:gd name="T69" fmla="*/ 32 h 60"/>
                <a:gd name="T70" fmla="*/ 12 w 30"/>
                <a:gd name="T71" fmla="*/ 34 h 60"/>
                <a:gd name="T72" fmla="*/ 16 w 30"/>
                <a:gd name="T73" fmla="*/ 32 h 60"/>
                <a:gd name="T74" fmla="*/ 16 w 30"/>
                <a:gd name="T75" fmla="*/ 34 h 60"/>
                <a:gd name="T76" fmla="*/ 16 w 30"/>
                <a:gd name="T77" fmla="*/ 38 h 60"/>
                <a:gd name="T78" fmla="*/ 16 w 30"/>
                <a:gd name="T79" fmla="*/ 40 h 60"/>
                <a:gd name="T80" fmla="*/ 18 w 30"/>
                <a:gd name="T81" fmla="*/ 34 h 60"/>
                <a:gd name="T82" fmla="*/ 18 w 30"/>
                <a:gd name="T83" fmla="*/ 38 h 60"/>
                <a:gd name="T84" fmla="*/ 18 w 30"/>
                <a:gd name="T85" fmla="*/ 42 h 60"/>
                <a:gd name="T86" fmla="*/ 20 w 30"/>
                <a:gd name="T87" fmla="*/ 38 h 60"/>
                <a:gd name="T88" fmla="*/ 20 w 30"/>
                <a:gd name="T89" fmla="*/ 38 h 60"/>
                <a:gd name="T90" fmla="*/ 22 w 30"/>
                <a:gd name="T91" fmla="*/ 40 h 60"/>
                <a:gd name="T92" fmla="*/ 22 w 30"/>
                <a:gd name="T93" fmla="*/ 40 h 60"/>
                <a:gd name="T94" fmla="*/ 20 w 30"/>
                <a:gd name="T95" fmla="*/ 44 h 60"/>
                <a:gd name="T96" fmla="*/ 20 w 30"/>
                <a:gd name="T97" fmla="*/ 46 h 60"/>
                <a:gd name="T98" fmla="*/ 20 w 30"/>
                <a:gd name="T99" fmla="*/ 48 h 60"/>
                <a:gd name="T100" fmla="*/ 22 w 30"/>
                <a:gd name="T101" fmla="*/ 50 h 60"/>
                <a:gd name="T102" fmla="*/ 24 w 30"/>
                <a:gd name="T103" fmla="*/ 54 h 60"/>
                <a:gd name="T104" fmla="*/ 26 w 30"/>
                <a:gd name="T105" fmla="*/ 56 h 60"/>
                <a:gd name="T106" fmla="*/ 26 w 30"/>
                <a:gd name="T107" fmla="*/ 58 h 60"/>
                <a:gd name="T108" fmla="*/ 28 w 30"/>
                <a:gd name="T109" fmla="*/ 58 h 60"/>
                <a:gd name="T110" fmla="*/ 30 w 30"/>
                <a:gd name="T111" fmla="*/ 60 h 60"/>
                <a:gd name="T112" fmla="*/ 30 w 30"/>
                <a:gd name="T113" fmla="*/ 56 h 60"/>
                <a:gd name="T114" fmla="*/ 30 w 30"/>
                <a:gd name="T115" fmla="*/ 56 h 60"/>
                <a:gd name="T116" fmla="*/ 30 w 30"/>
                <a:gd name="T117" fmla="*/ 52 h 60"/>
                <a:gd name="T118" fmla="*/ 30 w 30"/>
                <a:gd name="T119" fmla="*/ 46 h 60"/>
                <a:gd name="T120" fmla="*/ 28 w 30"/>
                <a:gd name="T121" fmla="*/ 42 h 60"/>
                <a:gd name="T122" fmla="*/ 30 w 30"/>
                <a:gd name="T123" fmla="*/ 42 h 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0" h="60">
                  <a:moveTo>
                    <a:pt x="28" y="40"/>
                  </a:moveTo>
                  <a:lnTo>
                    <a:pt x="28" y="40"/>
                  </a:lnTo>
                  <a:lnTo>
                    <a:pt x="28" y="38"/>
                  </a:lnTo>
                  <a:lnTo>
                    <a:pt x="28" y="36"/>
                  </a:lnTo>
                  <a:lnTo>
                    <a:pt x="28" y="34"/>
                  </a:lnTo>
                  <a:lnTo>
                    <a:pt x="28" y="32"/>
                  </a:lnTo>
                  <a:lnTo>
                    <a:pt x="26" y="32"/>
                  </a:lnTo>
                  <a:lnTo>
                    <a:pt x="26" y="30"/>
                  </a:lnTo>
                  <a:lnTo>
                    <a:pt x="26" y="28"/>
                  </a:lnTo>
                  <a:lnTo>
                    <a:pt x="24" y="28"/>
                  </a:lnTo>
                  <a:lnTo>
                    <a:pt x="24" y="26"/>
                  </a:lnTo>
                  <a:lnTo>
                    <a:pt x="24" y="24"/>
                  </a:lnTo>
                  <a:lnTo>
                    <a:pt x="24" y="22"/>
                  </a:lnTo>
                  <a:lnTo>
                    <a:pt x="24" y="20"/>
                  </a:lnTo>
                  <a:lnTo>
                    <a:pt x="22" y="20"/>
                  </a:lnTo>
                  <a:lnTo>
                    <a:pt x="22" y="18"/>
                  </a:lnTo>
                  <a:lnTo>
                    <a:pt x="20" y="18"/>
                  </a:lnTo>
                  <a:lnTo>
                    <a:pt x="22" y="16"/>
                  </a:lnTo>
                  <a:lnTo>
                    <a:pt x="20" y="14"/>
                  </a:lnTo>
                  <a:lnTo>
                    <a:pt x="20" y="12"/>
                  </a:lnTo>
                  <a:lnTo>
                    <a:pt x="18" y="12"/>
                  </a:lnTo>
                  <a:lnTo>
                    <a:pt x="18" y="10"/>
                  </a:lnTo>
                  <a:lnTo>
                    <a:pt x="16" y="10"/>
                  </a:lnTo>
                  <a:lnTo>
                    <a:pt x="18" y="10"/>
                  </a:lnTo>
                  <a:lnTo>
                    <a:pt x="16" y="10"/>
                  </a:lnTo>
                  <a:lnTo>
                    <a:pt x="16" y="8"/>
                  </a:lnTo>
                  <a:lnTo>
                    <a:pt x="18" y="10"/>
                  </a:lnTo>
                  <a:lnTo>
                    <a:pt x="18" y="8"/>
                  </a:lnTo>
                  <a:lnTo>
                    <a:pt x="16" y="8"/>
                  </a:lnTo>
                  <a:lnTo>
                    <a:pt x="16" y="6"/>
                  </a:lnTo>
                  <a:lnTo>
                    <a:pt x="14" y="6"/>
                  </a:lnTo>
                  <a:lnTo>
                    <a:pt x="12" y="4"/>
                  </a:lnTo>
                  <a:lnTo>
                    <a:pt x="12" y="6"/>
                  </a:lnTo>
                  <a:lnTo>
                    <a:pt x="10" y="6"/>
                  </a:lnTo>
                  <a:lnTo>
                    <a:pt x="10" y="4"/>
                  </a:lnTo>
                  <a:lnTo>
                    <a:pt x="12" y="4"/>
                  </a:lnTo>
                  <a:lnTo>
                    <a:pt x="10" y="2"/>
                  </a:lnTo>
                  <a:lnTo>
                    <a:pt x="10" y="4"/>
                  </a:lnTo>
                  <a:lnTo>
                    <a:pt x="8" y="4"/>
                  </a:lnTo>
                  <a:lnTo>
                    <a:pt x="6" y="4"/>
                  </a:lnTo>
                  <a:lnTo>
                    <a:pt x="6" y="6"/>
                  </a:lnTo>
                  <a:lnTo>
                    <a:pt x="6" y="4"/>
                  </a:lnTo>
                  <a:lnTo>
                    <a:pt x="8" y="4"/>
                  </a:lnTo>
                  <a:lnTo>
                    <a:pt x="8" y="2"/>
                  </a:lnTo>
                  <a:lnTo>
                    <a:pt x="8" y="0"/>
                  </a:lnTo>
                  <a:lnTo>
                    <a:pt x="6" y="0"/>
                  </a:lnTo>
                  <a:lnTo>
                    <a:pt x="4" y="0"/>
                  </a:lnTo>
                  <a:lnTo>
                    <a:pt x="4" y="2"/>
                  </a:lnTo>
                  <a:lnTo>
                    <a:pt x="2" y="2"/>
                  </a:lnTo>
                  <a:lnTo>
                    <a:pt x="2" y="4"/>
                  </a:lnTo>
                  <a:lnTo>
                    <a:pt x="4" y="4"/>
                  </a:lnTo>
                  <a:lnTo>
                    <a:pt x="4" y="6"/>
                  </a:lnTo>
                  <a:lnTo>
                    <a:pt x="2" y="6"/>
                  </a:lnTo>
                  <a:lnTo>
                    <a:pt x="2" y="8"/>
                  </a:lnTo>
                  <a:lnTo>
                    <a:pt x="4" y="8"/>
                  </a:lnTo>
                  <a:lnTo>
                    <a:pt x="4" y="10"/>
                  </a:lnTo>
                  <a:lnTo>
                    <a:pt x="2" y="10"/>
                  </a:lnTo>
                  <a:lnTo>
                    <a:pt x="0" y="10"/>
                  </a:lnTo>
                  <a:lnTo>
                    <a:pt x="0" y="12"/>
                  </a:lnTo>
                  <a:lnTo>
                    <a:pt x="2" y="12"/>
                  </a:lnTo>
                  <a:lnTo>
                    <a:pt x="2" y="14"/>
                  </a:lnTo>
                  <a:lnTo>
                    <a:pt x="4" y="14"/>
                  </a:lnTo>
                  <a:lnTo>
                    <a:pt x="4" y="16"/>
                  </a:lnTo>
                  <a:lnTo>
                    <a:pt x="4" y="14"/>
                  </a:lnTo>
                  <a:lnTo>
                    <a:pt x="6" y="14"/>
                  </a:lnTo>
                  <a:lnTo>
                    <a:pt x="8" y="14"/>
                  </a:lnTo>
                  <a:lnTo>
                    <a:pt x="8" y="16"/>
                  </a:lnTo>
                  <a:lnTo>
                    <a:pt x="8" y="18"/>
                  </a:lnTo>
                  <a:lnTo>
                    <a:pt x="10" y="18"/>
                  </a:lnTo>
                  <a:lnTo>
                    <a:pt x="8" y="18"/>
                  </a:lnTo>
                  <a:lnTo>
                    <a:pt x="8" y="20"/>
                  </a:lnTo>
                  <a:lnTo>
                    <a:pt x="8" y="22"/>
                  </a:lnTo>
                  <a:lnTo>
                    <a:pt x="10" y="22"/>
                  </a:lnTo>
                  <a:lnTo>
                    <a:pt x="10" y="24"/>
                  </a:lnTo>
                  <a:lnTo>
                    <a:pt x="12" y="24"/>
                  </a:lnTo>
                  <a:lnTo>
                    <a:pt x="12" y="22"/>
                  </a:lnTo>
                  <a:lnTo>
                    <a:pt x="14" y="22"/>
                  </a:lnTo>
                  <a:lnTo>
                    <a:pt x="14" y="24"/>
                  </a:lnTo>
                  <a:lnTo>
                    <a:pt x="12" y="24"/>
                  </a:lnTo>
                  <a:lnTo>
                    <a:pt x="12" y="26"/>
                  </a:lnTo>
                  <a:lnTo>
                    <a:pt x="10" y="26"/>
                  </a:lnTo>
                  <a:lnTo>
                    <a:pt x="10" y="28"/>
                  </a:lnTo>
                  <a:lnTo>
                    <a:pt x="10" y="30"/>
                  </a:lnTo>
                  <a:lnTo>
                    <a:pt x="12" y="30"/>
                  </a:lnTo>
                  <a:lnTo>
                    <a:pt x="10" y="30"/>
                  </a:lnTo>
                  <a:lnTo>
                    <a:pt x="10" y="32"/>
                  </a:lnTo>
                  <a:lnTo>
                    <a:pt x="10" y="34"/>
                  </a:lnTo>
                  <a:lnTo>
                    <a:pt x="12" y="34"/>
                  </a:lnTo>
                  <a:lnTo>
                    <a:pt x="14" y="34"/>
                  </a:lnTo>
                  <a:lnTo>
                    <a:pt x="14" y="32"/>
                  </a:lnTo>
                  <a:lnTo>
                    <a:pt x="16" y="32"/>
                  </a:lnTo>
                  <a:lnTo>
                    <a:pt x="16" y="34"/>
                  </a:lnTo>
                  <a:lnTo>
                    <a:pt x="14" y="34"/>
                  </a:lnTo>
                  <a:lnTo>
                    <a:pt x="16" y="34"/>
                  </a:lnTo>
                  <a:lnTo>
                    <a:pt x="16" y="36"/>
                  </a:lnTo>
                  <a:lnTo>
                    <a:pt x="14" y="36"/>
                  </a:lnTo>
                  <a:lnTo>
                    <a:pt x="16" y="38"/>
                  </a:lnTo>
                  <a:lnTo>
                    <a:pt x="14" y="38"/>
                  </a:lnTo>
                  <a:lnTo>
                    <a:pt x="14" y="40"/>
                  </a:lnTo>
                  <a:lnTo>
                    <a:pt x="16" y="40"/>
                  </a:lnTo>
                  <a:lnTo>
                    <a:pt x="16" y="38"/>
                  </a:lnTo>
                  <a:lnTo>
                    <a:pt x="16" y="36"/>
                  </a:lnTo>
                  <a:lnTo>
                    <a:pt x="18" y="36"/>
                  </a:lnTo>
                  <a:lnTo>
                    <a:pt x="18" y="34"/>
                  </a:lnTo>
                  <a:lnTo>
                    <a:pt x="20" y="36"/>
                  </a:lnTo>
                  <a:lnTo>
                    <a:pt x="18" y="36"/>
                  </a:lnTo>
                  <a:lnTo>
                    <a:pt x="18" y="38"/>
                  </a:lnTo>
                  <a:lnTo>
                    <a:pt x="16" y="40"/>
                  </a:lnTo>
                  <a:lnTo>
                    <a:pt x="16" y="42"/>
                  </a:lnTo>
                  <a:lnTo>
                    <a:pt x="18" y="42"/>
                  </a:lnTo>
                  <a:lnTo>
                    <a:pt x="20" y="40"/>
                  </a:lnTo>
                  <a:lnTo>
                    <a:pt x="20" y="38"/>
                  </a:lnTo>
                  <a:lnTo>
                    <a:pt x="20" y="36"/>
                  </a:lnTo>
                  <a:lnTo>
                    <a:pt x="20" y="38"/>
                  </a:lnTo>
                  <a:lnTo>
                    <a:pt x="20" y="40"/>
                  </a:lnTo>
                  <a:lnTo>
                    <a:pt x="22" y="40"/>
                  </a:lnTo>
                  <a:lnTo>
                    <a:pt x="22" y="38"/>
                  </a:lnTo>
                  <a:lnTo>
                    <a:pt x="22" y="40"/>
                  </a:lnTo>
                  <a:lnTo>
                    <a:pt x="22" y="42"/>
                  </a:lnTo>
                  <a:lnTo>
                    <a:pt x="20" y="42"/>
                  </a:lnTo>
                  <a:lnTo>
                    <a:pt x="20" y="44"/>
                  </a:lnTo>
                  <a:lnTo>
                    <a:pt x="20" y="46"/>
                  </a:lnTo>
                  <a:lnTo>
                    <a:pt x="20" y="48"/>
                  </a:lnTo>
                  <a:lnTo>
                    <a:pt x="22" y="48"/>
                  </a:lnTo>
                  <a:lnTo>
                    <a:pt x="22" y="50"/>
                  </a:lnTo>
                  <a:lnTo>
                    <a:pt x="22" y="52"/>
                  </a:lnTo>
                  <a:lnTo>
                    <a:pt x="24" y="52"/>
                  </a:lnTo>
                  <a:lnTo>
                    <a:pt x="24" y="54"/>
                  </a:lnTo>
                  <a:lnTo>
                    <a:pt x="26" y="54"/>
                  </a:lnTo>
                  <a:lnTo>
                    <a:pt x="26" y="56"/>
                  </a:lnTo>
                  <a:lnTo>
                    <a:pt x="26" y="58"/>
                  </a:lnTo>
                  <a:lnTo>
                    <a:pt x="28" y="58"/>
                  </a:lnTo>
                  <a:lnTo>
                    <a:pt x="30" y="58"/>
                  </a:lnTo>
                  <a:lnTo>
                    <a:pt x="30" y="60"/>
                  </a:lnTo>
                  <a:lnTo>
                    <a:pt x="30" y="58"/>
                  </a:lnTo>
                  <a:lnTo>
                    <a:pt x="30" y="56"/>
                  </a:lnTo>
                  <a:lnTo>
                    <a:pt x="30" y="54"/>
                  </a:lnTo>
                  <a:lnTo>
                    <a:pt x="30" y="52"/>
                  </a:lnTo>
                  <a:lnTo>
                    <a:pt x="30" y="50"/>
                  </a:lnTo>
                  <a:lnTo>
                    <a:pt x="30" y="48"/>
                  </a:lnTo>
                  <a:lnTo>
                    <a:pt x="30" y="46"/>
                  </a:lnTo>
                  <a:lnTo>
                    <a:pt x="28" y="46"/>
                  </a:lnTo>
                  <a:lnTo>
                    <a:pt x="28" y="44"/>
                  </a:lnTo>
                  <a:lnTo>
                    <a:pt x="28" y="42"/>
                  </a:lnTo>
                  <a:lnTo>
                    <a:pt x="28" y="44"/>
                  </a:lnTo>
                  <a:lnTo>
                    <a:pt x="30" y="44"/>
                  </a:lnTo>
                  <a:lnTo>
                    <a:pt x="30" y="42"/>
                  </a:lnTo>
                  <a:lnTo>
                    <a:pt x="28" y="4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8" name="Freeform 266"/>
            <p:cNvSpPr>
              <a:spLocks/>
            </p:cNvSpPr>
            <p:nvPr/>
          </p:nvSpPr>
          <p:spPr bwMode="auto">
            <a:xfrm>
              <a:off x="1105" y="3771"/>
              <a:ext cx="8" cy="16"/>
            </a:xfrm>
            <a:custGeom>
              <a:avLst/>
              <a:gdLst>
                <a:gd name="T0" fmla="*/ 8 w 8"/>
                <a:gd name="T1" fmla="*/ 8 h 16"/>
                <a:gd name="T2" fmla="*/ 8 w 8"/>
                <a:gd name="T3" fmla="*/ 8 h 16"/>
                <a:gd name="T4" fmla="*/ 6 w 8"/>
                <a:gd name="T5" fmla="*/ 6 h 16"/>
                <a:gd name="T6" fmla="*/ 6 w 8"/>
                <a:gd name="T7" fmla="*/ 6 h 16"/>
                <a:gd name="T8" fmla="*/ 6 w 8"/>
                <a:gd name="T9" fmla="*/ 4 h 16"/>
                <a:gd name="T10" fmla="*/ 6 w 8"/>
                <a:gd name="T11" fmla="*/ 4 h 16"/>
                <a:gd name="T12" fmla="*/ 6 w 8"/>
                <a:gd name="T13" fmla="*/ 4 h 16"/>
                <a:gd name="T14" fmla="*/ 8 w 8"/>
                <a:gd name="T15" fmla="*/ 4 h 16"/>
                <a:gd name="T16" fmla="*/ 6 w 8"/>
                <a:gd name="T17" fmla="*/ 2 h 16"/>
                <a:gd name="T18" fmla="*/ 6 w 8"/>
                <a:gd name="T19" fmla="*/ 2 h 16"/>
                <a:gd name="T20" fmla="*/ 6 w 8"/>
                <a:gd name="T21" fmla="*/ 2 h 16"/>
                <a:gd name="T22" fmla="*/ 4 w 8"/>
                <a:gd name="T23" fmla="*/ 0 h 16"/>
                <a:gd name="T24" fmla="*/ 4 w 8"/>
                <a:gd name="T25" fmla="*/ 0 h 16"/>
                <a:gd name="T26" fmla="*/ 2 w 8"/>
                <a:gd name="T27" fmla="*/ 0 h 16"/>
                <a:gd name="T28" fmla="*/ 2 w 8"/>
                <a:gd name="T29" fmla="*/ 0 h 16"/>
                <a:gd name="T30" fmla="*/ 2 w 8"/>
                <a:gd name="T31" fmla="*/ 0 h 16"/>
                <a:gd name="T32" fmla="*/ 0 w 8"/>
                <a:gd name="T33" fmla="*/ 0 h 16"/>
                <a:gd name="T34" fmla="*/ 0 w 8"/>
                <a:gd name="T35" fmla="*/ 0 h 16"/>
                <a:gd name="T36" fmla="*/ 0 w 8"/>
                <a:gd name="T37" fmla="*/ 2 h 16"/>
                <a:gd name="T38" fmla="*/ 0 w 8"/>
                <a:gd name="T39" fmla="*/ 2 h 16"/>
                <a:gd name="T40" fmla="*/ 0 w 8"/>
                <a:gd name="T41" fmla="*/ 4 h 16"/>
                <a:gd name="T42" fmla="*/ 0 w 8"/>
                <a:gd name="T43" fmla="*/ 4 h 16"/>
                <a:gd name="T44" fmla="*/ 0 w 8"/>
                <a:gd name="T45" fmla="*/ 4 h 16"/>
                <a:gd name="T46" fmla="*/ 2 w 8"/>
                <a:gd name="T47" fmla="*/ 4 h 16"/>
                <a:gd name="T48" fmla="*/ 2 w 8"/>
                <a:gd name="T49" fmla="*/ 6 h 16"/>
                <a:gd name="T50" fmla="*/ 2 w 8"/>
                <a:gd name="T51" fmla="*/ 6 h 16"/>
                <a:gd name="T52" fmla="*/ 2 w 8"/>
                <a:gd name="T53" fmla="*/ 6 h 16"/>
                <a:gd name="T54" fmla="*/ 4 w 8"/>
                <a:gd name="T55" fmla="*/ 6 h 16"/>
                <a:gd name="T56" fmla="*/ 4 w 8"/>
                <a:gd name="T57" fmla="*/ 8 h 16"/>
                <a:gd name="T58" fmla="*/ 4 w 8"/>
                <a:gd name="T59" fmla="*/ 8 h 16"/>
                <a:gd name="T60" fmla="*/ 4 w 8"/>
                <a:gd name="T61" fmla="*/ 8 h 16"/>
                <a:gd name="T62" fmla="*/ 2 w 8"/>
                <a:gd name="T63" fmla="*/ 10 h 16"/>
                <a:gd name="T64" fmla="*/ 2 w 8"/>
                <a:gd name="T65" fmla="*/ 10 h 16"/>
                <a:gd name="T66" fmla="*/ 2 w 8"/>
                <a:gd name="T67" fmla="*/ 12 h 16"/>
                <a:gd name="T68" fmla="*/ 2 w 8"/>
                <a:gd name="T69" fmla="*/ 14 h 16"/>
                <a:gd name="T70" fmla="*/ 2 w 8"/>
                <a:gd name="T71" fmla="*/ 14 h 16"/>
                <a:gd name="T72" fmla="*/ 2 w 8"/>
                <a:gd name="T73" fmla="*/ 16 h 16"/>
                <a:gd name="T74" fmla="*/ 4 w 8"/>
                <a:gd name="T75" fmla="*/ 14 h 16"/>
                <a:gd name="T76" fmla="*/ 6 w 8"/>
                <a:gd name="T77" fmla="*/ 14 h 16"/>
                <a:gd name="T78" fmla="*/ 6 w 8"/>
                <a:gd name="T79" fmla="*/ 14 h 16"/>
                <a:gd name="T80" fmla="*/ 8 w 8"/>
                <a:gd name="T81" fmla="*/ 12 h 16"/>
                <a:gd name="T82" fmla="*/ 8 w 8"/>
                <a:gd name="T83" fmla="*/ 12 h 16"/>
                <a:gd name="T84" fmla="*/ 8 w 8"/>
                <a:gd name="T85" fmla="*/ 10 h 16"/>
                <a:gd name="T86" fmla="*/ 8 w 8"/>
                <a:gd name="T87" fmla="*/ 8 h 16"/>
                <a:gd name="T88" fmla="*/ 8 w 8"/>
                <a:gd name="T89" fmla="*/ 8 h 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 h="16">
                  <a:moveTo>
                    <a:pt x="8" y="8"/>
                  </a:moveTo>
                  <a:lnTo>
                    <a:pt x="8" y="8"/>
                  </a:lnTo>
                  <a:lnTo>
                    <a:pt x="6" y="6"/>
                  </a:lnTo>
                  <a:lnTo>
                    <a:pt x="6" y="4"/>
                  </a:lnTo>
                  <a:lnTo>
                    <a:pt x="8" y="4"/>
                  </a:lnTo>
                  <a:lnTo>
                    <a:pt x="6" y="2"/>
                  </a:lnTo>
                  <a:lnTo>
                    <a:pt x="6" y="0"/>
                  </a:lnTo>
                  <a:lnTo>
                    <a:pt x="4" y="0"/>
                  </a:lnTo>
                  <a:lnTo>
                    <a:pt x="2" y="0"/>
                  </a:lnTo>
                  <a:lnTo>
                    <a:pt x="0" y="0"/>
                  </a:lnTo>
                  <a:lnTo>
                    <a:pt x="0" y="2"/>
                  </a:lnTo>
                  <a:lnTo>
                    <a:pt x="0" y="4"/>
                  </a:lnTo>
                  <a:lnTo>
                    <a:pt x="2" y="4"/>
                  </a:lnTo>
                  <a:lnTo>
                    <a:pt x="2" y="6"/>
                  </a:lnTo>
                  <a:lnTo>
                    <a:pt x="4" y="6"/>
                  </a:lnTo>
                  <a:lnTo>
                    <a:pt x="4" y="8"/>
                  </a:lnTo>
                  <a:lnTo>
                    <a:pt x="4" y="10"/>
                  </a:lnTo>
                  <a:lnTo>
                    <a:pt x="2" y="10"/>
                  </a:lnTo>
                  <a:lnTo>
                    <a:pt x="2" y="12"/>
                  </a:lnTo>
                  <a:lnTo>
                    <a:pt x="2" y="14"/>
                  </a:lnTo>
                  <a:lnTo>
                    <a:pt x="2" y="16"/>
                  </a:lnTo>
                  <a:lnTo>
                    <a:pt x="4" y="14"/>
                  </a:lnTo>
                  <a:lnTo>
                    <a:pt x="6" y="14"/>
                  </a:lnTo>
                  <a:lnTo>
                    <a:pt x="8" y="12"/>
                  </a:lnTo>
                  <a:lnTo>
                    <a:pt x="8" y="10"/>
                  </a:lnTo>
                  <a:lnTo>
                    <a:pt x="8" y="8"/>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29" name="Freeform 267"/>
            <p:cNvSpPr>
              <a:spLocks/>
            </p:cNvSpPr>
            <p:nvPr/>
          </p:nvSpPr>
          <p:spPr bwMode="auto">
            <a:xfrm>
              <a:off x="1123" y="3795"/>
              <a:ext cx="0" cy="2"/>
            </a:xfrm>
            <a:custGeom>
              <a:avLst/>
              <a:gdLst>
                <a:gd name="T0" fmla="*/ 2 h 2"/>
                <a:gd name="T1" fmla="*/ 2 h 2"/>
                <a:gd name="T2" fmla="*/ 0 h 2"/>
                <a:gd name="T3" fmla="*/ 0 h 2"/>
                <a:gd name="T4" fmla="*/ 2 h 2"/>
                <a:gd name="T5" fmla="*/ 2 h 2"/>
                <a:gd name="T6" fmla="*/ 2 h 2"/>
                <a:gd name="T7" fmla="*/ 2 h 2"/>
                <a:gd name="T8" fmla="*/ 2 h 2"/>
                <a:gd name="T9" fmla="*/ 2 h 2"/>
                <a:gd name="T10" fmla="*/ 2 h 2"/>
                <a:gd name="T11" fmla="*/ 2 h 2"/>
                <a:gd name="T12" fmla="*/ 2 h 2"/>
                <a:gd name="T13" fmla="*/ 2 h 2"/>
                <a:gd name="T14" fmla="*/ 2 h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0" y="T0"/>
                </a:cxn>
                <a:cxn ang="T16">
                  <a:pos x="0" y="T1"/>
                </a:cxn>
                <a:cxn ang="T17">
                  <a:pos x="0" y="T2"/>
                </a:cxn>
                <a:cxn ang="T18">
                  <a:pos x="0" y="T3"/>
                </a:cxn>
                <a:cxn ang="T19">
                  <a:pos x="0" y="T4"/>
                </a:cxn>
                <a:cxn ang="T20">
                  <a:pos x="0" y="T5"/>
                </a:cxn>
                <a:cxn ang="T21">
                  <a:pos x="0" y="T6"/>
                </a:cxn>
                <a:cxn ang="T22">
                  <a:pos x="0" y="T7"/>
                </a:cxn>
                <a:cxn ang="T23">
                  <a:pos x="0" y="T8"/>
                </a:cxn>
                <a:cxn ang="T24">
                  <a:pos x="0" y="T9"/>
                </a:cxn>
                <a:cxn ang="T25">
                  <a:pos x="0" y="T10"/>
                </a:cxn>
                <a:cxn ang="T26">
                  <a:pos x="0" y="T11"/>
                </a:cxn>
                <a:cxn ang="T27">
                  <a:pos x="0" y="T12"/>
                </a:cxn>
                <a:cxn ang="T28">
                  <a:pos x="0" y="T13"/>
                </a:cxn>
                <a:cxn ang="T29">
                  <a:pos x="0" y="T14"/>
                </a:cxn>
              </a:cxnLst>
              <a:rect l="0" t="0" r="r" b="b"/>
              <a:pathLst>
                <a:path h="2">
                  <a:moveTo>
                    <a:pt x="0" y="2"/>
                  </a:move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0" name="Freeform 268"/>
            <p:cNvSpPr>
              <a:spLocks/>
            </p:cNvSpPr>
            <p:nvPr/>
          </p:nvSpPr>
          <p:spPr bwMode="auto">
            <a:xfrm>
              <a:off x="1123" y="3793"/>
              <a:ext cx="0" cy="2"/>
            </a:xfrm>
            <a:custGeom>
              <a:avLst/>
              <a:gdLst>
                <a:gd name="T0" fmla="*/ 2 h 2"/>
                <a:gd name="T1" fmla="*/ 2 h 2"/>
                <a:gd name="T2" fmla="*/ 2 h 2"/>
                <a:gd name="T3" fmla="*/ 2 h 2"/>
                <a:gd name="T4" fmla="*/ 2 h 2"/>
                <a:gd name="T5" fmla="*/ 2 h 2"/>
                <a:gd name="T6" fmla="*/ 2 h 2"/>
                <a:gd name="T7" fmla="*/ 2 h 2"/>
                <a:gd name="T8" fmla="*/ 0 h 2"/>
                <a:gd name="T9" fmla="*/ 0 h 2"/>
                <a:gd name="T10" fmla="*/ 0 h 2"/>
                <a:gd name="T11" fmla="*/ 0 h 2"/>
                <a:gd name="T12" fmla="*/ 0 h 2"/>
                <a:gd name="T13" fmla="*/ 0 h 2"/>
                <a:gd name="T14" fmla="*/ 0 h 2"/>
                <a:gd name="T15" fmla="*/ 0 h 2"/>
                <a:gd name="T16" fmla="*/ 0 h 2"/>
                <a:gd name="T17" fmla="*/ 2 h 2"/>
                <a:gd name="T18" fmla="*/ 2 h 2"/>
                <a:gd name="T19" fmla="*/ 2 h 2"/>
                <a:gd name="T20" fmla="*/ 2 h 2"/>
                <a:gd name="T21" fmla="*/ 2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Lst>
              <a:ahLst/>
              <a:cxnLst>
                <a:cxn ang="T22">
                  <a:pos x="0" y="T0"/>
                </a:cxn>
                <a:cxn ang="T23">
                  <a:pos x="0" y="T1"/>
                </a:cxn>
                <a:cxn ang="T24">
                  <a:pos x="0" y="T2"/>
                </a:cxn>
                <a:cxn ang="T25">
                  <a:pos x="0" y="T3"/>
                </a:cxn>
                <a:cxn ang="T26">
                  <a:pos x="0" y="T4"/>
                </a:cxn>
                <a:cxn ang="T27">
                  <a:pos x="0" y="T5"/>
                </a:cxn>
                <a:cxn ang="T28">
                  <a:pos x="0" y="T6"/>
                </a:cxn>
                <a:cxn ang="T29">
                  <a:pos x="0" y="T7"/>
                </a:cxn>
                <a:cxn ang="T30">
                  <a:pos x="0" y="T8"/>
                </a:cxn>
                <a:cxn ang="T31">
                  <a:pos x="0" y="T9"/>
                </a:cxn>
                <a:cxn ang="T32">
                  <a:pos x="0" y="T10"/>
                </a:cxn>
                <a:cxn ang="T33">
                  <a:pos x="0" y="T11"/>
                </a:cxn>
                <a:cxn ang="T34">
                  <a:pos x="0" y="T12"/>
                </a:cxn>
                <a:cxn ang="T35">
                  <a:pos x="0" y="T13"/>
                </a:cxn>
                <a:cxn ang="T36">
                  <a:pos x="0" y="T14"/>
                </a:cxn>
                <a:cxn ang="T37">
                  <a:pos x="0" y="T15"/>
                </a:cxn>
                <a:cxn ang="T38">
                  <a:pos x="0" y="T16"/>
                </a:cxn>
                <a:cxn ang="T39">
                  <a:pos x="0" y="T17"/>
                </a:cxn>
                <a:cxn ang="T40">
                  <a:pos x="0" y="T18"/>
                </a:cxn>
                <a:cxn ang="T41">
                  <a:pos x="0" y="T19"/>
                </a:cxn>
                <a:cxn ang="T42">
                  <a:pos x="0" y="T20"/>
                </a:cxn>
                <a:cxn ang="T43">
                  <a:pos x="0" y="T21"/>
                </a:cxn>
              </a:cxnLst>
              <a:rect l="0" t="0" r="r" b="b"/>
              <a:pathLst>
                <a:path h="2">
                  <a:moveTo>
                    <a:pt x="0" y="2"/>
                  </a:move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1" name="Freeform 269"/>
            <p:cNvSpPr>
              <a:spLocks/>
            </p:cNvSpPr>
            <p:nvPr/>
          </p:nvSpPr>
          <p:spPr bwMode="auto">
            <a:xfrm>
              <a:off x="1113" y="3773"/>
              <a:ext cx="4" cy="4"/>
            </a:xfrm>
            <a:custGeom>
              <a:avLst/>
              <a:gdLst>
                <a:gd name="T0" fmla="*/ 2 w 4"/>
                <a:gd name="T1" fmla="*/ 2 h 4"/>
                <a:gd name="T2" fmla="*/ 2 w 4"/>
                <a:gd name="T3" fmla="*/ 2 h 4"/>
                <a:gd name="T4" fmla="*/ 2 w 4"/>
                <a:gd name="T5" fmla="*/ 4 h 4"/>
                <a:gd name="T6" fmla="*/ 2 w 4"/>
                <a:gd name="T7" fmla="*/ 4 h 4"/>
                <a:gd name="T8" fmla="*/ 2 w 4"/>
                <a:gd name="T9" fmla="*/ 4 h 4"/>
                <a:gd name="T10" fmla="*/ 4 w 4"/>
                <a:gd name="T11" fmla="*/ 2 h 4"/>
                <a:gd name="T12" fmla="*/ 4 w 4"/>
                <a:gd name="T13" fmla="*/ 2 h 4"/>
                <a:gd name="T14" fmla="*/ 4 w 4"/>
                <a:gd name="T15" fmla="*/ 2 h 4"/>
                <a:gd name="T16" fmla="*/ 4 w 4"/>
                <a:gd name="T17" fmla="*/ 2 h 4"/>
                <a:gd name="T18" fmla="*/ 4 w 4"/>
                <a:gd name="T19" fmla="*/ 2 h 4"/>
                <a:gd name="T20" fmla="*/ 4 w 4"/>
                <a:gd name="T21" fmla="*/ 2 h 4"/>
                <a:gd name="T22" fmla="*/ 4 w 4"/>
                <a:gd name="T23" fmla="*/ 0 h 4"/>
                <a:gd name="T24" fmla="*/ 4 w 4"/>
                <a:gd name="T25" fmla="*/ 0 h 4"/>
                <a:gd name="T26" fmla="*/ 4 w 4"/>
                <a:gd name="T27" fmla="*/ 0 h 4"/>
                <a:gd name="T28" fmla="*/ 2 w 4"/>
                <a:gd name="T29" fmla="*/ 0 h 4"/>
                <a:gd name="T30" fmla="*/ 2 w 4"/>
                <a:gd name="T31" fmla="*/ 0 h 4"/>
                <a:gd name="T32" fmla="*/ 2 w 4"/>
                <a:gd name="T33" fmla="*/ 0 h 4"/>
                <a:gd name="T34" fmla="*/ 2 w 4"/>
                <a:gd name="T35" fmla="*/ 0 h 4"/>
                <a:gd name="T36" fmla="*/ 2 w 4"/>
                <a:gd name="T37" fmla="*/ 0 h 4"/>
                <a:gd name="T38" fmla="*/ 2 w 4"/>
                <a:gd name="T39" fmla="*/ 0 h 4"/>
                <a:gd name="T40" fmla="*/ 0 w 4"/>
                <a:gd name="T41" fmla="*/ 2 h 4"/>
                <a:gd name="T42" fmla="*/ 0 w 4"/>
                <a:gd name="T43" fmla="*/ 2 h 4"/>
                <a:gd name="T44" fmla="*/ 0 w 4"/>
                <a:gd name="T45" fmla="*/ 2 h 4"/>
                <a:gd name="T46" fmla="*/ 2 w 4"/>
                <a:gd name="T47" fmla="*/ 2 h 4"/>
                <a:gd name="T48" fmla="*/ 2 w 4"/>
                <a:gd name="T49" fmla="*/ 2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 h="4">
                  <a:moveTo>
                    <a:pt x="2" y="2"/>
                  </a:moveTo>
                  <a:lnTo>
                    <a:pt x="2" y="2"/>
                  </a:lnTo>
                  <a:lnTo>
                    <a:pt x="2" y="4"/>
                  </a:lnTo>
                  <a:lnTo>
                    <a:pt x="4" y="2"/>
                  </a:lnTo>
                  <a:lnTo>
                    <a:pt x="4" y="0"/>
                  </a:lnTo>
                  <a:lnTo>
                    <a:pt x="2"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2" name="Freeform 270"/>
            <p:cNvSpPr>
              <a:spLocks/>
            </p:cNvSpPr>
            <p:nvPr/>
          </p:nvSpPr>
          <p:spPr bwMode="auto">
            <a:xfrm>
              <a:off x="1113" y="3775"/>
              <a:ext cx="2" cy="4"/>
            </a:xfrm>
            <a:custGeom>
              <a:avLst/>
              <a:gdLst>
                <a:gd name="T0" fmla="*/ 2 w 2"/>
                <a:gd name="T1" fmla="*/ 2 h 4"/>
                <a:gd name="T2" fmla="*/ 2 w 2"/>
                <a:gd name="T3" fmla="*/ 0 h 4"/>
                <a:gd name="T4" fmla="*/ 0 w 2"/>
                <a:gd name="T5" fmla="*/ 0 h 4"/>
                <a:gd name="T6" fmla="*/ 0 w 2"/>
                <a:gd name="T7" fmla="*/ 0 h 4"/>
                <a:gd name="T8" fmla="*/ 0 w 2"/>
                <a:gd name="T9" fmla="*/ 0 h 4"/>
                <a:gd name="T10" fmla="*/ 0 w 2"/>
                <a:gd name="T11" fmla="*/ 0 h 4"/>
                <a:gd name="T12" fmla="*/ 0 w 2"/>
                <a:gd name="T13" fmla="*/ 2 h 4"/>
                <a:gd name="T14" fmla="*/ 0 w 2"/>
                <a:gd name="T15" fmla="*/ 2 h 4"/>
                <a:gd name="T16" fmla="*/ 0 w 2"/>
                <a:gd name="T17" fmla="*/ 2 h 4"/>
                <a:gd name="T18" fmla="*/ 0 w 2"/>
                <a:gd name="T19" fmla="*/ 2 h 4"/>
                <a:gd name="T20" fmla="*/ 0 w 2"/>
                <a:gd name="T21" fmla="*/ 2 h 4"/>
                <a:gd name="T22" fmla="*/ 0 w 2"/>
                <a:gd name="T23" fmla="*/ 4 h 4"/>
                <a:gd name="T24" fmla="*/ 0 w 2"/>
                <a:gd name="T25" fmla="*/ 4 h 4"/>
                <a:gd name="T26" fmla="*/ 2 w 2"/>
                <a:gd name="T27" fmla="*/ 4 h 4"/>
                <a:gd name="T28" fmla="*/ 2 w 2"/>
                <a:gd name="T29" fmla="*/ 4 h 4"/>
                <a:gd name="T30" fmla="*/ 2 w 2"/>
                <a:gd name="T31" fmla="*/ 4 h 4"/>
                <a:gd name="T32" fmla="*/ 0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4">
                  <a:moveTo>
                    <a:pt x="2" y="2"/>
                  </a:moveTo>
                  <a:lnTo>
                    <a:pt x="2" y="0"/>
                  </a:lnTo>
                  <a:lnTo>
                    <a:pt x="0" y="0"/>
                  </a:lnTo>
                  <a:lnTo>
                    <a:pt x="0" y="2"/>
                  </a:lnTo>
                  <a:lnTo>
                    <a:pt x="0" y="4"/>
                  </a:lnTo>
                  <a:lnTo>
                    <a:pt x="2" y="4"/>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3" name="Freeform 271"/>
            <p:cNvSpPr>
              <a:spLocks/>
            </p:cNvSpPr>
            <p:nvPr/>
          </p:nvSpPr>
          <p:spPr bwMode="auto">
            <a:xfrm>
              <a:off x="1095" y="3755"/>
              <a:ext cx="2" cy="2"/>
            </a:xfrm>
            <a:custGeom>
              <a:avLst/>
              <a:gdLst>
                <a:gd name="T0" fmla="*/ 2 w 2"/>
                <a:gd name="T1" fmla="*/ 2 h 2"/>
                <a:gd name="T2" fmla="*/ 2 w 2"/>
                <a:gd name="T3" fmla="*/ 0 h 2"/>
                <a:gd name="T4" fmla="*/ 2 w 2"/>
                <a:gd name="T5" fmla="*/ 0 h 2"/>
                <a:gd name="T6" fmla="*/ 2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2 w 2"/>
                <a:gd name="T49" fmla="*/ 2 h 2"/>
                <a:gd name="T50" fmla="*/ 2 w 2"/>
                <a:gd name="T51" fmla="*/ 2 h 2"/>
                <a:gd name="T52" fmla="*/ 2 w 2"/>
                <a:gd name="T53" fmla="*/ 2 h 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2">
                  <a:moveTo>
                    <a:pt x="2" y="2"/>
                  </a:move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4" name="Freeform 272"/>
            <p:cNvSpPr>
              <a:spLocks/>
            </p:cNvSpPr>
            <p:nvPr/>
          </p:nvSpPr>
          <p:spPr bwMode="auto">
            <a:xfrm>
              <a:off x="1125" y="3763"/>
              <a:ext cx="4" cy="6"/>
            </a:xfrm>
            <a:custGeom>
              <a:avLst/>
              <a:gdLst>
                <a:gd name="T0" fmla="*/ 4 w 4"/>
                <a:gd name="T1" fmla="*/ 4 h 6"/>
                <a:gd name="T2" fmla="*/ 4 w 4"/>
                <a:gd name="T3" fmla="*/ 4 h 6"/>
                <a:gd name="T4" fmla="*/ 4 w 4"/>
                <a:gd name="T5" fmla="*/ 4 h 6"/>
                <a:gd name="T6" fmla="*/ 4 w 4"/>
                <a:gd name="T7" fmla="*/ 4 h 6"/>
                <a:gd name="T8" fmla="*/ 4 w 4"/>
                <a:gd name="T9" fmla="*/ 2 h 6"/>
                <a:gd name="T10" fmla="*/ 4 w 4"/>
                <a:gd name="T11" fmla="*/ 2 h 6"/>
                <a:gd name="T12" fmla="*/ 4 w 4"/>
                <a:gd name="T13" fmla="*/ 2 h 6"/>
                <a:gd name="T14" fmla="*/ 4 w 4"/>
                <a:gd name="T15" fmla="*/ 2 h 6"/>
                <a:gd name="T16" fmla="*/ 4 w 4"/>
                <a:gd name="T17" fmla="*/ 2 h 6"/>
                <a:gd name="T18" fmla="*/ 4 w 4"/>
                <a:gd name="T19" fmla="*/ 2 h 6"/>
                <a:gd name="T20" fmla="*/ 4 w 4"/>
                <a:gd name="T21" fmla="*/ 0 h 6"/>
                <a:gd name="T22" fmla="*/ 4 w 4"/>
                <a:gd name="T23" fmla="*/ 0 h 6"/>
                <a:gd name="T24" fmla="*/ 4 w 4"/>
                <a:gd name="T25" fmla="*/ 0 h 6"/>
                <a:gd name="T26" fmla="*/ 4 w 4"/>
                <a:gd name="T27" fmla="*/ 0 h 6"/>
                <a:gd name="T28" fmla="*/ 2 w 4"/>
                <a:gd name="T29" fmla="*/ 0 h 6"/>
                <a:gd name="T30" fmla="*/ 2 w 4"/>
                <a:gd name="T31" fmla="*/ 0 h 6"/>
                <a:gd name="T32" fmla="*/ 2 w 4"/>
                <a:gd name="T33" fmla="*/ 0 h 6"/>
                <a:gd name="T34" fmla="*/ 2 w 4"/>
                <a:gd name="T35" fmla="*/ 0 h 6"/>
                <a:gd name="T36" fmla="*/ 2 w 4"/>
                <a:gd name="T37" fmla="*/ 0 h 6"/>
                <a:gd name="T38" fmla="*/ 2 w 4"/>
                <a:gd name="T39" fmla="*/ 0 h 6"/>
                <a:gd name="T40" fmla="*/ 2 w 4"/>
                <a:gd name="T41" fmla="*/ 2 h 6"/>
                <a:gd name="T42" fmla="*/ 0 w 4"/>
                <a:gd name="T43" fmla="*/ 0 h 6"/>
                <a:gd name="T44" fmla="*/ 0 w 4"/>
                <a:gd name="T45" fmla="*/ 0 h 6"/>
                <a:gd name="T46" fmla="*/ 0 w 4"/>
                <a:gd name="T47" fmla="*/ 2 h 6"/>
                <a:gd name="T48" fmla="*/ 0 w 4"/>
                <a:gd name="T49" fmla="*/ 2 h 6"/>
                <a:gd name="T50" fmla="*/ 0 w 4"/>
                <a:gd name="T51" fmla="*/ 2 h 6"/>
                <a:gd name="T52" fmla="*/ 0 w 4"/>
                <a:gd name="T53" fmla="*/ 2 h 6"/>
                <a:gd name="T54" fmla="*/ 0 w 4"/>
                <a:gd name="T55" fmla="*/ 2 h 6"/>
                <a:gd name="T56" fmla="*/ 0 w 4"/>
                <a:gd name="T57" fmla="*/ 2 h 6"/>
                <a:gd name="T58" fmla="*/ 0 w 4"/>
                <a:gd name="T59" fmla="*/ 2 h 6"/>
                <a:gd name="T60" fmla="*/ 0 w 4"/>
                <a:gd name="T61" fmla="*/ 2 h 6"/>
                <a:gd name="T62" fmla="*/ 2 w 4"/>
                <a:gd name="T63" fmla="*/ 2 h 6"/>
                <a:gd name="T64" fmla="*/ 2 w 4"/>
                <a:gd name="T65" fmla="*/ 4 h 6"/>
                <a:gd name="T66" fmla="*/ 2 w 4"/>
                <a:gd name="T67" fmla="*/ 4 h 6"/>
                <a:gd name="T68" fmla="*/ 2 w 4"/>
                <a:gd name="T69" fmla="*/ 4 h 6"/>
                <a:gd name="T70" fmla="*/ 2 w 4"/>
                <a:gd name="T71" fmla="*/ 4 h 6"/>
                <a:gd name="T72" fmla="*/ 2 w 4"/>
                <a:gd name="T73" fmla="*/ 4 h 6"/>
                <a:gd name="T74" fmla="*/ 4 w 4"/>
                <a:gd name="T75" fmla="*/ 4 h 6"/>
                <a:gd name="T76" fmla="*/ 4 w 4"/>
                <a:gd name="T77" fmla="*/ 6 h 6"/>
                <a:gd name="T78" fmla="*/ 4 w 4"/>
                <a:gd name="T79" fmla="*/ 6 h 6"/>
                <a:gd name="T80" fmla="*/ 4 w 4"/>
                <a:gd name="T81" fmla="*/ 6 h 6"/>
                <a:gd name="T82" fmla="*/ 4 w 4"/>
                <a:gd name="T83" fmla="*/ 6 h 6"/>
                <a:gd name="T84" fmla="*/ 4 w 4"/>
                <a:gd name="T85" fmla="*/ 6 h 6"/>
                <a:gd name="T86" fmla="*/ 4 w 4"/>
                <a:gd name="T87" fmla="*/ 6 h 6"/>
                <a:gd name="T88" fmla="*/ 4 w 4"/>
                <a:gd name="T89" fmla="*/ 6 h 6"/>
                <a:gd name="T90" fmla="*/ 4 w 4"/>
                <a:gd name="T91" fmla="*/ 4 h 6"/>
                <a:gd name="T92" fmla="*/ 4 w 4"/>
                <a:gd name="T93" fmla="*/ 4 h 6"/>
                <a:gd name="T94" fmla="*/ 4 w 4"/>
                <a:gd name="T95" fmla="*/ 4 h 6"/>
                <a:gd name="T96" fmla="*/ 4 w 4"/>
                <a:gd name="T97" fmla="*/ 4 h 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 h="6">
                  <a:moveTo>
                    <a:pt x="4" y="4"/>
                  </a:moveTo>
                  <a:lnTo>
                    <a:pt x="4" y="4"/>
                  </a:lnTo>
                  <a:lnTo>
                    <a:pt x="4" y="2"/>
                  </a:lnTo>
                  <a:lnTo>
                    <a:pt x="4" y="0"/>
                  </a:lnTo>
                  <a:lnTo>
                    <a:pt x="2" y="0"/>
                  </a:lnTo>
                  <a:lnTo>
                    <a:pt x="2" y="2"/>
                  </a:lnTo>
                  <a:lnTo>
                    <a:pt x="0" y="0"/>
                  </a:lnTo>
                  <a:lnTo>
                    <a:pt x="0" y="2"/>
                  </a:lnTo>
                  <a:lnTo>
                    <a:pt x="2" y="2"/>
                  </a:lnTo>
                  <a:lnTo>
                    <a:pt x="2" y="4"/>
                  </a:lnTo>
                  <a:lnTo>
                    <a:pt x="4" y="4"/>
                  </a:lnTo>
                  <a:lnTo>
                    <a:pt x="4" y="6"/>
                  </a:lnTo>
                  <a:lnTo>
                    <a:pt x="4"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5" name="Freeform 273"/>
            <p:cNvSpPr>
              <a:spLocks/>
            </p:cNvSpPr>
            <p:nvPr/>
          </p:nvSpPr>
          <p:spPr bwMode="auto">
            <a:xfrm>
              <a:off x="1119" y="3793"/>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2 h 2"/>
                <a:gd name="T12" fmla="*/ 0 w 2"/>
                <a:gd name="T13" fmla="*/ 2 h 2"/>
                <a:gd name="T14" fmla="*/ 0 w 2"/>
                <a:gd name="T15" fmla="*/ 2 h 2"/>
                <a:gd name="T16" fmla="*/ 0 w 2"/>
                <a:gd name="T17" fmla="*/ 2 h 2"/>
                <a:gd name="T18" fmla="*/ 2 w 2"/>
                <a:gd name="T19" fmla="*/ 2 h 2"/>
                <a:gd name="T20" fmla="*/ 0 w 2"/>
                <a:gd name="T21" fmla="*/ 0 h 2"/>
                <a:gd name="T22" fmla="*/ 0 w 2"/>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0" y="0"/>
                  </a:moveTo>
                  <a:lnTo>
                    <a:pt x="0" y="0"/>
                  </a:lnTo>
                  <a:lnTo>
                    <a:pt x="0" y="2"/>
                  </a:lnTo>
                  <a:lnTo>
                    <a:pt x="2"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6" name="Freeform 274"/>
            <p:cNvSpPr>
              <a:spLocks/>
            </p:cNvSpPr>
            <p:nvPr/>
          </p:nvSpPr>
          <p:spPr bwMode="auto">
            <a:xfrm>
              <a:off x="1117" y="3791"/>
              <a:ext cx="0" cy="2"/>
            </a:xfrm>
            <a:custGeom>
              <a:avLst/>
              <a:gdLst>
                <a:gd name="T0" fmla="*/ 0 h 2"/>
                <a:gd name="T1" fmla="*/ 2 h 2"/>
                <a:gd name="T2" fmla="*/ 2 h 2"/>
                <a:gd name="T3" fmla="*/ 2 h 2"/>
                <a:gd name="T4" fmla="*/ 2 h 2"/>
                <a:gd name="T5" fmla="*/ 2 h 2"/>
                <a:gd name="T6" fmla="*/ 2 h 2"/>
                <a:gd name="T7" fmla="*/ 2 h 2"/>
                <a:gd name="T8" fmla="*/ 2 h 2"/>
                <a:gd name="T9" fmla="*/ 2 h 2"/>
                <a:gd name="T10" fmla="*/ 0 h 2"/>
                <a:gd name="T11" fmla="*/ 0 h 2"/>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2">
                  <a:pos x="0" y="T0"/>
                </a:cxn>
                <a:cxn ang="T13">
                  <a:pos x="0" y="T1"/>
                </a:cxn>
                <a:cxn ang="T14">
                  <a:pos x="0" y="T2"/>
                </a:cxn>
                <a:cxn ang="T15">
                  <a:pos x="0" y="T3"/>
                </a:cxn>
                <a:cxn ang="T16">
                  <a:pos x="0" y="T4"/>
                </a:cxn>
                <a:cxn ang="T17">
                  <a:pos x="0" y="T5"/>
                </a:cxn>
                <a:cxn ang="T18">
                  <a:pos x="0" y="T6"/>
                </a:cxn>
                <a:cxn ang="T19">
                  <a:pos x="0" y="T7"/>
                </a:cxn>
                <a:cxn ang="T20">
                  <a:pos x="0" y="T8"/>
                </a:cxn>
                <a:cxn ang="T21">
                  <a:pos x="0" y="T9"/>
                </a:cxn>
                <a:cxn ang="T22">
                  <a:pos x="0" y="T10"/>
                </a:cxn>
                <a:cxn ang="T23">
                  <a:pos x="0" y="T11"/>
                </a:cxn>
              </a:cxnLst>
              <a:rect l="0" t="0" r="r" b="b"/>
              <a:pathLst>
                <a:path h="2">
                  <a:moveTo>
                    <a:pt x="0" y="0"/>
                  </a:move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7" name="Oval 275"/>
            <p:cNvSpPr>
              <a:spLocks noChangeArrowheads="1"/>
            </p:cNvSpPr>
            <p:nvPr/>
          </p:nvSpPr>
          <p:spPr bwMode="auto">
            <a:xfrm>
              <a:off x="1115" y="3791"/>
              <a:ext cx="1" cy="1"/>
            </a:xfrm>
            <a:prstGeom prst="ellipse">
              <a:avLst/>
            </a:prstGeom>
            <a:grpFill/>
            <a:ln w="12700">
              <a:solidFill>
                <a:srgbClr val="FFFFFF"/>
              </a:solidFill>
              <a:round/>
              <a:headEnd/>
              <a:tailEnd/>
            </a:ln>
          </p:spPr>
          <p:txBody>
            <a:bodyPr/>
            <a:lstStyle/>
            <a:p>
              <a:endParaRPr lang="en-US" sz="1600" dirty="0">
                <a:solidFill>
                  <a:prstClr val="black"/>
                </a:solidFill>
              </a:endParaRPr>
            </a:p>
          </p:txBody>
        </p:sp>
        <p:sp>
          <p:nvSpPr>
            <p:cNvPr id="2638" name="Freeform 276"/>
            <p:cNvSpPr>
              <a:spLocks/>
            </p:cNvSpPr>
            <p:nvPr/>
          </p:nvSpPr>
          <p:spPr bwMode="auto">
            <a:xfrm>
              <a:off x="1115" y="3779"/>
              <a:ext cx="2" cy="2"/>
            </a:xfrm>
            <a:custGeom>
              <a:avLst/>
              <a:gdLst>
                <a:gd name="T0" fmla="*/ 2 w 2"/>
                <a:gd name="T1" fmla="*/ 2 h 2"/>
                <a:gd name="T2" fmla="*/ 2 w 2"/>
                <a:gd name="T3" fmla="*/ 2 h 2"/>
                <a:gd name="T4" fmla="*/ 2 w 2"/>
                <a:gd name="T5" fmla="*/ 2 h 2"/>
                <a:gd name="T6" fmla="*/ 2 w 2"/>
                <a:gd name="T7" fmla="*/ 0 h 2"/>
                <a:gd name="T8" fmla="*/ 2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2 h 2"/>
                <a:gd name="T22" fmla="*/ 0 w 2"/>
                <a:gd name="T23" fmla="*/ 2 h 2"/>
                <a:gd name="T24" fmla="*/ 0 w 2"/>
                <a:gd name="T25" fmla="*/ 2 h 2"/>
                <a:gd name="T26" fmla="*/ 2 w 2"/>
                <a:gd name="T27" fmla="*/ 2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2" y="2"/>
                  </a:moveTo>
                  <a:lnTo>
                    <a:pt x="2" y="2"/>
                  </a:ln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39" name="Freeform 277"/>
            <p:cNvSpPr>
              <a:spLocks/>
            </p:cNvSpPr>
            <p:nvPr/>
          </p:nvSpPr>
          <p:spPr bwMode="auto">
            <a:xfrm>
              <a:off x="1103" y="3767"/>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2 h 2"/>
                <a:gd name="T12" fmla="*/ 0 w 2"/>
                <a:gd name="T13" fmla="*/ 2 h 2"/>
                <a:gd name="T14" fmla="*/ 0 w 2"/>
                <a:gd name="T15" fmla="*/ 2 h 2"/>
                <a:gd name="T16" fmla="*/ 0 w 2"/>
                <a:gd name="T17" fmla="*/ 0 h 2"/>
                <a:gd name="T18" fmla="*/ 0 w 2"/>
                <a:gd name="T19" fmla="*/ 0 h 2"/>
                <a:gd name="T20" fmla="*/ 2 w 2"/>
                <a:gd name="T21" fmla="*/ 0 h 2"/>
                <a:gd name="T22" fmla="*/ 2 w 2"/>
                <a:gd name="T23" fmla="*/ 0 h 2"/>
                <a:gd name="T24" fmla="*/ 2 w 2"/>
                <a:gd name="T25" fmla="*/ 0 h 2"/>
                <a:gd name="T26" fmla="*/ 0 w 2"/>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0" y="0"/>
                  </a:moveTo>
                  <a:lnTo>
                    <a:pt x="0" y="0"/>
                  </a:lnTo>
                  <a:lnTo>
                    <a:pt x="0" y="2"/>
                  </a:lnTo>
                  <a:lnTo>
                    <a:pt x="0"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0" name="Freeform 278"/>
            <p:cNvSpPr>
              <a:spLocks/>
            </p:cNvSpPr>
            <p:nvPr/>
          </p:nvSpPr>
          <p:spPr bwMode="auto">
            <a:xfrm>
              <a:off x="1095" y="3757"/>
              <a:ext cx="0" cy="2"/>
            </a:xfrm>
            <a:custGeom>
              <a:avLst/>
              <a:gdLst>
                <a:gd name="T0" fmla="*/ 0 h 2"/>
                <a:gd name="T1" fmla="*/ 0 h 2"/>
                <a:gd name="T2" fmla="*/ 2 h 2"/>
                <a:gd name="T3" fmla="*/ 2 h 2"/>
                <a:gd name="T4" fmla="*/ 2 h 2"/>
                <a:gd name="T5" fmla="*/ 2 h 2"/>
                <a:gd name="T6" fmla="*/ 2 h 2"/>
                <a:gd name="T7" fmla="*/ 2 h 2"/>
                <a:gd name="T8" fmla="*/ 0 h 2"/>
                <a:gd name="T9" fmla="*/ 0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1" name="Freeform 279"/>
            <p:cNvSpPr>
              <a:spLocks/>
            </p:cNvSpPr>
            <p:nvPr/>
          </p:nvSpPr>
          <p:spPr bwMode="auto">
            <a:xfrm>
              <a:off x="1093" y="3755"/>
              <a:ext cx="2" cy="0"/>
            </a:xfrm>
            <a:custGeom>
              <a:avLst/>
              <a:gdLst>
                <a:gd name="T0" fmla="*/ 2 w 2"/>
                <a:gd name="T1" fmla="*/ 2 w 2"/>
                <a:gd name="T2" fmla="*/ 0 w 2"/>
                <a:gd name="T3" fmla="*/ 0 w 2"/>
                <a:gd name="T4" fmla="*/ 0 w 2"/>
                <a:gd name="T5" fmla="*/ 0 w 2"/>
                <a:gd name="T6" fmla="*/ 0 w 2"/>
                <a:gd name="T7" fmla="*/ 0 w 2"/>
                <a:gd name="T8" fmla="*/ 0 w 2"/>
                <a:gd name="T9" fmla="*/ 0 w 2"/>
                <a:gd name="T10" fmla="*/ 2 w 2"/>
                <a:gd name="T11" fmla="*/ 2 w 2"/>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2">
                  <a:pos x="T0" y="0"/>
                </a:cxn>
                <a:cxn ang="T13">
                  <a:pos x="T1" y="0"/>
                </a:cxn>
                <a:cxn ang="T14">
                  <a:pos x="T2" y="0"/>
                </a:cxn>
                <a:cxn ang="T15">
                  <a:pos x="T3" y="0"/>
                </a:cxn>
                <a:cxn ang="T16">
                  <a:pos x="T4" y="0"/>
                </a:cxn>
                <a:cxn ang="T17">
                  <a:pos x="T5" y="0"/>
                </a:cxn>
                <a:cxn ang="T18">
                  <a:pos x="T6" y="0"/>
                </a:cxn>
                <a:cxn ang="T19">
                  <a:pos x="T7" y="0"/>
                </a:cxn>
                <a:cxn ang="T20">
                  <a:pos x="T8" y="0"/>
                </a:cxn>
                <a:cxn ang="T21">
                  <a:pos x="T9" y="0"/>
                </a:cxn>
                <a:cxn ang="T22">
                  <a:pos x="T10" y="0"/>
                </a:cxn>
                <a:cxn ang="T23">
                  <a:pos x="T11"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2" name="Freeform 280"/>
            <p:cNvSpPr>
              <a:spLocks/>
            </p:cNvSpPr>
            <p:nvPr/>
          </p:nvSpPr>
          <p:spPr bwMode="auto">
            <a:xfrm>
              <a:off x="1093" y="3753"/>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 name="T12" fmla="*/ 0 60000 65536"/>
                <a:gd name="T13" fmla="*/ 0 60000 65536"/>
                <a:gd name="T14"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 ang="T12">
                  <a:pos x="0" y="0"/>
                </a:cxn>
                <a:cxn ang="T13">
                  <a:pos x="0" y="0"/>
                </a:cxn>
                <a:cxn ang="T14">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3" name="Freeform 281"/>
            <p:cNvSpPr>
              <a:spLocks/>
            </p:cNvSpPr>
            <p:nvPr/>
          </p:nvSpPr>
          <p:spPr bwMode="auto">
            <a:xfrm>
              <a:off x="1107" y="3753"/>
              <a:ext cx="2" cy="4"/>
            </a:xfrm>
            <a:custGeom>
              <a:avLst/>
              <a:gdLst>
                <a:gd name="T0" fmla="*/ 0 w 2"/>
                <a:gd name="T1" fmla="*/ 0 h 4"/>
                <a:gd name="T2" fmla="*/ 0 w 2"/>
                <a:gd name="T3" fmla="*/ 0 h 4"/>
                <a:gd name="T4" fmla="*/ 0 w 2"/>
                <a:gd name="T5" fmla="*/ 0 h 4"/>
                <a:gd name="T6" fmla="*/ 0 w 2"/>
                <a:gd name="T7" fmla="*/ 2 h 4"/>
                <a:gd name="T8" fmla="*/ 0 w 2"/>
                <a:gd name="T9" fmla="*/ 2 h 4"/>
                <a:gd name="T10" fmla="*/ 2 w 2"/>
                <a:gd name="T11" fmla="*/ 2 h 4"/>
                <a:gd name="T12" fmla="*/ 2 w 2"/>
                <a:gd name="T13" fmla="*/ 2 h 4"/>
                <a:gd name="T14" fmla="*/ 2 w 2"/>
                <a:gd name="T15" fmla="*/ 4 h 4"/>
                <a:gd name="T16" fmla="*/ 2 w 2"/>
                <a:gd name="T17" fmla="*/ 4 h 4"/>
                <a:gd name="T18" fmla="*/ 2 w 2"/>
                <a:gd name="T19" fmla="*/ 4 h 4"/>
                <a:gd name="T20" fmla="*/ 2 w 2"/>
                <a:gd name="T21" fmla="*/ 2 h 4"/>
                <a:gd name="T22" fmla="*/ 2 w 2"/>
                <a:gd name="T23" fmla="*/ 2 h 4"/>
                <a:gd name="T24" fmla="*/ 2 w 2"/>
                <a:gd name="T25" fmla="*/ 2 h 4"/>
                <a:gd name="T26" fmla="*/ 2 w 2"/>
                <a:gd name="T27" fmla="*/ 2 h 4"/>
                <a:gd name="T28" fmla="*/ 2 w 2"/>
                <a:gd name="T29" fmla="*/ 2 h 4"/>
                <a:gd name="T30" fmla="*/ 2 w 2"/>
                <a:gd name="T31" fmla="*/ 2 h 4"/>
                <a:gd name="T32" fmla="*/ 0 w 2"/>
                <a:gd name="T33" fmla="*/ 2 h 4"/>
                <a:gd name="T34" fmla="*/ 0 w 2"/>
                <a:gd name="T35" fmla="*/ 0 h 4"/>
                <a:gd name="T36" fmla="*/ 0 w 2"/>
                <a:gd name="T37" fmla="*/ 0 h 4"/>
                <a:gd name="T38" fmla="*/ 0 w 2"/>
                <a:gd name="T39" fmla="*/ 0 h 4"/>
                <a:gd name="T40" fmla="*/ 0 w 2"/>
                <a:gd name="T41" fmla="*/ 0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4">
                  <a:moveTo>
                    <a:pt x="0" y="0"/>
                  </a:moveTo>
                  <a:lnTo>
                    <a:pt x="0" y="0"/>
                  </a:lnTo>
                  <a:lnTo>
                    <a:pt x="0" y="2"/>
                  </a:lnTo>
                  <a:lnTo>
                    <a:pt x="2" y="2"/>
                  </a:lnTo>
                  <a:lnTo>
                    <a:pt x="2" y="4"/>
                  </a:lnTo>
                  <a:lnTo>
                    <a:pt x="2" y="2"/>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4" name="Freeform 282"/>
            <p:cNvSpPr>
              <a:spLocks/>
            </p:cNvSpPr>
            <p:nvPr/>
          </p:nvSpPr>
          <p:spPr bwMode="auto">
            <a:xfrm>
              <a:off x="1111" y="3757"/>
              <a:ext cx="0" cy="2"/>
            </a:xfrm>
            <a:custGeom>
              <a:avLst/>
              <a:gdLst>
                <a:gd name="T0" fmla="*/ 0 h 2"/>
                <a:gd name="T1" fmla="*/ 0 h 2"/>
                <a:gd name="T2" fmla="*/ 0 h 2"/>
                <a:gd name="T3" fmla="*/ 2 h 2"/>
                <a:gd name="T4" fmla="*/ 2 h 2"/>
                <a:gd name="T5" fmla="*/ 2 h 2"/>
                <a:gd name="T6" fmla="*/ 2 h 2"/>
                <a:gd name="T7" fmla="*/ 2 h 2"/>
                <a:gd name="T8" fmla="*/ 0 h 2"/>
                <a:gd name="T9" fmla="*/ 0 h 2"/>
                <a:gd name="T10" fmla="*/ 0 h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0" y="T0"/>
                </a:cxn>
                <a:cxn ang="T12">
                  <a:pos x="0" y="T1"/>
                </a:cxn>
                <a:cxn ang="T13">
                  <a:pos x="0" y="T2"/>
                </a:cxn>
                <a:cxn ang="T14">
                  <a:pos x="0" y="T3"/>
                </a:cxn>
                <a:cxn ang="T15">
                  <a:pos x="0" y="T4"/>
                </a:cxn>
                <a:cxn ang="T16">
                  <a:pos x="0" y="T5"/>
                </a:cxn>
                <a:cxn ang="T17">
                  <a:pos x="0" y="T6"/>
                </a:cxn>
                <a:cxn ang="T18">
                  <a:pos x="0" y="T7"/>
                </a:cxn>
                <a:cxn ang="T19">
                  <a:pos x="0" y="T8"/>
                </a:cxn>
                <a:cxn ang="T20">
                  <a:pos x="0" y="T9"/>
                </a:cxn>
                <a:cxn ang="T21">
                  <a:pos x="0" y="T10"/>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5" name="Freeform 283"/>
            <p:cNvSpPr>
              <a:spLocks/>
            </p:cNvSpPr>
            <p:nvPr/>
          </p:nvSpPr>
          <p:spPr bwMode="auto">
            <a:xfrm>
              <a:off x="1153" y="3741"/>
              <a:ext cx="2" cy="4"/>
            </a:xfrm>
            <a:custGeom>
              <a:avLst/>
              <a:gdLst>
                <a:gd name="T0" fmla="*/ 0 w 2"/>
                <a:gd name="T1" fmla="*/ 2 h 4"/>
                <a:gd name="T2" fmla="*/ 0 w 2"/>
                <a:gd name="T3" fmla="*/ 2 h 4"/>
                <a:gd name="T4" fmla="*/ 0 w 2"/>
                <a:gd name="T5" fmla="*/ 2 h 4"/>
                <a:gd name="T6" fmla="*/ 0 w 2"/>
                <a:gd name="T7" fmla="*/ 4 h 4"/>
                <a:gd name="T8" fmla="*/ 0 w 2"/>
                <a:gd name="T9" fmla="*/ 2 h 4"/>
                <a:gd name="T10" fmla="*/ 2 w 2"/>
                <a:gd name="T11" fmla="*/ 2 h 4"/>
                <a:gd name="T12" fmla="*/ 2 w 2"/>
                <a:gd name="T13" fmla="*/ 2 h 4"/>
                <a:gd name="T14" fmla="*/ 2 w 2"/>
                <a:gd name="T15" fmla="*/ 2 h 4"/>
                <a:gd name="T16" fmla="*/ 2 w 2"/>
                <a:gd name="T17" fmla="*/ 2 h 4"/>
                <a:gd name="T18" fmla="*/ 2 w 2"/>
                <a:gd name="T19" fmla="*/ 2 h 4"/>
                <a:gd name="T20" fmla="*/ 2 w 2"/>
                <a:gd name="T21" fmla="*/ 0 h 4"/>
                <a:gd name="T22" fmla="*/ 2 w 2"/>
                <a:gd name="T23" fmla="*/ 0 h 4"/>
                <a:gd name="T24" fmla="*/ 2 w 2"/>
                <a:gd name="T25" fmla="*/ 0 h 4"/>
                <a:gd name="T26" fmla="*/ 2 w 2"/>
                <a:gd name="T27" fmla="*/ 0 h 4"/>
                <a:gd name="T28" fmla="*/ 0 w 2"/>
                <a:gd name="T29" fmla="*/ 2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4">
                  <a:moveTo>
                    <a:pt x="0" y="2"/>
                  </a:moveTo>
                  <a:lnTo>
                    <a:pt x="0" y="2"/>
                  </a:lnTo>
                  <a:lnTo>
                    <a:pt x="0" y="4"/>
                  </a:lnTo>
                  <a:lnTo>
                    <a:pt x="0" y="2"/>
                  </a:lnTo>
                  <a:lnTo>
                    <a:pt x="2" y="2"/>
                  </a:lnTo>
                  <a:lnTo>
                    <a:pt x="2"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6" name="Freeform 284"/>
            <p:cNvSpPr>
              <a:spLocks/>
            </p:cNvSpPr>
            <p:nvPr/>
          </p:nvSpPr>
          <p:spPr bwMode="auto">
            <a:xfrm>
              <a:off x="1029" y="3697"/>
              <a:ext cx="2" cy="0"/>
            </a:xfrm>
            <a:custGeom>
              <a:avLst/>
              <a:gdLst>
                <a:gd name="T0" fmla="*/ 2 w 2"/>
                <a:gd name="T1" fmla="*/ 0 w 2"/>
                <a:gd name="T2" fmla="*/ 0 w 2"/>
                <a:gd name="T3" fmla="*/ 0 w 2"/>
                <a:gd name="T4" fmla="*/ 2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2" y="0"/>
                  </a:move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7" name="Freeform 285"/>
            <p:cNvSpPr>
              <a:spLocks/>
            </p:cNvSpPr>
            <p:nvPr/>
          </p:nvSpPr>
          <p:spPr bwMode="auto">
            <a:xfrm>
              <a:off x="1085" y="3737"/>
              <a:ext cx="6" cy="12"/>
            </a:xfrm>
            <a:custGeom>
              <a:avLst/>
              <a:gdLst>
                <a:gd name="T0" fmla="*/ 4 w 6"/>
                <a:gd name="T1" fmla="*/ 8 h 12"/>
                <a:gd name="T2" fmla="*/ 4 w 6"/>
                <a:gd name="T3" fmla="*/ 8 h 12"/>
                <a:gd name="T4" fmla="*/ 4 w 6"/>
                <a:gd name="T5" fmla="*/ 8 h 12"/>
                <a:gd name="T6" fmla="*/ 4 w 6"/>
                <a:gd name="T7" fmla="*/ 6 h 12"/>
                <a:gd name="T8" fmla="*/ 4 w 6"/>
                <a:gd name="T9" fmla="*/ 6 h 12"/>
                <a:gd name="T10" fmla="*/ 4 w 6"/>
                <a:gd name="T11" fmla="*/ 4 h 12"/>
                <a:gd name="T12" fmla="*/ 4 w 6"/>
                <a:gd name="T13" fmla="*/ 4 h 12"/>
                <a:gd name="T14" fmla="*/ 6 w 6"/>
                <a:gd name="T15" fmla="*/ 4 h 12"/>
                <a:gd name="T16" fmla="*/ 4 w 6"/>
                <a:gd name="T17" fmla="*/ 4 h 12"/>
                <a:gd name="T18" fmla="*/ 4 w 6"/>
                <a:gd name="T19" fmla="*/ 2 h 12"/>
                <a:gd name="T20" fmla="*/ 2 w 6"/>
                <a:gd name="T21" fmla="*/ 2 h 12"/>
                <a:gd name="T22" fmla="*/ 2 w 6"/>
                <a:gd name="T23" fmla="*/ 2 h 12"/>
                <a:gd name="T24" fmla="*/ 2 w 6"/>
                <a:gd name="T25" fmla="*/ 2 h 12"/>
                <a:gd name="T26" fmla="*/ 2 w 6"/>
                <a:gd name="T27" fmla="*/ 0 h 12"/>
                <a:gd name="T28" fmla="*/ 0 w 6"/>
                <a:gd name="T29" fmla="*/ 2 h 12"/>
                <a:gd name="T30" fmla="*/ 0 w 6"/>
                <a:gd name="T31" fmla="*/ 2 h 12"/>
                <a:gd name="T32" fmla="*/ 0 w 6"/>
                <a:gd name="T33" fmla="*/ 2 h 12"/>
                <a:gd name="T34" fmla="*/ 0 w 6"/>
                <a:gd name="T35" fmla="*/ 4 h 12"/>
                <a:gd name="T36" fmla="*/ 0 w 6"/>
                <a:gd name="T37" fmla="*/ 4 h 12"/>
                <a:gd name="T38" fmla="*/ 0 w 6"/>
                <a:gd name="T39" fmla="*/ 4 h 12"/>
                <a:gd name="T40" fmla="*/ 0 w 6"/>
                <a:gd name="T41" fmla="*/ 6 h 12"/>
                <a:gd name="T42" fmla="*/ 0 w 6"/>
                <a:gd name="T43" fmla="*/ 4 h 12"/>
                <a:gd name="T44" fmla="*/ 0 w 6"/>
                <a:gd name="T45" fmla="*/ 6 h 12"/>
                <a:gd name="T46" fmla="*/ 0 w 6"/>
                <a:gd name="T47" fmla="*/ 6 h 12"/>
                <a:gd name="T48" fmla="*/ 0 w 6"/>
                <a:gd name="T49" fmla="*/ 6 h 12"/>
                <a:gd name="T50" fmla="*/ 0 w 6"/>
                <a:gd name="T51" fmla="*/ 8 h 12"/>
                <a:gd name="T52" fmla="*/ 0 w 6"/>
                <a:gd name="T53" fmla="*/ 8 h 12"/>
                <a:gd name="T54" fmla="*/ 0 w 6"/>
                <a:gd name="T55" fmla="*/ 8 h 12"/>
                <a:gd name="T56" fmla="*/ 0 w 6"/>
                <a:gd name="T57" fmla="*/ 8 h 12"/>
                <a:gd name="T58" fmla="*/ 0 w 6"/>
                <a:gd name="T59" fmla="*/ 10 h 12"/>
                <a:gd name="T60" fmla="*/ 2 w 6"/>
                <a:gd name="T61" fmla="*/ 8 h 12"/>
                <a:gd name="T62" fmla="*/ 2 w 6"/>
                <a:gd name="T63" fmla="*/ 8 h 12"/>
                <a:gd name="T64" fmla="*/ 2 w 6"/>
                <a:gd name="T65" fmla="*/ 8 h 12"/>
                <a:gd name="T66" fmla="*/ 2 w 6"/>
                <a:gd name="T67" fmla="*/ 8 h 12"/>
                <a:gd name="T68" fmla="*/ 2 w 6"/>
                <a:gd name="T69" fmla="*/ 10 h 12"/>
                <a:gd name="T70" fmla="*/ 2 w 6"/>
                <a:gd name="T71" fmla="*/ 10 h 12"/>
                <a:gd name="T72" fmla="*/ 2 w 6"/>
                <a:gd name="T73" fmla="*/ 10 h 12"/>
                <a:gd name="T74" fmla="*/ 2 w 6"/>
                <a:gd name="T75" fmla="*/ 10 h 12"/>
                <a:gd name="T76" fmla="*/ 2 w 6"/>
                <a:gd name="T77" fmla="*/ 12 h 12"/>
                <a:gd name="T78" fmla="*/ 4 w 6"/>
                <a:gd name="T79" fmla="*/ 12 h 12"/>
                <a:gd name="T80" fmla="*/ 4 w 6"/>
                <a:gd name="T81" fmla="*/ 12 h 12"/>
                <a:gd name="T82" fmla="*/ 4 w 6"/>
                <a:gd name="T83" fmla="*/ 12 h 12"/>
                <a:gd name="T84" fmla="*/ 4 w 6"/>
                <a:gd name="T85" fmla="*/ 12 h 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 h="12">
                  <a:moveTo>
                    <a:pt x="4" y="10"/>
                  </a:moveTo>
                  <a:lnTo>
                    <a:pt x="4" y="8"/>
                  </a:lnTo>
                  <a:lnTo>
                    <a:pt x="4" y="6"/>
                  </a:lnTo>
                  <a:lnTo>
                    <a:pt x="4" y="4"/>
                  </a:lnTo>
                  <a:lnTo>
                    <a:pt x="6" y="4"/>
                  </a:lnTo>
                  <a:lnTo>
                    <a:pt x="4" y="4"/>
                  </a:lnTo>
                  <a:lnTo>
                    <a:pt x="4" y="2"/>
                  </a:lnTo>
                  <a:lnTo>
                    <a:pt x="2" y="2"/>
                  </a:lnTo>
                  <a:lnTo>
                    <a:pt x="2" y="0"/>
                  </a:lnTo>
                  <a:lnTo>
                    <a:pt x="0" y="2"/>
                  </a:lnTo>
                  <a:lnTo>
                    <a:pt x="0" y="4"/>
                  </a:lnTo>
                  <a:lnTo>
                    <a:pt x="0" y="6"/>
                  </a:lnTo>
                  <a:lnTo>
                    <a:pt x="0" y="4"/>
                  </a:lnTo>
                  <a:lnTo>
                    <a:pt x="0" y="6"/>
                  </a:lnTo>
                  <a:lnTo>
                    <a:pt x="0" y="8"/>
                  </a:lnTo>
                  <a:lnTo>
                    <a:pt x="0" y="10"/>
                  </a:lnTo>
                  <a:lnTo>
                    <a:pt x="2" y="8"/>
                  </a:lnTo>
                  <a:lnTo>
                    <a:pt x="2" y="10"/>
                  </a:lnTo>
                  <a:lnTo>
                    <a:pt x="2" y="12"/>
                  </a:lnTo>
                  <a:lnTo>
                    <a:pt x="4" y="12"/>
                  </a:lnTo>
                  <a:lnTo>
                    <a:pt x="4" y="1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8" name="Freeform 286"/>
            <p:cNvSpPr>
              <a:spLocks/>
            </p:cNvSpPr>
            <p:nvPr/>
          </p:nvSpPr>
          <p:spPr bwMode="auto">
            <a:xfrm>
              <a:off x="1119" y="3719"/>
              <a:ext cx="32" cy="62"/>
            </a:xfrm>
            <a:custGeom>
              <a:avLst/>
              <a:gdLst>
                <a:gd name="T0" fmla="*/ 22 w 32"/>
                <a:gd name="T1" fmla="*/ 56 h 62"/>
                <a:gd name="T2" fmla="*/ 24 w 32"/>
                <a:gd name="T3" fmla="*/ 56 h 62"/>
                <a:gd name="T4" fmla="*/ 26 w 32"/>
                <a:gd name="T5" fmla="*/ 54 h 62"/>
                <a:gd name="T6" fmla="*/ 28 w 32"/>
                <a:gd name="T7" fmla="*/ 50 h 62"/>
                <a:gd name="T8" fmla="*/ 26 w 32"/>
                <a:gd name="T9" fmla="*/ 48 h 62"/>
                <a:gd name="T10" fmla="*/ 26 w 32"/>
                <a:gd name="T11" fmla="*/ 44 h 62"/>
                <a:gd name="T12" fmla="*/ 28 w 32"/>
                <a:gd name="T13" fmla="*/ 46 h 62"/>
                <a:gd name="T14" fmla="*/ 30 w 32"/>
                <a:gd name="T15" fmla="*/ 48 h 62"/>
                <a:gd name="T16" fmla="*/ 32 w 32"/>
                <a:gd name="T17" fmla="*/ 46 h 62"/>
                <a:gd name="T18" fmla="*/ 30 w 32"/>
                <a:gd name="T19" fmla="*/ 42 h 62"/>
                <a:gd name="T20" fmla="*/ 28 w 32"/>
                <a:gd name="T21" fmla="*/ 40 h 62"/>
                <a:gd name="T22" fmla="*/ 26 w 32"/>
                <a:gd name="T23" fmla="*/ 38 h 62"/>
                <a:gd name="T24" fmla="*/ 30 w 32"/>
                <a:gd name="T25" fmla="*/ 40 h 62"/>
                <a:gd name="T26" fmla="*/ 32 w 32"/>
                <a:gd name="T27" fmla="*/ 40 h 62"/>
                <a:gd name="T28" fmla="*/ 30 w 32"/>
                <a:gd name="T29" fmla="*/ 36 h 62"/>
                <a:gd name="T30" fmla="*/ 28 w 32"/>
                <a:gd name="T31" fmla="*/ 32 h 62"/>
                <a:gd name="T32" fmla="*/ 26 w 32"/>
                <a:gd name="T33" fmla="*/ 30 h 62"/>
                <a:gd name="T34" fmla="*/ 22 w 32"/>
                <a:gd name="T35" fmla="*/ 24 h 62"/>
                <a:gd name="T36" fmla="*/ 20 w 32"/>
                <a:gd name="T37" fmla="*/ 24 h 62"/>
                <a:gd name="T38" fmla="*/ 18 w 32"/>
                <a:gd name="T39" fmla="*/ 18 h 62"/>
                <a:gd name="T40" fmla="*/ 18 w 32"/>
                <a:gd name="T41" fmla="*/ 16 h 62"/>
                <a:gd name="T42" fmla="*/ 18 w 32"/>
                <a:gd name="T43" fmla="*/ 14 h 62"/>
                <a:gd name="T44" fmla="*/ 22 w 32"/>
                <a:gd name="T45" fmla="*/ 16 h 62"/>
                <a:gd name="T46" fmla="*/ 22 w 32"/>
                <a:gd name="T47" fmla="*/ 18 h 62"/>
                <a:gd name="T48" fmla="*/ 24 w 32"/>
                <a:gd name="T49" fmla="*/ 24 h 62"/>
                <a:gd name="T50" fmla="*/ 28 w 32"/>
                <a:gd name="T51" fmla="*/ 28 h 62"/>
                <a:gd name="T52" fmla="*/ 30 w 32"/>
                <a:gd name="T53" fmla="*/ 32 h 62"/>
                <a:gd name="T54" fmla="*/ 32 w 32"/>
                <a:gd name="T55" fmla="*/ 34 h 62"/>
                <a:gd name="T56" fmla="*/ 30 w 32"/>
                <a:gd name="T57" fmla="*/ 28 h 62"/>
                <a:gd name="T58" fmla="*/ 28 w 32"/>
                <a:gd name="T59" fmla="*/ 24 h 62"/>
                <a:gd name="T60" fmla="*/ 24 w 32"/>
                <a:gd name="T61" fmla="*/ 16 h 62"/>
                <a:gd name="T62" fmla="*/ 22 w 32"/>
                <a:gd name="T63" fmla="*/ 14 h 62"/>
                <a:gd name="T64" fmla="*/ 20 w 32"/>
                <a:gd name="T65" fmla="*/ 10 h 62"/>
                <a:gd name="T66" fmla="*/ 16 w 32"/>
                <a:gd name="T67" fmla="*/ 10 h 62"/>
                <a:gd name="T68" fmla="*/ 10 w 32"/>
                <a:gd name="T69" fmla="*/ 10 h 62"/>
                <a:gd name="T70" fmla="*/ 8 w 32"/>
                <a:gd name="T71" fmla="*/ 8 h 62"/>
                <a:gd name="T72" fmla="*/ 6 w 32"/>
                <a:gd name="T73" fmla="*/ 6 h 62"/>
                <a:gd name="T74" fmla="*/ 4 w 32"/>
                <a:gd name="T75" fmla="*/ 2 h 62"/>
                <a:gd name="T76" fmla="*/ 0 w 32"/>
                <a:gd name="T77" fmla="*/ 2 h 62"/>
                <a:gd name="T78" fmla="*/ 2 w 32"/>
                <a:gd name="T79" fmla="*/ 8 h 62"/>
                <a:gd name="T80" fmla="*/ 4 w 32"/>
                <a:gd name="T81" fmla="*/ 10 h 62"/>
                <a:gd name="T82" fmla="*/ 6 w 32"/>
                <a:gd name="T83" fmla="*/ 14 h 62"/>
                <a:gd name="T84" fmla="*/ 8 w 32"/>
                <a:gd name="T85" fmla="*/ 10 h 62"/>
                <a:gd name="T86" fmla="*/ 8 w 32"/>
                <a:gd name="T87" fmla="*/ 14 h 62"/>
                <a:gd name="T88" fmla="*/ 8 w 32"/>
                <a:gd name="T89" fmla="*/ 18 h 62"/>
                <a:gd name="T90" fmla="*/ 8 w 32"/>
                <a:gd name="T91" fmla="*/ 22 h 62"/>
                <a:gd name="T92" fmla="*/ 10 w 32"/>
                <a:gd name="T93" fmla="*/ 28 h 62"/>
                <a:gd name="T94" fmla="*/ 12 w 32"/>
                <a:gd name="T95" fmla="*/ 34 h 62"/>
                <a:gd name="T96" fmla="*/ 16 w 32"/>
                <a:gd name="T97" fmla="*/ 40 h 62"/>
                <a:gd name="T98" fmla="*/ 18 w 32"/>
                <a:gd name="T99" fmla="*/ 40 h 62"/>
                <a:gd name="T100" fmla="*/ 16 w 32"/>
                <a:gd name="T101" fmla="*/ 42 h 62"/>
                <a:gd name="T102" fmla="*/ 18 w 32"/>
                <a:gd name="T103" fmla="*/ 46 h 62"/>
                <a:gd name="T104" fmla="*/ 20 w 32"/>
                <a:gd name="T105" fmla="*/ 46 h 62"/>
                <a:gd name="T106" fmla="*/ 20 w 32"/>
                <a:gd name="T107" fmla="*/ 46 h 62"/>
                <a:gd name="T108" fmla="*/ 16 w 32"/>
                <a:gd name="T109" fmla="*/ 46 h 62"/>
                <a:gd name="T110" fmla="*/ 18 w 32"/>
                <a:gd name="T111" fmla="*/ 48 h 62"/>
                <a:gd name="T112" fmla="*/ 16 w 32"/>
                <a:gd name="T113" fmla="*/ 52 h 62"/>
                <a:gd name="T114" fmla="*/ 16 w 32"/>
                <a:gd name="T115" fmla="*/ 52 h 62"/>
                <a:gd name="T116" fmla="*/ 16 w 32"/>
                <a:gd name="T117" fmla="*/ 56 h 62"/>
                <a:gd name="T118" fmla="*/ 16 w 32"/>
                <a:gd name="T119" fmla="*/ 60 h 62"/>
                <a:gd name="T120" fmla="*/ 18 w 32"/>
                <a:gd name="T121" fmla="*/ 62 h 62"/>
                <a:gd name="T122" fmla="*/ 22 w 32"/>
                <a:gd name="T123" fmla="*/ 58 h 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2" h="62">
                  <a:moveTo>
                    <a:pt x="22" y="58"/>
                  </a:moveTo>
                  <a:lnTo>
                    <a:pt x="22" y="58"/>
                  </a:lnTo>
                  <a:lnTo>
                    <a:pt x="22" y="56"/>
                  </a:lnTo>
                  <a:lnTo>
                    <a:pt x="24" y="56"/>
                  </a:lnTo>
                  <a:lnTo>
                    <a:pt x="24" y="54"/>
                  </a:lnTo>
                  <a:lnTo>
                    <a:pt x="26" y="54"/>
                  </a:lnTo>
                  <a:lnTo>
                    <a:pt x="26" y="52"/>
                  </a:lnTo>
                  <a:lnTo>
                    <a:pt x="26" y="50"/>
                  </a:lnTo>
                  <a:lnTo>
                    <a:pt x="28" y="50"/>
                  </a:lnTo>
                  <a:lnTo>
                    <a:pt x="28" y="48"/>
                  </a:lnTo>
                  <a:lnTo>
                    <a:pt x="26" y="48"/>
                  </a:lnTo>
                  <a:lnTo>
                    <a:pt x="26" y="46"/>
                  </a:lnTo>
                  <a:lnTo>
                    <a:pt x="26" y="44"/>
                  </a:lnTo>
                  <a:lnTo>
                    <a:pt x="24" y="44"/>
                  </a:lnTo>
                  <a:lnTo>
                    <a:pt x="26" y="44"/>
                  </a:lnTo>
                  <a:lnTo>
                    <a:pt x="26" y="46"/>
                  </a:lnTo>
                  <a:lnTo>
                    <a:pt x="26" y="48"/>
                  </a:lnTo>
                  <a:lnTo>
                    <a:pt x="28" y="48"/>
                  </a:lnTo>
                  <a:lnTo>
                    <a:pt x="28" y="46"/>
                  </a:lnTo>
                  <a:lnTo>
                    <a:pt x="30" y="48"/>
                  </a:lnTo>
                  <a:lnTo>
                    <a:pt x="32" y="48"/>
                  </a:lnTo>
                  <a:lnTo>
                    <a:pt x="30" y="46"/>
                  </a:lnTo>
                  <a:lnTo>
                    <a:pt x="32" y="46"/>
                  </a:lnTo>
                  <a:lnTo>
                    <a:pt x="32" y="44"/>
                  </a:lnTo>
                  <a:lnTo>
                    <a:pt x="32" y="42"/>
                  </a:lnTo>
                  <a:lnTo>
                    <a:pt x="30" y="42"/>
                  </a:lnTo>
                  <a:lnTo>
                    <a:pt x="28" y="42"/>
                  </a:lnTo>
                  <a:lnTo>
                    <a:pt x="30" y="42"/>
                  </a:lnTo>
                  <a:lnTo>
                    <a:pt x="28" y="40"/>
                  </a:lnTo>
                  <a:lnTo>
                    <a:pt x="26" y="40"/>
                  </a:lnTo>
                  <a:lnTo>
                    <a:pt x="28" y="40"/>
                  </a:lnTo>
                  <a:lnTo>
                    <a:pt x="26" y="40"/>
                  </a:lnTo>
                  <a:lnTo>
                    <a:pt x="26" y="38"/>
                  </a:lnTo>
                  <a:lnTo>
                    <a:pt x="28" y="40"/>
                  </a:lnTo>
                  <a:lnTo>
                    <a:pt x="30" y="40"/>
                  </a:lnTo>
                  <a:lnTo>
                    <a:pt x="30" y="38"/>
                  </a:lnTo>
                  <a:lnTo>
                    <a:pt x="30" y="40"/>
                  </a:lnTo>
                  <a:lnTo>
                    <a:pt x="32" y="40"/>
                  </a:lnTo>
                  <a:lnTo>
                    <a:pt x="32" y="38"/>
                  </a:lnTo>
                  <a:lnTo>
                    <a:pt x="30" y="38"/>
                  </a:lnTo>
                  <a:lnTo>
                    <a:pt x="30" y="36"/>
                  </a:lnTo>
                  <a:lnTo>
                    <a:pt x="30" y="34"/>
                  </a:lnTo>
                  <a:lnTo>
                    <a:pt x="28" y="32"/>
                  </a:lnTo>
                  <a:lnTo>
                    <a:pt x="26" y="32"/>
                  </a:lnTo>
                  <a:lnTo>
                    <a:pt x="26" y="30"/>
                  </a:lnTo>
                  <a:lnTo>
                    <a:pt x="24" y="28"/>
                  </a:lnTo>
                  <a:lnTo>
                    <a:pt x="24" y="26"/>
                  </a:lnTo>
                  <a:lnTo>
                    <a:pt x="22" y="26"/>
                  </a:lnTo>
                  <a:lnTo>
                    <a:pt x="22" y="24"/>
                  </a:lnTo>
                  <a:lnTo>
                    <a:pt x="20" y="24"/>
                  </a:lnTo>
                  <a:lnTo>
                    <a:pt x="20" y="22"/>
                  </a:lnTo>
                  <a:lnTo>
                    <a:pt x="20" y="20"/>
                  </a:lnTo>
                  <a:lnTo>
                    <a:pt x="18" y="18"/>
                  </a:lnTo>
                  <a:lnTo>
                    <a:pt x="20" y="18"/>
                  </a:lnTo>
                  <a:lnTo>
                    <a:pt x="20" y="16"/>
                  </a:lnTo>
                  <a:lnTo>
                    <a:pt x="18" y="16"/>
                  </a:lnTo>
                  <a:lnTo>
                    <a:pt x="20" y="16"/>
                  </a:lnTo>
                  <a:lnTo>
                    <a:pt x="20" y="14"/>
                  </a:lnTo>
                  <a:lnTo>
                    <a:pt x="18" y="14"/>
                  </a:lnTo>
                  <a:lnTo>
                    <a:pt x="18" y="12"/>
                  </a:lnTo>
                  <a:lnTo>
                    <a:pt x="18" y="14"/>
                  </a:lnTo>
                  <a:lnTo>
                    <a:pt x="20" y="14"/>
                  </a:lnTo>
                  <a:lnTo>
                    <a:pt x="20" y="16"/>
                  </a:lnTo>
                  <a:lnTo>
                    <a:pt x="22" y="16"/>
                  </a:lnTo>
                  <a:lnTo>
                    <a:pt x="22" y="18"/>
                  </a:lnTo>
                  <a:lnTo>
                    <a:pt x="22" y="16"/>
                  </a:lnTo>
                  <a:lnTo>
                    <a:pt x="20" y="16"/>
                  </a:lnTo>
                  <a:lnTo>
                    <a:pt x="22" y="16"/>
                  </a:lnTo>
                  <a:lnTo>
                    <a:pt x="22" y="18"/>
                  </a:lnTo>
                  <a:lnTo>
                    <a:pt x="24" y="20"/>
                  </a:lnTo>
                  <a:lnTo>
                    <a:pt x="24" y="22"/>
                  </a:lnTo>
                  <a:lnTo>
                    <a:pt x="24" y="24"/>
                  </a:lnTo>
                  <a:lnTo>
                    <a:pt x="26" y="24"/>
                  </a:lnTo>
                  <a:lnTo>
                    <a:pt x="26" y="26"/>
                  </a:lnTo>
                  <a:lnTo>
                    <a:pt x="28" y="28"/>
                  </a:lnTo>
                  <a:lnTo>
                    <a:pt x="28" y="30"/>
                  </a:lnTo>
                  <a:lnTo>
                    <a:pt x="30" y="30"/>
                  </a:lnTo>
                  <a:lnTo>
                    <a:pt x="30" y="32"/>
                  </a:lnTo>
                  <a:lnTo>
                    <a:pt x="32" y="32"/>
                  </a:lnTo>
                  <a:lnTo>
                    <a:pt x="32" y="34"/>
                  </a:lnTo>
                  <a:lnTo>
                    <a:pt x="32" y="32"/>
                  </a:lnTo>
                  <a:lnTo>
                    <a:pt x="30" y="32"/>
                  </a:lnTo>
                  <a:lnTo>
                    <a:pt x="30" y="30"/>
                  </a:lnTo>
                  <a:lnTo>
                    <a:pt x="30" y="28"/>
                  </a:lnTo>
                  <a:lnTo>
                    <a:pt x="30" y="26"/>
                  </a:lnTo>
                  <a:lnTo>
                    <a:pt x="30" y="24"/>
                  </a:lnTo>
                  <a:lnTo>
                    <a:pt x="28" y="24"/>
                  </a:lnTo>
                  <a:lnTo>
                    <a:pt x="26" y="22"/>
                  </a:lnTo>
                  <a:lnTo>
                    <a:pt x="26" y="20"/>
                  </a:lnTo>
                  <a:lnTo>
                    <a:pt x="26" y="18"/>
                  </a:lnTo>
                  <a:lnTo>
                    <a:pt x="24" y="18"/>
                  </a:lnTo>
                  <a:lnTo>
                    <a:pt x="24" y="16"/>
                  </a:lnTo>
                  <a:lnTo>
                    <a:pt x="22" y="14"/>
                  </a:lnTo>
                  <a:lnTo>
                    <a:pt x="20" y="12"/>
                  </a:lnTo>
                  <a:lnTo>
                    <a:pt x="22" y="12"/>
                  </a:lnTo>
                  <a:lnTo>
                    <a:pt x="22" y="10"/>
                  </a:lnTo>
                  <a:lnTo>
                    <a:pt x="20" y="10"/>
                  </a:lnTo>
                  <a:lnTo>
                    <a:pt x="18" y="10"/>
                  </a:lnTo>
                  <a:lnTo>
                    <a:pt x="16" y="10"/>
                  </a:lnTo>
                  <a:lnTo>
                    <a:pt x="14" y="10"/>
                  </a:lnTo>
                  <a:lnTo>
                    <a:pt x="12" y="10"/>
                  </a:lnTo>
                  <a:lnTo>
                    <a:pt x="10" y="10"/>
                  </a:lnTo>
                  <a:lnTo>
                    <a:pt x="8" y="10"/>
                  </a:lnTo>
                  <a:lnTo>
                    <a:pt x="8" y="8"/>
                  </a:lnTo>
                  <a:lnTo>
                    <a:pt x="6" y="8"/>
                  </a:lnTo>
                  <a:lnTo>
                    <a:pt x="6" y="6"/>
                  </a:lnTo>
                  <a:lnTo>
                    <a:pt x="6" y="4"/>
                  </a:lnTo>
                  <a:lnTo>
                    <a:pt x="4" y="4"/>
                  </a:lnTo>
                  <a:lnTo>
                    <a:pt x="4" y="2"/>
                  </a:lnTo>
                  <a:lnTo>
                    <a:pt x="2" y="2"/>
                  </a:lnTo>
                  <a:lnTo>
                    <a:pt x="2" y="0"/>
                  </a:lnTo>
                  <a:lnTo>
                    <a:pt x="0" y="0"/>
                  </a:lnTo>
                  <a:lnTo>
                    <a:pt x="0" y="2"/>
                  </a:lnTo>
                  <a:lnTo>
                    <a:pt x="2" y="2"/>
                  </a:lnTo>
                  <a:lnTo>
                    <a:pt x="2" y="4"/>
                  </a:lnTo>
                  <a:lnTo>
                    <a:pt x="2" y="6"/>
                  </a:lnTo>
                  <a:lnTo>
                    <a:pt x="2" y="8"/>
                  </a:lnTo>
                  <a:lnTo>
                    <a:pt x="4" y="8"/>
                  </a:lnTo>
                  <a:lnTo>
                    <a:pt x="4" y="10"/>
                  </a:lnTo>
                  <a:lnTo>
                    <a:pt x="6" y="12"/>
                  </a:lnTo>
                  <a:lnTo>
                    <a:pt x="6" y="14"/>
                  </a:lnTo>
                  <a:lnTo>
                    <a:pt x="6" y="12"/>
                  </a:lnTo>
                  <a:lnTo>
                    <a:pt x="6" y="10"/>
                  </a:lnTo>
                  <a:lnTo>
                    <a:pt x="8" y="10"/>
                  </a:lnTo>
                  <a:lnTo>
                    <a:pt x="8" y="12"/>
                  </a:lnTo>
                  <a:lnTo>
                    <a:pt x="8" y="14"/>
                  </a:lnTo>
                  <a:lnTo>
                    <a:pt x="6" y="16"/>
                  </a:lnTo>
                  <a:lnTo>
                    <a:pt x="6" y="18"/>
                  </a:lnTo>
                  <a:lnTo>
                    <a:pt x="8" y="18"/>
                  </a:lnTo>
                  <a:lnTo>
                    <a:pt x="8" y="20"/>
                  </a:lnTo>
                  <a:lnTo>
                    <a:pt x="8" y="22"/>
                  </a:lnTo>
                  <a:lnTo>
                    <a:pt x="10" y="22"/>
                  </a:lnTo>
                  <a:lnTo>
                    <a:pt x="10" y="24"/>
                  </a:lnTo>
                  <a:lnTo>
                    <a:pt x="10" y="26"/>
                  </a:lnTo>
                  <a:lnTo>
                    <a:pt x="10" y="28"/>
                  </a:lnTo>
                  <a:lnTo>
                    <a:pt x="10" y="30"/>
                  </a:lnTo>
                  <a:lnTo>
                    <a:pt x="10" y="32"/>
                  </a:lnTo>
                  <a:lnTo>
                    <a:pt x="12" y="32"/>
                  </a:lnTo>
                  <a:lnTo>
                    <a:pt x="12" y="34"/>
                  </a:lnTo>
                  <a:lnTo>
                    <a:pt x="12" y="36"/>
                  </a:lnTo>
                  <a:lnTo>
                    <a:pt x="14" y="38"/>
                  </a:lnTo>
                  <a:lnTo>
                    <a:pt x="14" y="40"/>
                  </a:lnTo>
                  <a:lnTo>
                    <a:pt x="16" y="40"/>
                  </a:lnTo>
                  <a:lnTo>
                    <a:pt x="18" y="38"/>
                  </a:lnTo>
                  <a:lnTo>
                    <a:pt x="20" y="38"/>
                  </a:lnTo>
                  <a:lnTo>
                    <a:pt x="18" y="40"/>
                  </a:lnTo>
                  <a:lnTo>
                    <a:pt x="16" y="40"/>
                  </a:lnTo>
                  <a:lnTo>
                    <a:pt x="14" y="40"/>
                  </a:lnTo>
                  <a:lnTo>
                    <a:pt x="16" y="42"/>
                  </a:lnTo>
                  <a:lnTo>
                    <a:pt x="16" y="44"/>
                  </a:lnTo>
                  <a:lnTo>
                    <a:pt x="18" y="44"/>
                  </a:lnTo>
                  <a:lnTo>
                    <a:pt x="18" y="46"/>
                  </a:lnTo>
                  <a:lnTo>
                    <a:pt x="20" y="46"/>
                  </a:lnTo>
                  <a:lnTo>
                    <a:pt x="20" y="44"/>
                  </a:lnTo>
                  <a:lnTo>
                    <a:pt x="22" y="44"/>
                  </a:lnTo>
                  <a:lnTo>
                    <a:pt x="22" y="46"/>
                  </a:lnTo>
                  <a:lnTo>
                    <a:pt x="20" y="46"/>
                  </a:lnTo>
                  <a:lnTo>
                    <a:pt x="22" y="46"/>
                  </a:lnTo>
                  <a:lnTo>
                    <a:pt x="22" y="48"/>
                  </a:lnTo>
                  <a:lnTo>
                    <a:pt x="20" y="48"/>
                  </a:lnTo>
                  <a:lnTo>
                    <a:pt x="20" y="46"/>
                  </a:lnTo>
                  <a:lnTo>
                    <a:pt x="18" y="46"/>
                  </a:lnTo>
                  <a:lnTo>
                    <a:pt x="16" y="44"/>
                  </a:lnTo>
                  <a:lnTo>
                    <a:pt x="16" y="46"/>
                  </a:lnTo>
                  <a:lnTo>
                    <a:pt x="16" y="48"/>
                  </a:lnTo>
                  <a:lnTo>
                    <a:pt x="18" y="48"/>
                  </a:lnTo>
                  <a:lnTo>
                    <a:pt x="18" y="50"/>
                  </a:lnTo>
                  <a:lnTo>
                    <a:pt x="16" y="50"/>
                  </a:lnTo>
                  <a:lnTo>
                    <a:pt x="16" y="52"/>
                  </a:lnTo>
                  <a:lnTo>
                    <a:pt x="18" y="52"/>
                  </a:lnTo>
                  <a:lnTo>
                    <a:pt x="18" y="54"/>
                  </a:lnTo>
                  <a:lnTo>
                    <a:pt x="16" y="54"/>
                  </a:lnTo>
                  <a:lnTo>
                    <a:pt x="16" y="52"/>
                  </a:lnTo>
                  <a:lnTo>
                    <a:pt x="16" y="54"/>
                  </a:lnTo>
                  <a:lnTo>
                    <a:pt x="16" y="56"/>
                  </a:lnTo>
                  <a:lnTo>
                    <a:pt x="16" y="58"/>
                  </a:lnTo>
                  <a:lnTo>
                    <a:pt x="16" y="60"/>
                  </a:lnTo>
                  <a:lnTo>
                    <a:pt x="16" y="62"/>
                  </a:lnTo>
                  <a:lnTo>
                    <a:pt x="18" y="62"/>
                  </a:lnTo>
                  <a:lnTo>
                    <a:pt x="20" y="62"/>
                  </a:lnTo>
                  <a:lnTo>
                    <a:pt x="20" y="60"/>
                  </a:lnTo>
                  <a:lnTo>
                    <a:pt x="22" y="60"/>
                  </a:lnTo>
                  <a:lnTo>
                    <a:pt x="22" y="58"/>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49" name="Freeform 287"/>
            <p:cNvSpPr>
              <a:spLocks/>
            </p:cNvSpPr>
            <p:nvPr/>
          </p:nvSpPr>
          <p:spPr bwMode="auto">
            <a:xfrm>
              <a:off x="1093" y="3727"/>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2 h 2"/>
                <a:gd name="T16" fmla="*/ 2 w 2"/>
                <a:gd name="T17" fmla="*/ 2 h 2"/>
                <a:gd name="T18" fmla="*/ 2 w 2"/>
                <a:gd name="T19" fmla="*/ 2 h 2"/>
                <a:gd name="T20" fmla="*/ 2 w 2"/>
                <a:gd name="T21" fmla="*/ 0 h 2"/>
                <a:gd name="T22" fmla="*/ 2 w 2"/>
                <a:gd name="T23" fmla="*/ 0 h 2"/>
                <a:gd name="T24" fmla="*/ 2 w 2"/>
                <a:gd name="T25" fmla="*/ 0 h 2"/>
                <a:gd name="T26" fmla="*/ 2 w 2"/>
                <a:gd name="T27" fmla="*/ 0 h 2"/>
                <a:gd name="T28" fmla="*/ 2 w 2"/>
                <a:gd name="T29" fmla="*/ 0 h 2"/>
                <a:gd name="T30" fmla="*/ 2 w 2"/>
                <a:gd name="T31" fmla="*/ 0 h 2"/>
                <a:gd name="T32" fmla="*/ 2 w 2"/>
                <a:gd name="T33" fmla="*/ 2 h 2"/>
                <a:gd name="T34" fmla="*/ 2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2" y="2"/>
                  </a:lnTo>
                  <a:lnTo>
                    <a:pt x="2" y="0"/>
                  </a:lnTo>
                  <a:lnTo>
                    <a:pt x="2" y="2"/>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0" name="Freeform 288"/>
            <p:cNvSpPr>
              <a:spLocks/>
            </p:cNvSpPr>
            <p:nvPr/>
          </p:nvSpPr>
          <p:spPr bwMode="auto">
            <a:xfrm>
              <a:off x="1103" y="3723"/>
              <a:ext cx="4" cy="2"/>
            </a:xfrm>
            <a:custGeom>
              <a:avLst/>
              <a:gdLst>
                <a:gd name="T0" fmla="*/ 0 w 4"/>
                <a:gd name="T1" fmla="*/ 2 h 2"/>
                <a:gd name="T2" fmla="*/ 0 w 4"/>
                <a:gd name="T3" fmla="*/ 2 h 2"/>
                <a:gd name="T4" fmla="*/ 0 w 4"/>
                <a:gd name="T5" fmla="*/ 2 h 2"/>
                <a:gd name="T6" fmla="*/ 0 w 4"/>
                <a:gd name="T7" fmla="*/ 2 h 2"/>
                <a:gd name="T8" fmla="*/ 0 w 4"/>
                <a:gd name="T9" fmla="*/ 2 h 2"/>
                <a:gd name="T10" fmla="*/ 2 w 4"/>
                <a:gd name="T11" fmla="*/ 2 h 2"/>
                <a:gd name="T12" fmla="*/ 2 w 4"/>
                <a:gd name="T13" fmla="*/ 2 h 2"/>
                <a:gd name="T14" fmla="*/ 4 w 4"/>
                <a:gd name="T15" fmla="*/ 2 h 2"/>
                <a:gd name="T16" fmla="*/ 4 w 4"/>
                <a:gd name="T17" fmla="*/ 2 h 2"/>
                <a:gd name="T18" fmla="*/ 4 w 4"/>
                <a:gd name="T19" fmla="*/ 2 h 2"/>
                <a:gd name="T20" fmla="*/ 4 w 4"/>
                <a:gd name="T21" fmla="*/ 2 h 2"/>
                <a:gd name="T22" fmla="*/ 4 w 4"/>
                <a:gd name="T23" fmla="*/ 2 h 2"/>
                <a:gd name="T24" fmla="*/ 4 w 4"/>
                <a:gd name="T25" fmla="*/ 0 h 2"/>
                <a:gd name="T26" fmla="*/ 4 w 4"/>
                <a:gd name="T27" fmla="*/ 0 h 2"/>
                <a:gd name="T28" fmla="*/ 4 w 4"/>
                <a:gd name="T29" fmla="*/ 0 h 2"/>
                <a:gd name="T30" fmla="*/ 4 w 4"/>
                <a:gd name="T31" fmla="*/ 0 h 2"/>
                <a:gd name="T32" fmla="*/ 4 w 4"/>
                <a:gd name="T33" fmla="*/ 0 h 2"/>
                <a:gd name="T34" fmla="*/ 2 w 4"/>
                <a:gd name="T35" fmla="*/ 0 h 2"/>
                <a:gd name="T36" fmla="*/ 2 w 4"/>
                <a:gd name="T37" fmla="*/ 0 h 2"/>
                <a:gd name="T38" fmla="*/ 2 w 4"/>
                <a:gd name="T39" fmla="*/ 0 h 2"/>
                <a:gd name="T40" fmla="*/ 2 w 4"/>
                <a:gd name="T41" fmla="*/ 0 h 2"/>
                <a:gd name="T42" fmla="*/ 2 w 4"/>
                <a:gd name="T43" fmla="*/ 0 h 2"/>
                <a:gd name="T44" fmla="*/ 0 w 4"/>
                <a:gd name="T45" fmla="*/ 0 h 2"/>
                <a:gd name="T46" fmla="*/ 0 w 4"/>
                <a:gd name="T47" fmla="*/ 0 h 2"/>
                <a:gd name="T48" fmla="*/ 0 w 4"/>
                <a:gd name="T49" fmla="*/ 0 h 2"/>
                <a:gd name="T50" fmla="*/ 0 w 4"/>
                <a:gd name="T51" fmla="*/ 0 h 2"/>
                <a:gd name="T52" fmla="*/ 0 w 4"/>
                <a:gd name="T53" fmla="*/ 0 h 2"/>
                <a:gd name="T54" fmla="*/ 0 w 4"/>
                <a:gd name="T55" fmla="*/ 2 h 2"/>
                <a:gd name="T56" fmla="*/ 0 w 4"/>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 h="2">
                  <a:moveTo>
                    <a:pt x="0" y="2"/>
                  </a:moveTo>
                  <a:lnTo>
                    <a:pt x="0" y="2"/>
                  </a:lnTo>
                  <a:lnTo>
                    <a:pt x="2" y="2"/>
                  </a:lnTo>
                  <a:lnTo>
                    <a:pt x="4" y="2"/>
                  </a:lnTo>
                  <a:lnTo>
                    <a:pt x="4" y="0"/>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1" name="Freeform 289"/>
            <p:cNvSpPr>
              <a:spLocks/>
            </p:cNvSpPr>
            <p:nvPr/>
          </p:nvSpPr>
          <p:spPr bwMode="auto">
            <a:xfrm>
              <a:off x="1141" y="3741"/>
              <a:ext cx="2" cy="6"/>
            </a:xfrm>
            <a:custGeom>
              <a:avLst/>
              <a:gdLst>
                <a:gd name="T0" fmla="*/ 0 w 2"/>
                <a:gd name="T1" fmla="*/ 2 h 6"/>
                <a:gd name="T2" fmla="*/ 0 w 2"/>
                <a:gd name="T3" fmla="*/ 2 h 6"/>
                <a:gd name="T4" fmla="*/ 0 w 2"/>
                <a:gd name="T5" fmla="*/ 2 h 6"/>
                <a:gd name="T6" fmla="*/ 0 w 2"/>
                <a:gd name="T7" fmla="*/ 2 h 6"/>
                <a:gd name="T8" fmla="*/ 2 w 2"/>
                <a:gd name="T9" fmla="*/ 4 h 6"/>
                <a:gd name="T10" fmla="*/ 2 w 2"/>
                <a:gd name="T11" fmla="*/ 4 h 6"/>
                <a:gd name="T12" fmla="*/ 2 w 2"/>
                <a:gd name="T13" fmla="*/ 4 h 6"/>
                <a:gd name="T14" fmla="*/ 2 w 2"/>
                <a:gd name="T15" fmla="*/ 4 h 6"/>
                <a:gd name="T16" fmla="*/ 2 w 2"/>
                <a:gd name="T17" fmla="*/ 4 h 6"/>
                <a:gd name="T18" fmla="*/ 2 w 2"/>
                <a:gd name="T19" fmla="*/ 6 h 6"/>
                <a:gd name="T20" fmla="*/ 2 w 2"/>
                <a:gd name="T21" fmla="*/ 4 h 6"/>
                <a:gd name="T22" fmla="*/ 2 w 2"/>
                <a:gd name="T23" fmla="*/ 4 h 6"/>
                <a:gd name="T24" fmla="*/ 2 w 2"/>
                <a:gd name="T25" fmla="*/ 4 h 6"/>
                <a:gd name="T26" fmla="*/ 2 w 2"/>
                <a:gd name="T27" fmla="*/ 2 h 6"/>
                <a:gd name="T28" fmla="*/ 2 w 2"/>
                <a:gd name="T29" fmla="*/ 2 h 6"/>
                <a:gd name="T30" fmla="*/ 2 w 2"/>
                <a:gd name="T31" fmla="*/ 2 h 6"/>
                <a:gd name="T32" fmla="*/ 2 w 2"/>
                <a:gd name="T33" fmla="*/ 2 h 6"/>
                <a:gd name="T34" fmla="*/ 2 w 2"/>
                <a:gd name="T35" fmla="*/ 2 h 6"/>
                <a:gd name="T36" fmla="*/ 2 w 2"/>
                <a:gd name="T37" fmla="*/ 2 h 6"/>
                <a:gd name="T38" fmla="*/ 0 w 2"/>
                <a:gd name="T39" fmla="*/ 2 h 6"/>
                <a:gd name="T40" fmla="*/ 0 w 2"/>
                <a:gd name="T41" fmla="*/ 2 h 6"/>
                <a:gd name="T42" fmla="*/ 0 w 2"/>
                <a:gd name="T43" fmla="*/ 0 h 6"/>
                <a:gd name="T44" fmla="*/ 0 w 2"/>
                <a:gd name="T45" fmla="*/ 0 h 6"/>
                <a:gd name="T46" fmla="*/ 0 w 2"/>
                <a:gd name="T47" fmla="*/ 0 h 6"/>
                <a:gd name="T48" fmla="*/ 0 w 2"/>
                <a:gd name="T49" fmla="*/ 0 h 6"/>
                <a:gd name="T50" fmla="*/ 0 w 2"/>
                <a:gd name="T51" fmla="*/ 0 h 6"/>
                <a:gd name="T52" fmla="*/ 0 w 2"/>
                <a:gd name="T53" fmla="*/ 0 h 6"/>
                <a:gd name="T54" fmla="*/ 0 w 2"/>
                <a:gd name="T55" fmla="*/ 0 h 6"/>
                <a:gd name="T56" fmla="*/ 0 w 2"/>
                <a:gd name="T57" fmla="*/ 0 h 6"/>
                <a:gd name="T58" fmla="*/ 0 w 2"/>
                <a:gd name="T59" fmla="*/ 2 h 6"/>
                <a:gd name="T60" fmla="*/ 0 w 2"/>
                <a:gd name="T61" fmla="*/ 2 h 6"/>
                <a:gd name="T62" fmla="*/ 0 w 2"/>
                <a:gd name="T63" fmla="*/ 2 h 6"/>
                <a:gd name="T64" fmla="*/ 0 w 2"/>
                <a:gd name="T65" fmla="*/ 2 h 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 h="6">
                  <a:moveTo>
                    <a:pt x="0" y="2"/>
                  </a:moveTo>
                  <a:lnTo>
                    <a:pt x="0" y="2"/>
                  </a:lnTo>
                  <a:lnTo>
                    <a:pt x="2" y="4"/>
                  </a:lnTo>
                  <a:lnTo>
                    <a:pt x="2" y="6"/>
                  </a:lnTo>
                  <a:lnTo>
                    <a:pt x="2" y="4"/>
                  </a:lnTo>
                  <a:lnTo>
                    <a:pt x="2" y="2"/>
                  </a:ln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2" name="Freeform 290"/>
            <p:cNvSpPr>
              <a:spLocks/>
            </p:cNvSpPr>
            <p:nvPr/>
          </p:nvSpPr>
          <p:spPr bwMode="auto">
            <a:xfrm>
              <a:off x="1095" y="3699"/>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0 h 2"/>
                <a:gd name="T12" fmla="*/ 2 w 2"/>
                <a:gd name="T13" fmla="*/ 0 h 2"/>
                <a:gd name="T14" fmla="*/ 2 w 2"/>
                <a:gd name="T15" fmla="*/ 0 h 2"/>
                <a:gd name="T16" fmla="*/ 0 w 2"/>
                <a:gd name="T17" fmla="*/ 0 h 2"/>
                <a:gd name="T18" fmla="*/ 0 w 2"/>
                <a:gd name="T19" fmla="*/ 0 h 2"/>
                <a:gd name="T20" fmla="*/ 0 w 2"/>
                <a:gd name="T21" fmla="*/ 2 h 2"/>
                <a:gd name="T22" fmla="*/ 0 w 2"/>
                <a:gd name="T23" fmla="*/ 2 h 2"/>
                <a:gd name="T24" fmla="*/ 0 w 2"/>
                <a:gd name="T25" fmla="*/ 2 h 2"/>
                <a:gd name="T26" fmla="*/ 0 w 2"/>
                <a:gd name="T27" fmla="*/ 2 h 2"/>
                <a:gd name="T28" fmla="*/ 0 w 2"/>
                <a:gd name="T29" fmla="*/ 2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2">
                  <a:moveTo>
                    <a:pt x="0" y="2"/>
                  </a:moveTo>
                  <a:lnTo>
                    <a:pt x="2" y="2"/>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3" name="Freeform 291"/>
            <p:cNvSpPr>
              <a:spLocks/>
            </p:cNvSpPr>
            <p:nvPr/>
          </p:nvSpPr>
          <p:spPr bwMode="auto">
            <a:xfrm>
              <a:off x="1089" y="3729"/>
              <a:ext cx="2" cy="2"/>
            </a:xfrm>
            <a:custGeom>
              <a:avLst/>
              <a:gdLst>
                <a:gd name="T0" fmla="*/ 2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2 w 2"/>
                <a:gd name="T29" fmla="*/ 2 h 2"/>
                <a:gd name="T30" fmla="*/ 0 w 2"/>
                <a:gd name="T31" fmla="*/ 2 h 2"/>
                <a:gd name="T32" fmla="*/ 0 w 2"/>
                <a:gd name="T33" fmla="*/ 2 h 2"/>
                <a:gd name="T34" fmla="*/ 2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2" y="0"/>
                  </a:moveTo>
                  <a:lnTo>
                    <a:pt x="0" y="0"/>
                  </a:lnTo>
                  <a:lnTo>
                    <a:pt x="0" y="2"/>
                  </a:lnTo>
                  <a:lnTo>
                    <a:pt x="2" y="2"/>
                  </a:lnTo>
                  <a:lnTo>
                    <a:pt x="0"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4" name="Freeform 292"/>
            <p:cNvSpPr>
              <a:spLocks/>
            </p:cNvSpPr>
            <p:nvPr/>
          </p:nvSpPr>
          <p:spPr bwMode="auto">
            <a:xfrm>
              <a:off x="1087" y="3729"/>
              <a:ext cx="0" cy="2"/>
            </a:xfrm>
            <a:custGeom>
              <a:avLst/>
              <a:gdLst>
                <a:gd name="T0" fmla="*/ 2 h 2"/>
                <a:gd name="T1" fmla="*/ 2 h 2"/>
                <a:gd name="T2" fmla="*/ 0 h 2"/>
                <a:gd name="T3" fmla="*/ 0 h 2"/>
                <a:gd name="T4" fmla="*/ 0 h 2"/>
                <a:gd name="T5" fmla="*/ 0 h 2"/>
                <a:gd name="T6" fmla="*/ 0 h 2"/>
                <a:gd name="T7" fmla="*/ 2 h 2"/>
                <a:gd name="T8" fmla="*/ 2 h 2"/>
                <a:gd name="T9" fmla="*/ 2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2"/>
                  </a:move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5" name="Freeform 293"/>
            <p:cNvSpPr>
              <a:spLocks/>
            </p:cNvSpPr>
            <p:nvPr/>
          </p:nvSpPr>
          <p:spPr bwMode="auto">
            <a:xfrm>
              <a:off x="1097" y="371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6" name="Freeform 294"/>
            <p:cNvSpPr>
              <a:spLocks/>
            </p:cNvSpPr>
            <p:nvPr/>
          </p:nvSpPr>
          <p:spPr bwMode="auto">
            <a:xfrm>
              <a:off x="1095" y="3719"/>
              <a:ext cx="2" cy="0"/>
            </a:xfrm>
            <a:custGeom>
              <a:avLst/>
              <a:gdLst>
                <a:gd name="T0" fmla="*/ 0 w 2"/>
                <a:gd name="T1" fmla="*/ 2 w 2"/>
                <a:gd name="T2" fmla="*/ 2 w 2"/>
                <a:gd name="T3" fmla="*/ 2 w 2"/>
                <a:gd name="T4" fmla="*/ 2 w 2"/>
                <a:gd name="T5" fmla="*/ 2 w 2"/>
                <a:gd name="T6" fmla="*/ 0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0" t="0" r="r" b="b"/>
              <a:pathLst>
                <a:path w="2">
                  <a:moveTo>
                    <a:pt x="0" y="0"/>
                  </a:move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7" name="Freeform 295"/>
            <p:cNvSpPr>
              <a:spLocks/>
            </p:cNvSpPr>
            <p:nvPr/>
          </p:nvSpPr>
          <p:spPr bwMode="auto">
            <a:xfrm>
              <a:off x="1097" y="3713"/>
              <a:ext cx="0" cy="2"/>
            </a:xfrm>
            <a:custGeom>
              <a:avLst/>
              <a:gdLst>
                <a:gd name="T0" fmla="*/ 0 h 2"/>
                <a:gd name="T1" fmla="*/ 0 h 2"/>
                <a:gd name="T2" fmla="*/ 2 h 2"/>
                <a:gd name="T3" fmla="*/ 2 h 2"/>
                <a:gd name="T4" fmla="*/ 2 h 2"/>
                <a:gd name="T5" fmla="*/ 2 h 2"/>
                <a:gd name="T6" fmla="*/ 2 h 2"/>
                <a:gd name="T7" fmla="*/ 2 h 2"/>
                <a:gd name="T8" fmla="*/ 2 h 2"/>
                <a:gd name="T9" fmla="*/ 2 h 2"/>
                <a:gd name="T10" fmla="*/ 0 h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0" y="T0"/>
                </a:cxn>
                <a:cxn ang="T12">
                  <a:pos x="0" y="T1"/>
                </a:cxn>
                <a:cxn ang="T13">
                  <a:pos x="0" y="T2"/>
                </a:cxn>
                <a:cxn ang="T14">
                  <a:pos x="0" y="T3"/>
                </a:cxn>
                <a:cxn ang="T15">
                  <a:pos x="0" y="T4"/>
                </a:cxn>
                <a:cxn ang="T16">
                  <a:pos x="0" y="T5"/>
                </a:cxn>
                <a:cxn ang="T17">
                  <a:pos x="0" y="T6"/>
                </a:cxn>
                <a:cxn ang="T18">
                  <a:pos x="0" y="T7"/>
                </a:cxn>
                <a:cxn ang="T19">
                  <a:pos x="0" y="T8"/>
                </a:cxn>
                <a:cxn ang="T20">
                  <a:pos x="0" y="T9"/>
                </a:cxn>
                <a:cxn ang="T21">
                  <a:pos x="0" y="T10"/>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8" name="Freeform 296"/>
            <p:cNvSpPr>
              <a:spLocks/>
            </p:cNvSpPr>
            <p:nvPr/>
          </p:nvSpPr>
          <p:spPr bwMode="auto">
            <a:xfrm>
              <a:off x="1091" y="3713"/>
              <a:ext cx="2" cy="2"/>
            </a:xfrm>
            <a:custGeom>
              <a:avLst/>
              <a:gdLst>
                <a:gd name="T0" fmla="*/ 2 w 2"/>
                <a:gd name="T1" fmla="*/ 2 h 2"/>
                <a:gd name="T2" fmla="*/ 2 w 2"/>
                <a:gd name="T3" fmla="*/ 0 h 2"/>
                <a:gd name="T4" fmla="*/ 2 w 2"/>
                <a:gd name="T5" fmla="*/ 0 h 2"/>
                <a:gd name="T6" fmla="*/ 2 w 2"/>
                <a:gd name="T7" fmla="*/ 0 h 2"/>
                <a:gd name="T8" fmla="*/ 0 w 2"/>
                <a:gd name="T9" fmla="*/ 0 h 2"/>
                <a:gd name="T10" fmla="*/ 0 w 2"/>
                <a:gd name="T11" fmla="*/ 0 h 2"/>
                <a:gd name="T12" fmla="*/ 0 w 2"/>
                <a:gd name="T13" fmla="*/ 0 h 2"/>
                <a:gd name="T14" fmla="*/ 0 w 2"/>
                <a:gd name="T15" fmla="*/ 2 h 2"/>
                <a:gd name="T16" fmla="*/ 0 w 2"/>
                <a:gd name="T17" fmla="*/ 2 h 2"/>
                <a:gd name="T18" fmla="*/ 2 w 2"/>
                <a:gd name="T19" fmla="*/ 2 h 2"/>
                <a:gd name="T20" fmla="*/ 2 w 2"/>
                <a:gd name="T21" fmla="*/ 2 h 2"/>
                <a:gd name="T22" fmla="*/ 2 w 2"/>
                <a:gd name="T23" fmla="*/ 2 h 2"/>
                <a:gd name="T24" fmla="*/ 2 w 2"/>
                <a:gd name="T25" fmla="*/ 2 h 2"/>
                <a:gd name="T26" fmla="*/ 2 w 2"/>
                <a:gd name="T27" fmla="*/ 2 h 2"/>
                <a:gd name="T28" fmla="*/ 2 w 2"/>
                <a:gd name="T29" fmla="*/ 2 h 2"/>
                <a:gd name="T30" fmla="*/ 2 w 2"/>
                <a:gd name="T31" fmla="*/ 2 h 2"/>
                <a:gd name="T32" fmla="*/ 2 w 2"/>
                <a:gd name="T33" fmla="*/ 2 h 2"/>
                <a:gd name="T34" fmla="*/ 2 w 2"/>
                <a:gd name="T35" fmla="*/ 2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2" y="2"/>
                  </a:move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59" name="Freeform 297"/>
            <p:cNvSpPr>
              <a:spLocks/>
            </p:cNvSpPr>
            <p:nvPr/>
          </p:nvSpPr>
          <p:spPr bwMode="auto">
            <a:xfrm>
              <a:off x="1089" y="3711"/>
              <a:ext cx="0" cy="2"/>
            </a:xfrm>
            <a:custGeom>
              <a:avLst/>
              <a:gdLst>
                <a:gd name="T0" fmla="*/ 0 h 2"/>
                <a:gd name="T1" fmla="*/ 0 h 2"/>
                <a:gd name="T2" fmla="*/ 0 h 2"/>
                <a:gd name="T3" fmla="*/ 0 h 2"/>
                <a:gd name="T4" fmla="*/ 0 h 2"/>
                <a:gd name="T5" fmla="*/ 0 h 2"/>
                <a:gd name="T6" fmla="*/ 0 h 2"/>
                <a:gd name="T7" fmla="*/ 2 h 2"/>
                <a:gd name="T8" fmla="*/ 2 h 2"/>
                <a:gd name="T9" fmla="*/ 2 h 2"/>
                <a:gd name="T10" fmla="*/ 0 h 2"/>
                <a:gd name="T11" fmla="*/ 0 h 2"/>
                <a:gd name="T12" fmla="*/ 0 h 2"/>
                <a:gd name="T13" fmla="*/ 0 h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0" y="T0"/>
                </a:cxn>
                <a:cxn ang="T15">
                  <a:pos x="0" y="T1"/>
                </a:cxn>
                <a:cxn ang="T16">
                  <a:pos x="0" y="T2"/>
                </a:cxn>
                <a:cxn ang="T17">
                  <a:pos x="0" y="T3"/>
                </a:cxn>
                <a:cxn ang="T18">
                  <a:pos x="0" y="T4"/>
                </a:cxn>
                <a:cxn ang="T19">
                  <a:pos x="0" y="T5"/>
                </a:cxn>
                <a:cxn ang="T20">
                  <a:pos x="0" y="T6"/>
                </a:cxn>
                <a:cxn ang="T21">
                  <a:pos x="0" y="T7"/>
                </a:cxn>
                <a:cxn ang="T22">
                  <a:pos x="0" y="T8"/>
                </a:cxn>
                <a:cxn ang="T23">
                  <a:pos x="0" y="T9"/>
                </a:cxn>
                <a:cxn ang="T24">
                  <a:pos x="0" y="T10"/>
                </a:cxn>
                <a:cxn ang="T25">
                  <a:pos x="0" y="T11"/>
                </a:cxn>
                <a:cxn ang="T26">
                  <a:pos x="0" y="T12"/>
                </a:cxn>
                <a:cxn ang="T27">
                  <a:pos x="0" y="T13"/>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0" name="Freeform 298"/>
            <p:cNvSpPr>
              <a:spLocks/>
            </p:cNvSpPr>
            <p:nvPr/>
          </p:nvSpPr>
          <p:spPr bwMode="auto">
            <a:xfrm>
              <a:off x="1083" y="370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1" name="Freeform 299"/>
            <p:cNvSpPr>
              <a:spLocks/>
            </p:cNvSpPr>
            <p:nvPr/>
          </p:nvSpPr>
          <p:spPr bwMode="auto">
            <a:xfrm>
              <a:off x="1079" y="3703"/>
              <a:ext cx="2" cy="0"/>
            </a:xfrm>
            <a:custGeom>
              <a:avLst/>
              <a:gdLst>
                <a:gd name="T0" fmla="*/ 0 w 2"/>
                <a:gd name="T1" fmla="*/ 0 w 2"/>
                <a:gd name="T2" fmla="*/ 2 w 2"/>
                <a:gd name="T3" fmla="*/ 2 w 2"/>
                <a:gd name="T4" fmla="*/ 2 w 2"/>
                <a:gd name="T5" fmla="*/ 2 w 2"/>
                <a:gd name="T6" fmla="*/ 2 w 2"/>
                <a:gd name="T7" fmla="*/ 2 w 2"/>
                <a:gd name="T8" fmla="*/ 0 w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T0" y="0"/>
                </a:cxn>
                <a:cxn ang="T10">
                  <a:pos x="T1" y="0"/>
                </a:cxn>
                <a:cxn ang="T11">
                  <a:pos x="T2" y="0"/>
                </a:cxn>
                <a:cxn ang="T12">
                  <a:pos x="T3" y="0"/>
                </a:cxn>
                <a:cxn ang="T13">
                  <a:pos x="T4" y="0"/>
                </a:cxn>
                <a:cxn ang="T14">
                  <a:pos x="T5" y="0"/>
                </a:cxn>
                <a:cxn ang="T15">
                  <a:pos x="T6" y="0"/>
                </a:cxn>
                <a:cxn ang="T16">
                  <a:pos x="T7" y="0"/>
                </a:cxn>
                <a:cxn ang="T17">
                  <a:pos x="T8" y="0"/>
                </a:cxn>
              </a:cxnLst>
              <a:rect l="0" t="0" r="r" b="b"/>
              <a:pathLst>
                <a:path w="2">
                  <a:moveTo>
                    <a:pt x="0" y="0"/>
                  </a:moveTo>
                  <a:lnTo>
                    <a:pt x="0"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2" name="Freeform 300"/>
            <p:cNvSpPr>
              <a:spLocks/>
            </p:cNvSpPr>
            <p:nvPr/>
          </p:nvSpPr>
          <p:spPr bwMode="auto">
            <a:xfrm>
              <a:off x="1073" y="3701"/>
              <a:ext cx="2" cy="2"/>
            </a:xfrm>
            <a:custGeom>
              <a:avLst/>
              <a:gdLst>
                <a:gd name="T0" fmla="*/ 0 w 2"/>
                <a:gd name="T1" fmla="*/ 0 h 2"/>
                <a:gd name="T2" fmla="*/ 0 w 2"/>
                <a:gd name="T3" fmla="*/ 0 h 2"/>
                <a:gd name="T4" fmla="*/ 0 w 2"/>
                <a:gd name="T5" fmla="*/ 2 h 2"/>
                <a:gd name="T6" fmla="*/ 0 w 2"/>
                <a:gd name="T7" fmla="*/ 2 h 2"/>
                <a:gd name="T8" fmla="*/ 2 w 2"/>
                <a:gd name="T9" fmla="*/ 2 h 2"/>
                <a:gd name="T10" fmla="*/ 2 w 2"/>
                <a:gd name="T11" fmla="*/ 2 h 2"/>
                <a:gd name="T12" fmla="*/ 2 w 2"/>
                <a:gd name="T13" fmla="*/ 2 h 2"/>
                <a:gd name="T14" fmla="*/ 2 w 2"/>
                <a:gd name="T15" fmla="*/ 0 h 2"/>
                <a:gd name="T16" fmla="*/ 2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0"/>
                  </a:lnTo>
                  <a:lnTo>
                    <a:pt x="0" y="2"/>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3" name="Freeform 301"/>
            <p:cNvSpPr>
              <a:spLocks/>
            </p:cNvSpPr>
            <p:nvPr/>
          </p:nvSpPr>
          <p:spPr bwMode="auto">
            <a:xfrm>
              <a:off x="1139" y="3737"/>
              <a:ext cx="2" cy="4"/>
            </a:xfrm>
            <a:custGeom>
              <a:avLst/>
              <a:gdLst>
                <a:gd name="T0" fmla="*/ 2 w 2"/>
                <a:gd name="T1" fmla="*/ 4 h 4"/>
                <a:gd name="T2" fmla="*/ 2 w 2"/>
                <a:gd name="T3" fmla="*/ 2 h 4"/>
                <a:gd name="T4" fmla="*/ 2 w 2"/>
                <a:gd name="T5" fmla="*/ 2 h 4"/>
                <a:gd name="T6" fmla="*/ 2 w 2"/>
                <a:gd name="T7" fmla="*/ 2 h 4"/>
                <a:gd name="T8" fmla="*/ 2 w 2"/>
                <a:gd name="T9" fmla="*/ 2 h 4"/>
                <a:gd name="T10" fmla="*/ 2 w 2"/>
                <a:gd name="T11" fmla="*/ 2 h 4"/>
                <a:gd name="T12" fmla="*/ 2 w 2"/>
                <a:gd name="T13" fmla="*/ 2 h 4"/>
                <a:gd name="T14" fmla="*/ 2 w 2"/>
                <a:gd name="T15" fmla="*/ 2 h 4"/>
                <a:gd name="T16" fmla="*/ 0 w 2"/>
                <a:gd name="T17" fmla="*/ 2 h 4"/>
                <a:gd name="T18" fmla="*/ 0 w 2"/>
                <a:gd name="T19" fmla="*/ 2 h 4"/>
                <a:gd name="T20" fmla="*/ 0 w 2"/>
                <a:gd name="T21" fmla="*/ 2 h 4"/>
                <a:gd name="T22" fmla="*/ 0 w 2"/>
                <a:gd name="T23" fmla="*/ 2 h 4"/>
                <a:gd name="T24" fmla="*/ 0 w 2"/>
                <a:gd name="T25" fmla="*/ 0 h 4"/>
                <a:gd name="T26" fmla="*/ 0 w 2"/>
                <a:gd name="T27" fmla="*/ 0 h 4"/>
                <a:gd name="T28" fmla="*/ 0 w 2"/>
                <a:gd name="T29" fmla="*/ 2 h 4"/>
                <a:gd name="T30" fmla="*/ 0 w 2"/>
                <a:gd name="T31" fmla="*/ 2 h 4"/>
                <a:gd name="T32" fmla="*/ 0 w 2"/>
                <a:gd name="T33" fmla="*/ 2 h 4"/>
                <a:gd name="T34" fmla="*/ 0 w 2"/>
                <a:gd name="T35" fmla="*/ 2 h 4"/>
                <a:gd name="T36" fmla="*/ 0 w 2"/>
                <a:gd name="T37" fmla="*/ 2 h 4"/>
                <a:gd name="T38" fmla="*/ 0 w 2"/>
                <a:gd name="T39" fmla="*/ 2 h 4"/>
                <a:gd name="T40" fmla="*/ 0 w 2"/>
                <a:gd name="T41" fmla="*/ 2 h 4"/>
                <a:gd name="T42" fmla="*/ 2 w 2"/>
                <a:gd name="T43" fmla="*/ 4 h 4"/>
                <a:gd name="T44" fmla="*/ 2 w 2"/>
                <a:gd name="T45" fmla="*/ 4 h 4"/>
                <a:gd name="T46" fmla="*/ 2 w 2"/>
                <a:gd name="T47" fmla="*/ 4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4">
                  <a:moveTo>
                    <a:pt x="2" y="4"/>
                  </a:moveTo>
                  <a:lnTo>
                    <a:pt x="2" y="2"/>
                  </a:lnTo>
                  <a:lnTo>
                    <a:pt x="0" y="2"/>
                  </a:lnTo>
                  <a:lnTo>
                    <a:pt x="0" y="0"/>
                  </a:lnTo>
                  <a:lnTo>
                    <a:pt x="0" y="2"/>
                  </a:lnTo>
                  <a:lnTo>
                    <a:pt x="2"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4" name="Freeform 302"/>
            <p:cNvSpPr>
              <a:spLocks/>
            </p:cNvSpPr>
            <p:nvPr/>
          </p:nvSpPr>
          <p:spPr bwMode="auto">
            <a:xfrm>
              <a:off x="1153" y="376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5" name="Freeform 303"/>
            <p:cNvSpPr>
              <a:spLocks/>
            </p:cNvSpPr>
            <p:nvPr/>
          </p:nvSpPr>
          <p:spPr bwMode="auto">
            <a:xfrm>
              <a:off x="1153" y="376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6" name="Freeform 304"/>
            <p:cNvSpPr>
              <a:spLocks/>
            </p:cNvSpPr>
            <p:nvPr/>
          </p:nvSpPr>
          <p:spPr bwMode="auto">
            <a:xfrm>
              <a:off x="1159" y="3767"/>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0 w 2"/>
                <a:gd name="T15" fmla="*/ 0 h 2"/>
                <a:gd name="T16" fmla="*/ 0 w 2"/>
                <a:gd name="T17" fmla="*/ 0 h 2"/>
                <a:gd name="T18" fmla="*/ 0 w 2"/>
                <a:gd name="T19" fmla="*/ 2 h 2"/>
                <a:gd name="T20" fmla="*/ 0 w 2"/>
                <a:gd name="T21" fmla="*/ 2 h 2"/>
                <a:gd name="T22" fmla="*/ 0 w 2"/>
                <a:gd name="T23" fmla="*/ 2 h 2"/>
                <a:gd name="T24" fmla="*/ 0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2"/>
                  </a:moveTo>
                  <a:lnTo>
                    <a:pt x="2"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7" name="Freeform 305"/>
            <p:cNvSpPr>
              <a:spLocks/>
            </p:cNvSpPr>
            <p:nvPr/>
          </p:nvSpPr>
          <p:spPr bwMode="auto">
            <a:xfrm>
              <a:off x="1001" y="3677"/>
              <a:ext cx="2" cy="4"/>
            </a:xfrm>
            <a:custGeom>
              <a:avLst/>
              <a:gdLst>
                <a:gd name="T0" fmla="*/ 0 w 2"/>
                <a:gd name="T1" fmla="*/ 2 h 4"/>
                <a:gd name="T2" fmla="*/ 2 w 2"/>
                <a:gd name="T3" fmla="*/ 2 h 4"/>
                <a:gd name="T4" fmla="*/ 2 w 2"/>
                <a:gd name="T5" fmla="*/ 0 h 4"/>
                <a:gd name="T6" fmla="*/ 2 w 2"/>
                <a:gd name="T7" fmla="*/ 0 h 4"/>
                <a:gd name="T8" fmla="*/ 0 w 2"/>
                <a:gd name="T9" fmla="*/ 0 h 4"/>
                <a:gd name="T10" fmla="*/ 0 w 2"/>
                <a:gd name="T11" fmla="*/ 0 h 4"/>
                <a:gd name="T12" fmla="*/ 0 w 2"/>
                <a:gd name="T13" fmla="*/ 0 h 4"/>
                <a:gd name="T14" fmla="*/ 0 w 2"/>
                <a:gd name="T15" fmla="*/ 2 h 4"/>
                <a:gd name="T16" fmla="*/ 0 w 2"/>
                <a:gd name="T17" fmla="*/ 2 h 4"/>
                <a:gd name="T18" fmla="*/ 0 w 2"/>
                <a:gd name="T19" fmla="*/ 2 h 4"/>
                <a:gd name="T20" fmla="*/ 0 w 2"/>
                <a:gd name="T21" fmla="*/ 2 h 4"/>
                <a:gd name="T22" fmla="*/ 0 w 2"/>
                <a:gd name="T23" fmla="*/ 4 h 4"/>
                <a:gd name="T24" fmla="*/ 0 w 2"/>
                <a:gd name="T25" fmla="*/ 4 h 4"/>
                <a:gd name="T26" fmla="*/ 0 w 2"/>
                <a:gd name="T27" fmla="*/ 4 h 4"/>
                <a:gd name="T28" fmla="*/ 0 w 2"/>
                <a:gd name="T29" fmla="*/ 4 h 4"/>
                <a:gd name="T30" fmla="*/ 0 w 2"/>
                <a:gd name="T31" fmla="*/ 4 h 4"/>
                <a:gd name="T32" fmla="*/ 0 w 2"/>
                <a:gd name="T33" fmla="*/ 4 h 4"/>
                <a:gd name="T34" fmla="*/ 0 w 2"/>
                <a:gd name="T35" fmla="*/ 2 h 4"/>
                <a:gd name="T36" fmla="*/ 0 w 2"/>
                <a:gd name="T37" fmla="*/ 2 h 4"/>
                <a:gd name="T38" fmla="*/ 0 w 2"/>
                <a:gd name="T39" fmla="*/ 2 h 4"/>
                <a:gd name="T40" fmla="*/ 0 w 2"/>
                <a:gd name="T41" fmla="*/ 2 h 4"/>
                <a:gd name="T42" fmla="*/ 0 w 2"/>
                <a:gd name="T43" fmla="*/ 2 h 4"/>
                <a:gd name="T44" fmla="*/ 0 w 2"/>
                <a:gd name="T45" fmla="*/ 2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4">
                  <a:moveTo>
                    <a:pt x="0" y="2"/>
                  </a:moveTo>
                  <a:lnTo>
                    <a:pt x="2" y="2"/>
                  </a:lnTo>
                  <a:lnTo>
                    <a:pt x="2" y="0"/>
                  </a:lnTo>
                  <a:lnTo>
                    <a:pt x="0" y="0"/>
                  </a:lnTo>
                  <a:lnTo>
                    <a:pt x="0" y="2"/>
                  </a:lnTo>
                  <a:lnTo>
                    <a:pt x="0" y="4"/>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8" name="Freeform 306"/>
            <p:cNvSpPr>
              <a:spLocks/>
            </p:cNvSpPr>
            <p:nvPr/>
          </p:nvSpPr>
          <p:spPr bwMode="auto">
            <a:xfrm>
              <a:off x="1005" y="3673"/>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 name="T12" fmla="*/ 0 60000 65536"/>
                <a:gd name="T13" fmla="*/ 0 60000 65536"/>
                <a:gd name="T14" fmla="*/ 0 60000 65536"/>
                <a:gd name="T15"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 ang="T12">
                  <a:pos x="0" y="0"/>
                </a:cxn>
                <a:cxn ang="T13">
                  <a:pos x="0" y="0"/>
                </a:cxn>
                <a:cxn ang="T14">
                  <a:pos x="0" y="0"/>
                </a:cxn>
                <a:cxn ang="T15">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69" name="Freeform 307"/>
            <p:cNvSpPr>
              <a:spLocks/>
            </p:cNvSpPr>
            <p:nvPr/>
          </p:nvSpPr>
          <p:spPr bwMode="auto">
            <a:xfrm>
              <a:off x="883" y="3665"/>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0" name="Rectangle 308"/>
            <p:cNvSpPr>
              <a:spLocks noChangeArrowheads="1"/>
            </p:cNvSpPr>
            <p:nvPr/>
          </p:nvSpPr>
          <p:spPr bwMode="auto">
            <a:xfrm>
              <a:off x="883" y="3665"/>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671" name="Freeform 309"/>
            <p:cNvSpPr>
              <a:spLocks/>
            </p:cNvSpPr>
            <p:nvPr/>
          </p:nvSpPr>
          <p:spPr bwMode="auto">
            <a:xfrm>
              <a:off x="843" y="3651"/>
              <a:ext cx="12" cy="8"/>
            </a:xfrm>
            <a:custGeom>
              <a:avLst/>
              <a:gdLst>
                <a:gd name="T0" fmla="*/ 10 w 12"/>
                <a:gd name="T1" fmla="*/ 4 h 8"/>
                <a:gd name="T2" fmla="*/ 10 w 12"/>
                <a:gd name="T3" fmla="*/ 2 h 8"/>
                <a:gd name="T4" fmla="*/ 12 w 12"/>
                <a:gd name="T5" fmla="*/ 2 h 8"/>
                <a:gd name="T6" fmla="*/ 12 w 12"/>
                <a:gd name="T7" fmla="*/ 2 h 8"/>
                <a:gd name="T8" fmla="*/ 12 w 12"/>
                <a:gd name="T9" fmla="*/ 2 h 8"/>
                <a:gd name="T10" fmla="*/ 12 w 12"/>
                <a:gd name="T11" fmla="*/ 0 h 8"/>
                <a:gd name="T12" fmla="*/ 12 w 12"/>
                <a:gd name="T13" fmla="*/ 0 h 8"/>
                <a:gd name="T14" fmla="*/ 12 w 12"/>
                <a:gd name="T15" fmla="*/ 0 h 8"/>
                <a:gd name="T16" fmla="*/ 12 w 12"/>
                <a:gd name="T17" fmla="*/ 0 h 8"/>
                <a:gd name="T18" fmla="*/ 12 w 12"/>
                <a:gd name="T19" fmla="*/ 0 h 8"/>
                <a:gd name="T20" fmla="*/ 12 w 12"/>
                <a:gd name="T21" fmla="*/ 0 h 8"/>
                <a:gd name="T22" fmla="*/ 10 w 12"/>
                <a:gd name="T23" fmla="*/ 0 h 8"/>
                <a:gd name="T24" fmla="*/ 10 w 12"/>
                <a:gd name="T25" fmla="*/ 0 h 8"/>
                <a:gd name="T26" fmla="*/ 8 w 12"/>
                <a:gd name="T27" fmla="*/ 2 h 8"/>
                <a:gd name="T28" fmla="*/ 8 w 12"/>
                <a:gd name="T29" fmla="*/ 2 h 8"/>
                <a:gd name="T30" fmla="*/ 8 w 12"/>
                <a:gd name="T31" fmla="*/ 2 h 8"/>
                <a:gd name="T32" fmla="*/ 8 w 12"/>
                <a:gd name="T33" fmla="*/ 2 h 8"/>
                <a:gd name="T34" fmla="*/ 8 w 12"/>
                <a:gd name="T35" fmla="*/ 2 h 8"/>
                <a:gd name="T36" fmla="*/ 8 w 12"/>
                <a:gd name="T37" fmla="*/ 2 h 8"/>
                <a:gd name="T38" fmla="*/ 6 w 12"/>
                <a:gd name="T39" fmla="*/ 2 h 8"/>
                <a:gd name="T40" fmla="*/ 4 w 12"/>
                <a:gd name="T41" fmla="*/ 4 h 8"/>
                <a:gd name="T42" fmla="*/ 4 w 12"/>
                <a:gd name="T43" fmla="*/ 4 h 8"/>
                <a:gd name="T44" fmla="*/ 4 w 12"/>
                <a:gd name="T45" fmla="*/ 4 h 8"/>
                <a:gd name="T46" fmla="*/ 4 w 12"/>
                <a:gd name="T47" fmla="*/ 4 h 8"/>
                <a:gd name="T48" fmla="*/ 4 w 12"/>
                <a:gd name="T49" fmla="*/ 4 h 8"/>
                <a:gd name="T50" fmla="*/ 2 w 12"/>
                <a:gd name="T51" fmla="*/ 4 h 8"/>
                <a:gd name="T52" fmla="*/ 2 w 12"/>
                <a:gd name="T53" fmla="*/ 6 h 8"/>
                <a:gd name="T54" fmla="*/ 0 w 12"/>
                <a:gd name="T55" fmla="*/ 6 h 8"/>
                <a:gd name="T56" fmla="*/ 0 w 12"/>
                <a:gd name="T57" fmla="*/ 6 h 8"/>
                <a:gd name="T58" fmla="*/ 0 w 12"/>
                <a:gd name="T59" fmla="*/ 6 h 8"/>
                <a:gd name="T60" fmla="*/ 0 w 12"/>
                <a:gd name="T61" fmla="*/ 8 h 8"/>
                <a:gd name="T62" fmla="*/ 0 w 12"/>
                <a:gd name="T63" fmla="*/ 8 h 8"/>
                <a:gd name="T64" fmla="*/ 2 w 12"/>
                <a:gd name="T65" fmla="*/ 8 h 8"/>
                <a:gd name="T66" fmla="*/ 2 w 12"/>
                <a:gd name="T67" fmla="*/ 8 h 8"/>
                <a:gd name="T68" fmla="*/ 4 w 12"/>
                <a:gd name="T69" fmla="*/ 8 h 8"/>
                <a:gd name="T70" fmla="*/ 4 w 12"/>
                <a:gd name="T71" fmla="*/ 6 h 8"/>
                <a:gd name="T72" fmla="*/ 6 w 12"/>
                <a:gd name="T73" fmla="*/ 6 h 8"/>
                <a:gd name="T74" fmla="*/ 8 w 12"/>
                <a:gd name="T75" fmla="*/ 4 h 8"/>
                <a:gd name="T76" fmla="*/ 8 w 12"/>
                <a:gd name="T77" fmla="*/ 4 h 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 h="8">
                  <a:moveTo>
                    <a:pt x="8" y="4"/>
                  </a:moveTo>
                  <a:lnTo>
                    <a:pt x="10" y="4"/>
                  </a:lnTo>
                  <a:lnTo>
                    <a:pt x="10" y="2"/>
                  </a:lnTo>
                  <a:lnTo>
                    <a:pt x="12" y="2"/>
                  </a:lnTo>
                  <a:lnTo>
                    <a:pt x="12" y="0"/>
                  </a:lnTo>
                  <a:lnTo>
                    <a:pt x="10" y="0"/>
                  </a:lnTo>
                  <a:lnTo>
                    <a:pt x="8" y="2"/>
                  </a:lnTo>
                  <a:lnTo>
                    <a:pt x="6" y="2"/>
                  </a:lnTo>
                  <a:lnTo>
                    <a:pt x="6" y="4"/>
                  </a:lnTo>
                  <a:lnTo>
                    <a:pt x="4" y="4"/>
                  </a:lnTo>
                  <a:lnTo>
                    <a:pt x="2" y="4"/>
                  </a:lnTo>
                  <a:lnTo>
                    <a:pt x="2" y="6"/>
                  </a:lnTo>
                  <a:lnTo>
                    <a:pt x="0" y="6"/>
                  </a:lnTo>
                  <a:lnTo>
                    <a:pt x="0" y="8"/>
                  </a:lnTo>
                  <a:lnTo>
                    <a:pt x="2" y="8"/>
                  </a:lnTo>
                  <a:lnTo>
                    <a:pt x="4" y="8"/>
                  </a:lnTo>
                  <a:lnTo>
                    <a:pt x="4" y="6"/>
                  </a:lnTo>
                  <a:lnTo>
                    <a:pt x="6" y="6"/>
                  </a:lnTo>
                  <a:lnTo>
                    <a:pt x="8"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2" name="Freeform 310"/>
            <p:cNvSpPr>
              <a:spLocks/>
            </p:cNvSpPr>
            <p:nvPr/>
          </p:nvSpPr>
          <p:spPr bwMode="auto">
            <a:xfrm>
              <a:off x="833" y="3659"/>
              <a:ext cx="16" cy="10"/>
            </a:xfrm>
            <a:custGeom>
              <a:avLst/>
              <a:gdLst>
                <a:gd name="T0" fmla="*/ 14 w 16"/>
                <a:gd name="T1" fmla="*/ 2 h 10"/>
                <a:gd name="T2" fmla="*/ 14 w 16"/>
                <a:gd name="T3" fmla="*/ 2 h 10"/>
                <a:gd name="T4" fmla="*/ 14 w 16"/>
                <a:gd name="T5" fmla="*/ 2 h 10"/>
                <a:gd name="T6" fmla="*/ 14 w 16"/>
                <a:gd name="T7" fmla="*/ 0 h 10"/>
                <a:gd name="T8" fmla="*/ 14 w 16"/>
                <a:gd name="T9" fmla="*/ 0 h 10"/>
                <a:gd name="T10" fmla="*/ 10 w 16"/>
                <a:gd name="T11" fmla="*/ 2 h 10"/>
                <a:gd name="T12" fmla="*/ 10 w 16"/>
                <a:gd name="T13" fmla="*/ 2 h 10"/>
                <a:gd name="T14" fmla="*/ 8 w 16"/>
                <a:gd name="T15" fmla="*/ 2 h 10"/>
                <a:gd name="T16" fmla="*/ 8 w 16"/>
                <a:gd name="T17" fmla="*/ 2 h 10"/>
                <a:gd name="T18" fmla="*/ 8 w 16"/>
                <a:gd name="T19" fmla="*/ 0 h 10"/>
                <a:gd name="T20" fmla="*/ 8 w 16"/>
                <a:gd name="T21" fmla="*/ 0 h 10"/>
                <a:gd name="T22" fmla="*/ 8 w 16"/>
                <a:gd name="T23" fmla="*/ 0 h 10"/>
                <a:gd name="T24" fmla="*/ 6 w 16"/>
                <a:gd name="T25" fmla="*/ 0 h 10"/>
                <a:gd name="T26" fmla="*/ 6 w 16"/>
                <a:gd name="T27" fmla="*/ 0 h 10"/>
                <a:gd name="T28" fmla="*/ 4 w 16"/>
                <a:gd name="T29" fmla="*/ 0 h 10"/>
                <a:gd name="T30" fmla="*/ 4 w 16"/>
                <a:gd name="T31" fmla="*/ 0 h 10"/>
                <a:gd name="T32" fmla="*/ 4 w 16"/>
                <a:gd name="T33" fmla="*/ 0 h 10"/>
                <a:gd name="T34" fmla="*/ 2 w 16"/>
                <a:gd name="T35" fmla="*/ 0 h 10"/>
                <a:gd name="T36" fmla="*/ 2 w 16"/>
                <a:gd name="T37" fmla="*/ 2 h 10"/>
                <a:gd name="T38" fmla="*/ 2 w 16"/>
                <a:gd name="T39" fmla="*/ 4 h 10"/>
                <a:gd name="T40" fmla="*/ 0 w 16"/>
                <a:gd name="T41" fmla="*/ 4 h 10"/>
                <a:gd name="T42" fmla="*/ 0 w 16"/>
                <a:gd name="T43" fmla="*/ 6 h 10"/>
                <a:gd name="T44" fmla="*/ 2 w 16"/>
                <a:gd name="T45" fmla="*/ 6 h 10"/>
                <a:gd name="T46" fmla="*/ 2 w 16"/>
                <a:gd name="T47" fmla="*/ 6 h 10"/>
                <a:gd name="T48" fmla="*/ 4 w 16"/>
                <a:gd name="T49" fmla="*/ 6 h 10"/>
                <a:gd name="T50" fmla="*/ 4 w 16"/>
                <a:gd name="T51" fmla="*/ 6 h 10"/>
                <a:gd name="T52" fmla="*/ 2 w 16"/>
                <a:gd name="T53" fmla="*/ 6 h 10"/>
                <a:gd name="T54" fmla="*/ 4 w 16"/>
                <a:gd name="T55" fmla="*/ 4 h 10"/>
                <a:gd name="T56" fmla="*/ 4 w 16"/>
                <a:gd name="T57" fmla="*/ 6 h 10"/>
                <a:gd name="T58" fmla="*/ 6 w 16"/>
                <a:gd name="T59" fmla="*/ 4 h 10"/>
                <a:gd name="T60" fmla="*/ 6 w 16"/>
                <a:gd name="T61" fmla="*/ 4 h 10"/>
                <a:gd name="T62" fmla="*/ 6 w 16"/>
                <a:gd name="T63" fmla="*/ 6 h 10"/>
                <a:gd name="T64" fmla="*/ 4 w 16"/>
                <a:gd name="T65" fmla="*/ 8 h 10"/>
                <a:gd name="T66" fmla="*/ 2 w 16"/>
                <a:gd name="T67" fmla="*/ 8 h 10"/>
                <a:gd name="T68" fmla="*/ 2 w 16"/>
                <a:gd name="T69" fmla="*/ 10 h 10"/>
                <a:gd name="T70" fmla="*/ 4 w 16"/>
                <a:gd name="T71" fmla="*/ 10 h 10"/>
                <a:gd name="T72" fmla="*/ 4 w 16"/>
                <a:gd name="T73" fmla="*/ 10 h 10"/>
                <a:gd name="T74" fmla="*/ 4 w 16"/>
                <a:gd name="T75" fmla="*/ 10 h 10"/>
                <a:gd name="T76" fmla="*/ 8 w 16"/>
                <a:gd name="T77" fmla="*/ 8 h 10"/>
                <a:gd name="T78" fmla="*/ 10 w 16"/>
                <a:gd name="T79" fmla="*/ 6 h 10"/>
                <a:gd name="T80" fmla="*/ 12 w 16"/>
                <a:gd name="T81" fmla="*/ 4 h 10"/>
                <a:gd name="T82" fmla="*/ 12 w 16"/>
                <a:gd name="T83" fmla="*/ 4 h 10"/>
                <a:gd name="T84" fmla="*/ 12 w 16"/>
                <a:gd name="T85" fmla="*/ 4 h 10"/>
                <a:gd name="T86" fmla="*/ 14 w 16"/>
                <a:gd name="T87" fmla="*/ 4 h 10"/>
                <a:gd name="T88" fmla="*/ 14 w 16"/>
                <a:gd name="T89" fmla="*/ 4 h 10"/>
                <a:gd name="T90" fmla="*/ 16 w 16"/>
                <a:gd name="T91" fmla="*/ 2 h 10"/>
                <a:gd name="T92" fmla="*/ 16 w 16"/>
                <a:gd name="T93" fmla="*/ 2 h 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 h="10">
                  <a:moveTo>
                    <a:pt x="16" y="2"/>
                  </a:moveTo>
                  <a:lnTo>
                    <a:pt x="14" y="2"/>
                  </a:lnTo>
                  <a:lnTo>
                    <a:pt x="14" y="0"/>
                  </a:lnTo>
                  <a:lnTo>
                    <a:pt x="12" y="0"/>
                  </a:lnTo>
                  <a:lnTo>
                    <a:pt x="10" y="2"/>
                  </a:lnTo>
                  <a:lnTo>
                    <a:pt x="8" y="2"/>
                  </a:lnTo>
                  <a:lnTo>
                    <a:pt x="10" y="2"/>
                  </a:lnTo>
                  <a:lnTo>
                    <a:pt x="8" y="2"/>
                  </a:lnTo>
                  <a:lnTo>
                    <a:pt x="8" y="0"/>
                  </a:lnTo>
                  <a:lnTo>
                    <a:pt x="10" y="0"/>
                  </a:lnTo>
                  <a:lnTo>
                    <a:pt x="8" y="0"/>
                  </a:lnTo>
                  <a:lnTo>
                    <a:pt x="6" y="0"/>
                  </a:lnTo>
                  <a:lnTo>
                    <a:pt x="4" y="0"/>
                  </a:lnTo>
                  <a:lnTo>
                    <a:pt x="2" y="0"/>
                  </a:lnTo>
                  <a:lnTo>
                    <a:pt x="2" y="2"/>
                  </a:lnTo>
                  <a:lnTo>
                    <a:pt x="2" y="4"/>
                  </a:lnTo>
                  <a:lnTo>
                    <a:pt x="0" y="4"/>
                  </a:lnTo>
                  <a:lnTo>
                    <a:pt x="0" y="6"/>
                  </a:lnTo>
                  <a:lnTo>
                    <a:pt x="2" y="6"/>
                  </a:lnTo>
                  <a:lnTo>
                    <a:pt x="4" y="6"/>
                  </a:lnTo>
                  <a:lnTo>
                    <a:pt x="2" y="6"/>
                  </a:lnTo>
                  <a:lnTo>
                    <a:pt x="4" y="4"/>
                  </a:lnTo>
                  <a:lnTo>
                    <a:pt x="4" y="6"/>
                  </a:lnTo>
                  <a:lnTo>
                    <a:pt x="6" y="4"/>
                  </a:lnTo>
                  <a:lnTo>
                    <a:pt x="6" y="6"/>
                  </a:lnTo>
                  <a:lnTo>
                    <a:pt x="4" y="6"/>
                  </a:lnTo>
                  <a:lnTo>
                    <a:pt x="4" y="8"/>
                  </a:lnTo>
                  <a:lnTo>
                    <a:pt x="2" y="8"/>
                  </a:lnTo>
                  <a:lnTo>
                    <a:pt x="2" y="10"/>
                  </a:lnTo>
                  <a:lnTo>
                    <a:pt x="4" y="10"/>
                  </a:lnTo>
                  <a:lnTo>
                    <a:pt x="6" y="8"/>
                  </a:lnTo>
                  <a:lnTo>
                    <a:pt x="8" y="8"/>
                  </a:lnTo>
                  <a:lnTo>
                    <a:pt x="8" y="6"/>
                  </a:lnTo>
                  <a:lnTo>
                    <a:pt x="10" y="6"/>
                  </a:lnTo>
                  <a:lnTo>
                    <a:pt x="10" y="4"/>
                  </a:lnTo>
                  <a:lnTo>
                    <a:pt x="12" y="4"/>
                  </a:lnTo>
                  <a:lnTo>
                    <a:pt x="12" y="6"/>
                  </a:lnTo>
                  <a:lnTo>
                    <a:pt x="12" y="4"/>
                  </a:lnTo>
                  <a:lnTo>
                    <a:pt x="14" y="4"/>
                  </a:lnTo>
                  <a:lnTo>
                    <a:pt x="16"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3" name="Freeform 311"/>
            <p:cNvSpPr>
              <a:spLocks/>
            </p:cNvSpPr>
            <p:nvPr/>
          </p:nvSpPr>
          <p:spPr bwMode="auto">
            <a:xfrm>
              <a:off x="809" y="3665"/>
              <a:ext cx="20" cy="30"/>
            </a:xfrm>
            <a:custGeom>
              <a:avLst/>
              <a:gdLst>
                <a:gd name="T0" fmla="*/ 18 w 20"/>
                <a:gd name="T1" fmla="*/ 4 h 30"/>
                <a:gd name="T2" fmla="*/ 16 w 20"/>
                <a:gd name="T3" fmla="*/ 4 h 30"/>
                <a:gd name="T4" fmla="*/ 18 w 20"/>
                <a:gd name="T5" fmla="*/ 2 h 30"/>
                <a:gd name="T6" fmla="*/ 18 w 20"/>
                <a:gd name="T7" fmla="*/ 2 h 30"/>
                <a:gd name="T8" fmla="*/ 16 w 20"/>
                <a:gd name="T9" fmla="*/ 2 h 30"/>
                <a:gd name="T10" fmla="*/ 16 w 20"/>
                <a:gd name="T11" fmla="*/ 0 h 30"/>
                <a:gd name="T12" fmla="*/ 16 w 20"/>
                <a:gd name="T13" fmla="*/ 0 h 30"/>
                <a:gd name="T14" fmla="*/ 14 w 20"/>
                <a:gd name="T15" fmla="*/ 2 h 30"/>
                <a:gd name="T16" fmla="*/ 14 w 20"/>
                <a:gd name="T17" fmla="*/ 2 h 30"/>
                <a:gd name="T18" fmla="*/ 14 w 20"/>
                <a:gd name="T19" fmla="*/ 4 h 30"/>
                <a:gd name="T20" fmla="*/ 14 w 20"/>
                <a:gd name="T21" fmla="*/ 4 h 30"/>
                <a:gd name="T22" fmla="*/ 14 w 20"/>
                <a:gd name="T23" fmla="*/ 6 h 30"/>
                <a:gd name="T24" fmla="*/ 14 w 20"/>
                <a:gd name="T25" fmla="*/ 6 h 30"/>
                <a:gd name="T26" fmla="*/ 14 w 20"/>
                <a:gd name="T27" fmla="*/ 8 h 30"/>
                <a:gd name="T28" fmla="*/ 12 w 20"/>
                <a:gd name="T29" fmla="*/ 8 h 30"/>
                <a:gd name="T30" fmla="*/ 12 w 20"/>
                <a:gd name="T31" fmla="*/ 10 h 30"/>
                <a:gd name="T32" fmla="*/ 10 w 20"/>
                <a:gd name="T33" fmla="*/ 10 h 30"/>
                <a:gd name="T34" fmla="*/ 10 w 20"/>
                <a:gd name="T35" fmla="*/ 12 h 30"/>
                <a:gd name="T36" fmla="*/ 10 w 20"/>
                <a:gd name="T37" fmla="*/ 14 h 30"/>
                <a:gd name="T38" fmla="*/ 8 w 20"/>
                <a:gd name="T39" fmla="*/ 16 h 30"/>
                <a:gd name="T40" fmla="*/ 6 w 20"/>
                <a:gd name="T41" fmla="*/ 18 h 30"/>
                <a:gd name="T42" fmla="*/ 4 w 20"/>
                <a:gd name="T43" fmla="*/ 18 h 30"/>
                <a:gd name="T44" fmla="*/ 4 w 20"/>
                <a:gd name="T45" fmla="*/ 20 h 30"/>
                <a:gd name="T46" fmla="*/ 4 w 20"/>
                <a:gd name="T47" fmla="*/ 20 h 30"/>
                <a:gd name="T48" fmla="*/ 2 w 20"/>
                <a:gd name="T49" fmla="*/ 22 h 30"/>
                <a:gd name="T50" fmla="*/ 2 w 20"/>
                <a:gd name="T51" fmla="*/ 24 h 30"/>
                <a:gd name="T52" fmla="*/ 2 w 20"/>
                <a:gd name="T53" fmla="*/ 24 h 30"/>
                <a:gd name="T54" fmla="*/ 4 w 20"/>
                <a:gd name="T55" fmla="*/ 24 h 30"/>
                <a:gd name="T56" fmla="*/ 2 w 20"/>
                <a:gd name="T57" fmla="*/ 24 h 30"/>
                <a:gd name="T58" fmla="*/ 0 w 20"/>
                <a:gd name="T59" fmla="*/ 26 h 30"/>
                <a:gd name="T60" fmla="*/ 0 w 20"/>
                <a:gd name="T61" fmla="*/ 26 h 30"/>
                <a:gd name="T62" fmla="*/ 0 w 20"/>
                <a:gd name="T63" fmla="*/ 28 h 30"/>
                <a:gd name="T64" fmla="*/ 0 w 20"/>
                <a:gd name="T65" fmla="*/ 28 h 30"/>
                <a:gd name="T66" fmla="*/ 2 w 20"/>
                <a:gd name="T67" fmla="*/ 30 h 30"/>
                <a:gd name="T68" fmla="*/ 4 w 20"/>
                <a:gd name="T69" fmla="*/ 28 h 30"/>
                <a:gd name="T70" fmla="*/ 6 w 20"/>
                <a:gd name="T71" fmla="*/ 28 h 30"/>
                <a:gd name="T72" fmla="*/ 6 w 20"/>
                <a:gd name="T73" fmla="*/ 26 h 30"/>
                <a:gd name="T74" fmla="*/ 6 w 20"/>
                <a:gd name="T75" fmla="*/ 24 h 30"/>
                <a:gd name="T76" fmla="*/ 8 w 20"/>
                <a:gd name="T77" fmla="*/ 24 h 30"/>
                <a:gd name="T78" fmla="*/ 10 w 20"/>
                <a:gd name="T79" fmla="*/ 24 h 30"/>
                <a:gd name="T80" fmla="*/ 10 w 20"/>
                <a:gd name="T81" fmla="*/ 22 h 30"/>
                <a:gd name="T82" fmla="*/ 10 w 20"/>
                <a:gd name="T83" fmla="*/ 22 h 30"/>
                <a:gd name="T84" fmla="*/ 10 w 20"/>
                <a:gd name="T85" fmla="*/ 20 h 30"/>
                <a:gd name="T86" fmla="*/ 10 w 20"/>
                <a:gd name="T87" fmla="*/ 20 h 30"/>
                <a:gd name="T88" fmla="*/ 12 w 20"/>
                <a:gd name="T89" fmla="*/ 18 h 30"/>
                <a:gd name="T90" fmla="*/ 12 w 20"/>
                <a:gd name="T91" fmla="*/ 18 h 30"/>
                <a:gd name="T92" fmla="*/ 12 w 20"/>
                <a:gd name="T93" fmla="*/ 16 h 30"/>
                <a:gd name="T94" fmla="*/ 14 w 20"/>
                <a:gd name="T95" fmla="*/ 14 h 30"/>
                <a:gd name="T96" fmla="*/ 14 w 20"/>
                <a:gd name="T97" fmla="*/ 12 h 30"/>
                <a:gd name="T98" fmla="*/ 14 w 20"/>
                <a:gd name="T99" fmla="*/ 10 h 30"/>
                <a:gd name="T100" fmla="*/ 16 w 20"/>
                <a:gd name="T101" fmla="*/ 8 h 30"/>
                <a:gd name="T102" fmla="*/ 20 w 20"/>
                <a:gd name="T103" fmla="*/ 4 h 30"/>
                <a:gd name="T104" fmla="*/ 20 w 20"/>
                <a:gd name="T105" fmla="*/ 4 h 30"/>
                <a:gd name="T106" fmla="*/ 20 w 20"/>
                <a:gd name="T107" fmla="*/ 2 h 3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 h="30">
                  <a:moveTo>
                    <a:pt x="20" y="2"/>
                  </a:moveTo>
                  <a:lnTo>
                    <a:pt x="20" y="2"/>
                  </a:lnTo>
                  <a:lnTo>
                    <a:pt x="18" y="4"/>
                  </a:lnTo>
                  <a:lnTo>
                    <a:pt x="16" y="4"/>
                  </a:lnTo>
                  <a:lnTo>
                    <a:pt x="18" y="2"/>
                  </a:lnTo>
                  <a:lnTo>
                    <a:pt x="16" y="2"/>
                  </a:lnTo>
                  <a:lnTo>
                    <a:pt x="16" y="0"/>
                  </a:lnTo>
                  <a:lnTo>
                    <a:pt x="14" y="0"/>
                  </a:lnTo>
                  <a:lnTo>
                    <a:pt x="14" y="2"/>
                  </a:lnTo>
                  <a:lnTo>
                    <a:pt x="14" y="4"/>
                  </a:lnTo>
                  <a:lnTo>
                    <a:pt x="14" y="6"/>
                  </a:lnTo>
                  <a:lnTo>
                    <a:pt x="14" y="8"/>
                  </a:lnTo>
                  <a:lnTo>
                    <a:pt x="12" y="8"/>
                  </a:lnTo>
                  <a:lnTo>
                    <a:pt x="12" y="10"/>
                  </a:lnTo>
                  <a:lnTo>
                    <a:pt x="10" y="10"/>
                  </a:lnTo>
                  <a:lnTo>
                    <a:pt x="10" y="12"/>
                  </a:lnTo>
                  <a:lnTo>
                    <a:pt x="10" y="14"/>
                  </a:lnTo>
                  <a:lnTo>
                    <a:pt x="8" y="14"/>
                  </a:lnTo>
                  <a:lnTo>
                    <a:pt x="8" y="16"/>
                  </a:lnTo>
                  <a:lnTo>
                    <a:pt x="6" y="18"/>
                  </a:lnTo>
                  <a:lnTo>
                    <a:pt x="4" y="18"/>
                  </a:lnTo>
                  <a:lnTo>
                    <a:pt x="4" y="20"/>
                  </a:lnTo>
                  <a:lnTo>
                    <a:pt x="2" y="22"/>
                  </a:lnTo>
                  <a:lnTo>
                    <a:pt x="2" y="24"/>
                  </a:lnTo>
                  <a:lnTo>
                    <a:pt x="4" y="24"/>
                  </a:lnTo>
                  <a:lnTo>
                    <a:pt x="2" y="24"/>
                  </a:lnTo>
                  <a:lnTo>
                    <a:pt x="2" y="26"/>
                  </a:lnTo>
                  <a:lnTo>
                    <a:pt x="0" y="26"/>
                  </a:lnTo>
                  <a:lnTo>
                    <a:pt x="0" y="28"/>
                  </a:lnTo>
                  <a:lnTo>
                    <a:pt x="0" y="30"/>
                  </a:lnTo>
                  <a:lnTo>
                    <a:pt x="2" y="30"/>
                  </a:lnTo>
                  <a:lnTo>
                    <a:pt x="2" y="28"/>
                  </a:lnTo>
                  <a:lnTo>
                    <a:pt x="4" y="28"/>
                  </a:lnTo>
                  <a:lnTo>
                    <a:pt x="6" y="28"/>
                  </a:lnTo>
                  <a:lnTo>
                    <a:pt x="6" y="26"/>
                  </a:lnTo>
                  <a:lnTo>
                    <a:pt x="6" y="24"/>
                  </a:lnTo>
                  <a:lnTo>
                    <a:pt x="8" y="24"/>
                  </a:lnTo>
                  <a:lnTo>
                    <a:pt x="10" y="24"/>
                  </a:lnTo>
                  <a:lnTo>
                    <a:pt x="10" y="22"/>
                  </a:lnTo>
                  <a:lnTo>
                    <a:pt x="10" y="20"/>
                  </a:lnTo>
                  <a:lnTo>
                    <a:pt x="12" y="20"/>
                  </a:lnTo>
                  <a:lnTo>
                    <a:pt x="12" y="18"/>
                  </a:lnTo>
                  <a:lnTo>
                    <a:pt x="12" y="16"/>
                  </a:lnTo>
                  <a:lnTo>
                    <a:pt x="12" y="14"/>
                  </a:lnTo>
                  <a:lnTo>
                    <a:pt x="14" y="14"/>
                  </a:lnTo>
                  <a:lnTo>
                    <a:pt x="14" y="12"/>
                  </a:lnTo>
                  <a:lnTo>
                    <a:pt x="14" y="10"/>
                  </a:lnTo>
                  <a:lnTo>
                    <a:pt x="16" y="10"/>
                  </a:lnTo>
                  <a:lnTo>
                    <a:pt x="16" y="8"/>
                  </a:lnTo>
                  <a:lnTo>
                    <a:pt x="18" y="8"/>
                  </a:lnTo>
                  <a:lnTo>
                    <a:pt x="20" y="6"/>
                  </a:lnTo>
                  <a:lnTo>
                    <a:pt x="20" y="4"/>
                  </a:lnTo>
                  <a:lnTo>
                    <a:pt x="2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4" name="Freeform 312"/>
            <p:cNvSpPr>
              <a:spLocks/>
            </p:cNvSpPr>
            <p:nvPr/>
          </p:nvSpPr>
          <p:spPr bwMode="auto">
            <a:xfrm>
              <a:off x="887" y="3673"/>
              <a:ext cx="8" cy="10"/>
            </a:xfrm>
            <a:custGeom>
              <a:avLst/>
              <a:gdLst>
                <a:gd name="T0" fmla="*/ 8 w 8"/>
                <a:gd name="T1" fmla="*/ 0 h 10"/>
                <a:gd name="T2" fmla="*/ 6 w 8"/>
                <a:gd name="T3" fmla="*/ 0 h 10"/>
                <a:gd name="T4" fmla="*/ 6 w 8"/>
                <a:gd name="T5" fmla="*/ 2 h 10"/>
                <a:gd name="T6" fmla="*/ 6 w 8"/>
                <a:gd name="T7" fmla="*/ 2 h 10"/>
                <a:gd name="T8" fmla="*/ 6 w 8"/>
                <a:gd name="T9" fmla="*/ 2 h 10"/>
                <a:gd name="T10" fmla="*/ 6 w 8"/>
                <a:gd name="T11" fmla="*/ 2 h 10"/>
                <a:gd name="T12" fmla="*/ 4 w 8"/>
                <a:gd name="T13" fmla="*/ 2 h 10"/>
                <a:gd name="T14" fmla="*/ 4 w 8"/>
                <a:gd name="T15" fmla="*/ 2 h 10"/>
                <a:gd name="T16" fmla="*/ 4 w 8"/>
                <a:gd name="T17" fmla="*/ 2 h 10"/>
                <a:gd name="T18" fmla="*/ 4 w 8"/>
                <a:gd name="T19" fmla="*/ 2 h 10"/>
                <a:gd name="T20" fmla="*/ 4 w 8"/>
                <a:gd name="T21" fmla="*/ 2 h 10"/>
                <a:gd name="T22" fmla="*/ 4 w 8"/>
                <a:gd name="T23" fmla="*/ 4 h 10"/>
                <a:gd name="T24" fmla="*/ 2 w 8"/>
                <a:gd name="T25" fmla="*/ 4 h 10"/>
                <a:gd name="T26" fmla="*/ 2 w 8"/>
                <a:gd name="T27" fmla="*/ 4 h 10"/>
                <a:gd name="T28" fmla="*/ 2 w 8"/>
                <a:gd name="T29" fmla="*/ 4 h 10"/>
                <a:gd name="T30" fmla="*/ 2 w 8"/>
                <a:gd name="T31" fmla="*/ 4 h 10"/>
                <a:gd name="T32" fmla="*/ 2 w 8"/>
                <a:gd name="T33" fmla="*/ 6 h 10"/>
                <a:gd name="T34" fmla="*/ 2 w 8"/>
                <a:gd name="T35" fmla="*/ 6 h 10"/>
                <a:gd name="T36" fmla="*/ 2 w 8"/>
                <a:gd name="T37" fmla="*/ 6 h 10"/>
                <a:gd name="T38" fmla="*/ 2 w 8"/>
                <a:gd name="T39" fmla="*/ 6 h 10"/>
                <a:gd name="T40" fmla="*/ 0 w 8"/>
                <a:gd name="T41" fmla="*/ 8 h 10"/>
                <a:gd name="T42" fmla="*/ 0 w 8"/>
                <a:gd name="T43" fmla="*/ 8 h 10"/>
                <a:gd name="T44" fmla="*/ 0 w 8"/>
                <a:gd name="T45" fmla="*/ 8 h 10"/>
                <a:gd name="T46" fmla="*/ 0 w 8"/>
                <a:gd name="T47" fmla="*/ 10 h 10"/>
                <a:gd name="T48" fmla="*/ 0 w 8"/>
                <a:gd name="T49" fmla="*/ 10 h 10"/>
                <a:gd name="T50" fmla="*/ 0 w 8"/>
                <a:gd name="T51" fmla="*/ 10 h 10"/>
                <a:gd name="T52" fmla="*/ 0 w 8"/>
                <a:gd name="T53" fmla="*/ 10 h 10"/>
                <a:gd name="T54" fmla="*/ 0 w 8"/>
                <a:gd name="T55" fmla="*/ 10 h 10"/>
                <a:gd name="T56" fmla="*/ 0 w 8"/>
                <a:gd name="T57" fmla="*/ 10 h 10"/>
                <a:gd name="T58" fmla="*/ 0 w 8"/>
                <a:gd name="T59" fmla="*/ 10 h 10"/>
                <a:gd name="T60" fmla="*/ 0 w 8"/>
                <a:gd name="T61" fmla="*/ 10 h 10"/>
                <a:gd name="T62" fmla="*/ 0 w 8"/>
                <a:gd name="T63" fmla="*/ 10 h 10"/>
                <a:gd name="T64" fmla="*/ 0 w 8"/>
                <a:gd name="T65" fmla="*/ 10 h 10"/>
                <a:gd name="T66" fmla="*/ 2 w 8"/>
                <a:gd name="T67" fmla="*/ 10 h 10"/>
                <a:gd name="T68" fmla="*/ 2 w 8"/>
                <a:gd name="T69" fmla="*/ 8 h 10"/>
                <a:gd name="T70" fmla="*/ 2 w 8"/>
                <a:gd name="T71" fmla="*/ 8 h 10"/>
                <a:gd name="T72" fmla="*/ 2 w 8"/>
                <a:gd name="T73" fmla="*/ 8 h 10"/>
                <a:gd name="T74" fmla="*/ 2 w 8"/>
                <a:gd name="T75" fmla="*/ 8 h 10"/>
                <a:gd name="T76" fmla="*/ 2 w 8"/>
                <a:gd name="T77" fmla="*/ 6 h 10"/>
                <a:gd name="T78" fmla="*/ 2 w 8"/>
                <a:gd name="T79" fmla="*/ 6 h 10"/>
                <a:gd name="T80" fmla="*/ 2 w 8"/>
                <a:gd name="T81" fmla="*/ 6 h 10"/>
                <a:gd name="T82" fmla="*/ 4 w 8"/>
                <a:gd name="T83" fmla="*/ 6 h 10"/>
                <a:gd name="T84" fmla="*/ 4 w 8"/>
                <a:gd name="T85" fmla="*/ 6 h 10"/>
                <a:gd name="T86" fmla="*/ 4 w 8"/>
                <a:gd name="T87" fmla="*/ 6 h 10"/>
                <a:gd name="T88" fmla="*/ 4 w 8"/>
                <a:gd name="T89" fmla="*/ 6 h 10"/>
                <a:gd name="T90" fmla="*/ 4 w 8"/>
                <a:gd name="T91" fmla="*/ 4 h 10"/>
                <a:gd name="T92" fmla="*/ 4 w 8"/>
                <a:gd name="T93" fmla="*/ 4 h 10"/>
                <a:gd name="T94" fmla="*/ 4 w 8"/>
                <a:gd name="T95" fmla="*/ 4 h 10"/>
                <a:gd name="T96" fmla="*/ 6 w 8"/>
                <a:gd name="T97" fmla="*/ 4 h 10"/>
                <a:gd name="T98" fmla="*/ 6 w 8"/>
                <a:gd name="T99" fmla="*/ 2 h 10"/>
                <a:gd name="T100" fmla="*/ 6 w 8"/>
                <a:gd name="T101" fmla="*/ 2 h 10"/>
                <a:gd name="T102" fmla="*/ 6 w 8"/>
                <a:gd name="T103" fmla="*/ 2 h 10"/>
                <a:gd name="T104" fmla="*/ 8 w 8"/>
                <a:gd name="T105" fmla="*/ 2 h 10"/>
                <a:gd name="T106" fmla="*/ 8 w 8"/>
                <a:gd name="T107" fmla="*/ 2 h 10"/>
                <a:gd name="T108" fmla="*/ 8 w 8"/>
                <a:gd name="T109" fmla="*/ 0 h 10"/>
                <a:gd name="T110" fmla="*/ 8 w 8"/>
                <a:gd name="T111" fmla="*/ 0 h 10"/>
                <a:gd name="T112" fmla="*/ 8 w 8"/>
                <a:gd name="T113" fmla="*/ 0 h 10"/>
                <a:gd name="T114" fmla="*/ 8 w 8"/>
                <a:gd name="T115" fmla="*/ 0 h 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 h="10">
                  <a:moveTo>
                    <a:pt x="8" y="0"/>
                  </a:moveTo>
                  <a:lnTo>
                    <a:pt x="6" y="0"/>
                  </a:lnTo>
                  <a:lnTo>
                    <a:pt x="6" y="2"/>
                  </a:lnTo>
                  <a:lnTo>
                    <a:pt x="4" y="2"/>
                  </a:lnTo>
                  <a:lnTo>
                    <a:pt x="4" y="4"/>
                  </a:lnTo>
                  <a:lnTo>
                    <a:pt x="2" y="4"/>
                  </a:lnTo>
                  <a:lnTo>
                    <a:pt x="2" y="6"/>
                  </a:lnTo>
                  <a:lnTo>
                    <a:pt x="0" y="8"/>
                  </a:lnTo>
                  <a:lnTo>
                    <a:pt x="0" y="10"/>
                  </a:lnTo>
                  <a:lnTo>
                    <a:pt x="2" y="10"/>
                  </a:lnTo>
                  <a:lnTo>
                    <a:pt x="2" y="8"/>
                  </a:lnTo>
                  <a:lnTo>
                    <a:pt x="2" y="6"/>
                  </a:lnTo>
                  <a:lnTo>
                    <a:pt x="4" y="6"/>
                  </a:lnTo>
                  <a:lnTo>
                    <a:pt x="4" y="4"/>
                  </a:lnTo>
                  <a:lnTo>
                    <a:pt x="6" y="4"/>
                  </a:lnTo>
                  <a:lnTo>
                    <a:pt x="6" y="2"/>
                  </a:lnTo>
                  <a:lnTo>
                    <a:pt x="8" y="2"/>
                  </a:lnTo>
                  <a:lnTo>
                    <a:pt x="8"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5" name="Freeform 313"/>
            <p:cNvSpPr>
              <a:spLocks/>
            </p:cNvSpPr>
            <p:nvPr/>
          </p:nvSpPr>
          <p:spPr bwMode="auto">
            <a:xfrm>
              <a:off x="867" y="3657"/>
              <a:ext cx="4" cy="6"/>
            </a:xfrm>
            <a:custGeom>
              <a:avLst/>
              <a:gdLst>
                <a:gd name="T0" fmla="*/ 4 w 4"/>
                <a:gd name="T1" fmla="*/ 0 h 6"/>
                <a:gd name="T2" fmla="*/ 4 w 4"/>
                <a:gd name="T3" fmla="*/ 0 h 6"/>
                <a:gd name="T4" fmla="*/ 4 w 4"/>
                <a:gd name="T5" fmla="*/ 0 h 6"/>
                <a:gd name="T6" fmla="*/ 4 w 4"/>
                <a:gd name="T7" fmla="*/ 0 h 6"/>
                <a:gd name="T8" fmla="*/ 4 w 4"/>
                <a:gd name="T9" fmla="*/ 2 h 6"/>
                <a:gd name="T10" fmla="*/ 4 w 4"/>
                <a:gd name="T11" fmla="*/ 2 h 6"/>
                <a:gd name="T12" fmla="*/ 2 w 4"/>
                <a:gd name="T13" fmla="*/ 4 h 6"/>
                <a:gd name="T14" fmla="*/ 2 w 4"/>
                <a:gd name="T15" fmla="*/ 4 h 6"/>
                <a:gd name="T16" fmla="*/ 2 w 4"/>
                <a:gd name="T17" fmla="*/ 4 h 6"/>
                <a:gd name="T18" fmla="*/ 0 w 4"/>
                <a:gd name="T19" fmla="*/ 4 h 6"/>
                <a:gd name="T20" fmla="*/ 0 w 4"/>
                <a:gd name="T21" fmla="*/ 6 h 6"/>
                <a:gd name="T22" fmla="*/ 0 w 4"/>
                <a:gd name="T23" fmla="*/ 4 h 6"/>
                <a:gd name="T24" fmla="*/ 2 w 4"/>
                <a:gd name="T25" fmla="*/ 4 h 6"/>
                <a:gd name="T26" fmla="*/ 2 w 4"/>
                <a:gd name="T27" fmla="*/ 4 h 6"/>
                <a:gd name="T28" fmla="*/ 2 w 4"/>
                <a:gd name="T29" fmla="*/ 6 h 6"/>
                <a:gd name="T30" fmla="*/ 2 w 4"/>
                <a:gd name="T31" fmla="*/ 6 h 6"/>
                <a:gd name="T32" fmla="*/ 2 w 4"/>
                <a:gd name="T33" fmla="*/ 6 h 6"/>
                <a:gd name="T34" fmla="*/ 2 w 4"/>
                <a:gd name="T35" fmla="*/ 6 h 6"/>
                <a:gd name="T36" fmla="*/ 4 w 4"/>
                <a:gd name="T37" fmla="*/ 6 h 6"/>
                <a:gd name="T38" fmla="*/ 4 w 4"/>
                <a:gd name="T39" fmla="*/ 6 h 6"/>
                <a:gd name="T40" fmla="*/ 4 w 4"/>
                <a:gd name="T41" fmla="*/ 6 h 6"/>
                <a:gd name="T42" fmla="*/ 4 w 4"/>
                <a:gd name="T43" fmla="*/ 6 h 6"/>
                <a:gd name="T44" fmla="*/ 4 w 4"/>
                <a:gd name="T45" fmla="*/ 6 h 6"/>
                <a:gd name="T46" fmla="*/ 4 w 4"/>
                <a:gd name="T47" fmla="*/ 6 h 6"/>
                <a:gd name="T48" fmla="*/ 4 w 4"/>
                <a:gd name="T49" fmla="*/ 6 h 6"/>
                <a:gd name="T50" fmla="*/ 4 w 4"/>
                <a:gd name="T51" fmla="*/ 6 h 6"/>
                <a:gd name="T52" fmla="*/ 4 w 4"/>
                <a:gd name="T53" fmla="*/ 4 h 6"/>
                <a:gd name="T54" fmla="*/ 4 w 4"/>
                <a:gd name="T55" fmla="*/ 4 h 6"/>
                <a:gd name="T56" fmla="*/ 4 w 4"/>
                <a:gd name="T57" fmla="*/ 4 h 6"/>
                <a:gd name="T58" fmla="*/ 4 w 4"/>
                <a:gd name="T59" fmla="*/ 2 h 6"/>
                <a:gd name="T60" fmla="*/ 4 w 4"/>
                <a:gd name="T61" fmla="*/ 2 h 6"/>
                <a:gd name="T62" fmla="*/ 4 w 4"/>
                <a:gd name="T63" fmla="*/ 2 h 6"/>
                <a:gd name="T64" fmla="*/ 4 w 4"/>
                <a:gd name="T65" fmla="*/ 2 h 6"/>
                <a:gd name="T66" fmla="*/ 4 w 4"/>
                <a:gd name="T67" fmla="*/ 2 h 6"/>
                <a:gd name="T68" fmla="*/ 4 w 4"/>
                <a:gd name="T69" fmla="*/ 2 h 6"/>
                <a:gd name="T70" fmla="*/ 4 w 4"/>
                <a:gd name="T71" fmla="*/ 2 h 6"/>
                <a:gd name="T72" fmla="*/ 4 w 4"/>
                <a:gd name="T73" fmla="*/ 0 h 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 h="6">
                  <a:moveTo>
                    <a:pt x="4" y="0"/>
                  </a:moveTo>
                  <a:lnTo>
                    <a:pt x="4" y="0"/>
                  </a:lnTo>
                  <a:lnTo>
                    <a:pt x="4" y="2"/>
                  </a:lnTo>
                  <a:lnTo>
                    <a:pt x="2" y="4"/>
                  </a:lnTo>
                  <a:lnTo>
                    <a:pt x="0" y="4"/>
                  </a:lnTo>
                  <a:lnTo>
                    <a:pt x="0" y="6"/>
                  </a:lnTo>
                  <a:lnTo>
                    <a:pt x="0" y="4"/>
                  </a:lnTo>
                  <a:lnTo>
                    <a:pt x="2" y="4"/>
                  </a:lnTo>
                  <a:lnTo>
                    <a:pt x="2" y="6"/>
                  </a:lnTo>
                  <a:lnTo>
                    <a:pt x="4" y="6"/>
                  </a:lnTo>
                  <a:lnTo>
                    <a:pt x="4" y="4"/>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6" name="Freeform 314"/>
            <p:cNvSpPr>
              <a:spLocks/>
            </p:cNvSpPr>
            <p:nvPr/>
          </p:nvSpPr>
          <p:spPr bwMode="auto">
            <a:xfrm>
              <a:off x="807" y="3661"/>
              <a:ext cx="6" cy="16"/>
            </a:xfrm>
            <a:custGeom>
              <a:avLst/>
              <a:gdLst>
                <a:gd name="T0" fmla="*/ 2 w 6"/>
                <a:gd name="T1" fmla="*/ 6 h 16"/>
                <a:gd name="T2" fmla="*/ 0 w 6"/>
                <a:gd name="T3" fmla="*/ 6 h 16"/>
                <a:gd name="T4" fmla="*/ 2 w 6"/>
                <a:gd name="T5" fmla="*/ 8 h 16"/>
                <a:gd name="T6" fmla="*/ 2 w 6"/>
                <a:gd name="T7" fmla="*/ 8 h 16"/>
                <a:gd name="T8" fmla="*/ 0 w 6"/>
                <a:gd name="T9" fmla="*/ 8 h 16"/>
                <a:gd name="T10" fmla="*/ 0 w 6"/>
                <a:gd name="T11" fmla="*/ 8 h 16"/>
                <a:gd name="T12" fmla="*/ 2 w 6"/>
                <a:gd name="T13" fmla="*/ 8 h 16"/>
                <a:gd name="T14" fmla="*/ 2 w 6"/>
                <a:gd name="T15" fmla="*/ 8 h 16"/>
                <a:gd name="T16" fmla="*/ 2 w 6"/>
                <a:gd name="T17" fmla="*/ 10 h 16"/>
                <a:gd name="T18" fmla="*/ 0 w 6"/>
                <a:gd name="T19" fmla="*/ 10 h 16"/>
                <a:gd name="T20" fmla="*/ 0 w 6"/>
                <a:gd name="T21" fmla="*/ 10 h 16"/>
                <a:gd name="T22" fmla="*/ 0 w 6"/>
                <a:gd name="T23" fmla="*/ 12 h 16"/>
                <a:gd name="T24" fmla="*/ 0 w 6"/>
                <a:gd name="T25" fmla="*/ 12 h 16"/>
                <a:gd name="T26" fmla="*/ 0 w 6"/>
                <a:gd name="T27" fmla="*/ 12 h 16"/>
                <a:gd name="T28" fmla="*/ 2 w 6"/>
                <a:gd name="T29" fmla="*/ 14 h 16"/>
                <a:gd name="T30" fmla="*/ 2 w 6"/>
                <a:gd name="T31" fmla="*/ 12 h 16"/>
                <a:gd name="T32" fmla="*/ 2 w 6"/>
                <a:gd name="T33" fmla="*/ 12 h 16"/>
                <a:gd name="T34" fmla="*/ 2 w 6"/>
                <a:gd name="T35" fmla="*/ 14 h 16"/>
                <a:gd name="T36" fmla="*/ 2 w 6"/>
                <a:gd name="T37" fmla="*/ 14 h 16"/>
                <a:gd name="T38" fmla="*/ 2 w 6"/>
                <a:gd name="T39" fmla="*/ 16 h 16"/>
                <a:gd name="T40" fmla="*/ 4 w 6"/>
                <a:gd name="T41" fmla="*/ 16 h 16"/>
                <a:gd name="T42" fmla="*/ 4 w 6"/>
                <a:gd name="T43" fmla="*/ 14 h 16"/>
                <a:gd name="T44" fmla="*/ 4 w 6"/>
                <a:gd name="T45" fmla="*/ 14 h 16"/>
                <a:gd name="T46" fmla="*/ 4 w 6"/>
                <a:gd name="T47" fmla="*/ 12 h 16"/>
                <a:gd name="T48" fmla="*/ 4 w 6"/>
                <a:gd name="T49" fmla="*/ 12 h 16"/>
                <a:gd name="T50" fmla="*/ 4 w 6"/>
                <a:gd name="T51" fmla="*/ 10 h 16"/>
                <a:gd name="T52" fmla="*/ 4 w 6"/>
                <a:gd name="T53" fmla="*/ 8 h 16"/>
                <a:gd name="T54" fmla="*/ 6 w 6"/>
                <a:gd name="T55" fmla="*/ 6 h 16"/>
                <a:gd name="T56" fmla="*/ 6 w 6"/>
                <a:gd name="T57" fmla="*/ 4 h 16"/>
                <a:gd name="T58" fmla="*/ 4 w 6"/>
                <a:gd name="T59" fmla="*/ 6 h 16"/>
                <a:gd name="T60" fmla="*/ 4 w 6"/>
                <a:gd name="T61" fmla="*/ 6 h 16"/>
                <a:gd name="T62" fmla="*/ 4 w 6"/>
                <a:gd name="T63" fmla="*/ 4 h 16"/>
                <a:gd name="T64" fmla="*/ 6 w 6"/>
                <a:gd name="T65" fmla="*/ 4 h 16"/>
                <a:gd name="T66" fmla="*/ 4 w 6"/>
                <a:gd name="T67" fmla="*/ 2 h 16"/>
                <a:gd name="T68" fmla="*/ 6 w 6"/>
                <a:gd name="T69" fmla="*/ 2 h 16"/>
                <a:gd name="T70" fmla="*/ 4 w 6"/>
                <a:gd name="T71" fmla="*/ 2 h 16"/>
                <a:gd name="T72" fmla="*/ 4 w 6"/>
                <a:gd name="T73" fmla="*/ 0 h 16"/>
                <a:gd name="T74" fmla="*/ 4 w 6"/>
                <a:gd name="T75" fmla="*/ 0 h 16"/>
                <a:gd name="T76" fmla="*/ 2 w 6"/>
                <a:gd name="T77" fmla="*/ 0 h 16"/>
                <a:gd name="T78" fmla="*/ 2 w 6"/>
                <a:gd name="T79" fmla="*/ 2 h 16"/>
                <a:gd name="T80" fmla="*/ 4 w 6"/>
                <a:gd name="T81" fmla="*/ 2 h 16"/>
                <a:gd name="T82" fmla="*/ 2 w 6"/>
                <a:gd name="T83" fmla="*/ 4 h 16"/>
                <a:gd name="T84" fmla="*/ 2 w 6"/>
                <a:gd name="T85" fmla="*/ 4 h 16"/>
                <a:gd name="T86" fmla="*/ 2 w 6"/>
                <a:gd name="T87" fmla="*/ 2 h 16"/>
                <a:gd name="T88" fmla="*/ 2 w 6"/>
                <a:gd name="T89" fmla="*/ 2 h 16"/>
                <a:gd name="T90" fmla="*/ 2 w 6"/>
                <a:gd name="T91" fmla="*/ 2 h 16"/>
                <a:gd name="T92" fmla="*/ 0 w 6"/>
                <a:gd name="T93" fmla="*/ 4 h 16"/>
                <a:gd name="T94" fmla="*/ 0 w 6"/>
                <a:gd name="T95" fmla="*/ 6 h 16"/>
                <a:gd name="T96" fmla="*/ 2 w 6"/>
                <a:gd name="T97" fmla="*/ 4 h 16"/>
                <a:gd name="T98" fmla="*/ 2 w 6"/>
                <a:gd name="T99" fmla="*/ 6 h 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 h="16">
                  <a:moveTo>
                    <a:pt x="2" y="6"/>
                  </a:moveTo>
                  <a:lnTo>
                    <a:pt x="2" y="6"/>
                  </a:lnTo>
                  <a:lnTo>
                    <a:pt x="0" y="6"/>
                  </a:lnTo>
                  <a:lnTo>
                    <a:pt x="2" y="8"/>
                  </a:lnTo>
                  <a:lnTo>
                    <a:pt x="0" y="8"/>
                  </a:lnTo>
                  <a:lnTo>
                    <a:pt x="2" y="8"/>
                  </a:lnTo>
                  <a:lnTo>
                    <a:pt x="2" y="10"/>
                  </a:lnTo>
                  <a:lnTo>
                    <a:pt x="0" y="10"/>
                  </a:lnTo>
                  <a:lnTo>
                    <a:pt x="0" y="12"/>
                  </a:lnTo>
                  <a:lnTo>
                    <a:pt x="2" y="12"/>
                  </a:lnTo>
                  <a:lnTo>
                    <a:pt x="2" y="14"/>
                  </a:lnTo>
                  <a:lnTo>
                    <a:pt x="2" y="12"/>
                  </a:lnTo>
                  <a:lnTo>
                    <a:pt x="2" y="14"/>
                  </a:lnTo>
                  <a:lnTo>
                    <a:pt x="2" y="16"/>
                  </a:lnTo>
                  <a:lnTo>
                    <a:pt x="4" y="16"/>
                  </a:lnTo>
                  <a:lnTo>
                    <a:pt x="4" y="14"/>
                  </a:lnTo>
                  <a:lnTo>
                    <a:pt x="4" y="12"/>
                  </a:lnTo>
                  <a:lnTo>
                    <a:pt x="4" y="10"/>
                  </a:lnTo>
                  <a:lnTo>
                    <a:pt x="4" y="8"/>
                  </a:lnTo>
                  <a:lnTo>
                    <a:pt x="6" y="8"/>
                  </a:lnTo>
                  <a:lnTo>
                    <a:pt x="6" y="6"/>
                  </a:lnTo>
                  <a:lnTo>
                    <a:pt x="6" y="4"/>
                  </a:lnTo>
                  <a:lnTo>
                    <a:pt x="4" y="4"/>
                  </a:lnTo>
                  <a:lnTo>
                    <a:pt x="4" y="6"/>
                  </a:lnTo>
                  <a:lnTo>
                    <a:pt x="2" y="6"/>
                  </a:lnTo>
                  <a:lnTo>
                    <a:pt x="4" y="4"/>
                  </a:lnTo>
                  <a:lnTo>
                    <a:pt x="6" y="4"/>
                  </a:lnTo>
                  <a:lnTo>
                    <a:pt x="6" y="2"/>
                  </a:lnTo>
                  <a:lnTo>
                    <a:pt x="4" y="2"/>
                  </a:lnTo>
                  <a:lnTo>
                    <a:pt x="6" y="2"/>
                  </a:lnTo>
                  <a:lnTo>
                    <a:pt x="4" y="0"/>
                  </a:lnTo>
                  <a:lnTo>
                    <a:pt x="4" y="2"/>
                  </a:lnTo>
                  <a:lnTo>
                    <a:pt x="4" y="0"/>
                  </a:lnTo>
                  <a:lnTo>
                    <a:pt x="2" y="0"/>
                  </a:lnTo>
                  <a:lnTo>
                    <a:pt x="2" y="2"/>
                  </a:lnTo>
                  <a:lnTo>
                    <a:pt x="4" y="2"/>
                  </a:lnTo>
                  <a:lnTo>
                    <a:pt x="4" y="4"/>
                  </a:lnTo>
                  <a:lnTo>
                    <a:pt x="2" y="4"/>
                  </a:lnTo>
                  <a:lnTo>
                    <a:pt x="2" y="2"/>
                  </a:lnTo>
                  <a:lnTo>
                    <a:pt x="2" y="4"/>
                  </a:lnTo>
                  <a:lnTo>
                    <a:pt x="0" y="4"/>
                  </a:lnTo>
                  <a:lnTo>
                    <a:pt x="0" y="6"/>
                  </a:lnTo>
                  <a:lnTo>
                    <a:pt x="2" y="6"/>
                  </a:lnTo>
                  <a:lnTo>
                    <a:pt x="2" y="4"/>
                  </a:lnTo>
                  <a:lnTo>
                    <a:pt x="2" y="6"/>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7" name="Freeform 315"/>
            <p:cNvSpPr>
              <a:spLocks/>
            </p:cNvSpPr>
            <p:nvPr/>
          </p:nvSpPr>
          <p:spPr bwMode="auto">
            <a:xfrm>
              <a:off x="815" y="3651"/>
              <a:ext cx="4" cy="4"/>
            </a:xfrm>
            <a:custGeom>
              <a:avLst/>
              <a:gdLst>
                <a:gd name="T0" fmla="*/ 0 w 4"/>
                <a:gd name="T1" fmla="*/ 2 h 4"/>
                <a:gd name="T2" fmla="*/ 0 w 4"/>
                <a:gd name="T3" fmla="*/ 2 h 4"/>
                <a:gd name="T4" fmla="*/ 0 w 4"/>
                <a:gd name="T5" fmla="*/ 2 h 4"/>
                <a:gd name="T6" fmla="*/ 0 w 4"/>
                <a:gd name="T7" fmla="*/ 2 h 4"/>
                <a:gd name="T8" fmla="*/ 0 w 4"/>
                <a:gd name="T9" fmla="*/ 2 h 4"/>
                <a:gd name="T10" fmla="*/ 0 w 4"/>
                <a:gd name="T11" fmla="*/ 2 h 4"/>
                <a:gd name="T12" fmla="*/ 0 w 4"/>
                <a:gd name="T13" fmla="*/ 2 h 4"/>
                <a:gd name="T14" fmla="*/ 0 w 4"/>
                <a:gd name="T15" fmla="*/ 2 h 4"/>
                <a:gd name="T16" fmla="*/ 0 w 4"/>
                <a:gd name="T17" fmla="*/ 2 h 4"/>
                <a:gd name="T18" fmla="*/ 0 w 4"/>
                <a:gd name="T19" fmla="*/ 2 h 4"/>
                <a:gd name="T20" fmla="*/ 0 w 4"/>
                <a:gd name="T21" fmla="*/ 4 h 4"/>
                <a:gd name="T22" fmla="*/ 0 w 4"/>
                <a:gd name="T23" fmla="*/ 4 h 4"/>
                <a:gd name="T24" fmla="*/ 0 w 4"/>
                <a:gd name="T25" fmla="*/ 4 h 4"/>
                <a:gd name="T26" fmla="*/ 0 w 4"/>
                <a:gd name="T27" fmla="*/ 4 h 4"/>
                <a:gd name="T28" fmla="*/ 0 w 4"/>
                <a:gd name="T29" fmla="*/ 4 h 4"/>
                <a:gd name="T30" fmla="*/ 0 w 4"/>
                <a:gd name="T31" fmla="*/ 4 h 4"/>
                <a:gd name="T32" fmla="*/ 2 w 4"/>
                <a:gd name="T33" fmla="*/ 2 h 4"/>
                <a:gd name="T34" fmla="*/ 2 w 4"/>
                <a:gd name="T35" fmla="*/ 2 h 4"/>
                <a:gd name="T36" fmla="*/ 2 w 4"/>
                <a:gd name="T37" fmla="*/ 2 h 4"/>
                <a:gd name="T38" fmla="*/ 2 w 4"/>
                <a:gd name="T39" fmla="*/ 2 h 4"/>
                <a:gd name="T40" fmla="*/ 2 w 4"/>
                <a:gd name="T41" fmla="*/ 2 h 4"/>
                <a:gd name="T42" fmla="*/ 2 w 4"/>
                <a:gd name="T43" fmla="*/ 2 h 4"/>
                <a:gd name="T44" fmla="*/ 2 w 4"/>
                <a:gd name="T45" fmla="*/ 4 h 4"/>
                <a:gd name="T46" fmla="*/ 4 w 4"/>
                <a:gd name="T47" fmla="*/ 2 h 4"/>
                <a:gd name="T48" fmla="*/ 4 w 4"/>
                <a:gd name="T49" fmla="*/ 2 h 4"/>
                <a:gd name="T50" fmla="*/ 4 w 4"/>
                <a:gd name="T51" fmla="*/ 2 h 4"/>
                <a:gd name="T52" fmla="*/ 4 w 4"/>
                <a:gd name="T53" fmla="*/ 2 h 4"/>
                <a:gd name="T54" fmla="*/ 4 w 4"/>
                <a:gd name="T55" fmla="*/ 2 h 4"/>
                <a:gd name="T56" fmla="*/ 4 w 4"/>
                <a:gd name="T57" fmla="*/ 2 h 4"/>
                <a:gd name="T58" fmla="*/ 4 w 4"/>
                <a:gd name="T59" fmla="*/ 2 h 4"/>
                <a:gd name="T60" fmla="*/ 4 w 4"/>
                <a:gd name="T61" fmla="*/ 0 h 4"/>
                <a:gd name="T62" fmla="*/ 2 w 4"/>
                <a:gd name="T63" fmla="*/ 2 h 4"/>
                <a:gd name="T64" fmla="*/ 2 w 4"/>
                <a:gd name="T65" fmla="*/ 2 h 4"/>
                <a:gd name="T66" fmla="*/ 2 w 4"/>
                <a:gd name="T67" fmla="*/ 2 h 4"/>
                <a:gd name="T68" fmla="*/ 2 w 4"/>
                <a:gd name="T69" fmla="*/ 2 h 4"/>
                <a:gd name="T70" fmla="*/ 2 w 4"/>
                <a:gd name="T71" fmla="*/ 2 h 4"/>
                <a:gd name="T72" fmla="*/ 2 w 4"/>
                <a:gd name="T73" fmla="*/ 2 h 4"/>
                <a:gd name="T74" fmla="*/ 2 w 4"/>
                <a:gd name="T75" fmla="*/ 2 h 4"/>
                <a:gd name="T76" fmla="*/ 2 w 4"/>
                <a:gd name="T77" fmla="*/ 2 h 4"/>
                <a:gd name="T78" fmla="*/ 2 w 4"/>
                <a:gd name="T79" fmla="*/ 2 h 4"/>
                <a:gd name="T80" fmla="*/ 2 w 4"/>
                <a:gd name="T81" fmla="*/ 2 h 4"/>
                <a:gd name="T82" fmla="*/ 2 w 4"/>
                <a:gd name="T83" fmla="*/ 0 h 4"/>
                <a:gd name="T84" fmla="*/ 2 w 4"/>
                <a:gd name="T85" fmla="*/ 0 h 4"/>
                <a:gd name="T86" fmla="*/ 2 w 4"/>
                <a:gd name="T87" fmla="*/ 0 h 4"/>
                <a:gd name="T88" fmla="*/ 0 w 4"/>
                <a:gd name="T89" fmla="*/ 0 h 4"/>
                <a:gd name="T90" fmla="*/ 0 w 4"/>
                <a:gd name="T91" fmla="*/ 0 h 4"/>
                <a:gd name="T92" fmla="*/ 0 w 4"/>
                <a:gd name="T93" fmla="*/ 0 h 4"/>
                <a:gd name="T94" fmla="*/ 0 w 4"/>
                <a:gd name="T95" fmla="*/ 0 h 4"/>
                <a:gd name="T96" fmla="*/ 0 w 4"/>
                <a:gd name="T97" fmla="*/ 0 h 4"/>
                <a:gd name="T98" fmla="*/ 0 w 4"/>
                <a:gd name="T99" fmla="*/ 2 h 4"/>
                <a:gd name="T100" fmla="*/ 0 w 4"/>
                <a:gd name="T101" fmla="*/ 2 h 4"/>
                <a:gd name="T102" fmla="*/ 0 w 4"/>
                <a:gd name="T103" fmla="*/ 2 h 4"/>
                <a:gd name="T104" fmla="*/ 0 w 4"/>
                <a:gd name="T105" fmla="*/ 2 h 4"/>
                <a:gd name="T106" fmla="*/ 0 w 4"/>
                <a:gd name="T107" fmla="*/ 2 h 4"/>
                <a:gd name="T108" fmla="*/ 0 w 4"/>
                <a:gd name="T109" fmla="*/ 2 h 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 h="4">
                  <a:moveTo>
                    <a:pt x="0" y="2"/>
                  </a:moveTo>
                  <a:lnTo>
                    <a:pt x="0" y="2"/>
                  </a:lnTo>
                  <a:lnTo>
                    <a:pt x="0" y="4"/>
                  </a:lnTo>
                  <a:lnTo>
                    <a:pt x="2" y="2"/>
                  </a:lnTo>
                  <a:lnTo>
                    <a:pt x="2" y="4"/>
                  </a:lnTo>
                  <a:lnTo>
                    <a:pt x="4" y="2"/>
                  </a:lnTo>
                  <a:lnTo>
                    <a:pt x="4" y="0"/>
                  </a:lnTo>
                  <a:lnTo>
                    <a:pt x="2" y="2"/>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8" name="Freeform 316"/>
            <p:cNvSpPr>
              <a:spLocks/>
            </p:cNvSpPr>
            <p:nvPr/>
          </p:nvSpPr>
          <p:spPr bwMode="auto">
            <a:xfrm>
              <a:off x="801" y="3651"/>
              <a:ext cx="4" cy="4"/>
            </a:xfrm>
            <a:custGeom>
              <a:avLst/>
              <a:gdLst>
                <a:gd name="T0" fmla="*/ 2 w 4"/>
                <a:gd name="T1" fmla="*/ 2 h 4"/>
                <a:gd name="T2" fmla="*/ 2 w 4"/>
                <a:gd name="T3" fmla="*/ 2 h 4"/>
                <a:gd name="T4" fmla="*/ 2 w 4"/>
                <a:gd name="T5" fmla="*/ 2 h 4"/>
                <a:gd name="T6" fmla="*/ 2 w 4"/>
                <a:gd name="T7" fmla="*/ 2 h 4"/>
                <a:gd name="T8" fmla="*/ 2 w 4"/>
                <a:gd name="T9" fmla="*/ 4 h 4"/>
                <a:gd name="T10" fmla="*/ 2 w 4"/>
                <a:gd name="T11" fmla="*/ 4 h 4"/>
                <a:gd name="T12" fmla="*/ 2 w 4"/>
                <a:gd name="T13" fmla="*/ 4 h 4"/>
                <a:gd name="T14" fmla="*/ 4 w 4"/>
                <a:gd name="T15" fmla="*/ 4 h 4"/>
                <a:gd name="T16" fmla="*/ 4 w 4"/>
                <a:gd name="T17" fmla="*/ 4 h 4"/>
                <a:gd name="T18" fmla="*/ 4 w 4"/>
                <a:gd name="T19" fmla="*/ 2 h 4"/>
                <a:gd name="T20" fmla="*/ 4 w 4"/>
                <a:gd name="T21" fmla="*/ 2 h 4"/>
                <a:gd name="T22" fmla="*/ 4 w 4"/>
                <a:gd name="T23" fmla="*/ 2 h 4"/>
                <a:gd name="T24" fmla="*/ 4 w 4"/>
                <a:gd name="T25" fmla="*/ 2 h 4"/>
                <a:gd name="T26" fmla="*/ 4 w 4"/>
                <a:gd name="T27" fmla="*/ 2 h 4"/>
                <a:gd name="T28" fmla="*/ 4 w 4"/>
                <a:gd name="T29" fmla="*/ 2 h 4"/>
                <a:gd name="T30" fmla="*/ 4 w 4"/>
                <a:gd name="T31" fmla="*/ 2 h 4"/>
                <a:gd name="T32" fmla="*/ 4 w 4"/>
                <a:gd name="T33" fmla="*/ 2 h 4"/>
                <a:gd name="T34" fmla="*/ 4 w 4"/>
                <a:gd name="T35" fmla="*/ 2 h 4"/>
                <a:gd name="T36" fmla="*/ 4 w 4"/>
                <a:gd name="T37" fmla="*/ 2 h 4"/>
                <a:gd name="T38" fmla="*/ 4 w 4"/>
                <a:gd name="T39" fmla="*/ 2 h 4"/>
                <a:gd name="T40" fmla="*/ 4 w 4"/>
                <a:gd name="T41" fmla="*/ 2 h 4"/>
                <a:gd name="T42" fmla="*/ 4 w 4"/>
                <a:gd name="T43" fmla="*/ 0 h 4"/>
                <a:gd name="T44" fmla="*/ 4 w 4"/>
                <a:gd name="T45" fmla="*/ 0 h 4"/>
                <a:gd name="T46" fmla="*/ 4 w 4"/>
                <a:gd name="T47" fmla="*/ 0 h 4"/>
                <a:gd name="T48" fmla="*/ 4 w 4"/>
                <a:gd name="T49" fmla="*/ 0 h 4"/>
                <a:gd name="T50" fmla="*/ 4 w 4"/>
                <a:gd name="T51" fmla="*/ 0 h 4"/>
                <a:gd name="T52" fmla="*/ 2 w 4"/>
                <a:gd name="T53" fmla="*/ 0 h 4"/>
                <a:gd name="T54" fmla="*/ 2 w 4"/>
                <a:gd name="T55" fmla="*/ 0 h 4"/>
                <a:gd name="T56" fmla="*/ 2 w 4"/>
                <a:gd name="T57" fmla="*/ 0 h 4"/>
                <a:gd name="T58" fmla="*/ 2 w 4"/>
                <a:gd name="T59" fmla="*/ 0 h 4"/>
                <a:gd name="T60" fmla="*/ 2 w 4"/>
                <a:gd name="T61" fmla="*/ 0 h 4"/>
                <a:gd name="T62" fmla="*/ 2 w 4"/>
                <a:gd name="T63" fmla="*/ 0 h 4"/>
                <a:gd name="T64" fmla="*/ 2 w 4"/>
                <a:gd name="T65" fmla="*/ 0 h 4"/>
                <a:gd name="T66" fmla="*/ 2 w 4"/>
                <a:gd name="T67" fmla="*/ 0 h 4"/>
                <a:gd name="T68" fmla="*/ 2 w 4"/>
                <a:gd name="T69" fmla="*/ 0 h 4"/>
                <a:gd name="T70" fmla="*/ 2 w 4"/>
                <a:gd name="T71" fmla="*/ 0 h 4"/>
                <a:gd name="T72" fmla="*/ 2 w 4"/>
                <a:gd name="T73" fmla="*/ 0 h 4"/>
                <a:gd name="T74" fmla="*/ 2 w 4"/>
                <a:gd name="T75" fmla="*/ 0 h 4"/>
                <a:gd name="T76" fmla="*/ 2 w 4"/>
                <a:gd name="T77" fmla="*/ 0 h 4"/>
                <a:gd name="T78" fmla="*/ 2 w 4"/>
                <a:gd name="T79" fmla="*/ 0 h 4"/>
                <a:gd name="T80" fmla="*/ 2 w 4"/>
                <a:gd name="T81" fmla="*/ 0 h 4"/>
                <a:gd name="T82" fmla="*/ 2 w 4"/>
                <a:gd name="T83" fmla="*/ 0 h 4"/>
                <a:gd name="T84" fmla="*/ 2 w 4"/>
                <a:gd name="T85" fmla="*/ 2 h 4"/>
                <a:gd name="T86" fmla="*/ 2 w 4"/>
                <a:gd name="T87" fmla="*/ 2 h 4"/>
                <a:gd name="T88" fmla="*/ 2 w 4"/>
                <a:gd name="T89" fmla="*/ 0 h 4"/>
                <a:gd name="T90" fmla="*/ 2 w 4"/>
                <a:gd name="T91" fmla="*/ 0 h 4"/>
                <a:gd name="T92" fmla="*/ 2 w 4"/>
                <a:gd name="T93" fmla="*/ 0 h 4"/>
                <a:gd name="T94" fmla="*/ 0 w 4"/>
                <a:gd name="T95" fmla="*/ 0 h 4"/>
                <a:gd name="T96" fmla="*/ 0 w 4"/>
                <a:gd name="T97" fmla="*/ 2 h 4"/>
                <a:gd name="T98" fmla="*/ 2 w 4"/>
                <a:gd name="T99" fmla="*/ 2 h 4"/>
                <a:gd name="T100" fmla="*/ 2 w 4"/>
                <a:gd name="T101" fmla="*/ 2 h 4"/>
                <a:gd name="T102" fmla="*/ 2 w 4"/>
                <a:gd name="T103" fmla="*/ 2 h 4"/>
                <a:gd name="T104" fmla="*/ 2 w 4"/>
                <a:gd name="T105" fmla="*/ 2 h 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 h="4">
                  <a:moveTo>
                    <a:pt x="2" y="2"/>
                  </a:moveTo>
                  <a:lnTo>
                    <a:pt x="2" y="2"/>
                  </a:lnTo>
                  <a:lnTo>
                    <a:pt x="2" y="4"/>
                  </a:lnTo>
                  <a:lnTo>
                    <a:pt x="4" y="4"/>
                  </a:lnTo>
                  <a:lnTo>
                    <a:pt x="4" y="2"/>
                  </a:lnTo>
                  <a:lnTo>
                    <a:pt x="4" y="0"/>
                  </a:lnTo>
                  <a:lnTo>
                    <a:pt x="2" y="0"/>
                  </a:lnTo>
                  <a:lnTo>
                    <a:pt x="2" y="2"/>
                  </a:ln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79" name="Freeform 317"/>
            <p:cNvSpPr>
              <a:spLocks/>
            </p:cNvSpPr>
            <p:nvPr/>
          </p:nvSpPr>
          <p:spPr bwMode="auto">
            <a:xfrm>
              <a:off x="799" y="3643"/>
              <a:ext cx="4" cy="6"/>
            </a:xfrm>
            <a:custGeom>
              <a:avLst/>
              <a:gdLst>
                <a:gd name="T0" fmla="*/ 2 w 4"/>
                <a:gd name="T1" fmla="*/ 6 h 6"/>
                <a:gd name="T2" fmla="*/ 2 w 4"/>
                <a:gd name="T3" fmla="*/ 6 h 6"/>
                <a:gd name="T4" fmla="*/ 2 w 4"/>
                <a:gd name="T5" fmla="*/ 6 h 6"/>
                <a:gd name="T6" fmla="*/ 2 w 4"/>
                <a:gd name="T7" fmla="*/ 6 h 6"/>
                <a:gd name="T8" fmla="*/ 4 w 4"/>
                <a:gd name="T9" fmla="*/ 4 h 6"/>
                <a:gd name="T10" fmla="*/ 4 w 4"/>
                <a:gd name="T11" fmla="*/ 4 h 6"/>
                <a:gd name="T12" fmla="*/ 4 w 4"/>
                <a:gd name="T13" fmla="*/ 6 h 6"/>
                <a:gd name="T14" fmla="*/ 4 w 4"/>
                <a:gd name="T15" fmla="*/ 4 h 6"/>
                <a:gd name="T16" fmla="*/ 4 w 4"/>
                <a:gd name="T17" fmla="*/ 4 h 6"/>
                <a:gd name="T18" fmla="*/ 4 w 4"/>
                <a:gd name="T19" fmla="*/ 4 h 6"/>
                <a:gd name="T20" fmla="*/ 4 w 4"/>
                <a:gd name="T21" fmla="*/ 4 h 6"/>
                <a:gd name="T22" fmla="*/ 4 w 4"/>
                <a:gd name="T23" fmla="*/ 2 h 6"/>
                <a:gd name="T24" fmla="*/ 4 w 4"/>
                <a:gd name="T25" fmla="*/ 2 h 6"/>
                <a:gd name="T26" fmla="*/ 4 w 4"/>
                <a:gd name="T27" fmla="*/ 2 h 6"/>
                <a:gd name="T28" fmla="*/ 2 w 4"/>
                <a:gd name="T29" fmla="*/ 0 h 6"/>
                <a:gd name="T30" fmla="*/ 2 w 4"/>
                <a:gd name="T31" fmla="*/ 0 h 6"/>
                <a:gd name="T32" fmla="*/ 2 w 4"/>
                <a:gd name="T33" fmla="*/ 0 h 6"/>
                <a:gd name="T34" fmla="*/ 0 w 4"/>
                <a:gd name="T35" fmla="*/ 0 h 6"/>
                <a:gd name="T36" fmla="*/ 0 w 4"/>
                <a:gd name="T37" fmla="*/ 0 h 6"/>
                <a:gd name="T38" fmla="*/ 0 w 4"/>
                <a:gd name="T39" fmla="*/ 0 h 6"/>
                <a:gd name="T40" fmla="*/ 0 w 4"/>
                <a:gd name="T41" fmla="*/ 2 h 6"/>
                <a:gd name="T42" fmla="*/ 0 w 4"/>
                <a:gd name="T43" fmla="*/ 2 h 6"/>
                <a:gd name="T44" fmla="*/ 0 w 4"/>
                <a:gd name="T45" fmla="*/ 2 h 6"/>
                <a:gd name="T46" fmla="*/ 0 w 4"/>
                <a:gd name="T47" fmla="*/ 2 h 6"/>
                <a:gd name="T48" fmla="*/ 0 w 4"/>
                <a:gd name="T49" fmla="*/ 2 h 6"/>
                <a:gd name="T50" fmla="*/ 0 w 4"/>
                <a:gd name="T51" fmla="*/ 4 h 6"/>
                <a:gd name="T52" fmla="*/ 0 w 4"/>
                <a:gd name="T53" fmla="*/ 4 h 6"/>
                <a:gd name="T54" fmla="*/ 0 w 4"/>
                <a:gd name="T55" fmla="*/ 4 h 6"/>
                <a:gd name="T56" fmla="*/ 0 w 4"/>
                <a:gd name="T57" fmla="*/ 6 h 6"/>
                <a:gd name="T58" fmla="*/ 0 w 4"/>
                <a:gd name="T59" fmla="*/ 6 h 6"/>
                <a:gd name="T60" fmla="*/ 0 w 4"/>
                <a:gd name="T61" fmla="*/ 6 h 6"/>
                <a:gd name="T62" fmla="*/ 0 w 4"/>
                <a:gd name="T63" fmla="*/ 6 h 6"/>
                <a:gd name="T64" fmla="*/ 0 w 4"/>
                <a:gd name="T65" fmla="*/ 6 h 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 h="6">
                  <a:moveTo>
                    <a:pt x="0" y="6"/>
                  </a:moveTo>
                  <a:lnTo>
                    <a:pt x="2" y="6"/>
                  </a:lnTo>
                  <a:lnTo>
                    <a:pt x="4" y="4"/>
                  </a:lnTo>
                  <a:lnTo>
                    <a:pt x="4" y="6"/>
                  </a:lnTo>
                  <a:lnTo>
                    <a:pt x="4" y="4"/>
                  </a:lnTo>
                  <a:lnTo>
                    <a:pt x="4" y="2"/>
                  </a:lnTo>
                  <a:lnTo>
                    <a:pt x="2" y="0"/>
                  </a:lnTo>
                  <a:lnTo>
                    <a:pt x="0" y="0"/>
                  </a:lnTo>
                  <a:lnTo>
                    <a:pt x="0" y="2"/>
                  </a:lnTo>
                  <a:lnTo>
                    <a:pt x="0" y="4"/>
                  </a:lnTo>
                  <a:lnTo>
                    <a:pt x="0" y="6"/>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0" name="Freeform 318"/>
            <p:cNvSpPr>
              <a:spLocks/>
            </p:cNvSpPr>
            <p:nvPr/>
          </p:nvSpPr>
          <p:spPr bwMode="auto">
            <a:xfrm>
              <a:off x="797" y="3651"/>
              <a:ext cx="4" cy="6"/>
            </a:xfrm>
            <a:custGeom>
              <a:avLst/>
              <a:gdLst>
                <a:gd name="T0" fmla="*/ 0 w 4"/>
                <a:gd name="T1" fmla="*/ 0 h 6"/>
                <a:gd name="T2" fmla="*/ 0 w 4"/>
                <a:gd name="T3" fmla="*/ 2 h 6"/>
                <a:gd name="T4" fmla="*/ 0 w 4"/>
                <a:gd name="T5" fmla="*/ 2 h 6"/>
                <a:gd name="T6" fmla="*/ 0 w 4"/>
                <a:gd name="T7" fmla="*/ 2 h 6"/>
                <a:gd name="T8" fmla="*/ 0 w 4"/>
                <a:gd name="T9" fmla="*/ 2 h 6"/>
                <a:gd name="T10" fmla="*/ 0 w 4"/>
                <a:gd name="T11" fmla="*/ 2 h 6"/>
                <a:gd name="T12" fmla="*/ 0 w 4"/>
                <a:gd name="T13" fmla="*/ 2 h 6"/>
                <a:gd name="T14" fmla="*/ 0 w 4"/>
                <a:gd name="T15" fmla="*/ 2 h 6"/>
                <a:gd name="T16" fmla="*/ 0 w 4"/>
                <a:gd name="T17" fmla="*/ 2 h 6"/>
                <a:gd name="T18" fmla="*/ 0 w 4"/>
                <a:gd name="T19" fmla="*/ 4 h 6"/>
                <a:gd name="T20" fmla="*/ 2 w 4"/>
                <a:gd name="T21" fmla="*/ 4 h 6"/>
                <a:gd name="T22" fmla="*/ 2 w 4"/>
                <a:gd name="T23" fmla="*/ 4 h 6"/>
                <a:gd name="T24" fmla="*/ 2 w 4"/>
                <a:gd name="T25" fmla="*/ 4 h 6"/>
                <a:gd name="T26" fmla="*/ 2 w 4"/>
                <a:gd name="T27" fmla="*/ 6 h 6"/>
                <a:gd name="T28" fmla="*/ 2 w 4"/>
                <a:gd name="T29" fmla="*/ 6 h 6"/>
                <a:gd name="T30" fmla="*/ 2 w 4"/>
                <a:gd name="T31" fmla="*/ 4 h 6"/>
                <a:gd name="T32" fmla="*/ 2 w 4"/>
                <a:gd name="T33" fmla="*/ 4 h 6"/>
                <a:gd name="T34" fmla="*/ 2 w 4"/>
                <a:gd name="T35" fmla="*/ 4 h 6"/>
                <a:gd name="T36" fmla="*/ 2 w 4"/>
                <a:gd name="T37" fmla="*/ 4 h 6"/>
                <a:gd name="T38" fmla="*/ 4 w 4"/>
                <a:gd name="T39" fmla="*/ 4 h 6"/>
                <a:gd name="T40" fmla="*/ 4 w 4"/>
                <a:gd name="T41" fmla="*/ 4 h 6"/>
                <a:gd name="T42" fmla="*/ 4 w 4"/>
                <a:gd name="T43" fmla="*/ 4 h 6"/>
                <a:gd name="T44" fmla="*/ 2 w 4"/>
                <a:gd name="T45" fmla="*/ 2 h 6"/>
                <a:gd name="T46" fmla="*/ 2 w 4"/>
                <a:gd name="T47" fmla="*/ 2 h 6"/>
                <a:gd name="T48" fmla="*/ 2 w 4"/>
                <a:gd name="T49" fmla="*/ 2 h 6"/>
                <a:gd name="T50" fmla="*/ 2 w 4"/>
                <a:gd name="T51" fmla="*/ 2 h 6"/>
                <a:gd name="T52" fmla="*/ 2 w 4"/>
                <a:gd name="T53" fmla="*/ 2 h 6"/>
                <a:gd name="T54" fmla="*/ 2 w 4"/>
                <a:gd name="T55" fmla="*/ 2 h 6"/>
                <a:gd name="T56" fmla="*/ 2 w 4"/>
                <a:gd name="T57" fmla="*/ 2 h 6"/>
                <a:gd name="T58" fmla="*/ 2 w 4"/>
                <a:gd name="T59" fmla="*/ 2 h 6"/>
                <a:gd name="T60" fmla="*/ 2 w 4"/>
                <a:gd name="T61" fmla="*/ 2 h 6"/>
                <a:gd name="T62" fmla="*/ 2 w 4"/>
                <a:gd name="T63" fmla="*/ 0 h 6"/>
                <a:gd name="T64" fmla="*/ 2 w 4"/>
                <a:gd name="T65" fmla="*/ 0 h 6"/>
                <a:gd name="T66" fmla="*/ 2 w 4"/>
                <a:gd name="T67" fmla="*/ 0 h 6"/>
                <a:gd name="T68" fmla="*/ 2 w 4"/>
                <a:gd name="T69" fmla="*/ 0 h 6"/>
                <a:gd name="T70" fmla="*/ 2 w 4"/>
                <a:gd name="T71" fmla="*/ 0 h 6"/>
                <a:gd name="T72" fmla="*/ 2 w 4"/>
                <a:gd name="T73" fmla="*/ 0 h 6"/>
                <a:gd name="T74" fmla="*/ 0 w 4"/>
                <a:gd name="T75" fmla="*/ 0 h 6"/>
                <a:gd name="T76" fmla="*/ 0 w 4"/>
                <a:gd name="T77" fmla="*/ 0 h 6"/>
                <a:gd name="T78" fmla="*/ 0 w 4"/>
                <a:gd name="T79" fmla="*/ 0 h 6"/>
                <a:gd name="T80" fmla="*/ 0 w 4"/>
                <a:gd name="T81" fmla="*/ 0 h 6"/>
                <a:gd name="T82" fmla="*/ 0 w 4"/>
                <a:gd name="T83" fmla="*/ 0 h 6"/>
                <a:gd name="T84" fmla="*/ 0 w 4"/>
                <a:gd name="T85" fmla="*/ 0 h 6"/>
                <a:gd name="T86" fmla="*/ 0 w 4"/>
                <a:gd name="T87" fmla="*/ 0 h 6"/>
                <a:gd name="T88" fmla="*/ 0 w 4"/>
                <a:gd name="T89" fmla="*/ 0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 h="6">
                  <a:moveTo>
                    <a:pt x="0" y="0"/>
                  </a:moveTo>
                  <a:lnTo>
                    <a:pt x="0" y="2"/>
                  </a:lnTo>
                  <a:lnTo>
                    <a:pt x="0" y="4"/>
                  </a:lnTo>
                  <a:lnTo>
                    <a:pt x="2" y="4"/>
                  </a:lnTo>
                  <a:lnTo>
                    <a:pt x="2" y="6"/>
                  </a:lnTo>
                  <a:lnTo>
                    <a:pt x="2" y="4"/>
                  </a:lnTo>
                  <a:lnTo>
                    <a:pt x="4" y="4"/>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1" name="Freeform 319"/>
            <p:cNvSpPr>
              <a:spLocks/>
            </p:cNvSpPr>
            <p:nvPr/>
          </p:nvSpPr>
          <p:spPr bwMode="auto">
            <a:xfrm>
              <a:off x="801" y="3667"/>
              <a:ext cx="4" cy="6"/>
            </a:xfrm>
            <a:custGeom>
              <a:avLst/>
              <a:gdLst>
                <a:gd name="T0" fmla="*/ 4 w 4"/>
                <a:gd name="T1" fmla="*/ 0 h 6"/>
                <a:gd name="T2" fmla="*/ 2 w 4"/>
                <a:gd name="T3" fmla="*/ 0 h 6"/>
                <a:gd name="T4" fmla="*/ 2 w 4"/>
                <a:gd name="T5" fmla="*/ 0 h 6"/>
                <a:gd name="T6" fmla="*/ 2 w 4"/>
                <a:gd name="T7" fmla="*/ 0 h 6"/>
                <a:gd name="T8" fmla="*/ 2 w 4"/>
                <a:gd name="T9" fmla="*/ 0 h 6"/>
                <a:gd name="T10" fmla="*/ 2 w 4"/>
                <a:gd name="T11" fmla="*/ 0 h 6"/>
                <a:gd name="T12" fmla="*/ 2 w 4"/>
                <a:gd name="T13" fmla="*/ 2 h 6"/>
                <a:gd name="T14" fmla="*/ 2 w 4"/>
                <a:gd name="T15" fmla="*/ 2 h 6"/>
                <a:gd name="T16" fmla="*/ 0 w 4"/>
                <a:gd name="T17" fmla="*/ 2 h 6"/>
                <a:gd name="T18" fmla="*/ 0 w 4"/>
                <a:gd name="T19" fmla="*/ 2 h 6"/>
                <a:gd name="T20" fmla="*/ 0 w 4"/>
                <a:gd name="T21" fmla="*/ 2 h 6"/>
                <a:gd name="T22" fmla="*/ 0 w 4"/>
                <a:gd name="T23" fmla="*/ 2 h 6"/>
                <a:gd name="T24" fmla="*/ 0 w 4"/>
                <a:gd name="T25" fmla="*/ 2 h 6"/>
                <a:gd name="T26" fmla="*/ 0 w 4"/>
                <a:gd name="T27" fmla="*/ 4 h 6"/>
                <a:gd name="T28" fmla="*/ 0 w 4"/>
                <a:gd name="T29" fmla="*/ 4 h 6"/>
                <a:gd name="T30" fmla="*/ 0 w 4"/>
                <a:gd name="T31" fmla="*/ 4 h 6"/>
                <a:gd name="T32" fmla="*/ 0 w 4"/>
                <a:gd name="T33" fmla="*/ 4 h 6"/>
                <a:gd name="T34" fmla="*/ 0 w 4"/>
                <a:gd name="T35" fmla="*/ 4 h 6"/>
                <a:gd name="T36" fmla="*/ 0 w 4"/>
                <a:gd name="T37" fmla="*/ 4 h 6"/>
                <a:gd name="T38" fmla="*/ 0 w 4"/>
                <a:gd name="T39" fmla="*/ 4 h 6"/>
                <a:gd name="T40" fmla="*/ 0 w 4"/>
                <a:gd name="T41" fmla="*/ 4 h 6"/>
                <a:gd name="T42" fmla="*/ 0 w 4"/>
                <a:gd name="T43" fmla="*/ 4 h 6"/>
                <a:gd name="T44" fmla="*/ 0 w 4"/>
                <a:gd name="T45" fmla="*/ 4 h 6"/>
                <a:gd name="T46" fmla="*/ 0 w 4"/>
                <a:gd name="T47" fmla="*/ 6 h 6"/>
                <a:gd name="T48" fmla="*/ 2 w 4"/>
                <a:gd name="T49" fmla="*/ 4 h 6"/>
                <a:gd name="T50" fmla="*/ 2 w 4"/>
                <a:gd name="T51" fmla="*/ 4 h 6"/>
                <a:gd name="T52" fmla="*/ 2 w 4"/>
                <a:gd name="T53" fmla="*/ 4 h 6"/>
                <a:gd name="T54" fmla="*/ 2 w 4"/>
                <a:gd name="T55" fmla="*/ 4 h 6"/>
                <a:gd name="T56" fmla="*/ 2 w 4"/>
                <a:gd name="T57" fmla="*/ 4 h 6"/>
                <a:gd name="T58" fmla="*/ 4 w 4"/>
                <a:gd name="T59" fmla="*/ 4 h 6"/>
                <a:gd name="T60" fmla="*/ 4 w 4"/>
                <a:gd name="T61" fmla="*/ 4 h 6"/>
                <a:gd name="T62" fmla="*/ 2 w 4"/>
                <a:gd name="T63" fmla="*/ 4 h 6"/>
                <a:gd name="T64" fmla="*/ 2 w 4"/>
                <a:gd name="T65" fmla="*/ 2 h 6"/>
                <a:gd name="T66" fmla="*/ 2 w 4"/>
                <a:gd name="T67" fmla="*/ 2 h 6"/>
                <a:gd name="T68" fmla="*/ 2 w 4"/>
                <a:gd name="T69" fmla="*/ 2 h 6"/>
                <a:gd name="T70" fmla="*/ 4 w 4"/>
                <a:gd name="T71" fmla="*/ 2 h 6"/>
                <a:gd name="T72" fmla="*/ 4 w 4"/>
                <a:gd name="T73" fmla="*/ 2 h 6"/>
                <a:gd name="T74" fmla="*/ 4 w 4"/>
                <a:gd name="T75" fmla="*/ 2 h 6"/>
                <a:gd name="T76" fmla="*/ 4 w 4"/>
                <a:gd name="T77" fmla="*/ 0 h 6"/>
                <a:gd name="T78" fmla="*/ 4 w 4"/>
                <a:gd name="T79" fmla="*/ 0 h 6"/>
                <a:gd name="T80" fmla="*/ 4 w 4"/>
                <a:gd name="T81" fmla="*/ 0 h 6"/>
                <a:gd name="T82" fmla="*/ 4 w 4"/>
                <a:gd name="T83" fmla="*/ 0 h 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 h="6">
                  <a:moveTo>
                    <a:pt x="4" y="0"/>
                  </a:moveTo>
                  <a:lnTo>
                    <a:pt x="2" y="0"/>
                  </a:lnTo>
                  <a:lnTo>
                    <a:pt x="2" y="2"/>
                  </a:lnTo>
                  <a:lnTo>
                    <a:pt x="0" y="2"/>
                  </a:lnTo>
                  <a:lnTo>
                    <a:pt x="0" y="4"/>
                  </a:lnTo>
                  <a:lnTo>
                    <a:pt x="0" y="6"/>
                  </a:lnTo>
                  <a:lnTo>
                    <a:pt x="2" y="4"/>
                  </a:lnTo>
                  <a:lnTo>
                    <a:pt x="4" y="4"/>
                  </a:lnTo>
                  <a:lnTo>
                    <a:pt x="2" y="4"/>
                  </a:lnTo>
                  <a:lnTo>
                    <a:pt x="2" y="2"/>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2" name="Freeform 320"/>
            <p:cNvSpPr>
              <a:spLocks/>
            </p:cNvSpPr>
            <p:nvPr/>
          </p:nvSpPr>
          <p:spPr bwMode="auto">
            <a:xfrm>
              <a:off x="805" y="3681"/>
              <a:ext cx="4" cy="6"/>
            </a:xfrm>
            <a:custGeom>
              <a:avLst/>
              <a:gdLst>
                <a:gd name="T0" fmla="*/ 4 w 4"/>
                <a:gd name="T1" fmla="*/ 4 h 6"/>
                <a:gd name="T2" fmla="*/ 4 w 4"/>
                <a:gd name="T3" fmla="*/ 4 h 6"/>
                <a:gd name="T4" fmla="*/ 4 w 4"/>
                <a:gd name="T5" fmla="*/ 2 h 6"/>
                <a:gd name="T6" fmla="*/ 4 w 4"/>
                <a:gd name="T7" fmla="*/ 2 h 6"/>
                <a:gd name="T8" fmla="*/ 4 w 4"/>
                <a:gd name="T9" fmla="*/ 0 h 6"/>
                <a:gd name="T10" fmla="*/ 4 w 4"/>
                <a:gd name="T11" fmla="*/ 0 h 6"/>
                <a:gd name="T12" fmla="*/ 4 w 4"/>
                <a:gd name="T13" fmla="*/ 0 h 6"/>
                <a:gd name="T14" fmla="*/ 4 w 4"/>
                <a:gd name="T15" fmla="*/ 0 h 6"/>
                <a:gd name="T16" fmla="*/ 4 w 4"/>
                <a:gd name="T17" fmla="*/ 0 h 6"/>
                <a:gd name="T18" fmla="*/ 4 w 4"/>
                <a:gd name="T19" fmla="*/ 0 h 6"/>
                <a:gd name="T20" fmla="*/ 4 w 4"/>
                <a:gd name="T21" fmla="*/ 0 h 6"/>
                <a:gd name="T22" fmla="*/ 4 w 4"/>
                <a:gd name="T23" fmla="*/ 0 h 6"/>
                <a:gd name="T24" fmla="*/ 4 w 4"/>
                <a:gd name="T25" fmla="*/ 0 h 6"/>
                <a:gd name="T26" fmla="*/ 4 w 4"/>
                <a:gd name="T27" fmla="*/ 0 h 6"/>
                <a:gd name="T28" fmla="*/ 4 w 4"/>
                <a:gd name="T29" fmla="*/ 0 h 6"/>
                <a:gd name="T30" fmla="*/ 2 w 4"/>
                <a:gd name="T31" fmla="*/ 2 h 6"/>
                <a:gd name="T32" fmla="*/ 2 w 4"/>
                <a:gd name="T33" fmla="*/ 2 h 6"/>
                <a:gd name="T34" fmla="*/ 2 w 4"/>
                <a:gd name="T35" fmla="*/ 2 h 6"/>
                <a:gd name="T36" fmla="*/ 2 w 4"/>
                <a:gd name="T37" fmla="*/ 2 h 6"/>
                <a:gd name="T38" fmla="*/ 2 w 4"/>
                <a:gd name="T39" fmla="*/ 2 h 6"/>
                <a:gd name="T40" fmla="*/ 2 w 4"/>
                <a:gd name="T41" fmla="*/ 2 h 6"/>
                <a:gd name="T42" fmla="*/ 2 w 4"/>
                <a:gd name="T43" fmla="*/ 4 h 6"/>
                <a:gd name="T44" fmla="*/ 0 w 4"/>
                <a:gd name="T45" fmla="*/ 4 h 6"/>
                <a:gd name="T46" fmla="*/ 0 w 4"/>
                <a:gd name="T47" fmla="*/ 4 h 6"/>
                <a:gd name="T48" fmla="*/ 0 w 4"/>
                <a:gd name="T49" fmla="*/ 6 h 6"/>
                <a:gd name="T50" fmla="*/ 0 w 4"/>
                <a:gd name="T51" fmla="*/ 6 h 6"/>
                <a:gd name="T52" fmla="*/ 0 w 4"/>
                <a:gd name="T53" fmla="*/ 6 h 6"/>
                <a:gd name="T54" fmla="*/ 0 w 4"/>
                <a:gd name="T55" fmla="*/ 6 h 6"/>
                <a:gd name="T56" fmla="*/ 0 w 4"/>
                <a:gd name="T57" fmla="*/ 6 h 6"/>
                <a:gd name="T58" fmla="*/ 2 w 4"/>
                <a:gd name="T59" fmla="*/ 6 h 6"/>
                <a:gd name="T60" fmla="*/ 2 w 4"/>
                <a:gd name="T61" fmla="*/ 6 h 6"/>
                <a:gd name="T62" fmla="*/ 2 w 4"/>
                <a:gd name="T63" fmla="*/ 6 h 6"/>
                <a:gd name="T64" fmla="*/ 2 w 4"/>
                <a:gd name="T65" fmla="*/ 4 h 6"/>
                <a:gd name="T66" fmla="*/ 4 w 4"/>
                <a:gd name="T67" fmla="*/ 4 h 6"/>
                <a:gd name="T68" fmla="*/ 4 w 4"/>
                <a:gd name="T69" fmla="*/ 4 h 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 h="6">
                  <a:moveTo>
                    <a:pt x="4" y="4"/>
                  </a:moveTo>
                  <a:lnTo>
                    <a:pt x="4" y="4"/>
                  </a:lnTo>
                  <a:lnTo>
                    <a:pt x="4" y="2"/>
                  </a:lnTo>
                  <a:lnTo>
                    <a:pt x="4" y="0"/>
                  </a:lnTo>
                  <a:lnTo>
                    <a:pt x="2" y="2"/>
                  </a:lnTo>
                  <a:lnTo>
                    <a:pt x="2" y="4"/>
                  </a:lnTo>
                  <a:lnTo>
                    <a:pt x="0" y="4"/>
                  </a:lnTo>
                  <a:lnTo>
                    <a:pt x="0" y="6"/>
                  </a:lnTo>
                  <a:lnTo>
                    <a:pt x="2" y="6"/>
                  </a:lnTo>
                  <a:lnTo>
                    <a:pt x="2" y="4"/>
                  </a:lnTo>
                  <a:lnTo>
                    <a:pt x="4"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3" name="Freeform 321"/>
            <p:cNvSpPr>
              <a:spLocks/>
            </p:cNvSpPr>
            <p:nvPr/>
          </p:nvSpPr>
          <p:spPr bwMode="auto">
            <a:xfrm>
              <a:off x="801" y="3683"/>
              <a:ext cx="4" cy="4"/>
            </a:xfrm>
            <a:custGeom>
              <a:avLst/>
              <a:gdLst>
                <a:gd name="T0" fmla="*/ 4 w 4"/>
                <a:gd name="T1" fmla="*/ 0 h 4"/>
                <a:gd name="T2" fmla="*/ 4 w 4"/>
                <a:gd name="T3" fmla="*/ 0 h 4"/>
                <a:gd name="T4" fmla="*/ 4 w 4"/>
                <a:gd name="T5" fmla="*/ 0 h 4"/>
                <a:gd name="T6" fmla="*/ 4 w 4"/>
                <a:gd name="T7" fmla="*/ 0 h 4"/>
                <a:gd name="T8" fmla="*/ 4 w 4"/>
                <a:gd name="T9" fmla="*/ 0 h 4"/>
                <a:gd name="T10" fmla="*/ 4 w 4"/>
                <a:gd name="T11" fmla="*/ 0 h 4"/>
                <a:gd name="T12" fmla="*/ 4 w 4"/>
                <a:gd name="T13" fmla="*/ 0 h 4"/>
                <a:gd name="T14" fmla="*/ 4 w 4"/>
                <a:gd name="T15" fmla="*/ 0 h 4"/>
                <a:gd name="T16" fmla="*/ 4 w 4"/>
                <a:gd name="T17" fmla="*/ 0 h 4"/>
                <a:gd name="T18" fmla="*/ 4 w 4"/>
                <a:gd name="T19" fmla="*/ 2 h 4"/>
                <a:gd name="T20" fmla="*/ 2 w 4"/>
                <a:gd name="T21" fmla="*/ 2 h 4"/>
                <a:gd name="T22" fmla="*/ 2 w 4"/>
                <a:gd name="T23" fmla="*/ 2 h 4"/>
                <a:gd name="T24" fmla="*/ 2 w 4"/>
                <a:gd name="T25" fmla="*/ 2 h 4"/>
                <a:gd name="T26" fmla="*/ 2 w 4"/>
                <a:gd name="T27" fmla="*/ 2 h 4"/>
                <a:gd name="T28" fmla="*/ 2 w 4"/>
                <a:gd name="T29" fmla="*/ 4 h 4"/>
                <a:gd name="T30" fmla="*/ 2 w 4"/>
                <a:gd name="T31" fmla="*/ 4 h 4"/>
                <a:gd name="T32" fmla="*/ 2 w 4"/>
                <a:gd name="T33" fmla="*/ 4 h 4"/>
                <a:gd name="T34" fmla="*/ 2 w 4"/>
                <a:gd name="T35" fmla="*/ 2 h 4"/>
                <a:gd name="T36" fmla="*/ 2 w 4"/>
                <a:gd name="T37" fmla="*/ 2 h 4"/>
                <a:gd name="T38" fmla="*/ 0 w 4"/>
                <a:gd name="T39" fmla="*/ 2 h 4"/>
                <a:gd name="T40" fmla="*/ 0 w 4"/>
                <a:gd name="T41" fmla="*/ 2 h 4"/>
                <a:gd name="T42" fmla="*/ 0 w 4"/>
                <a:gd name="T43" fmla="*/ 2 h 4"/>
                <a:gd name="T44" fmla="*/ 0 w 4"/>
                <a:gd name="T45" fmla="*/ 2 h 4"/>
                <a:gd name="T46" fmla="*/ 0 w 4"/>
                <a:gd name="T47" fmla="*/ 2 h 4"/>
                <a:gd name="T48" fmla="*/ 0 w 4"/>
                <a:gd name="T49" fmla="*/ 2 h 4"/>
                <a:gd name="T50" fmla="*/ 0 w 4"/>
                <a:gd name="T51" fmla="*/ 2 h 4"/>
                <a:gd name="T52" fmla="*/ 0 w 4"/>
                <a:gd name="T53" fmla="*/ 4 h 4"/>
                <a:gd name="T54" fmla="*/ 0 w 4"/>
                <a:gd name="T55" fmla="*/ 4 h 4"/>
                <a:gd name="T56" fmla="*/ 0 w 4"/>
                <a:gd name="T57" fmla="*/ 4 h 4"/>
                <a:gd name="T58" fmla="*/ 0 w 4"/>
                <a:gd name="T59" fmla="*/ 4 h 4"/>
                <a:gd name="T60" fmla="*/ 0 w 4"/>
                <a:gd name="T61" fmla="*/ 4 h 4"/>
                <a:gd name="T62" fmla="*/ 0 w 4"/>
                <a:gd name="T63" fmla="*/ 4 h 4"/>
                <a:gd name="T64" fmla="*/ 0 w 4"/>
                <a:gd name="T65" fmla="*/ 4 h 4"/>
                <a:gd name="T66" fmla="*/ 0 w 4"/>
                <a:gd name="T67" fmla="*/ 4 h 4"/>
                <a:gd name="T68" fmla="*/ 0 w 4"/>
                <a:gd name="T69" fmla="*/ 4 h 4"/>
                <a:gd name="T70" fmla="*/ 0 w 4"/>
                <a:gd name="T71" fmla="*/ 4 h 4"/>
                <a:gd name="T72" fmla="*/ 0 w 4"/>
                <a:gd name="T73" fmla="*/ 4 h 4"/>
                <a:gd name="T74" fmla="*/ 0 w 4"/>
                <a:gd name="T75" fmla="*/ 4 h 4"/>
                <a:gd name="T76" fmla="*/ 0 w 4"/>
                <a:gd name="T77" fmla="*/ 4 h 4"/>
                <a:gd name="T78" fmla="*/ 0 w 4"/>
                <a:gd name="T79" fmla="*/ 4 h 4"/>
                <a:gd name="T80" fmla="*/ 0 w 4"/>
                <a:gd name="T81" fmla="*/ 4 h 4"/>
                <a:gd name="T82" fmla="*/ 2 w 4"/>
                <a:gd name="T83" fmla="*/ 4 h 4"/>
                <a:gd name="T84" fmla="*/ 2 w 4"/>
                <a:gd name="T85" fmla="*/ 4 h 4"/>
                <a:gd name="T86" fmla="*/ 2 w 4"/>
                <a:gd name="T87" fmla="*/ 4 h 4"/>
                <a:gd name="T88" fmla="*/ 2 w 4"/>
                <a:gd name="T89" fmla="*/ 4 h 4"/>
                <a:gd name="T90" fmla="*/ 2 w 4"/>
                <a:gd name="T91" fmla="*/ 4 h 4"/>
                <a:gd name="T92" fmla="*/ 2 w 4"/>
                <a:gd name="T93" fmla="*/ 4 h 4"/>
                <a:gd name="T94" fmla="*/ 4 w 4"/>
                <a:gd name="T95" fmla="*/ 2 h 4"/>
                <a:gd name="T96" fmla="*/ 4 w 4"/>
                <a:gd name="T97" fmla="*/ 2 h 4"/>
                <a:gd name="T98" fmla="*/ 4 w 4"/>
                <a:gd name="T99" fmla="*/ 2 h 4"/>
                <a:gd name="T100" fmla="*/ 4 w 4"/>
                <a:gd name="T101" fmla="*/ 2 h 4"/>
                <a:gd name="T102" fmla="*/ 4 w 4"/>
                <a:gd name="T103" fmla="*/ 0 h 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 h="4">
                  <a:moveTo>
                    <a:pt x="4" y="0"/>
                  </a:moveTo>
                  <a:lnTo>
                    <a:pt x="4" y="0"/>
                  </a:lnTo>
                  <a:lnTo>
                    <a:pt x="4" y="2"/>
                  </a:lnTo>
                  <a:lnTo>
                    <a:pt x="2" y="2"/>
                  </a:lnTo>
                  <a:lnTo>
                    <a:pt x="2" y="4"/>
                  </a:lnTo>
                  <a:lnTo>
                    <a:pt x="2" y="2"/>
                  </a:lnTo>
                  <a:lnTo>
                    <a:pt x="0" y="2"/>
                  </a:lnTo>
                  <a:lnTo>
                    <a:pt x="0" y="4"/>
                  </a:lnTo>
                  <a:lnTo>
                    <a:pt x="2" y="4"/>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4" name="Freeform 322"/>
            <p:cNvSpPr>
              <a:spLocks/>
            </p:cNvSpPr>
            <p:nvPr/>
          </p:nvSpPr>
          <p:spPr bwMode="auto">
            <a:xfrm>
              <a:off x="803" y="3677"/>
              <a:ext cx="6" cy="8"/>
            </a:xfrm>
            <a:custGeom>
              <a:avLst/>
              <a:gdLst>
                <a:gd name="T0" fmla="*/ 4 w 6"/>
                <a:gd name="T1" fmla="*/ 0 h 8"/>
                <a:gd name="T2" fmla="*/ 4 w 6"/>
                <a:gd name="T3" fmla="*/ 0 h 8"/>
                <a:gd name="T4" fmla="*/ 2 w 6"/>
                <a:gd name="T5" fmla="*/ 0 h 8"/>
                <a:gd name="T6" fmla="*/ 2 w 6"/>
                <a:gd name="T7" fmla="*/ 0 h 8"/>
                <a:gd name="T8" fmla="*/ 2 w 6"/>
                <a:gd name="T9" fmla="*/ 2 h 8"/>
                <a:gd name="T10" fmla="*/ 2 w 6"/>
                <a:gd name="T11" fmla="*/ 2 h 8"/>
                <a:gd name="T12" fmla="*/ 2 w 6"/>
                <a:gd name="T13" fmla="*/ 2 h 8"/>
                <a:gd name="T14" fmla="*/ 2 w 6"/>
                <a:gd name="T15" fmla="*/ 2 h 8"/>
                <a:gd name="T16" fmla="*/ 2 w 6"/>
                <a:gd name="T17" fmla="*/ 2 h 8"/>
                <a:gd name="T18" fmla="*/ 2 w 6"/>
                <a:gd name="T19" fmla="*/ 2 h 8"/>
                <a:gd name="T20" fmla="*/ 2 w 6"/>
                <a:gd name="T21" fmla="*/ 2 h 8"/>
                <a:gd name="T22" fmla="*/ 2 w 6"/>
                <a:gd name="T23" fmla="*/ 4 h 8"/>
                <a:gd name="T24" fmla="*/ 2 w 6"/>
                <a:gd name="T25" fmla="*/ 4 h 8"/>
                <a:gd name="T26" fmla="*/ 0 w 6"/>
                <a:gd name="T27" fmla="*/ 4 h 8"/>
                <a:gd name="T28" fmla="*/ 0 w 6"/>
                <a:gd name="T29" fmla="*/ 6 h 8"/>
                <a:gd name="T30" fmla="*/ 0 w 6"/>
                <a:gd name="T31" fmla="*/ 6 h 8"/>
                <a:gd name="T32" fmla="*/ 0 w 6"/>
                <a:gd name="T33" fmla="*/ 6 h 8"/>
                <a:gd name="T34" fmla="*/ 0 w 6"/>
                <a:gd name="T35" fmla="*/ 6 h 8"/>
                <a:gd name="T36" fmla="*/ 0 w 6"/>
                <a:gd name="T37" fmla="*/ 6 h 8"/>
                <a:gd name="T38" fmla="*/ 0 w 6"/>
                <a:gd name="T39" fmla="*/ 8 h 8"/>
                <a:gd name="T40" fmla="*/ 0 w 6"/>
                <a:gd name="T41" fmla="*/ 8 h 8"/>
                <a:gd name="T42" fmla="*/ 0 w 6"/>
                <a:gd name="T43" fmla="*/ 8 h 8"/>
                <a:gd name="T44" fmla="*/ 0 w 6"/>
                <a:gd name="T45" fmla="*/ 8 h 8"/>
                <a:gd name="T46" fmla="*/ 0 w 6"/>
                <a:gd name="T47" fmla="*/ 8 h 8"/>
                <a:gd name="T48" fmla="*/ 0 w 6"/>
                <a:gd name="T49" fmla="*/ 8 h 8"/>
                <a:gd name="T50" fmla="*/ 0 w 6"/>
                <a:gd name="T51" fmla="*/ 8 h 8"/>
                <a:gd name="T52" fmla="*/ 0 w 6"/>
                <a:gd name="T53" fmla="*/ 8 h 8"/>
                <a:gd name="T54" fmla="*/ 0 w 6"/>
                <a:gd name="T55" fmla="*/ 8 h 8"/>
                <a:gd name="T56" fmla="*/ 0 w 6"/>
                <a:gd name="T57" fmla="*/ 8 h 8"/>
                <a:gd name="T58" fmla="*/ 0 w 6"/>
                <a:gd name="T59" fmla="*/ 6 h 8"/>
                <a:gd name="T60" fmla="*/ 0 w 6"/>
                <a:gd name="T61" fmla="*/ 6 h 8"/>
                <a:gd name="T62" fmla="*/ 2 w 6"/>
                <a:gd name="T63" fmla="*/ 6 h 8"/>
                <a:gd name="T64" fmla="*/ 2 w 6"/>
                <a:gd name="T65" fmla="*/ 6 h 8"/>
                <a:gd name="T66" fmla="*/ 2 w 6"/>
                <a:gd name="T67" fmla="*/ 6 h 8"/>
                <a:gd name="T68" fmla="*/ 2 w 6"/>
                <a:gd name="T69" fmla="*/ 6 h 8"/>
                <a:gd name="T70" fmla="*/ 2 w 6"/>
                <a:gd name="T71" fmla="*/ 6 h 8"/>
                <a:gd name="T72" fmla="*/ 2 w 6"/>
                <a:gd name="T73" fmla="*/ 6 h 8"/>
                <a:gd name="T74" fmla="*/ 2 w 6"/>
                <a:gd name="T75" fmla="*/ 6 h 8"/>
                <a:gd name="T76" fmla="*/ 2 w 6"/>
                <a:gd name="T77" fmla="*/ 4 h 8"/>
                <a:gd name="T78" fmla="*/ 2 w 6"/>
                <a:gd name="T79" fmla="*/ 4 h 8"/>
                <a:gd name="T80" fmla="*/ 2 w 6"/>
                <a:gd name="T81" fmla="*/ 4 h 8"/>
                <a:gd name="T82" fmla="*/ 2 w 6"/>
                <a:gd name="T83" fmla="*/ 4 h 8"/>
                <a:gd name="T84" fmla="*/ 2 w 6"/>
                <a:gd name="T85" fmla="*/ 4 h 8"/>
                <a:gd name="T86" fmla="*/ 2 w 6"/>
                <a:gd name="T87" fmla="*/ 4 h 8"/>
                <a:gd name="T88" fmla="*/ 4 w 6"/>
                <a:gd name="T89" fmla="*/ 4 h 8"/>
                <a:gd name="T90" fmla="*/ 4 w 6"/>
                <a:gd name="T91" fmla="*/ 4 h 8"/>
                <a:gd name="T92" fmla="*/ 4 w 6"/>
                <a:gd name="T93" fmla="*/ 4 h 8"/>
                <a:gd name="T94" fmla="*/ 4 w 6"/>
                <a:gd name="T95" fmla="*/ 4 h 8"/>
                <a:gd name="T96" fmla="*/ 4 w 6"/>
                <a:gd name="T97" fmla="*/ 4 h 8"/>
                <a:gd name="T98" fmla="*/ 4 w 6"/>
                <a:gd name="T99" fmla="*/ 2 h 8"/>
                <a:gd name="T100" fmla="*/ 6 w 6"/>
                <a:gd name="T101" fmla="*/ 2 h 8"/>
                <a:gd name="T102" fmla="*/ 4 w 6"/>
                <a:gd name="T103" fmla="*/ 2 h 8"/>
                <a:gd name="T104" fmla="*/ 4 w 6"/>
                <a:gd name="T105" fmla="*/ 2 h 8"/>
                <a:gd name="T106" fmla="*/ 4 w 6"/>
                <a:gd name="T107" fmla="*/ 2 h 8"/>
                <a:gd name="T108" fmla="*/ 4 w 6"/>
                <a:gd name="T109" fmla="*/ 2 h 8"/>
                <a:gd name="T110" fmla="*/ 4 w 6"/>
                <a:gd name="T111" fmla="*/ 2 h 8"/>
                <a:gd name="T112" fmla="*/ 4 w 6"/>
                <a:gd name="T113" fmla="*/ 2 h 8"/>
                <a:gd name="T114" fmla="*/ 4 w 6"/>
                <a:gd name="T115" fmla="*/ 2 h 8"/>
                <a:gd name="T116" fmla="*/ 4 w 6"/>
                <a:gd name="T117" fmla="*/ 0 h 8"/>
                <a:gd name="T118" fmla="*/ 4 w 6"/>
                <a:gd name="T119" fmla="*/ 0 h 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 h="8">
                  <a:moveTo>
                    <a:pt x="4" y="0"/>
                  </a:moveTo>
                  <a:lnTo>
                    <a:pt x="4" y="0"/>
                  </a:lnTo>
                  <a:lnTo>
                    <a:pt x="2" y="0"/>
                  </a:lnTo>
                  <a:lnTo>
                    <a:pt x="2" y="2"/>
                  </a:lnTo>
                  <a:lnTo>
                    <a:pt x="2" y="4"/>
                  </a:lnTo>
                  <a:lnTo>
                    <a:pt x="0" y="4"/>
                  </a:lnTo>
                  <a:lnTo>
                    <a:pt x="0" y="6"/>
                  </a:lnTo>
                  <a:lnTo>
                    <a:pt x="0" y="8"/>
                  </a:lnTo>
                  <a:lnTo>
                    <a:pt x="0" y="6"/>
                  </a:lnTo>
                  <a:lnTo>
                    <a:pt x="2" y="6"/>
                  </a:lnTo>
                  <a:lnTo>
                    <a:pt x="2" y="4"/>
                  </a:lnTo>
                  <a:lnTo>
                    <a:pt x="4" y="4"/>
                  </a:lnTo>
                  <a:lnTo>
                    <a:pt x="4" y="2"/>
                  </a:lnTo>
                  <a:lnTo>
                    <a:pt x="6" y="2"/>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5" name="Freeform 323"/>
            <p:cNvSpPr>
              <a:spLocks/>
            </p:cNvSpPr>
            <p:nvPr/>
          </p:nvSpPr>
          <p:spPr bwMode="auto">
            <a:xfrm>
              <a:off x="799" y="3675"/>
              <a:ext cx="6" cy="10"/>
            </a:xfrm>
            <a:custGeom>
              <a:avLst/>
              <a:gdLst>
                <a:gd name="T0" fmla="*/ 2 w 6"/>
                <a:gd name="T1" fmla="*/ 8 h 10"/>
                <a:gd name="T2" fmla="*/ 4 w 6"/>
                <a:gd name="T3" fmla="*/ 8 h 10"/>
                <a:gd name="T4" fmla="*/ 4 w 6"/>
                <a:gd name="T5" fmla="*/ 8 h 10"/>
                <a:gd name="T6" fmla="*/ 4 w 6"/>
                <a:gd name="T7" fmla="*/ 6 h 10"/>
                <a:gd name="T8" fmla="*/ 4 w 6"/>
                <a:gd name="T9" fmla="*/ 6 h 10"/>
                <a:gd name="T10" fmla="*/ 4 w 6"/>
                <a:gd name="T11" fmla="*/ 4 h 10"/>
                <a:gd name="T12" fmla="*/ 4 w 6"/>
                <a:gd name="T13" fmla="*/ 4 h 10"/>
                <a:gd name="T14" fmla="*/ 4 w 6"/>
                <a:gd name="T15" fmla="*/ 2 h 10"/>
                <a:gd name="T16" fmla="*/ 4 w 6"/>
                <a:gd name="T17" fmla="*/ 2 h 10"/>
                <a:gd name="T18" fmla="*/ 6 w 6"/>
                <a:gd name="T19" fmla="*/ 2 h 10"/>
                <a:gd name="T20" fmla="*/ 6 w 6"/>
                <a:gd name="T21" fmla="*/ 2 h 10"/>
                <a:gd name="T22" fmla="*/ 4 w 6"/>
                <a:gd name="T23" fmla="*/ 0 h 10"/>
                <a:gd name="T24" fmla="*/ 4 w 6"/>
                <a:gd name="T25" fmla="*/ 2 h 10"/>
                <a:gd name="T26" fmla="*/ 4 w 6"/>
                <a:gd name="T27" fmla="*/ 2 h 10"/>
                <a:gd name="T28" fmla="*/ 4 w 6"/>
                <a:gd name="T29" fmla="*/ 4 h 10"/>
                <a:gd name="T30" fmla="*/ 4 w 6"/>
                <a:gd name="T31" fmla="*/ 4 h 10"/>
                <a:gd name="T32" fmla="*/ 4 w 6"/>
                <a:gd name="T33" fmla="*/ 4 h 10"/>
                <a:gd name="T34" fmla="*/ 4 w 6"/>
                <a:gd name="T35" fmla="*/ 4 h 10"/>
                <a:gd name="T36" fmla="*/ 4 w 6"/>
                <a:gd name="T37" fmla="*/ 4 h 10"/>
                <a:gd name="T38" fmla="*/ 2 w 6"/>
                <a:gd name="T39" fmla="*/ 4 h 10"/>
                <a:gd name="T40" fmla="*/ 2 w 6"/>
                <a:gd name="T41" fmla="*/ 4 h 10"/>
                <a:gd name="T42" fmla="*/ 2 w 6"/>
                <a:gd name="T43" fmla="*/ 4 h 10"/>
                <a:gd name="T44" fmla="*/ 0 w 6"/>
                <a:gd name="T45" fmla="*/ 6 h 10"/>
                <a:gd name="T46" fmla="*/ 0 w 6"/>
                <a:gd name="T47" fmla="*/ 6 h 10"/>
                <a:gd name="T48" fmla="*/ 0 w 6"/>
                <a:gd name="T49" fmla="*/ 6 h 10"/>
                <a:gd name="T50" fmla="*/ 0 w 6"/>
                <a:gd name="T51" fmla="*/ 6 h 10"/>
                <a:gd name="T52" fmla="*/ 2 w 6"/>
                <a:gd name="T53" fmla="*/ 6 h 10"/>
                <a:gd name="T54" fmla="*/ 2 w 6"/>
                <a:gd name="T55" fmla="*/ 6 h 10"/>
                <a:gd name="T56" fmla="*/ 2 w 6"/>
                <a:gd name="T57" fmla="*/ 6 h 10"/>
                <a:gd name="T58" fmla="*/ 2 w 6"/>
                <a:gd name="T59" fmla="*/ 8 h 10"/>
                <a:gd name="T60" fmla="*/ 0 w 6"/>
                <a:gd name="T61" fmla="*/ 8 h 10"/>
                <a:gd name="T62" fmla="*/ 0 w 6"/>
                <a:gd name="T63" fmla="*/ 8 h 10"/>
                <a:gd name="T64" fmla="*/ 0 w 6"/>
                <a:gd name="T65" fmla="*/ 8 h 10"/>
                <a:gd name="T66" fmla="*/ 2 w 6"/>
                <a:gd name="T67" fmla="*/ 8 h 10"/>
                <a:gd name="T68" fmla="*/ 2 w 6"/>
                <a:gd name="T69" fmla="*/ 8 h 10"/>
                <a:gd name="T70" fmla="*/ 2 w 6"/>
                <a:gd name="T71" fmla="*/ 8 h 10"/>
                <a:gd name="T72" fmla="*/ 2 w 6"/>
                <a:gd name="T73" fmla="*/ 8 h 10"/>
                <a:gd name="T74" fmla="*/ 0 w 6"/>
                <a:gd name="T75" fmla="*/ 8 h 10"/>
                <a:gd name="T76" fmla="*/ 0 w 6"/>
                <a:gd name="T77" fmla="*/ 10 h 10"/>
                <a:gd name="T78" fmla="*/ 0 w 6"/>
                <a:gd name="T79" fmla="*/ 10 h 10"/>
                <a:gd name="T80" fmla="*/ 2 w 6"/>
                <a:gd name="T81" fmla="*/ 10 h 1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 h="10">
                  <a:moveTo>
                    <a:pt x="2" y="10"/>
                  </a:moveTo>
                  <a:lnTo>
                    <a:pt x="2" y="8"/>
                  </a:lnTo>
                  <a:lnTo>
                    <a:pt x="4" y="8"/>
                  </a:lnTo>
                  <a:lnTo>
                    <a:pt x="4" y="6"/>
                  </a:lnTo>
                  <a:lnTo>
                    <a:pt x="4" y="4"/>
                  </a:lnTo>
                  <a:lnTo>
                    <a:pt x="4" y="2"/>
                  </a:lnTo>
                  <a:lnTo>
                    <a:pt x="6" y="2"/>
                  </a:lnTo>
                  <a:lnTo>
                    <a:pt x="4" y="0"/>
                  </a:lnTo>
                  <a:lnTo>
                    <a:pt x="4" y="2"/>
                  </a:lnTo>
                  <a:lnTo>
                    <a:pt x="4" y="4"/>
                  </a:lnTo>
                  <a:lnTo>
                    <a:pt x="2" y="4"/>
                  </a:lnTo>
                  <a:lnTo>
                    <a:pt x="2" y="6"/>
                  </a:lnTo>
                  <a:lnTo>
                    <a:pt x="0" y="6"/>
                  </a:lnTo>
                  <a:lnTo>
                    <a:pt x="2" y="6"/>
                  </a:lnTo>
                  <a:lnTo>
                    <a:pt x="2" y="8"/>
                  </a:lnTo>
                  <a:lnTo>
                    <a:pt x="0" y="8"/>
                  </a:lnTo>
                  <a:lnTo>
                    <a:pt x="2" y="8"/>
                  </a:lnTo>
                  <a:lnTo>
                    <a:pt x="0" y="8"/>
                  </a:lnTo>
                  <a:lnTo>
                    <a:pt x="0" y="10"/>
                  </a:lnTo>
                  <a:lnTo>
                    <a:pt x="2" y="1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6" name="Freeform 324"/>
            <p:cNvSpPr>
              <a:spLocks/>
            </p:cNvSpPr>
            <p:nvPr/>
          </p:nvSpPr>
          <p:spPr bwMode="auto">
            <a:xfrm>
              <a:off x="891" y="3671"/>
              <a:ext cx="0" cy="4"/>
            </a:xfrm>
            <a:custGeom>
              <a:avLst/>
              <a:gdLst>
                <a:gd name="T0" fmla="*/ 2 h 4"/>
                <a:gd name="T1" fmla="*/ 2 h 4"/>
                <a:gd name="T2" fmla="*/ 2 h 4"/>
                <a:gd name="T3" fmla="*/ 2 h 4"/>
                <a:gd name="T4" fmla="*/ 2 h 4"/>
                <a:gd name="T5" fmla="*/ 4 h 4"/>
                <a:gd name="T6" fmla="*/ 4 h 4"/>
                <a:gd name="T7" fmla="*/ 4 h 4"/>
                <a:gd name="T8" fmla="*/ 4 h 4"/>
                <a:gd name="T9" fmla="*/ 2 h 4"/>
                <a:gd name="T10" fmla="*/ 2 h 4"/>
                <a:gd name="T11" fmla="*/ 2 h 4"/>
                <a:gd name="T12" fmla="*/ 2 h 4"/>
                <a:gd name="T13" fmla="*/ 2 h 4"/>
                <a:gd name="T14" fmla="*/ 0 h 4"/>
                <a:gd name="T15" fmla="*/ 0 h 4"/>
                <a:gd name="T16" fmla="*/ 0 h 4"/>
                <a:gd name="T17" fmla="*/ 2 h 4"/>
                <a:gd name="T18" fmla="*/ 2 h 4"/>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Lst>
              <a:ahLst/>
              <a:cxnLst>
                <a:cxn ang="T19">
                  <a:pos x="0" y="T0"/>
                </a:cxn>
                <a:cxn ang="T20">
                  <a:pos x="0" y="T1"/>
                </a:cxn>
                <a:cxn ang="T21">
                  <a:pos x="0" y="T2"/>
                </a:cxn>
                <a:cxn ang="T22">
                  <a:pos x="0" y="T3"/>
                </a:cxn>
                <a:cxn ang="T23">
                  <a:pos x="0" y="T4"/>
                </a:cxn>
                <a:cxn ang="T24">
                  <a:pos x="0" y="T5"/>
                </a:cxn>
                <a:cxn ang="T25">
                  <a:pos x="0" y="T6"/>
                </a:cxn>
                <a:cxn ang="T26">
                  <a:pos x="0" y="T7"/>
                </a:cxn>
                <a:cxn ang="T27">
                  <a:pos x="0" y="T8"/>
                </a:cxn>
                <a:cxn ang="T28">
                  <a:pos x="0" y="T9"/>
                </a:cxn>
                <a:cxn ang="T29">
                  <a:pos x="0" y="T10"/>
                </a:cxn>
                <a:cxn ang="T30">
                  <a:pos x="0" y="T11"/>
                </a:cxn>
                <a:cxn ang="T31">
                  <a:pos x="0" y="T12"/>
                </a:cxn>
                <a:cxn ang="T32">
                  <a:pos x="0" y="T13"/>
                </a:cxn>
                <a:cxn ang="T33">
                  <a:pos x="0" y="T14"/>
                </a:cxn>
                <a:cxn ang="T34">
                  <a:pos x="0" y="T15"/>
                </a:cxn>
                <a:cxn ang="T35">
                  <a:pos x="0" y="T16"/>
                </a:cxn>
                <a:cxn ang="T36">
                  <a:pos x="0" y="T17"/>
                </a:cxn>
                <a:cxn ang="T37">
                  <a:pos x="0" y="T18"/>
                </a:cxn>
              </a:cxnLst>
              <a:rect l="0" t="0" r="r" b="b"/>
              <a:pathLst>
                <a:path h="4">
                  <a:moveTo>
                    <a:pt x="0" y="2"/>
                  </a:moveTo>
                  <a:lnTo>
                    <a:pt x="0" y="2"/>
                  </a:lnTo>
                  <a:lnTo>
                    <a:pt x="0" y="4"/>
                  </a:ln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7" name="Freeform 325"/>
            <p:cNvSpPr>
              <a:spLocks/>
            </p:cNvSpPr>
            <p:nvPr/>
          </p:nvSpPr>
          <p:spPr bwMode="auto">
            <a:xfrm>
              <a:off x="873" y="3653"/>
              <a:ext cx="2" cy="4"/>
            </a:xfrm>
            <a:custGeom>
              <a:avLst/>
              <a:gdLst>
                <a:gd name="T0" fmla="*/ 2 w 2"/>
                <a:gd name="T1" fmla="*/ 2 h 4"/>
                <a:gd name="T2" fmla="*/ 2 w 2"/>
                <a:gd name="T3" fmla="*/ 2 h 4"/>
                <a:gd name="T4" fmla="*/ 2 w 2"/>
                <a:gd name="T5" fmla="*/ 0 h 4"/>
                <a:gd name="T6" fmla="*/ 2 w 2"/>
                <a:gd name="T7" fmla="*/ 0 h 4"/>
                <a:gd name="T8" fmla="*/ 2 w 2"/>
                <a:gd name="T9" fmla="*/ 0 h 4"/>
                <a:gd name="T10" fmla="*/ 2 w 2"/>
                <a:gd name="T11" fmla="*/ 0 h 4"/>
                <a:gd name="T12" fmla="*/ 2 w 2"/>
                <a:gd name="T13" fmla="*/ 0 h 4"/>
                <a:gd name="T14" fmla="*/ 2 w 2"/>
                <a:gd name="T15" fmla="*/ 0 h 4"/>
                <a:gd name="T16" fmla="*/ 2 w 2"/>
                <a:gd name="T17" fmla="*/ 0 h 4"/>
                <a:gd name="T18" fmla="*/ 2 w 2"/>
                <a:gd name="T19" fmla="*/ 0 h 4"/>
                <a:gd name="T20" fmla="*/ 2 w 2"/>
                <a:gd name="T21" fmla="*/ 0 h 4"/>
                <a:gd name="T22" fmla="*/ 0 w 2"/>
                <a:gd name="T23" fmla="*/ 0 h 4"/>
                <a:gd name="T24" fmla="*/ 0 w 2"/>
                <a:gd name="T25" fmla="*/ 0 h 4"/>
                <a:gd name="T26" fmla="*/ 0 w 2"/>
                <a:gd name="T27" fmla="*/ 2 h 4"/>
                <a:gd name="T28" fmla="*/ 0 w 2"/>
                <a:gd name="T29" fmla="*/ 2 h 4"/>
                <a:gd name="T30" fmla="*/ 0 w 2"/>
                <a:gd name="T31" fmla="*/ 2 h 4"/>
                <a:gd name="T32" fmla="*/ 0 w 2"/>
                <a:gd name="T33" fmla="*/ 2 h 4"/>
                <a:gd name="T34" fmla="*/ 0 w 2"/>
                <a:gd name="T35" fmla="*/ 2 h 4"/>
                <a:gd name="T36" fmla="*/ 0 w 2"/>
                <a:gd name="T37" fmla="*/ 4 h 4"/>
                <a:gd name="T38" fmla="*/ 0 w 2"/>
                <a:gd name="T39" fmla="*/ 4 h 4"/>
                <a:gd name="T40" fmla="*/ 0 w 2"/>
                <a:gd name="T41" fmla="*/ 4 h 4"/>
                <a:gd name="T42" fmla="*/ 0 w 2"/>
                <a:gd name="T43" fmla="*/ 4 h 4"/>
                <a:gd name="T44" fmla="*/ 0 w 2"/>
                <a:gd name="T45" fmla="*/ 4 h 4"/>
                <a:gd name="T46" fmla="*/ 0 w 2"/>
                <a:gd name="T47" fmla="*/ 2 h 4"/>
                <a:gd name="T48" fmla="*/ 0 w 2"/>
                <a:gd name="T49" fmla="*/ 2 h 4"/>
                <a:gd name="T50" fmla="*/ 2 w 2"/>
                <a:gd name="T51" fmla="*/ 2 h 4"/>
                <a:gd name="T52" fmla="*/ 2 w 2"/>
                <a:gd name="T53" fmla="*/ 2 h 4"/>
                <a:gd name="T54" fmla="*/ 2 w 2"/>
                <a:gd name="T55" fmla="*/ 2 h 4"/>
                <a:gd name="T56" fmla="*/ 2 w 2"/>
                <a:gd name="T57" fmla="*/ 2 h 4"/>
                <a:gd name="T58" fmla="*/ 2 w 2"/>
                <a:gd name="T59" fmla="*/ 2 h 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 h="4">
                  <a:moveTo>
                    <a:pt x="2" y="2"/>
                  </a:moveTo>
                  <a:lnTo>
                    <a:pt x="2" y="2"/>
                  </a:lnTo>
                  <a:lnTo>
                    <a:pt x="2" y="0"/>
                  </a:lnTo>
                  <a:lnTo>
                    <a:pt x="0" y="0"/>
                  </a:lnTo>
                  <a:lnTo>
                    <a:pt x="0" y="2"/>
                  </a:lnTo>
                  <a:lnTo>
                    <a:pt x="0" y="4"/>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8" name="Freeform 326"/>
            <p:cNvSpPr>
              <a:spLocks/>
            </p:cNvSpPr>
            <p:nvPr/>
          </p:nvSpPr>
          <p:spPr bwMode="auto">
            <a:xfrm>
              <a:off x="817" y="3669"/>
              <a:ext cx="2" cy="4"/>
            </a:xfrm>
            <a:custGeom>
              <a:avLst/>
              <a:gdLst>
                <a:gd name="T0" fmla="*/ 2 w 2"/>
                <a:gd name="T1" fmla="*/ 0 h 4"/>
                <a:gd name="T2" fmla="*/ 2 w 2"/>
                <a:gd name="T3" fmla="*/ 0 h 4"/>
                <a:gd name="T4" fmla="*/ 2 w 2"/>
                <a:gd name="T5" fmla="*/ 0 h 4"/>
                <a:gd name="T6" fmla="*/ 2 w 2"/>
                <a:gd name="T7" fmla="*/ 0 h 4"/>
                <a:gd name="T8" fmla="*/ 2 w 2"/>
                <a:gd name="T9" fmla="*/ 0 h 4"/>
                <a:gd name="T10" fmla="*/ 2 w 2"/>
                <a:gd name="T11" fmla="*/ 0 h 4"/>
                <a:gd name="T12" fmla="*/ 2 w 2"/>
                <a:gd name="T13" fmla="*/ 0 h 4"/>
                <a:gd name="T14" fmla="*/ 0 w 2"/>
                <a:gd name="T15" fmla="*/ 2 h 4"/>
                <a:gd name="T16" fmla="*/ 0 w 2"/>
                <a:gd name="T17" fmla="*/ 2 h 4"/>
                <a:gd name="T18" fmla="*/ 0 w 2"/>
                <a:gd name="T19" fmla="*/ 2 h 4"/>
                <a:gd name="T20" fmla="*/ 0 w 2"/>
                <a:gd name="T21" fmla="*/ 2 h 4"/>
                <a:gd name="T22" fmla="*/ 0 w 2"/>
                <a:gd name="T23" fmla="*/ 2 h 4"/>
                <a:gd name="T24" fmla="*/ 0 w 2"/>
                <a:gd name="T25" fmla="*/ 2 h 4"/>
                <a:gd name="T26" fmla="*/ 0 w 2"/>
                <a:gd name="T27" fmla="*/ 4 h 4"/>
                <a:gd name="T28" fmla="*/ 0 w 2"/>
                <a:gd name="T29" fmla="*/ 4 h 4"/>
                <a:gd name="T30" fmla="*/ 0 w 2"/>
                <a:gd name="T31" fmla="*/ 4 h 4"/>
                <a:gd name="T32" fmla="*/ 0 w 2"/>
                <a:gd name="T33" fmla="*/ 4 h 4"/>
                <a:gd name="T34" fmla="*/ 0 w 2"/>
                <a:gd name="T35" fmla="*/ 4 h 4"/>
                <a:gd name="T36" fmla="*/ 2 w 2"/>
                <a:gd name="T37" fmla="*/ 2 h 4"/>
                <a:gd name="T38" fmla="*/ 2 w 2"/>
                <a:gd name="T39" fmla="*/ 2 h 4"/>
                <a:gd name="T40" fmla="*/ 2 w 2"/>
                <a:gd name="T41" fmla="*/ 2 h 4"/>
                <a:gd name="T42" fmla="*/ 2 w 2"/>
                <a:gd name="T43" fmla="*/ 2 h 4"/>
                <a:gd name="T44" fmla="*/ 2 w 2"/>
                <a:gd name="T45" fmla="*/ 2 h 4"/>
                <a:gd name="T46" fmla="*/ 2 w 2"/>
                <a:gd name="T47" fmla="*/ 0 h 4"/>
                <a:gd name="T48" fmla="*/ 2 w 2"/>
                <a:gd name="T49" fmla="*/ 0 h 4"/>
                <a:gd name="T50" fmla="*/ 2 w 2"/>
                <a:gd name="T51" fmla="*/ 0 h 4"/>
                <a:gd name="T52" fmla="*/ 2 w 2"/>
                <a:gd name="T53" fmla="*/ 0 h 4"/>
                <a:gd name="T54" fmla="*/ 2 w 2"/>
                <a:gd name="T55" fmla="*/ 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0"/>
                  </a:moveTo>
                  <a:lnTo>
                    <a:pt x="2" y="0"/>
                  </a:lnTo>
                  <a:lnTo>
                    <a:pt x="0" y="2"/>
                  </a:lnTo>
                  <a:lnTo>
                    <a:pt x="0" y="4"/>
                  </a:lnTo>
                  <a:lnTo>
                    <a:pt x="2"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89" name="Freeform 327"/>
            <p:cNvSpPr>
              <a:spLocks/>
            </p:cNvSpPr>
            <p:nvPr/>
          </p:nvSpPr>
          <p:spPr bwMode="auto">
            <a:xfrm>
              <a:off x="811" y="3659"/>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2 w 2"/>
                <a:gd name="T19" fmla="*/ 2 h 2"/>
                <a:gd name="T20" fmla="*/ 2 w 2"/>
                <a:gd name="T21" fmla="*/ 2 h 2"/>
                <a:gd name="T22" fmla="*/ 2 w 2"/>
                <a:gd name="T23" fmla="*/ 2 h 2"/>
                <a:gd name="T24" fmla="*/ 2 w 2"/>
                <a:gd name="T25" fmla="*/ 2 h 2"/>
                <a:gd name="T26" fmla="*/ 2 w 2"/>
                <a:gd name="T27" fmla="*/ 2 h 2"/>
                <a:gd name="T28" fmla="*/ 2 w 2"/>
                <a:gd name="T29" fmla="*/ 2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0"/>
                  </a:lnTo>
                  <a:lnTo>
                    <a:pt x="0" y="2"/>
                  </a:lnTo>
                  <a:lnTo>
                    <a:pt x="2"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0" name="Freeform 328"/>
            <p:cNvSpPr>
              <a:spLocks/>
            </p:cNvSpPr>
            <p:nvPr/>
          </p:nvSpPr>
          <p:spPr bwMode="auto">
            <a:xfrm>
              <a:off x="811" y="3657"/>
              <a:ext cx="2" cy="2"/>
            </a:xfrm>
            <a:custGeom>
              <a:avLst/>
              <a:gdLst>
                <a:gd name="T0" fmla="*/ 2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2 h 2"/>
                <a:gd name="T16" fmla="*/ 2 w 2"/>
                <a:gd name="T17" fmla="*/ 0 h 2"/>
                <a:gd name="T18" fmla="*/ 2 w 2"/>
                <a:gd name="T19" fmla="*/ 0 h 2"/>
                <a:gd name="T20" fmla="*/ 2 w 2"/>
                <a:gd name="T21" fmla="*/ 0 h 2"/>
                <a:gd name="T22" fmla="*/ 2 w 2"/>
                <a:gd name="T23" fmla="*/ 0 h 2"/>
                <a:gd name="T24" fmla="*/ 2 w 2"/>
                <a:gd name="T25" fmla="*/ 0 h 2"/>
                <a:gd name="T26" fmla="*/ 2 w 2"/>
                <a:gd name="T27" fmla="*/ 0 h 2"/>
                <a:gd name="T28" fmla="*/ 2 w 2"/>
                <a:gd name="T29" fmla="*/ 0 h 2"/>
                <a:gd name="T30" fmla="*/ 2 w 2"/>
                <a:gd name="T31" fmla="*/ 0 h 2"/>
                <a:gd name="T32" fmla="*/ 2 w 2"/>
                <a:gd name="T33" fmla="*/ 2 h 2"/>
                <a:gd name="T34" fmla="*/ 2 w 2"/>
                <a:gd name="T35" fmla="*/ 2 h 2"/>
                <a:gd name="T36" fmla="*/ 2 w 2"/>
                <a:gd name="T37" fmla="*/ 2 h 2"/>
                <a:gd name="T38" fmla="*/ 2 w 2"/>
                <a:gd name="T39" fmla="*/ 0 h 2"/>
                <a:gd name="T40" fmla="*/ 2 w 2"/>
                <a:gd name="T41" fmla="*/ 0 h 2"/>
                <a:gd name="T42" fmla="*/ 0 w 2"/>
                <a:gd name="T43" fmla="*/ 0 h 2"/>
                <a:gd name="T44" fmla="*/ 0 w 2"/>
                <a:gd name="T45" fmla="*/ 0 h 2"/>
                <a:gd name="T46" fmla="*/ 0 w 2"/>
                <a:gd name="T47" fmla="*/ 2 h 2"/>
                <a:gd name="T48" fmla="*/ 0 w 2"/>
                <a:gd name="T49" fmla="*/ 2 h 2"/>
                <a:gd name="T50" fmla="*/ 2 w 2"/>
                <a:gd name="T51" fmla="*/ 2 h 2"/>
                <a:gd name="T52" fmla="*/ 2 w 2"/>
                <a:gd name="T53" fmla="*/ 2 h 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2">
                  <a:moveTo>
                    <a:pt x="2" y="2"/>
                  </a:moveTo>
                  <a:lnTo>
                    <a:pt x="2" y="2"/>
                  </a:lnTo>
                  <a:lnTo>
                    <a:pt x="2" y="0"/>
                  </a:lnTo>
                  <a:lnTo>
                    <a:pt x="2" y="2"/>
                  </a:ln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1" name="Freeform 329"/>
            <p:cNvSpPr>
              <a:spLocks/>
            </p:cNvSpPr>
            <p:nvPr/>
          </p:nvSpPr>
          <p:spPr bwMode="auto">
            <a:xfrm>
              <a:off x="829" y="3641"/>
              <a:ext cx="2" cy="4"/>
            </a:xfrm>
            <a:custGeom>
              <a:avLst/>
              <a:gdLst>
                <a:gd name="T0" fmla="*/ 2 w 2"/>
                <a:gd name="T1" fmla="*/ 4 h 4"/>
                <a:gd name="T2" fmla="*/ 2 w 2"/>
                <a:gd name="T3" fmla="*/ 2 h 4"/>
                <a:gd name="T4" fmla="*/ 2 w 2"/>
                <a:gd name="T5" fmla="*/ 2 h 4"/>
                <a:gd name="T6" fmla="*/ 2 w 2"/>
                <a:gd name="T7" fmla="*/ 2 h 4"/>
                <a:gd name="T8" fmla="*/ 2 w 2"/>
                <a:gd name="T9" fmla="*/ 2 h 4"/>
                <a:gd name="T10" fmla="*/ 2 w 2"/>
                <a:gd name="T11" fmla="*/ 2 h 4"/>
                <a:gd name="T12" fmla="*/ 2 w 2"/>
                <a:gd name="T13" fmla="*/ 2 h 4"/>
                <a:gd name="T14" fmla="*/ 2 w 2"/>
                <a:gd name="T15" fmla="*/ 2 h 4"/>
                <a:gd name="T16" fmla="*/ 2 w 2"/>
                <a:gd name="T17" fmla="*/ 0 h 4"/>
                <a:gd name="T18" fmla="*/ 2 w 2"/>
                <a:gd name="T19" fmla="*/ 0 h 4"/>
                <a:gd name="T20" fmla="*/ 2 w 2"/>
                <a:gd name="T21" fmla="*/ 0 h 4"/>
                <a:gd name="T22" fmla="*/ 2 w 2"/>
                <a:gd name="T23" fmla="*/ 0 h 4"/>
                <a:gd name="T24" fmla="*/ 2 w 2"/>
                <a:gd name="T25" fmla="*/ 0 h 4"/>
                <a:gd name="T26" fmla="*/ 2 w 2"/>
                <a:gd name="T27" fmla="*/ 0 h 4"/>
                <a:gd name="T28" fmla="*/ 2 w 2"/>
                <a:gd name="T29" fmla="*/ 0 h 4"/>
                <a:gd name="T30" fmla="*/ 2 w 2"/>
                <a:gd name="T31" fmla="*/ 0 h 4"/>
                <a:gd name="T32" fmla="*/ 2 w 2"/>
                <a:gd name="T33" fmla="*/ 2 h 4"/>
                <a:gd name="T34" fmla="*/ 2 w 2"/>
                <a:gd name="T35" fmla="*/ 2 h 4"/>
                <a:gd name="T36" fmla="*/ 2 w 2"/>
                <a:gd name="T37" fmla="*/ 2 h 4"/>
                <a:gd name="T38" fmla="*/ 2 w 2"/>
                <a:gd name="T39" fmla="*/ 2 h 4"/>
                <a:gd name="T40" fmla="*/ 0 w 2"/>
                <a:gd name="T41" fmla="*/ 2 h 4"/>
                <a:gd name="T42" fmla="*/ 0 w 2"/>
                <a:gd name="T43" fmla="*/ 2 h 4"/>
                <a:gd name="T44" fmla="*/ 0 w 2"/>
                <a:gd name="T45" fmla="*/ 2 h 4"/>
                <a:gd name="T46" fmla="*/ 0 w 2"/>
                <a:gd name="T47" fmla="*/ 2 h 4"/>
                <a:gd name="T48" fmla="*/ 0 w 2"/>
                <a:gd name="T49" fmla="*/ 2 h 4"/>
                <a:gd name="T50" fmla="*/ 0 w 2"/>
                <a:gd name="T51" fmla="*/ 2 h 4"/>
                <a:gd name="T52" fmla="*/ 0 w 2"/>
                <a:gd name="T53" fmla="*/ 2 h 4"/>
                <a:gd name="T54" fmla="*/ 0 w 2"/>
                <a:gd name="T55" fmla="*/ 2 h 4"/>
                <a:gd name="T56" fmla="*/ 0 w 2"/>
                <a:gd name="T57" fmla="*/ 4 h 4"/>
                <a:gd name="T58" fmla="*/ 0 w 2"/>
                <a:gd name="T59" fmla="*/ 4 h 4"/>
                <a:gd name="T60" fmla="*/ 0 w 2"/>
                <a:gd name="T61" fmla="*/ 4 h 4"/>
                <a:gd name="T62" fmla="*/ 0 w 2"/>
                <a:gd name="T63" fmla="*/ 4 h 4"/>
                <a:gd name="T64" fmla="*/ 2 w 2"/>
                <a:gd name="T65" fmla="*/ 4 h 4"/>
                <a:gd name="T66" fmla="*/ 2 w 2"/>
                <a:gd name="T67" fmla="*/ 4 h 4"/>
                <a:gd name="T68" fmla="*/ 2 w 2"/>
                <a:gd name="T69" fmla="*/ 4 h 4"/>
                <a:gd name="T70" fmla="*/ 2 w 2"/>
                <a:gd name="T71" fmla="*/ 4 h 4"/>
                <a:gd name="T72" fmla="*/ 2 w 2"/>
                <a:gd name="T73" fmla="*/ 4 h 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4">
                  <a:moveTo>
                    <a:pt x="2" y="4"/>
                  </a:moveTo>
                  <a:lnTo>
                    <a:pt x="2" y="2"/>
                  </a:lnTo>
                  <a:lnTo>
                    <a:pt x="2" y="0"/>
                  </a:lnTo>
                  <a:lnTo>
                    <a:pt x="2" y="2"/>
                  </a:lnTo>
                  <a:lnTo>
                    <a:pt x="0" y="2"/>
                  </a:lnTo>
                  <a:lnTo>
                    <a:pt x="0" y="4"/>
                  </a:lnTo>
                  <a:lnTo>
                    <a:pt x="2"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2" name="Freeform 330"/>
            <p:cNvSpPr>
              <a:spLocks/>
            </p:cNvSpPr>
            <p:nvPr/>
          </p:nvSpPr>
          <p:spPr bwMode="auto">
            <a:xfrm>
              <a:off x="817" y="3641"/>
              <a:ext cx="6" cy="2"/>
            </a:xfrm>
            <a:custGeom>
              <a:avLst/>
              <a:gdLst>
                <a:gd name="T0" fmla="*/ 4 w 6"/>
                <a:gd name="T1" fmla="*/ 0 h 2"/>
                <a:gd name="T2" fmla="*/ 4 w 6"/>
                <a:gd name="T3" fmla="*/ 0 h 2"/>
                <a:gd name="T4" fmla="*/ 4 w 6"/>
                <a:gd name="T5" fmla="*/ 0 h 2"/>
                <a:gd name="T6" fmla="*/ 4 w 6"/>
                <a:gd name="T7" fmla="*/ 0 h 2"/>
                <a:gd name="T8" fmla="*/ 4 w 6"/>
                <a:gd name="T9" fmla="*/ 0 h 2"/>
                <a:gd name="T10" fmla="*/ 4 w 6"/>
                <a:gd name="T11" fmla="*/ 0 h 2"/>
                <a:gd name="T12" fmla="*/ 4 w 6"/>
                <a:gd name="T13" fmla="*/ 0 h 2"/>
                <a:gd name="T14" fmla="*/ 4 w 6"/>
                <a:gd name="T15" fmla="*/ 0 h 2"/>
                <a:gd name="T16" fmla="*/ 4 w 6"/>
                <a:gd name="T17" fmla="*/ 0 h 2"/>
                <a:gd name="T18" fmla="*/ 4 w 6"/>
                <a:gd name="T19" fmla="*/ 0 h 2"/>
                <a:gd name="T20" fmla="*/ 4 w 6"/>
                <a:gd name="T21" fmla="*/ 0 h 2"/>
                <a:gd name="T22" fmla="*/ 4 w 6"/>
                <a:gd name="T23" fmla="*/ 0 h 2"/>
                <a:gd name="T24" fmla="*/ 2 w 6"/>
                <a:gd name="T25" fmla="*/ 0 h 2"/>
                <a:gd name="T26" fmla="*/ 2 w 6"/>
                <a:gd name="T27" fmla="*/ 0 h 2"/>
                <a:gd name="T28" fmla="*/ 2 w 6"/>
                <a:gd name="T29" fmla="*/ 0 h 2"/>
                <a:gd name="T30" fmla="*/ 2 w 6"/>
                <a:gd name="T31" fmla="*/ 0 h 2"/>
                <a:gd name="T32" fmla="*/ 2 w 6"/>
                <a:gd name="T33" fmla="*/ 0 h 2"/>
                <a:gd name="T34" fmla="*/ 2 w 6"/>
                <a:gd name="T35" fmla="*/ 2 h 2"/>
                <a:gd name="T36" fmla="*/ 0 w 6"/>
                <a:gd name="T37" fmla="*/ 2 h 2"/>
                <a:gd name="T38" fmla="*/ 0 w 6"/>
                <a:gd name="T39" fmla="*/ 2 h 2"/>
                <a:gd name="T40" fmla="*/ 0 w 6"/>
                <a:gd name="T41" fmla="*/ 2 h 2"/>
                <a:gd name="T42" fmla="*/ 0 w 6"/>
                <a:gd name="T43" fmla="*/ 2 h 2"/>
                <a:gd name="T44" fmla="*/ 0 w 6"/>
                <a:gd name="T45" fmla="*/ 2 h 2"/>
                <a:gd name="T46" fmla="*/ 2 w 6"/>
                <a:gd name="T47" fmla="*/ 2 h 2"/>
                <a:gd name="T48" fmla="*/ 2 w 6"/>
                <a:gd name="T49" fmla="*/ 2 h 2"/>
                <a:gd name="T50" fmla="*/ 2 w 6"/>
                <a:gd name="T51" fmla="*/ 2 h 2"/>
                <a:gd name="T52" fmla="*/ 2 w 6"/>
                <a:gd name="T53" fmla="*/ 2 h 2"/>
                <a:gd name="T54" fmla="*/ 2 w 6"/>
                <a:gd name="T55" fmla="*/ 2 h 2"/>
                <a:gd name="T56" fmla="*/ 4 w 6"/>
                <a:gd name="T57" fmla="*/ 2 h 2"/>
                <a:gd name="T58" fmla="*/ 4 w 6"/>
                <a:gd name="T59" fmla="*/ 2 h 2"/>
                <a:gd name="T60" fmla="*/ 4 w 6"/>
                <a:gd name="T61" fmla="*/ 2 h 2"/>
                <a:gd name="T62" fmla="*/ 4 w 6"/>
                <a:gd name="T63" fmla="*/ 2 h 2"/>
                <a:gd name="T64" fmla="*/ 4 w 6"/>
                <a:gd name="T65" fmla="*/ 2 h 2"/>
                <a:gd name="T66" fmla="*/ 4 w 6"/>
                <a:gd name="T67" fmla="*/ 2 h 2"/>
                <a:gd name="T68" fmla="*/ 4 w 6"/>
                <a:gd name="T69" fmla="*/ 2 h 2"/>
                <a:gd name="T70" fmla="*/ 4 w 6"/>
                <a:gd name="T71" fmla="*/ 2 h 2"/>
                <a:gd name="T72" fmla="*/ 6 w 6"/>
                <a:gd name="T73" fmla="*/ 2 h 2"/>
                <a:gd name="T74" fmla="*/ 6 w 6"/>
                <a:gd name="T75" fmla="*/ 2 h 2"/>
                <a:gd name="T76" fmla="*/ 6 w 6"/>
                <a:gd name="T77" fmla="*/ 0 h 2"/>
                <a:gd name="T78" fmla="*/ 6 w 6"/>
                <a:gd name="T79" fmla="*/ 0 h 2"/>
                <a:gd name="T80" fmla="*/ 6 w 6"/>
                <a:gd name="T81" fmla="*/ 0 h 2"/>
                <a:gd name="T82" fmla="*/ 6 w 6"/>
                <a:gd name="T83" fmla="*/ 0 h 2"/>
                <a:gd name="T84" fmla="*/ 6 w 6"/>
                <a:gd name="T85" fmla="*/ 0 h 2"/>
                <a:gd name="T86" fmla="*/ 6 w 6"/>
                <a:gd name="T87" fmla="*/ 0 h 2"/>
                <a:gd name="T88" fmla="*/ 4 w 6"/>
                <a:gd name="T89" fmla="*/ 2 h 2"/>
                <a:gd name="T90" fmla="*/ 4 w 6"/>
                <a:gd name="T91" fmla="*/ 2 h 2"/>
                <a:gd name="T92" fmla="*/ 4 w 6"/>
                <a:gd name="T93" fmla="*/ 2 h 2"/>
                <a:gd name="T94" fmla="*/ 4 w 6"/>
                <a:gd name="T95" fmla="*/ 2 h 2"/>
                <a:gd name="T96" fmla="*/ 4 w 6"/>
                <a:gd name="T97" fmla="*/ 0 h 2"/>
                <a:gd name="T98" fmla="*/ 4 w 6"/>
                <a:gd name="T99" fmla="*/ 0 h 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 h="2">
                  <a:moveTo>
                    <a:pt x="4" y="0"/>
                  </a:moveTo>
                  <a:lnTo>
                    <a:pt x="4" y="0"/>
                  </a:lnTo>
                  <a:lnTo>
                    <a:pt x="2" y="0"/>
                  </a:lnTo>
                  <a:lnTo>
                    <a:pt x="2" y="2"/>
                  </a:lnTo>
                  <a:lnTo>
                    <a:pt x="0" y="2"/>
                  </a:lnTo>
                  <a:lnTo>
                    <a:pt x="2" y="2"/>
                  </a:lnTo>
                  <a:lnTo>
                    <a:pt x="4" y="2"/>
                  </a:lnTo>
                  <a:lnTo>
                    <a:pt x="6" y="2"/>
                  </a:lnTo>
                  <a:lnTo>
                    <a:pt x="6" y="0"/>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3" name="Freeform 331"/>
            <p:cNvSpPr>
              <a:spLocks/>
            </p:cNvSpPr>
            <p:nvPr/>
          </p:nvSpPr>
          <p:spPr bwMode="auto">
            <a:xfrm>
              <a:off x="889" y="3667"/>
              <a:ext cx="2" cy="2"/>
            </a:xfrm>
            <a:custGeom>
              <a:avLst/>
              <a:gdLst>
                <a:gd name="T0" fmla="*/ 2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0 h 2"/>
                <a:gd name="T16" fmla="*/ 2 w 2"/>
                <a:gd name="T17" fmla="*/ 0 h 2"/>
                <a:gd name="T18" fmla="*/ 2 w 2"/>
                <a:gd name="T19" fmla="*/ 0 h 2"/>
                <a:gd name="T20" fmla="*/ 2 w 2"/>
                <a:gd name="T21" fmla="*/ 0 h 2"/>
                <a:gd name="T22" fmla="*/ 0 w 2"/>
                <a:gd name="T23" fmla="*/ 0 h 2"/>
                <a:gd name="T24" fmla="*/ 0 w 2"/>
                <a:gd name="T25" fmla="*/ 0 h 2"/>
                <a:gd name="T26" fmla="*/ 0 w 2"/>
                <a:gd name="T27" fmla="*/ 0 h 2"/>
                <a:gd name="T28" fmla="*/ 2 w 2"/>
                <a:gd name="T29" fmla="*/ 0 h 2"/>
                <a:gd name="T30" fmla="*/ 2 w 2"/>
                <a:gd name="T31" fmla="*/ 2 h 2"/>
                <a:gd name="T32" fmla="*/ 2 w 2"/>
                <a:gd name="T33" fmla="*/ 2 h 2"/>
                <a:gd name="T34" fmla="*/ 2 w 2"/>
                <a:gd name="T35" fmla="*/ 2 h 2"/>
                <a:gd name="T36" fmla="*/ 2 w 2"/>
                <a:gd name="T37" fmla="*/ 2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 h="2">
                  <a:moveTo>
                    <a:pt x="2" y="2"/>
                  </a:moveTo>
                  <a:lnTo>
                    <a:pt x="2" y="2"/>
                  </a:lnTo>
                  <a:lnTo>
                    <a:pt x="2" y="0"/>
                  </a:lnTo>
                  <a:lnTo>
                    <a:pt x="0" y="0"/>
                  </a:lnTo>
                  <a:lnTo>
                    <a:pt x="2" y="0"/>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4" name="Freeform 332"/>
            <p:cNvSpPr>
              <a:spLocks/>
            </p:cNvSpPr>
            <p:nvPr/>
          </p:nvSpPr>
          <p:spPr bwMode="auto">
            <a:xfrm>
              <a:off x="875" y="3655"/>
              <a:ext cx="2" cy="2"/>
            </a:xfrm>
            <a:custGeom>
              <a:avLst/>
              <a:gdLst>
                <a:gd name="T0" fmla="*/ 0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0 w 2"/>
                <a:gd name="T23" fmla="*/ 2 h 2"/>
                <a:gd name="T24" fmla="*/ 0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2"/>
                  </a:move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5" name="Freeform 333"/>
            <p:cNvSpPr>
              <a:spLocks/>
            </p:cNvSpPr>
            <p:nvPr/>
          </p:nvSpPr>
          <p:spPr bwMode="auto">
            <a:xfrm>
              <a:off x="873" y="3659"/>
              <a:ext cx="0" cy="2"/>
            </a:xfrm>
            <a:custGeom>
              <a:avLst/>
              <a:gdLst>
                <a:gd name="T0" fmla="*/ 0 h 2"/>
                <a:gd name="T1" fmla="*/ 2 h 2"/>
                <a:gd name="T2" fmla="*/ 2 h 2"/>
                <a:gd name="T3" fmla="*/ 2 h 2"/>
                <a:gd name="T4" fmla="*/ 2 h 2"/>
                <a:gd name="T5" fmla="*/ 2 h 2"/>
                <a:gd name="T6" fmla="*/ 2 h 2"/>
                <a:gd name="T7" fmla="*/ 2 h 2"/>
                <a:gd name="T8" fmla="*/ 2 h 2"/>
                <a:gd name="T9" fmla="*/ 0 h 2"/>
                <a:gd name="T10" fmla="*/ 0 h 2"/>
                <a:gd name="T11" fmla="*/ 0 h 2"/>
                <a:gd name="T12" fmla="*/ 0 h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0" y="T0"/>
                </a:cxn>
                <a:cxn ang="T14">
                  <a:pos x="0" y="T1"/>
                </a:cxn>
                <a:cxn ang="T15">
                  <a:pos x="0" y="T2"/>
                </a:cxn>
                <a:cxn ang="T16">
                  <a:pos x="0" y="T3"/>
                </a:cxn>
                <a:cxn ang="T17">
                  <a:pos x="0" y="T4"/>
                </a:cxn>
                <a:cxn ang="T18">
                  <a:pos x="0" y="T5"/>
                </a:cxn>
                <a:cxn ang="T19">
                  <a:pos x="0" y="T6"/>
                </a:cxn>
                <a:cxn ang="T20">
                  <a:pos x="0" y="T7"/>
                </a:cxn>
                <a:cxn ang="T21">
                  <a:pos x="0" y="T8"/>
                </a:cxn>
                <a:cxn ang="T22">
                  <a:pos x="0" y="T9"/>
                </a:cxn>
                <a:cxn ang="T23">
                  <a:pos x="0" y="T10"/>
                </a:cxn>
                <a:cxn ang="T24">
                  <a:pos x="0" y="T11"/>
                </a:cxn>
                <a:cxn ang="T25">
                  <a:pos x="0" y="T12"/>
                </a:cxn>
              </a:cxnLst>
              <a:rect l="0" t="0" r="r" b="b"/>
              <a:pathLst>
                <a:path h="2">
                  <a:moveTo>
                    <a:pt x="0" y="0"/>
                  </a:move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6" name="Freeform 334"/>
            <p:cNvSpPr>
              <a:spLocks/>
            </p:cNvSpPr>
            <p:nvPr/>
          </p:nvSpPr>
          <p:spPr bwMode="auto">
            <a:xfrm>
              <a:off x="815" y="3651"/>
              <a:ext cx="2" cy="0"/>
            </a:xfrm>
            <a:custGeom>
              <a:avLst/>
              <a:gdLst>
                <a:gd name="T0" fmla="*/ 2 w 2"/>
                <a:gd name="T1" fmla="*/ 0 w 2"/>
                <a:gd name="T2" fmla="*/ 0 w 2"/>
                <a:gd name="T3" fmla="*/ 2 w 2"/>
                <a:gd name="T4" fmla="*/ 2 w 2"/>
                <a:gd name="T5" fmla="*/ 2 w 2"/>
                <a:gd name="T6" fmla="*/ 2 w 2"/>
                <a:gd name="T7" fmla="*/ 2 w 2"/>
                <a:gd name="T8" fmla="*/ 2 w 2"/>
                <a:gd name="T9" fmla="*/ 2 w 2"/>
                <a:gd name="T10" fmla="*/ 2 w 2"/>
                <a:gd name="T11" fmla="*/ 2 w 2"/>
                <a:gd name="T12" fmla="*/ 2 w 2"/>
                <a:gd name="T13" fmla="*/ 2 w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T0" y="0"/>
                </a:cxn>
                <a:cxn ang="T15">
                  <a:pos x="T1" y="0"/>
                </a:cxn>
                <a:cxn ang="T16">
                  <a:pos x="T2" y="0"/>
                </a:cxn>
                <a:cxn ang="T17">
                  <a:pos x="T3" y="0"/>
                </a:cxn>
                <a:cxn ang="T18">
                  <a:pos x="T4" y="0"/>
                </a:cxn>
                <a:cxn ang="T19">
                  <a:pos x="T5" y="0"/>
                </a:cxn>
                <a:cxn ang="T20">
                  <a:pos x="T6" y="0"/>
                </a:cxn>
                <a:cxn ang="T21">
                  <a:pos x="T7" y="0"/>
                </a:cxn>
                <a:cxn ang="T22">
                  <a:pos x="T8" y="0"/>
                </a:cxn>
                <a:cxn ang="T23">
                  <a:pos x="T9" y="0"/>
                </a:cxn>
                <a:cxn ang="T24">
                  <a:pos x="T10" y="0"/>
                </a:cxn>
                <a:cxn ang="T25">
                  <a:pos x="T11" y="0"/>
                </a:cxn>
                <a:cxn ang="T26">
                  <a:pos x="T12" y="0"/>
                </a:cxn>
                <a:cxn ang="T27">
                  <a:pos x="T13" y="0"/>
                </a:cxn>
              </a:cxnLst>
              <a:rect l="0" t="0" r="r" b="b"/>
              <a:pathLst>
                <a:path w="2">
                  <a:moveTo>
                    <a:pt x="2" y="0"/>
                  </a:move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7" name="Freeform 335"/>
            <p:cNvSpPr>
              <a:spLocks/>
            </p:cNvSpPr>
            <p:nvPr/>
          </p:nvSpPr>
          <p:spPr bwMode="auto">
            <a:xfrm>
              <a:off x="815" y="3649"/>
              <a:ext cx="2" cy="2"/>
            </a:xfrm>
            <a:custGeom>
              <a:avLst/>
              <a:gdLst>
                <a:gd name="T0" fmla="*/ 0 w 2"/>
                <a:gd name="T1" fmla="*/ 0 h 2"/>
                <a:gd name="T2" fmla="*/ 0 w 2"/>
                <a:gd name="T3" fmla="*/ 0 h 2"/>
                <a:gd name="T4" fmla="*/ 0 w 2"/>
                <a:gd name="T5" fmla="*/ 2 h 2"/>
                <a:gd name="T6" fmla="*/ 0 w 2"/>
                <a:gd name="T7" fmla="*/ 2 h 2"/>
                <a:gd name="T8" fmla="*/ 0 w 2"/>
                <a:gd name="T9" fmla="*/ 2 h 2"/>
                <a:gd name="T10" fmla="*/ 0 w 2"/>
                <a:gd name="T11" fmla="*/ 0 h 2"/>
                <a:gd name="T12" fmla="*/ 2 w 2"/>
                <a:gd name="T13" fmla="*/ 0 h 2"/>
                <a:gd name="T14" fmla="*/ 2 w 2"/>
                <a:gd name="T15" fmla="*/ 0 h 2"/>
                <a:gd name="T16" fmla="*/ 2 w 2"/>
                <a:gd name="T17" fmla="*/ 0 h 2"/>
                <a:gd name="T18" fmla="*/ 2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0" y="0"/>
                  </a:moveTo>
                  <a:lnTo>
                    <a:pt x="0" y="0"/>
                  </a:lnTo>
                  <a:lnTo>
                    <a:pt x="0" y="2"/>
                  </a:lnTo>
                  <a:lnTo>
                    <a:pt x="0"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8" name="Freeform 336"/>
            <p:cNvSpPr>
              <a:spLocks/>
            </p:cNvSpPr>
            <p:nvPr/>
          </p:nvSpPr>
          <p:spPr bwMode="auto">
            <a:xfrm>
              <a:off x="813" y="3643"/>
              <a:ext cx="2" cy="0"/>
            </a:xfrm>
            <a:custGeom>
              <a:avLst/>
              <a:gdLst>
                <a:gd name="T0" fmla="*/ 2 w 2"/>
                <a:gd name="T1" fmla="*/ 2 w 2"/>
                <a:gd name="T2" fmla="*/ 2 w 2"/>
                <a:gd name="T3" fmla="*/ 2 w 2"/>
                <a:gd name="T4" fmla="*/ 2 w 2"/>
                <a:gd name="T5" fmla="*/ 2 w 2"/>
                <a:gd name="T6" fmla="*/ 0 w 2"/>
                <a:gd name="T7" fmla="*/ 0 w 2"/>
                <a:gd name="T8" fmla="*/ 0 w 2"/>
                <a:gd name="T9" fmla="*/ 2 w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T0" y="0"/>
                </a:cxn>
                <a:cxn ang="T11">
                  <a:pos x="T1" y="0"/>
                </a:cxn>
                <a:cxn ang="T12">
                  <a:pos x="T2" y="0"/>
                </a:cxn>
                <a:cxn ang="T13">
                  <a:pos x="T3" y="0"/>
                </a:cxn>
                <a:cxn ang="T14">
                  <a:pos x="T4" y="0"/>
                </a:cxn>
                <a:cxn ang="T15">
                  <a:pos x="T5" y="0"/>
                </a:cxn>
                <a:cxn ang="T16">
                  <a:pos x="T6" y="0"/>
                </a:cxn>
                <a:cxn ang="T17">
                  <a:pos x="T7" y="0"/>
                </a:cxn>
                <a:cxn ang="T18">
                  <a:pos x="T8" y="0"/>
                </a:cxn>
                <a:cxn ang="T19">
                  <a:pos x="T9"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699" name="Freeform 337"/>
            <p:cNvSpPr>
              <a:spLocks/>
            </p:cNvSpPr>
            <p:nvPr/>
          </p:nvSpPr>
          <p:spPr bwMode="auto">
            <a:xfrm>
              <a:off x="787" y="3653"/>
              <a:ext cx="0" cy="2"/>
            </a:xfrm>
            <a:custGeom>
              <a:avLst/>
              <a:gdLst>
                <a:gd name="T0" fmla="*/ 0 h 2"/>
                <a:gd name="T1" fmla="*/ 2 h 2"/>
                <a:gd name="T2" fmla="*/ 2 h 2"/>
                <a:gd name="T3" fmla="*/ 2 h 2"/>
                <a:gd name="T4" fmla="*/ 2 h 2"/>
                <a:gd name="T5" fmla="*/ 2 h 2"/>
                <a:gd name="T6" fmla="*/ 2 h 2"/>
                <a:gd name="T7" fmla="*/ 2 h 2"/>
                <a:gd name="T8" fmla="*/ 2 h 2"/>
                <a:gd name="T9" fmla="*/ 0 h 2"/>
                <a:gd name="T10" fmla="*/ 0 h 2"/>
                <a:gd name="T11" fmla="*/ 0 h 2"/>
                <a:gd name="T12" fmla="*/ 0 h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0" y="T0"/>
                </a:cxn>
                <a:cxn ang="T14">
                  <a:pos x="0" y="T1"/>
                </a:cxn>
                <a:cxn ang="T15">
                  <a:pos x="0" y="T2"/>
                </a:cxn>
                <a:cxn ang="T16">
                  <a:pos x="0" y="T3"/>
                </a:cxn>
                <a:cxn ang="T17">
                  <a:pos x="0" y="T4"/>
                </a:cxn>
                <a:cxn ang="T18">
                  <a:pos x="0" y="T5"/>
                </a:cxn>
                <a:cxn ang="T19">
                  <a:pos x="0" y="T6"/>
                </a:cxn>
                <a:cxn ang="T20">
                  <a:pos x="0" y="T7"/>
                </a:cxn>
                <a:cxn ang="T21">
                  <a:pos x="0" y="T8"/>
                </a:cxn>
                <a:cxn ang="T22">
                  <a:pos x="0" y="T9"/>
                </a:cxn>
                <a:cxn ang="T23">
                  <a:pos x="0" y="T10"/>
                </a:cxn>
                <a:cxn ang="T24">
                  <a:pos x="0" y="T11"/>
                </a:cxn>
                <a:cxn ang="T25">
                  <a:pos x="0" y="T12"/>
                </a:cxn>
              </a:cxnLst>
              <a:rect l="0" t="0" r="r" b="b"/>
              <a:pathLst>
                <a:path h="2">
                  <a:moveTo>
                    <a:pt x="0" y="0"/>
                  </a:move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0" name="Freeform 338"/>
            <p:cNvSpPr>
              <a:spLocks/>
            </p:cNvSpPr>
            <p:nvPr/>
          </p:nvSpPr>
          <p:spPr bwMode="auto">
            <a:xfrm>
              <a:off x="805" y="3673"/>
              <a:ext cx="2" cy="0"/>
            </a:xfrm>
            <a:custGeom>
              <a:avLst/>
              <a:gdLst>
                <a:gd name="T0" fmla="*/ 0 w 2"/>
                <a:gd name="T1" fmla="*/ 0 w 2"/>
                <a:gd name="T2" fmla="*/ 0 w 2"/>
                <a:gd name="T3" fmla="*/ 2 w 2"/>
                <a:gd name="T4" fmla="*/ 2 w 2"/>
                <a:gd name="T5" fmla="*/ 2 w 2"/>
                <a:gd name="T6" fmla="*/ 2 w 2"/>
                <a:gd name="T7" fmla="*/ 2 w 2"/>
                <a:gd name="T8" fmla="*/ 2 w 2"/>
                <a:gd name="T9" fmla="*/ 2 w 2"/>
                <a:gd name="T10" fmla="*/ 2 w 2"/>
                <a:gd name="T11" fmla="*/ 2 w 2"/>
                <a:gd name="T12" fmla="*/ 0 w 2"/>
                <a:gd name="T13" fmla="*/ 0 w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T0" y="0"/>
                </a:cxn>
                <a:cxn ang="T15">
                  <a:pos x="T1" y="0"/>
                </a:cxn>
                <a:cxn ang="T16">
                  <a:pos x="T2" y="0"/>
                </a:cxn>
                <a:cxn ang="T17">
                  <a:pos x="T3" y="0"/>
                </a:cxn>
                <a:cxn ang="T18">
                  <a:pos x="T4" y="0"/>
                </a:cxn>
                <a:cxn ang="T19">
                  <a:pos x="T5" y="0"/>
                </a:cxn>
                <a:cxn ang="T20">
                  <a:pos x="T6" y="0"/>
                </a:cxn>
                <a:cxn ang="T21">
                  <a:pos x="T7" y="0"/>
                </a:cxn>
                <a:cxn ang="T22">
                  <a:pos x="T8" y="0"/>
                </a:cxn>
                <a:cxn ang="T23">
                  <a:pos x="T9" y="0"/>
                </a:cxn>
                <a:cxn ang="T24">
                  <a:pos x="T10" y="0"/>
                </a:cxn>
                <a:cxn ang="T25">
                  <a:pos x="T11" y="0"/>
                </a:cxn>
                <a:cxn ang="T26">
                  <a:pos x="T12" y="0"/>
                </a:cxn>
                <a:cxn ang="T27">
                  <a:pos x="T13" y="0"/>
                </a:cxn>
              </a:cxnLst>
              <a:rect l="0" t="0" r="r" b="b"/>
              <a:pathLst>
                <a:path w="2">
                  <a:moveTo>
                    <a:pt x="0" y="0"/>
                  </a:moveTo>
                  <a:lnTo>
                    <a:pt x="0"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1" name="Freeform 339"/>
            <p:cNvSpPr>
              <a:spLocks/>
            </p:cNvSpPr>
            <p:nvPr/>
          </p:nvSpPr>
          <p:spPr bwMode="auto">
            <a:xfrm>
              <a:off x="805" y="3677"/>
              <a:ext cx="0" cy="2"/>
            </a:xfrm>
            <a:custGeom>
              <a:avLst/>
              <a:gdLst>
                <a:gd name="T0" fmla="*/ 0 h 2"/>
                <a:gd name="T1" fmla="*/ 0 h 2"/>
                <a:gd name="T2" fmla="*/ 0 h 2"/>
                <a:gd name="T3" fmla="*/ 0 h 2"/>
                <a:gd name="T4" fmla="*/ 0 h 2"/>
                <a:gd name="T5" fmla="*/ 0 h 2"/>
                <a:gd name="T6" fmla="*/ 0 h 2"/>
                <a:gd name="T7" fmla="*/ 0 h 2"/>
                <a:gd name="T8" fmla="*/ 0 h 2"/>
                <a:gd name="T9" fmla="*/ 0 h 2"/>
                <a:gd name="T10" fmla="*/ 0 h 2"/>
                <a:gd name="T11" fmla="*/ 0 h 2"/>
                <a:gd name="T12" fmla="*/ 0 h 2"/>
                <a:gd name="T13" fmla="*/ 2 h 2"/>
                <a:gd name="T14" fmla="*/ 2 h 2"/>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0" y="T0"/>
                </a:cxn>
                <a:cxn ang="T17">
                  <a:pos x="0" y="T1"/>
                </a:cxn>
                <a:cxn ang="T18">
                  <a:pos x="0" y="T2"/>
                </a:cxn>
                <a:cxn ang="T19">
                  <a:pos x="0" y="T3"/>
                </a:cxn>
                <a:cxn ang="T20">
                  <a:pos x="0" y="T4"/>
                </a:cxn>
                <a:cxn ang="T21">
                  <a:pos x="0" y="T5"/>
                </a:cxn>
                <a:cxn ang="T22">
                  <a:pos x="0" y="T6"/>
                </a:cxn>
                <a:cxn ang="T23">
                  <a:pos x="0" y="T7"/>
                </a:cxn>
                <a:cxn ang="T24">
                  <a:pos x="0" y="T8"/>
                </a:cxn>
                <a:cxn ang="T25">
                  <a:pos x="0" y="T9"/>
                </a:cxn>
                <a:cxn ang="T26">
                  <a:pos x="0" y="T10"/>
                </a:cxn>
                <a:cxn ang="T27">
                  <a:pos x="0" y="T11"/>
                </a:cxn>
                <a:cxn ang="T28">
                  <a:pos x="0" y="T12"/>
                </a:cxn>
                <a:cxn ang="T29">
                  <a:pos x="0" y="T13"/>
                </a:cxn>
                <a:cxn ang="T30">
                  <a:pos x="0" y="T14"/>
                </a:cxn>
                <a:cxn ang="T31">
                  <a:pos x="0" y="T15"/>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2" name="Rectangle 340"/>
            <p:cNvSpPr>
              <a:spLocks noChangeArrowheads="1"/>
            </p:cNvSpPr>
            <p:nvPr/>
          </p:nvSpPr>
          <p:spPr bwMode="auto">
            <a:xfrm>
              <a:off x="727" y="3711"/>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03" name="Rectangle 341"/>
            <p:cNvSpPr>
              <a:spLocks noChangeArrowheads="1"/>
            </p:cNvSpPr>
            <p:nvPr/>
          </p:nvSpPr>
          <p:spPr bwMode="auto">
            <a:xfrm>
              <a:off x="727" y="3711"/>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04" name="Freeform 342"/>
            <p:cNvSpPr>
              <a:spLocks/>
            </p:cNvSpPr>
            <p:nvPr/>
          </p:nvSpPr>
          <p:spPr bwMode="auto">
            <a:xfrm>
              <a:off x="727" y="3711"/>
              <a:ext cx="2" cy="2"/>
            </a:xfrm>
            <a:custGeom>
              <a:avLst/>
              <a:gdLst>
                <a:gd name="T0" fmla="*/ 2 w 2"/>
                <a:gd name="T1" fmla="*/ 2 h 2"/>
                <a:gd name="T2" fmla="*/ 0 w 2"/>
                <a:gd name="T3" fmla="*/ 0 h 2"/>
                <a:gd name="T4" fmla="*/ 0 w 2"/>
                <a:gd name="T5" fmla="*/ 0 h 2"/>
                <a:gd name="T6" fmla="*/ 2 w 2"/>
                <a:gd name="T7" fmla="*/ 2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2" y="2"/>
                  </a:moveTo>
                  <a:lnTo>
                    <a:pt x="0" y="0"/>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5" name="Freeform 343"/>
            <p:cNvSpPr>
              <a:spLocks/>
            </p:cNvSpPr>
            <p:nvPr/>
          </p:nvSpPr>
          <p:spPr bwMode="auto">
            <a:xfrm>
              <a:off x="751" y="3715"/>
              <a:ext cx="4" cy="4"/>
            </a:xfrm>
            <a:custGeom>
              <a:avLst/>
              <a:gdLst>
                <a:gd name="T0" fmla="*/ 4 w 4"/>
                <a:gd name="T1" fmla="*/ 0 h 4"/>
                <a:gd name="T2" fmla="*/ 2 w 4"/>
                <a:gd name="T3" fmla="*/ 0 h 4"/>
                <a:gd name="T4" fmla="*/ 2 w 4"/>
                <a:gd name="T5" fmla="*/ 0 h 4"/>
                <a:gd name="T6" fmla="*/ 2 w 4"/>
                <a:gd name="T7" fmla="*/ 2 h 4"/>
                <a:gd name="T8" fmla="*/ 2 w 4"/>
                <a:gd name="T9" fmla="*/ 2 h 4"/>
                <a:gd name="T10" fmla="*/ 2 w 4"/>
                <a:gd name="T11" fmla="*/ 2 h 4"/>
                <a:gd name="T12" fmla="*/ 2 w 4"/>
                <a:gd name="T13" fmla="*/ 2 h 4"/>
                <a:gd name="T14" fmla="*/ 2 w 4"/>
                <a:gd name="T15" fmla="*/ 2 h 4"/>
                <a:gd name="T16" fmla="*/ 2 w 4"/>
                <a:gd name="T17" fmla="*/ 2 h 4"/>
                <a:gd name="T18" fmla="*/ 2 w 4"/>
                <a:gd name="T19" fmla="*/ 2 h 4"/>
                <a:gd name="T20" fmla="*/ 2 w 4"/>
                <a:gd name="T21" fmla="*/ 2 h 4"/>
                <a:gd name="T22" fmla="*/ 2 w 4"/>
                <a:gd name="T23" fmla="*/ 4 h 4"/>
                <a:gd name="T24" fmla="*/ 0 w 4"/>
                <a:gd name="T25" fmla="*/ 4 h 4"/>
                <a:gd name="T26" fmla="*/ 2 w 4"/>
                <a:gd name="T27" fmla="*/ 4 h 4"/>
                <a:gd name="T28" fmla="*/ 2 w 4"/>
                <a:gd name="T29" fmla="*/ 4 h 4"/>
                <a:gd name="T30" fmla="*/ 2 w 4"/>
                <a:gd name="T31" fmla="*/ 4 h 4"/>
                <a:gd name="T32" fmla="*/ 2 w 4"/>
                <a:gd name="T33" fmla="*/ 4 h 4"/>
                <a:gd name="T34" fmla="*/ 2 w 4"/>
                <a:gd name="T35" fmla="*/ 2 h 4"/>
                <a:gd name="T36" fmla="*/ 2 w 4"/>
                <a:gd name="T37" fmla="*/ 2 h 4"/>
                <a:gd name="T38" fmla="*/ 2 w 4"/>
                <a:gd name="T39" fmla="*/ 2 h 4"/>
                <a:gd name="T40" fmla="*/ 2 w 4"/>
                <a:gd name="T41" fmla="*/ 2 h 4"/>
                <a:gd name="T42" fmla="*/ 2 w 4"/>
                <a:gd name="T43" fmla="*/ 2 h 4"/>
                <a:gd name="T44" fmla="*/ 2 w 4"/>
                <a:gd name="T45" fmla="*/ 2 h 4"/>
                <a:gd name="T46" fmla="*/ 2 w 4"/>
                <a:gd name="T47" fmla="*/ 2 h 4"/>
                <a:gd name="T48" fmla="*/ 2 w 4"/>
                <a:gd name="T49" fmla="*/ 2 h 4"/>
                <a:gd name="T50" fmla="*/ 2 w 4"/>
                <a:gd name="T51" fmla="*/ 2 h 4"/>
                <a:gd name="T52" fmla="*/ 2 w 4"/>
                <a:gd name="T53" fmla="*/ 2 h 4"/>
                <a:gd name="T54" fmla="*/ 4 w 4"/>
                <a:gd name="T55" fmla="*/ 2 h 4"/>
                <a:gd name="T56" fmla="*/ 4 w 4"/>
                <a:gd name="T57" fmla="*/ 2 h 4"/>
                <a:gd name="T58" fmla="*/ 4 w 4"/>
                <a:gd name="T59" fmla="*/ 2 h 4"/>
                <a:gd name="T60" fmla="*/ 4 w 4"/>
                <a:gd name="T61" fmla="*/ 2 h 4"/>
                <a:gd name="T62" fmla="*/ 4 w 4"/>
                <a:gd name="T63" fmla="*/ 2 h 4"/>
                <a:gd name="T64" fmla="*/ 4 w 4"/>
                <a:gd name="T65" fmla="*/ 2 h 4"/>
                <a:gd name="T66" fmla="*/ 4 w 4"/>
                <a:gd name="T67" fmla="*/ 2 h 4"/>
                <a:gd name="T68" fmla="*/ 4 w 4"/>
                <a:gd name="T69" fmla="*/ 2 h 4"/>
                <a:gd name="T70" fmla="*/ 4 w 4"/>
                <a:gd name="T71" fmla="*/ 2 h 4"/>
                <a:gd name="T72" fmla="*/ 4 w 4"/>
                <a:gd name="T73" fmla="*/ 0 h 4"/>
                <a:gd name="T74" fmla="*/ 4 w 4"/>
                <a:gd name="T75" fmla="*/ 0 h 4"/>
                <a:gd name="T76" fmla="*/ 4 w 4"/>
                <a:gd name="T77" fmla="*/ 0 h 4"/>
                <a:gd name="T78" fmla="*/ 4 w 4"/>
                <a:gd name="T79" fmla="*/ 0 h 4"/>
                <a:gd name="T80" fmla="*/ 4 w 4"/>
                <a:gd name="T81" fmla="*/ 0 h 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 h="4">
                  <a:moveTo>
                    <a:pt x="4" y="0"/>
                  </a:moveTo>
                  <a:lnTo>
                    <a:pt x="2" y="0"/>
                  </a:lnTo>
                  <a:lnTo>
                    <a:pt x="2" y="2"/>
                  </a:lnTo>
                  <a:lnTo>
                    <a:pt x="2" y="4"/>
                  </a:lnTo>
                  <a:lnTo>
                    <a:pt x="0" y="4"/>
                  </a:lnTo>
                  <a:lnTo>
                    <a:pt x="2" y="4"/>
                  </a:lnTo>
                  <a:lnTo>
                    <a:pt x="2" y="2"/>
                  </a:lnTo>
                  <a:lnTo>
                    <a:pt x="4" y="2"/>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6" name="Freeform 344"/>
            <p:cNvSpPr>
              <a:spLocks/>
            </p:cNvSpPr>
            <p:nvPr/>
          </p:nvSpPr>
          <p:spPr bwMode="auto">
            <a:xfrm>
              <a:off x="745" y="3719"/>
              <a:ext cx="4" cy="4"/>
            </a:xfrm>
            <a:custGeom>
              <a:avLst/>
              <a:gdLst>
                <a:gd name="T0" fmla="*/ 2 w 4"/>
                <a:gd name="T1" fmla="*/ 0 h 4"/>
                <a:gd name="T2" fmla="*/ 2 w 4"/>
                <a:gd name="T3" fmla="*/ 0 h 4"/>
                <a:gd name="T4" fmla="*/ 2 w 4"/>
                <a:gd name="T5" fmla="*/ 0 h 4"/>
                <a:gd name="T6" fmla="*/ 2 w 4"/>
                <a:gd name="T7" fmla="*/ 0 h 4"/>
                <a:gd name="T8" fmla="*/ 2 w 4"/>
                <a:gd name="T9" fmla="*/ 0 h 4"/>
                <a:gd name="T10" fmla="*/ 2 w 4"/>
                <a:gd name="T11" fmla="*/ 0 h 4"/>
                <a:gd name="T12" fmla="*/ 0 w 4"/>
                <a:gd name="T13" fmla="*/ 2 h 4"/>
                <a:gd name="T14" fmla="*/ 0 w 4"/>
                <a:gd name="T15" fmla="*/ 2 h 4"/>
                <a:gd name="T16" fmla="*/ 0 w 4"/>
                <a:gd name="T17" fmla="*/ 2 h 4"/>
                <a:gd name="T18" fmla="*/ 0 w 4"/>
                <a:gd name="T19" fmla="*/ 2 h 4"/>
                <a:gd name="T20" fmla="*/ 0 w 4"/>
                <a:gd name="T21" fmla="*/ 2 h 4"/>
                <a:gd name="T22" fmla="*/ 0 w 4"/>
                <a:gd name="T23" fmla="*/ 2 h 4"/>
                <a:gd name="T24" fmla="*/ 0 w 4"/>
                <a:gd name="T25" fmla="*/ 4 h 4"/>
                <a:gd name="T26" fmla="*/ 0 w 4"/>
                <a:gd name="T27" fmla="*/ 4 h 4"/>
                <a:gd name="T28" fmla="*/ 0 w 4"/>
                <a:gd name="T29" fmla="*/ 4 h 4"/>
                <a:gd name="T30" fmla="*/ 0 w 4"/>
                <a:gd name="T31" fmla="*/ 4 h 4"/>
                <a:gd name="T32" fmla="*/ 2 w 4"/>
                <a:gd name="T33" fmla="*/ 4 h 4"/>
                <a:gd name="T34" fmla="*/ 2 w 4"/>
                <a:gd name="T35" fmla="*/ 4 h 4"/>
                <a:gd name="T36" fmla="*/ 2 w 4"/>
                <a:gd name="T37" fmla="*/ 4 h 4"/>
                <a:gd name="T38" fmla="*/ 2 w 4"/>
                <a:gd name="T39" fmla="*/ 4 h 4"/>
                <a:gd name="T40" fmla="*/ 2 w 4"/>
                <a:gd name="T41" fmla="*/ 4 h 4"/>
                <a:gd name="T42" fmla="*/ 2 w 4"/>
                <a:gd name="T43" fmla="*/ 2 h 4"/>
                <a:gd name="T44" fmla="*/ 2 w 4"/>
                <a:gd name="T45" fmla="*/ 2 h 4"/>
                <a:gd name="T46" fmla="*/ 2 w 4"/>
                <a:gd name="T47" fmla="*/ 2 h 4"/>
                <a:gd name="T48" fmla="*/ 4 w 4"/>
                <a:gd name="T49" fmla="*/ 2 h 4"/>
                <a:gd name="T50" fmla="*/ 4 w 4"/>
                <a:gd name="T51" fmla="*/ 2 h 4"/>
                <a:gd name="T52" fmla="*/ 4 w 4"/>
                <a:gd name="T53" fmla="*/ 0 h 4"/>
                <a:gd name="T54" fmla="*/ 2 w 4"/>
                <a:gd name="T55" fmla="*/ 0 h 4"/>
                <a:gd name="T56" fmla="*/ 2 w 4"/>
                <a:gd name="T57" fmla="*/ 0 h 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 h="4">
                  <a:moveTo>
                    <a:pt x="2" y="0"/>
                  </a:moveTo>
                  <a:lnTo>
                    <a:pt x="2" y="0"/>
                  </a:lnTo>
                  <a:lnTo>
                    <a:pt x="0" y="2"/>
                  </a:lnTo>
                  <a:lnTo>
                    <a:pt x="0" y="4"/>
                  </a:lnTo>
                  <a:lnTo>
                    <a:pt x="2" y="4"/>
                  </a:lnTo>
                  <a:lnTo>
                    <a:pt x="2" y="2"/>
                  </a:lnTo>
                  <a:lnTo>
                    <a:pt x="4" y="2"/>
                  </a:lnTo>
                  <a:lnTo>
                    <a:pt x="4"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7" name="Freeform 345"/>
            <p:cNvSpPr>
              <a:spLocks/>
            </p:cNvSpPr>
            <p:nvPr/>
          </p:nvSpPr>
          <p:spPr bwMode="auto">
            <a:xfrm>
              <a:off x="709" y="3743"/>
              <a:ext cx="6" cy="2"/>
            </a:xfrm>
            <a:custGeom>
              <a:avLst/>
              <a:gdLst>
                <a:gd name="T0" fmla="*/ 2 w 6"/>
                <a:gd name="T1" fmla="*/ 2 h 2"/>
                <a:gd name="T2" fmla="*/ 0 w 6"/>
                <a:gd name="T3" fmla="*/ 2 h 2"/>
                <a:gd name="T4" fmla="*/ 0 w 6"/>
                <a:gd name="T5" fmla="*/ 2 h 2"/>
                <a:gd name="T6" fmla="*/ 0 w 6"/>
                <a:gd name="T7" fmla="*/ 2 h 2"/>
                <a:gd name="T8" fmla="*/ 2 w 6"/>
                <a:gd name="T9" fmla="*/ 2 h 2"/>
                <a:gd name="T10" fmla="*/ 2 w 6"/>
                <a:gd name="T11" fmla="*/ 2 h 2"/>
                <a:gd name="T12" fmla="*/ 2 w 6"/>
                <a:gd name="T13" fmla="*/ 2 h 2"/>
                <a:gd name="T14" fmla="*/ 4 w 6"/>
                <a:gd name="T15" fmla="*/ 2 h 2"/>
                <a:gd name="T16" fmla="*/ 4 w 6"/>
                <a:gd name="T17" fmla="*/ 2 h 2"/>
                <a:gd name="T18" fmla="*/ 4 w 6"/>
                <a:gd name="T19" fmla="*/ 2 h 2"/>
                <a:gd name="T20" fmla="*/ 4 w 6"/>
                <a:gd name="T21" fmla="*/ 2 h 2"/>
                <a:gd name="T22" fmla="*/ 4 w 6"/>
                <a:gd name="T23" fmla="*/ 2 h 2"/>
                <a:gd name="T24" fmla="*/ 4 w 6"/>
                <a:gd name="T25" fmla="*/ 2 h 2"/>
                <a:gd name="T26" fmla="*/ 4 w 6"/>
                <a:gd name="T27" fmla="*/ 2 h 2"/>
                <a:gd name="T28" fmla="*/ 4 w 6"/>
                <a:gd name="T29" fmla="*/ 2 h 2"/>
                <a:gd name="T30" fmla="*/ 6 w 6"/>
                <a:gd name="T31" fmla="*/ 0 h 2"/>
                <a:gd name="T32" fmla="*/ 6 w 6"/>
                <a:gd name="T33" fmla="*/ 0 h 2"/>
                <a:gd name="T34" fmla="*/ 6 w 6"/>
                <a:gd name="T35" fmla="*/ 0 h 2"/>
                <a:gd name="T36" fmla="*/ 4 w 6"/>
                <a:gd name="T37" fmla="*/ 0 h 2"/>
                <a:gd name="T38" fmla="*/ 4 w 6"/>
                <a:gd name="T39" fmla="*/ 0 h 2"/>
                <a:gd name="T40" fmla="*/ 4 w 6"/>
                <a:gd name="T41" fmla="*/ 0 h 2"/>
                <a:gd name="T42" fmla="*/ 4 w 6"/>
                <a:gd name="T43" fmla="*/ 0 h 2"/>
                <a:gd name="T44" fmla="*/ 4 w 6"/>
                <a:gd name="T45" fmla="*/ 0 h 2"/>
                <a:gd name="T46" fmla="*/ 2 w 6"/>
                <a:gd name="T47" fmla="*/ 0 h 2"/>
                <a:gd name="T48" fmla="*/ 2 w 6"/>
                <a:gd name="T49" fmla="*/ 0 h 2"/>
                <a:gd name="T50" fmla="*/ 2 w 6"/>
                <a:gd name="T51" fmla="*/ 0 h 2"/>
                <a:gd name="T52" fmla="*/ 2 w 6"/>
                <a:gd name="T53" fmla="*/ 0 h 2"/>
                <a:gd name="T54" fmla="*/ 2 w 6"/>
                <a:gd name="T55" fmla="*/ 0 h 2"/>
                <a:gd name="T56" fmla="*/ 2 w 6"/>
                <a:gd name="T57" fmla="*/ 0 h 2"/>
                <a:gd name="T58" fmla="*/ 2 w 6"/>
                <a:gd name="T59" fmla="*/ 0 h 2"/>
                <a:gd name="T60" fmla="*/ 2 w 6"/>
                <a:gd name="T61" fmla="*/ 0 h 2"/>
                <a:gd name="T62" fmla="*/ 2 w 6"/>
                <a:gd name="T63" fmla="*/ 2 h 2"/>
                <a:gd name="T64" fmla="*/ 2 w 6"/>
                <a:gd name="T65" fmla="*/ 2 h 2"/>
                <a:gd name="T66" fmla="*/ 2 w 6"/>
                <a:gd name="T67" fmla="*/ 2 h 2"/>
                <a:gd name="T68" fmla="*/ 2 w 6"/>
                <a:gd name="T69" fmla="*/ 2 h 2"/>
                <a:gd name="T70" fmla="*/ 2 w 6"/>
                <a:gd name="T71" fmla="*/ 2 h 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 h="2">
                  <a:moveTo>
                    <a:pt x="2" y="2"/>
                  </a:moveTo>
                  <a:lnTo>
                    <a:pt x="0" y="2"/>
                  </a:lnTo>
                  <a:lnTo>
                    <a:pt x="2" y="2"/>
                  </a:lnTo>
                  <a:lnTo>
                    <a:pt x="4" y="2"/>
                  </a:lnTo>
                  <a:lnTo>
                    <a:pt x="6" y="0"/>
                  </a:lnTo>
                  <a:lnTo>
                    <a:pt x="4" y="0"/>
                  </a:lnTo>
                  <a:lnTo>
                    <a:pt x="2" y="0"/>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8" name="Freeform 346"/>
            <p:cNvSpPr>
              <a:spLocks/>
            </p:cNvSpPr>
            <p:nvPr/>
          </p:nvSpPr>
          <p:spPr bwMode="auto">
            <a:xfrm>
              <a:off x="709" y="3673"/>
              <a:ext cx="4" cy="8"/>
            </a:xfrm>
            <a:custGeom>
              <a:avLst/>
              <a:gdLst>
                <a:gd name="T0" fmla="*/ 0 w 4"/>
                <a:gd name="T1" fmla="*/ 6 h 8"/>
                <a:gd name="T2" fmla="*/ 0 w 4"/>
                <a:gd name="T3" fmla="*/ 6 h 8"/>
                <a:gd name="T4" fmla="*/ 0 w 4"/>
                <a:gd name="T5" fmla="*/ 6 h 8"/>
                <a:gd name="T6" fmla="*/ 0 w 4"/>
                <a:gd name="T7" fmla="*/ 6 h 8"/>
                <a:gd name="T8" fmla="*/ 0 w 4"/>
                <a:gd name="T9" fmla="*/ 6 h 8"/>
                <a:gd name="T10" fmla="*/ 0 w 4"/>
                <a:gd name="T11" fmla="*/ 6 h 8"/>
                <a:gd name="T12" fmla="*/ 0 w 4"/>
                <a:gd name="T13" fmla="*/ 6 h 8"/>
                <a:gd name="T14" fmla="*/ 0 w 4"/>
                <a:gd name="T15" fmla="*/ 8 h 8"/>
                <a:gd name="T16" fmla="*/ 0 w 4"/>
                <a:gd name="T17" fmla="*/ 8 h 8"/>
                <a:gd name="T18" fmla="*/ 0 w 4"/>
                <a:gd name="T19" fmla="*/ 8 h 8"/>
                <a:gd name="T20" fmla="*/ 0 w 4"/>
                <a:gd name="T21" fmla="*/ 6 h 8"/>
                <a:gd name="T22" fmla="*/ 2 w 4"/>
                <a:gd name="T23" fmla="*/ 6 h 8"/>
                <a:gd name="T24" fmla="*/ 2 w 4"/>
                <a:gd name="T25" fmla="*/ 6 h 8"/>
                <a:gd name="T26" fmla="*/ 2 w 4"/>
                <a:gd name="T27" fmla="*/ 6 h 8"/>
                <a:gd name="T28" fmla="*/ 2 w 4"/>
                <a:gd name="T29" fmla="*/ 6 h 8"/>
                <a:gd name="T30" fmla="*/ 2 w 4"/>
                <a:gd name="T31" fmla="*/ 6 h 8"/>
                <a:gd name="T32" fmla="*/ 2 w 4"/>
                <a:gd name="T33" fmla="*/ 6 h 8"/>
                <a:gd name="T34" fmla="*/ 2 w 4"/>
                <a:gd name="T35" fmla="*/ 6 h 8"/>
                <a:gd name="T36" fmla="*/ 2 w 4"/>
                <a:gd name="T37" fmla="*/ 4 h 8"/>
                <a:gd name="T38" fmla="*/ 2 w 4"/>
                <a:gd name="T39" fmla="*/ 4 h 8"/>
                <a:gd name="T40" fmla="*/ 2 w 4"/>
                <a:gd name="T41" fmla="*/ 4 h 8"/>
                <a:gd name="T42" fmla="*/ 2 w 4"/>
                <a:gd name="T43" fmla="*/ 4 h 8"/>
                <a:gd name="T44" fmla="*/ 2 w 4"/>
                <a:gd name="T45" fmla="*/ 2 h 8"/>
                <a:gd name="T46" fmla="*/ 2 w 4"/>
                <a:gd name="T47" fmla="*/ 2 h 8"/>
                <a:gd name="T48" fmla="*/ 4 w 4"/>
                <a:gd name="T49" fmla="*/ 2 h 8"/>
                <a:gd name="T50" fmla="*/ 4 w 4"/>
                <a:gd name="T51" fmla="*/ 2 h 8"/>
                <a:gd name="T52" fmla="*/ 4 w 4"/>
                <a:gd name="T53" fmla="*/ 2 h 8"/>
                <a:gd name="T54" fmla="*/ 4 w 4"/>
                <a:gd name="T55" fmla="*/ 2 h 8"/>
                <a:gd name="T56" fmla="*/ 4 w 4"/>
                <a:gd name="T57" fmla="*/ 2 h 8"/>
                <a:gd name="T58" fmla="*/ 4 w 4"/>
                <a:gd name="T59" fmla="*/ 2 h 8"/>
                <a:gd name="T60" fmla="*/ 4 w 4"/>
                <a:gd name="T61" fmla="*/ 0 h 8"/>
                <a:gd name="T62" fmla="*/ 4 w 4"/>
                <a:gd name="T63" fmla="*/ 0 h 8"/>
                <a:gd name="T64" fmla="*/ 4 w 4"/>
                <a:gd name="T65" fmla="*/ 0 h 8"/>
                <a:gd name="T66" fmla="*/ 4 w 4"/>
                <a:gd name="T67" fmla="*/ 0 h 8"/>
                <a:gd name="T68" fmla="*/ 4 w 4"/>
                <a:gd name="T69" fmla="*/ 0 h 8"/>
                <a:gd name="T70" fmla="*/ 2 w 4"/>
                <a:gd name="T71" fmla="*/ 0 h 8"/>
                <a:gd name="T72" fmla="*/ 2 w 4"/>
                <a:gd name="T73" fmla="*/ 0 h 8"/>
                <a:gd name="T74" fmla="*/ 2 w 4"/>
                <a:gd name="T75" fmla="*/ 0 h 8"/>
                <a:gd name="T76" fmla="*/ 2 w 4"/>
                <a:gd name="T77" fmla="*/ 0 h 8"/>
                <a:gd name="T78" fmla="*/ 2 w 4"/>
                <a:gd name="T79" fmla="*/ 0 h 8"/>
                <a:gd name="T80" fmla="*/ 2 w 4"/>
                <a:gd name="T81" fmla="*/ 0 h 8"/>
                <a:gd name="T82" fmla="*/ 2 w 4"/>
                <a:gd name="T83" fmla="*/ 0 h 8"/>
                <a:gd name="T84" fmla="*/ 2 w 4"/>
                <a:gd name="T85" fmla="*/ 0 h 8"/>
                <a:gd name="T86" fmla="*/ 2 w 4"/>
                <a:gd name="T87" fmla="*/ 0 h 8"/>
                <a:gd name="T88" fmla="*/ 2 w 4"/>
                <a:gd name="T89" fmla="*/ 2 h 8"/>
                <a:gd name="T90" fmla="*/ 2 w 4"/>
                <a:gd name="T91" fmla="*/ 2 h 8"/>
                <a:gd name="T92" fmla="*/ 2 w 4"/>
                <a:gd name="T93" fmla="*/ 2 h 8"/>
                <a:gd name="T94" fmla="*/ 2 w 4"/>
                <a:gd name="T95" fmla="*/ 2 h 8"/>
                <a:gd name="T96" fmla="*/ 2 w 4"/>
                <a:gd name="T97" fmla="*/ 2 h 8"/>
                <a:gd name="T98" fmla="*/ 2 w 4"/>
                <a:gd name="T99" fmla="*/ 4 h 8"/>
                <a:gd name="T100" fmla="*/ 2 w 4"/>
                <a:gd name="T101" fmla="*/ 4 h 8"/>
                <a:gd name="T102" fmla="*/ 2 w 4"/>
                <a:gd name="T103" fmla="*/ 4 h 8"/>
                <a:gd name="T104" fmla="*/ 2 w 4"/>
                <a:gd name="T105" fmla="*/ 4 h 8"/>
                <a:gd name="T106" fmla="*/ 0 w 4"/>
                <a:gd name="T107" fmla="*/ 4 h 8"/>
                <a:gd name="T108" fmla="*/ 0 w 4"/>
                <a:gd name="T109" fmla="*/ 4 h 8"/>
                <a:gd name="T110" fmla="*/ 0 w 4"/>
                <a:gd name="T111" fmla="*/ 6 h 8"/>
                <a:gd name="T112" fmla="*/ 0 w 4"/>
                <a:gd name="T113" fmla="*/ 6 h 8"/>
                <a:gd name="T114" fmla="*/ 0 w 4"/>
                <a:gd name="T115" fmla="*/ 6 h 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 h="8">
                  <a:moveTo>
                    <a:pt x="0" y="6"/>
                  </a:moveTo>
                  <a:lnTo>
                    <a:pt x="0" y="6"/>
                  </a:lnTo>
                  <a:lnTo>
                    <a:pt x="0" y="8"/>
                  </a:lnTo>
                  <a:lnTo>
                    <a:pt x="0" y="6"/>
                  </a:lnTo>
                  <a:lnTo>
                    <a:pt x="2" y="6"/>
                  </a:lnTo>
                  <a:lnTo>
                    <a:pt x="2" y="4"/>
                  </a:lnTo>
                  <a:lnTo>
                    <a:pt x="2" y="2"/>
                  </a:lnTo>
                  <a:lnTo>
                    <a:pt x="4" y="2"/>
                  </a:lnTo>
                  <a:lnTo>
                    <a:pt x="4" y="0"/>
                  </a:lnTo>
                  <a:lnTo>
                    <a:pt x="2" y="0"/>
                  </a:lnTo>
                  <a:lnTo>
                    <a:pt x="2" y="2"/>
                  </a:lnTo>
                  <a:lnTo>
                    <a:pt x="2" y="4"/>
                  </a:lnTo>
                  <a:lnTo>
                    <a:pt x="0" y="4"/>
                  </a:lnTo>
                  <a:lnTo>
                    <a:pt x="0" y="6"/>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09" name="Freeform 347"/>
            <p:cNvSpPr>
              <a:spLocks/>
            </p:cNvSpPr>
            <p:nvPr/>
          </p:nvSpPr>
          <p:spPr bwMode="auto">
            <a:xfrm>
              <a:off x="679" y="3727"/>
              <a:ext cx="6" cy="4"/>
            </a:xfrm>
            <a:custGeom>
              <a:avLst/>
              <a:gdLst>
                <a:gd name="T0" fmla="*/ 0 w 6"/>
                <a:gd name="T1" fmla="*/ 4 h 4"/>
                <a:gd name="T2" fmla="*/ 2 w 6"/>
                <a:gd name="T3" fmla="*/ 4 h 4"/>
                <a:gd name="T4" fmla="*/ 2 w 6"/>
                <a:gd name="T5" fmla="*/ 4 h 4"/>
                <a:gd name="T6" fmla="*/ 4 w 6"/>
                <a:gd name="T7" fmla="*/ 2 h 4"/>
                <a:gd name="T8" fmla="*/ 4 w 6"/>
                <a:gd name="T9" fmla="*/ 2 h 4"/>
                <a:gd name="T10" fmla="*/ 4 w 6"/>
                <a:gd name="T11" fmla="*/ 2 h 4"/>
                <a:gd name="T12" fmla="*/ 4 w 6"/>
                <a:gd name="T13" fmla="*/ 2 h 4"/>
                <a:gd name="T14" fmla="*/ 4 w 6"/>
                <a:gd name="T15" fmla="*/ 2 h 4"/>
                <a:gd name="T16" fmla="*/ 4 w 6"/>
                <a:gd name="T17" fmla="*/ 2 h 4"/>
                <a:gd name="T18" fmla="*/ 6 w 6"/>
                <a:gd name="T19" fmla="*/ 2 h 4"/>
                <a:gd name="T20" fmla="*/ 6 w 6"/>
                <a:gd name="T21" fmla="*/ 2 h 4"/>
                <a:gd name="T22" fmla="*/ 4 w 6"/>
                <a:gd name="T23" fmla="*/ 0 h 4"/>
                <a:gd name="T24" fmla="*/ 4 w 6"/>
                <a:gd name="T25" fmla="*/ 0 h 4"/>
                <a:gd name="T26" fmla="*/ 4 w 6"/>
                <a:gd name="T27" fmla="*/ 0 h 4"/>
                <a:gd name="T28" fmla="*/ 4 w 6"/>
                <a:gd name="T29" fmla="*/ 0 h 4"/>
                <a:gd name="T30" fmla="*/ 4 w 6"/>
                <a:gd name="T31" fmla="*/ 0 h 4"/>
                <a:gd name="T32" fmla="*/ 4 w 6"/>
                <a:gd name="T33" fmla="*/ 0 h 4"/>
                <a:gd name="T34" fmla="*/ 4 w 6"/>
                <a:gd name="T35" fmla="*/ 0 h 4"/>
                <a:gd name="T36" fmla="*/ 4 w 6"/>
                <a:gd name="T37" fmla="*/ 0 h 4"/>
                <a:gd name="T38" fmla="*/ 4 w 6"/>
                <a:gd name="T39" fmla="*/ 0 h 4"/>
                <a:gd name="T40" fmla="*/ 4 w 6"/>
                <a:gd name="T41" fmla="*/ 0 h 4"/>
                <a:gd name="T42" fmla="*/ 2 w 6"/>
                <a:gd name="T43" fmla="*/ 0 h 4"/>
                <a:gd name="T44" fmla="*/ 2 w 6"/>
                <a:gd name="T45" fmla="*/ 0 h 4"/>
                <a:gd name="T46" fmla="*/ 2 w 6"/>
                <a:gd name="T47" fmla="*/ 0 h 4"/>
                <a:gd name="T48" fmla="*/ 2 w 6"/>
                <a:gd name="T49" fmla="*/ 0 h 4"/>
                <a:gd name="T50" fmla="*/ 0 w 6"/>
                <a:gd name="T51" fmla="*/ 0 h 4"/>
                <a:gd name="T52" fmla="*/ 0 w 6"/>
                <a:gd name="T53" fmla="*/ 2 h 4"/>
                <a:gd name="T54" fmla="*/ 0 w 6"/>
                <a:gd name="T55" fmla="*/ 2 h 4"/>
                <a:gd name="T56" fmla="*/ 0 w 6"/>
                <a:gd name="T57" fmla="*/ 2 h 4"/>
                <a:gd name="T58" fmla="*/ 0 w 6"/>
                <a:gd name="T59" fmla="*/ 2 h 4"/>
                <a:gd name="T60" fmla="*/ 0 w 6"/>
                <a:gd name="T61" fmla="*/ 2 h 4"/>
                <a:gd name="T62" fmla="*/ 0 w 6"/>
                <a:gd name="T63" fmla="*/ 2 h 4"/>
                <a:gd name="T64" fmla="*/ 0 w 6"/>
                <a:gd name="T65" fmla="*/ 4 h 4"/>
                <a:gd name="T66" fmla="*/ 0 w 6"/>
                <a:gd name="T67" fmla="*/ 4 h 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 h="4">
                  <a:moveTo>
                    <a:pt x="0" y="4"/>
                  </a:moveTo>
                  <a:lnTo>
                    <a:pt x="2" y="4"/>
                  </a:lnTo>
                  <a:lnTo>
                    <a:pt x="4" y="2"/>
                  </a:lnTo>
                  <a:lnTo>
                    <a:pt x="6" y="2"/>
                  </a:lnTo>
                  <a:lnTo>
                    <a:pt x="4" y="0"/>
                  </a:lnTo>
                  <a:lnTo>
                    <a:pt x="2" y="0"/>
                  </a:lnTo>
                  <a:lnTo>
                    <a:pt x="0" y="0"/>
                  </a:lnTo>
                  <a:lnTo>
                    <a:pt x="0" y="2"/>
                  </a:lnTo>
                  <a:lnTo>
                    <a:pt x="0"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0" name="Freeform 348"/>
            <p:cNvSpPr>
              <a:spLocks/>
            </p:cNvSpPr>
            <p:nvPr/>
          </p:nvSpPr>
          <p:spPr bwMode="auto">
            <a:xfrm>
              <a:off x="753" y="371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 name="T12" fmla="*/ 0 60000 65536"/>
                <a:gd name="T13"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 ang="T12">
                  <a:pos x="0" y="0"/>
                </a:cxn>
                <a:cxn ang="T13">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1" name="Freeform 349"/>
            <p:cNvSpPr>
              <a:spLocks/>
            </p:cNvSpPr>
            <p:nvPr/>
          </p:nvSpPr>
          <p:spPr bwMode="auto">
            <a:xfrm>
              <a:off x="729" y="3733"/>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2 w 2"/>
                <a:gd name="T23" fmla="*/ 2 h 2"/>
                <a:gd name="T24" fmla="*/ 2 w 2"/>
                <a:gd name="T25" fmla="*/ 2 h 2"/>
                <a:gd name="T26" fmla="*/ 2 w 2"/>
                <a:gd name="T27" fmla="*/ 0 h 2"/>
                <a:gd name="T28" fmla="*/ 2 w 2"/>
                <a:gd name="T29" fmla="*/ 0 h 2"/>
                <a:gd name="T30" fmla="*/ 0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0" y="0"/>
                  </a:moveTo>
                  <a:lnTo>
                    <a:pt x="0" y="0"/>
                  </a:lnTo>
                  <a:lnTo>
                    <a:pt x="0" y="2"/>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2" name="Freeform 350"/>
            <p:cNvSpPr>
              <a:spLocks/>
            </p:cNvSpPr>
            <p:nvPr/>
          </p:nvSpPr>
          <p:spPr bwMode="auto">
            <a:xfrm>
              <a:off x="723" y="3735"/>
              <a:ext cx="2" cy="0"/>
            </a:xfrm>
            <a:custGeom>
              <a:avLst/>
              <a:gdLst>
                <a:gd name="T0" fmla="*/ 2 w 2"/>
                <a:gd name="T1" fmla="*/ 2 w 2"/>
                <a:gd name="T2" fmla="*/ 2 w 2"/>
                <a:gd name="T3" fmla="*/ 2 w 2"/>
                <a:gd name="T4" fmla="*/ 0 w 2"/>
                <a:gd name="T5" fmla="*/ 0 w 2"/>
                <a:gd name="T6" fmla="*/ 0 w 2"/>
                <a:gd name="T7" fmla="*/ 0 w 2"/>
                <a:gd name="T8" fmla="*/ 0 w 2"/>
                <a:gd name="T9" fmla="*/ 0 w 2"/>
                <a:gd name="T10" fmla="*/ 0 w 2"/>
                <a:gd name="T11" fmla="*/ 0 w 2"/>
                <a:gd name="T12" fmla="*/ 2 w 2"/>
                <a:gd name="T13" fmla="*/ 2 w 2"/>
                <a:gd name="T14" fmla="*/ 2 w 2"/>
                <a:gd name="T15" fmla="*/ 2 w 2"/>
                <a:gd name="T16" fmla="*/ 2 w 2"/>
                <a:gd name="T17" fmla="*/ 2 w 2"/>
                <a:gd name="T18" fmla="*/ 2 w 2"/>
                <a:gd name="T19" fmla="*/ 2 w 2"/>
                <a:gd name="T20" fmla="*/ 2 w 2"/>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1">
                  <a:pos x="T0" y="0"/>
                </a:cxn>
                <a:cxn ang="T22">
                  <a:pos x="T1" y="0"/>
                </a:cxn>
                <a:cxn ang="T23">
                  <a:pos x="T2" y="0"/>
                </a:cxn>
                <a:cxn ang="T24">
                  <a:pos x="T3" y="0"/>
                </a:cxn>
                <a:cxn ang="T25">
                  <a:pos x="T4" y="0"/>
                </a:cxn>
                <a:cxn ang="T26">
                  <a:pos x="T5" y="0"/>
                </a:cxn>
                <a:cxn ang="T27">
                  <a:pos x="T6" y="0"/>
                </a:cxn>
                <a:cxn ang="T28">
                  <a:pos x="T7" y="0"/>
                </a:cxn>
                <a:cxn ang="T29">
                  <a:pos x="T8" y="0"/>
                </a:cxn>
                <a:cxn ang="T30">
                  <a:pos x="T9" y="0"/>
                </a:cxn>
                <a:cxn ang="T31">
                  <a:pos x="T10" y="0"/>
                </a:cxn>
                <a:cxn ang="T32">
                  <a:pos x="T11" y="0"/>
                </a:cxn>
                <a:cxn ang="T33">
                  <a:pos x="T12" y="0"/>
                </a:cxn>
                <a:cxn ang="T34">
                  <a:pos x="T13" y="0"/>
                </a:cxn>
                <a:cxn ang="T35">
                  <a:pos x="T14" y="0"/>
                </a:cxn>
                <a:cxn ang="T36">
                  <a:pos x="T15" y="0"/>
                </a:cxn>
                <a:cxn ang="T37">
                  <a:pos x="T16" y="0"/>
                </a:cxn>
                <a:cxn ang="T38">
                  <a:pos x="T17" y="0"/>
                </a:cxn>
                <a:cxn ang="T39">
                  <a:pos x="T18" y="0"/>
                </a:cxn>
                <a:cxn ang="T40">
                  <a:pos x="T19" y="0"/>
                </a:cxn>
                <a:cxn ang="T41">
                  <a:pos x="T20"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3" name="Freeform 351"/>
            <p:cNvSpPr>
              <a:spLocks/>
            </p:cNvSpPr>
            <p:nvPr/>
          </p:nvSpPr>
          <p:spPr bwMode="auto">
            <a:xfrm>
              <a:off x="719" y="3733"/>
              <a:ext cx="2" cy="0"/>
            </a:xfrm>
            <a:custGeom>
              <a:avLst/>
              <a:gdLst>
                <a:gd name="T0" fmla="*/ 2 w 2"/>
                <a:gd name="T1" fmla="*/ 2 w 2"/>
                <a:gd name="T2" fmla="*/ 2 w 2"/>
                <a:gd name="T3" fmla="*/ 2 w 2"/>
                <a:gd name="T4" fmla="*/ 2 w 2"/>
                <a:gd name="T5" fmla="*/ 0 w 2"/>
                <a:gd name="T6" fmla="*/ 0 w 2"/>
                <a:gd name="T7" fmla="*/ 0 w 2"/>
                <a:gd name="T8" fmla="*/ 2 w 2"/>
                <a:gd name="T9" fmla="*/ 2 w 2"/>
                <a:gd name="T10" fmla="*/ 2 w 2"/>
                <a:gd name="T11" fmla="*/ 2 w 2"/>
                <a:gd name="T12" fmla="*/ 2 w 2"/>
                <a:gd name="T13" fmla="*/ 2 w 2"/>
                <a:gd name="T14" fmla="*/ 2 w 2"/>
                <a:gd name="T15" fmla="*/ 2 w 2"/>
                <a:gd name="T16" fmla="*/ 2 w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T0" y="0"/>
                </a:cxn>
                <a:cxn ang="T18">
                  <a:pos x="T1" y="0"/>
                </a:cxn>
                <a:cxn ang="T19">
                  <a:pos x="T2" y="0"/>
                </a:cxn>
                <a:cxn ang="T20">
                  <a:pos x="T3" y="0"/>
                </a:cxn>
                <a:cxn ang="T21">
                  <a:pos x="T4" y="0"/>
                </a:cxn>
                <a:cxn ang="T22">
                  <a:pos x="T5" y="0"/>
                </a:cxn>
                <a:cxn ang="T23">
                  <a:pos x="T6" y="0"/>
                </a:cxn>
                <a:cxn ang="T24">
                  <a:pos x="T7" y="0"/>
                </a:cxn>
                <a:cxn ang="T25">
                  <a:pos x="T8" y="0"/>
                </a:cxn>
                <a:cxn ang="T26">
                  <a:pos x="T9" y="0"/>
                </a:cxn>
                <a:cxn ang="T27">
                  <a:pos x="T10" y="0"/>
                </a:cxn>
                <a:cxn ang="T28">
                  <a:pos x="T11" y="0"/>
                </a:cxn>
                <a:cxn ang="T29">
                  <a:pos x="T12" y="0"/>
                </a:cxn>
                <a:cxn ang="T30">
                  <a:pos x="T13" y="0"/>
                </a:cxn>
                <a:cxn ang="T31">
                  <a:pos x="T14" y="0"/>
                </a:cxn>
                <a:cxn ang="T32">
                  <a:pos x="T15" y="0"/>
                </a:cxn>
                <a:cxn ang="T33">
                  <a:pos x="T16"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4" name="Freeform 352"/>
            <p:cNvSpPr>
              <a:spLocks/>
            </p:cNvSpPr>
            <p:nvPr/>
          </p:nvSpPr>
          <p:spPr bwMode="auto">
            <a:xfrm>
              <a:off x="717" y="3743"/>
              <a:ext cx="0" cy="2"/>
            </a:xfrm>
            <a:custGeom>
              <a:avLst/>
              <a:gdLst>
                <a:gd name="T0" fmla="*/ 0 h 2"/>
                <a:gd name="T1" fmla="*/ 0 h 2"/>
                <a:gd name="T2" fmla="*/ 0 h 2"/>
                <a:gd name="T3" fmla="*/ 0 h 2"/>
                <a:gd name="T4" fmla="*/ 2 h 2"/>
                <a:gd name="T5" fmla="*/ 2 h 2"/>
                <a:gd name="T6" fmla="*/ 2 h 2"/>
                <a:gd name="T7" fmla="*/ 2 h 2"/>
                <a:gd name="T8" fmla="*/ 2 h 2"/>
                <a:gd name="T9" fmla="*/ 2 h 2"/>
                <a:gd name="T10" fmla="*/ 2 h 2"/>
                <a:gd name="T11" fmla="*/ 0 h 2"/>
                <a:gd name="T12" fmla="*/ 0 h 2"/>
                <a:gd name="T13" fmla="*/ 0 h 2"/>
                <a:gd name="T14" fmla="*/ 0 h 2"/>
                <a:gd name="T15" fmla="*/ 0 h 2"/>
                <a:gd name="T16" fmla="*/ 0 h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0" y="T0"/>
                </a:cxn>
                <a:cxn ang="T18">
                  <a:pos x="0" y="T1"/>
                </a:cxn>
                <a:cxn ang="T19">
                  <a:pos x="0" y="T2"/>
                </a:cxn>
                <a:cxn ang="T20">
                  <a:pos x="0" y="T3"/>
                </a:cxn>
                <a:cxn ang="T21">
                  <a:pos x="0" y="T4"/>
                </a:cxn>
                <a:cxn ang="T22">
                  <a:pos x="0" y="T5"/>
                </a:cxn>
                <a:cxn ang="T23">
                  <a:pos x="0" y="T6"/>
                </a:cxn>
                <a:cxn ang="T24">
                  <a:pos x="0" y="T7"/>
                </a:cxn>
                <a:cxn ang="T25">
                  <a:pos x="0" y="T8"/>
                </a:cxn>
                <a:cxn ang="T26">
                  <a:pos x="0" y="T9"/>
                </a:cxn>
                <a:cxn ang="T27">
                  <a:pos x="0" y="T10"/>
                </a:cxn>
                <a:cxn ang="T28">
                  <a:pos x="0" y="T11"/>
                </a:cxn>
                <a:cxn ang="T29">
                  <a:pos x="0" y="T12"/>
                </a:cxn>
                <a:cxn ang="T30">
                  <a:pos x="0" y="T13"/>
                </a:cxn>
                <a:cxn ang="T31">
                  <a:pos x="0" y="T14"/>
                </a:cxn>
                <a:cxn ang="T32">
                  <a:pos x="0" y="T15"/>
                </a:cxn>
                <a:cxn ang="T33">
                  <a:pos x="0" y="T16"/>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5" name="Freeform 353"/>
            <p:cNvSpPr>
              <a:spLocks/>
            </p:cNvSpPr>
            <p:nvPr/>
          </p:nvSpPr>
          <p:spPr bwMode="auto">
            <a:xfrm>
              <a:off x="697" y="3689"/>
              <a:ext cx="2" cy="4"/>
            </a:xfrm>
            <a:custGeom>
              <a:avLst/>
              <a:gdLst>
                <a:gd name="T0" fmla="*/ 2 w 2"/>
                <a:gd name="T1" fmla="*/ 2 h 4"/>
                <a:gd name="T2" fmla="*/ 0 w 2"/>
                <a:gd name="T3" fmla="*/ 2 h 4"/>
                <a:gd name="T4" fmla="*/ 0 w 2"/>
                <a:gd name="T5" fmla="*/ 0 h 4"/>
                <a:gd name="T6" fmla="*/ 0 w 2"/>
                <a:gd name="T7" fmla="*/ 0 h 4"/>
                <a:gd name="T8" fmla="*/ 0 w 2"/>
                <a:gd name="T9" fmla="*/ 0 h 4"/>
                <a:gd name="T10" fmla="*/ 0 w 2"/>
                <a:gd name="T11" fmla="*/ 0 h 4"/>
                <a:gd name="T12" fmla="*/ 0 w 2"/>
                <a:gd name="T13" fmla="*/ 0 h 4"/>
                <a:gd name="T14" fmla="*/ 0 w 2"/>
                <a:gd name="T15" fmla="*/ 0 h 4"/>
                <a:gd name="T16" fmla="*/ 0 w 2"/>
                <a:gd name="T17" fmla="*/ 2 h 4"/>
                <a:gd name="T18" fmla="*/ 0 w 2"/>
                <a:gd name="T19" fmla="*/ 2 h 4"/>
                <a:gd name="T20" fmla="*/ 0 w 2"/>
                <a:gd name="T21" fmla="*/ 2 h 4"/>
                <a:gd name="T22" fmla="*/ 0 w 2"/>
                <a:gd name="T23" fmla="*/ 2 h 4"/>
                <a:gd name="T24" fmla="*/ 0 w 2"/>
                <a:gd name="T25" fmla="*/ 2 h 4"/>
                <a:gd name="T26" fmla="*/ 0 w 2"/>
                <a:gd name="T27" fmla="*/ 4 h 4"/>
                <a:gd name="T28" fmla="*/ 0 w 2"/>
                <a:gd name="T29" fmla="*/ 4 h 4"/>
                <a:gd name="T30" fmla="*/ 2 w 2"/>
                <a:gd name="T31" fmla="*/ 4 h 4"/>
                <a:gd name="T32" fmla="*/ 2 w 2"/>
                <a:gd name="T33" fmla="*/ 4 h 4"/>
                <a:gd name="T34" fmla="*/ 2 w 2"/>
                <a:gd name="T35" fmla="*/ 4 h 4"/>
                <a:gd name="T36" fmla="*/ 2 w 2"/>
                <a:gd name="T37" fmla="*/ 4 h 4"/>
                <a:gd name="T38" fmla="*/ 2 w 2"/>
                <a:gd name="T39" fmla="*/ 2 h 4"/>
                <a:gd name="T40" fmla="*/ 2 w 2"/>
                <a:gd name="T41" fmla="*/ 2 h 4"/>
                <a:gd name="T42" fmla="*/ 2 w 2"/>
                <a:gd name="T43" fmla="*/ 2 h 4"/>
                <a:gd name="T44" fmla="*/ 2 w 2"/>
                <a:gd name="T45" fmla="*/ 2 h 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4">
                  <a:moveTo>
                    <a:pt x="2" y="2"/>
                  </a:moveTo>
                  <a:lnTo>
                    <a:pt x="0" y="2"/>
                  </a:lnTo>
                  <a:lnTo>
                    <a:pt x="0" y="0"/>
                  </a:lnTo>
                  <a:lnTo>
                    <a:pt x="0" y="2"/>
                  </a:lnTo>
                  <a:lnTo>
                    <a:pt x="0" y="4"/>
                  </a:lnTo>
                  <a:lnTo>
                    <a:pt x="2" y="4"/>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6" name="Freeform 354"/>
            <p:cNvSpPr>
              <a:spLocks/>
            </p:cNvSpPr>
            <p:nvPr/>
          </p:nvSpPr>
          <p:spPr bwMode="auto">
            <a:xfrm>
              <a:off x="717" y="3743"/>
              <a:ext cx="2" cy="2"/>
            </a:xfrm>
            <a:custGeom>
              <a:avLst/>
              <a:gdLst>
                <a:gd name="T0" fmla="*/ 2 w 2"/>
                <a:gd name="T1" fmla="*/ 2 h 2"/>
                <a:gd name="T2" fmla="*/ 2 w 2"/>
                <a:gd name="T3" fmla="*/ 2 h 2"/>
                <a:gd name="T4" fmla="*/ 2 w 2"/>
                <a:gd name="T5" fmla="*/ 2 h 2"/>
                <a:gd name="T6" fmla="*/ 2 w 2"/>
                <a:gd name="T7" fmla="*/ 0 h 2"/>
                <a:gd name="T8" fmla="*/ 2 w 2"/>
                <a:gd name="T9" fmla="*/ 0 h 2"/>
                <a:gd name="T10" fmla="*/ 0 w 2"/>
                <a:gd name="T11" fmla="*/ 0 h 2"/>
                <a:gd name="T12" fmla="*/ 0 w 2"/>
                <a:gd name="T13" fmla="*/ 2 h 2"/>
                <a:gd name="T14" fmla="*/ 0 w 2"/>
                <a:gd name="T15" fmla="*/ 2 h 2"/>
                <a:gd name="T16" fmla="*/ 0 w 2"/>
                <a:gd name="T17" fmla="*/ 2 h 2"/>
                <a:gd name="T18" fmla="*/ 2 w 2"/>
                <a:gd name="T19" fmla="*/ 2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2" y="2"/>
                  </a:moveTo>
                  <a:lnTo>
                    <a:pt x="2" y="2"/>
                  </a:lnTo>
                  <a:lnTo>
                    <a:pt x="2" y="0"/>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7" name="Freeform 355"/>
            <p:cNvSpPr>
              <a:spLocks/>
            </p:cNvSpPr>
            <p:nvPr/>
          </p:nvSpPr>
          <p:spPr bwMode="auto">
            <a:xfrm>
              <a:off x="713" y="3745"/>
              <a:ext cx="0" cy="2"/>
            </a:xfrm>
            <a:custGeom>
              <a:avLst/>
              <a:gdLst>
                <a:gd name="T0" fmla="*/ 0 h 2"/>
                <a:gd name="T1" fmla="*/ 0 h 2"/>
                <a:gd name="T2" fmla="*/ 2 h 2"/>
                <a:gd name="T3" fmla="*/ 2 h 2"/>
                <a:gd name="T4" fmla="*/ 2 h 2"/>
                <a:gd name="T5" fmla="*/ 2 h 2"/>
                <a:gd name="T6" fmla="*/ 2 h 2"/>
                <a:gd name="T7" fmla="*/ 0 h 2"/>
                <a:gd name="T8" fmla="*/ 0 h 2"/>
                <a:gd name="T9" fmla="*/ 0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8" name="Freeform 356"/>
            <p:cNvSpPr>
              <a:spLocks/>
            </p:cNvSpPr>
            <p:nvPr/>
          </p:nvSpPr>
          <p:spPr bwMode="auto">
            <a:xfrm>
              <a:off x="679" y="3727"/>
              <a:ext cx="0" cy="2"/>
            </a:xfrm>
            <a:custGeom>
              <a:avLst/>
              <a:gdLst>
                <a:gd name="T0" fmla="*/ 2 h 2"/>
                <a:gd name="T1" fmla="*/ 0 h 2"/>
                <a:gd name="T2" fmla="*/ 0 h 2"/>
                <a:gd name="T3" fmla="*/ 0 h 2"/>
                <a:gd name="T4" fmla="*/ 0 h 2"/>
                <a:gd name="T5" fmla="*/ 0 h 2"/>
                <a:gd name="T6" fmla="*/ 2 h 2"/>
                <a:gd name="T7" fmla="*/ 2 h 2"/>
                <a:gd name="T8" fmla="*/ 2 h 2"/>
                <a:gd name="T9" fmla="*/ 2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2"/>
                  </a:move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19" name="Freeform 357"/>
            <p:cNvSpPr>
              <a:spLocks/>
            </p:cNvSpPr>
            <p:nvPr/>
          </p:nvSpPr>
          <p:spPr bwMode="auto">
            <a:xfrm>
              <a:off x="661" y="3789"/>
              <a:ext cx="60" cy="60"/>
            </a:xfrm>
            <a:custGeom>
              <a:avLst/>
              <a:gdLst>
                <a:gd name="T0" fmla="*/ 54 w 60"/>
                <a:gd name="T1" fmla="*/ 16 h 60"/>
                <a:gd name="T2" fmla="*/ 52 w 60"/>
                <a:gd name="T3" fmla="*/ 12 h 60"/>
                <a:gd name="T4" fmla="*/ 56 w 60"/>
                <a:gd name="T5" fmla="*/ 6 h 60"/>
                <a:gd name="T6" fmla="*/ 52 w 60"/>
                <a:gd name="T7" fmla="*/ 4 h 60"/>
                <a:gd name="T8" fmla="*/ 48 w 60"/>
                <a:gd name="T9" fmla="*/ 4 h 60"/>
                <a:gd name="T10" fmla="*/ 44 w 60"/>
                <a:gd name="T11" fmla="*/ 6 h 60"/>
                <a:gd name="T12" fmla="*/ 42 w 60"/>
                <a:gd name="T13" fmla="*/ 8 h 60"/>
                <a:gd name="T14" fmla="*/ 44 w 60"/>
                <a:gd name="T15" fmla="*/ 4 h 60"/>
                <a:gd name="T16" fmla="*/ 38 w 60"/>
                <a:gd name="T17" fmla="*/ 2 h 60"/>
                <a:gd name="T18" fmla="*/ 32 w 60"/>
                <a:gd name="T19" fmla="*/ 2 h 60"/>
                <a:gd name="T20" fmla="*/ 38 w 60"/>
                <a:gd name="T21" fmla="*/ 8 h 60"/>
                <a:gd name="T22" fmla="*/ 34 w 60"/>
                <a:gd name="T23" fmla="*/ 6 h 60"/>
                <a:gd name="T24" fmla="*/ 36 w 60"/>
                <a:gd name="T25" fmla="*/ 10 h 60"/>
                <a:gd name="T26" fmla="*/ 32 w 60"/>
                <a:gd name="T27" fmla="*/ 12 h 60"/>
                <a:gd name="T28" fmla="*/ 28 w 60"/>
                <a:gd name="T29" fmla="*/ 12 h 60"/>
                <a:gd name="T30" fmla="*/ 28 w 60"/>
                <a:gd name="T31" fmla="*/ 18 h 60"/>
                <a:gd name="T32" fmla="*/ 26 w 60"/>
                <a:gd name="T33" fmla="*/ 10 h 60"/>
                <a:gd name="T34" fmla="*/ 20 w 60"/>
                <a:gd name="T35" fmla="*/ 8 h 60"/>
                <a:gd name="T36" fmla="*/ 20 w 60"/>
                <a:gd name="T37" fmla="*/ 16 h 60"/>
                <a:gd name="T38" fmla="*/ 26 w 60"/>
                <a:gd name="T39" fmla="*/ 18 h 60"/>
                <a:gd name="T40" fmla="*/ 24 w 60"/>
                <a:gd name="T41" fmla="*/ 22 h 60"/>
                <a:gd name="T42" fmla="*/ 22 w 60"/>
                <a:gd name="T43" fmla="*/ 24 h 60"/>
                <a:gd name="T44" fmla="*/ 28 w 60"/>
                <a:gd name="T45" fmla="*/ 34 h 60"/>
                <a:gd name="T46" fmla="*/ 20 w 60"/>
                <a:gd name="T47" fmla="*/ 28 h 60"/>
                <a:gd name="T48" fmla="*/ 16 w 60"/>
                <a:gd name="T49" fmla="*/ 24 h 60"/>
                <a:gd name="T50" fmla="*/ 12 w 60"/>
                <a:gd name="T51" fmla="*/ 18 h 60"/>
                <a:gd name="T52" fmla="*/ 8 w 60"/>
                <a:gd name="T53" fmla="*/ 24 h 60"/>
                <a:gd name="T54" fmla="*/ 4 w 60"/>
                <a:gd name="T55" fmla="*/ 26 h 60"/>
                <a:gd name="T56" fmla="*/ 2 w 60"/>
                <a:gd name="T57" fmla="*/ 34 h 60"/>
                <a:gd name="T58" fmla="*/ 0 w 60"/>
                <a:gd name="T59" fmla="*/ 38 h 60"/>
                <a:gd name="T60" fmla="*/ 8 w 60"/>
                <a:gd name="T61" fmla="*/ 42 h 60"/>
                <a:gd name="T62" fmla="*/ 8 w 60"/>
                <a:gd name="T63" fmla="*/ 50 h 60"/>
                <a:gd name="T64" fmla="*/ 14 w 60"/>
                <a:gd name="T65" fmla="*/ 56 h 60"/>
                <a:gd name="T66" fmla="*/ 14 w 60"/>
                <a:gd name="T67" fmla="*/ 54 h 60"/>
                <a:gd name="T68" fmla="*/ 18 w 60"/>
                <a:gd name="T69" fmla="*/ 48 h 60"/>
                <a:gd name="T70" fmla="*/ 14 w 60"/>
                <a:gd name="T71" fmla="*/ 42 h 60"/>
                <a:gd name="T72" fmla="*/ 8 w 60"/>
                <a:gd name="T73" fmla="*/ 44 h 60"/>
                <a:gd name="T74" fmla="*/ 16 w 60"/>
                <a:gd name="T75" fmla="*/ 42 h 60"/>
                <a:gd name="T76" fmla="*/ 18 w 60"/>
                <a:gd name="T77" fmla="*/ 46 h 60"/>
                <a:gd name="T78" fmla="*/ 20 w 60"/>
                <a:gd name="T79" fmla="*/ 46 h 60"/>
                <a:gd name="T80" fmla="*/ 26 w 60"/>
                <a:gd name="T81" fmla="*/ 40 h 60"/>
                <a:gd name="T82" fmla="*/ 22 w 60"/>
                <a:gd name="T83" fmla="*/ 48 h 60"/>
                <a:gd name="T84" fmla="*/ 24 w 60"/>
                <a:gd name="T85" fmla="*/ 48 h 60"/>
                <a:gd name="T86" fmla="*/ 22 w 60"/>
                <a:gd name="T87" fmla="*/ 52 h 60"/>
                <a:gd name="T88" fmla="*/ 20 w 60"/>
                <a:gd name="T89" fmla="*/ 58 h 60"/>
                <a:gd name="T90" fmla="*/ 26 w 60"/>
                <a:gd name="T91" fmla="*/ 54 h 60"/>
                <a:gd name="T92" fmla="*/ 26 w 60"/>
                <a:gd name="T93" fmla="*/ 52 h 60"/>
                <a:gd name="T94" fmla="*/ 28 w 60"/>
                <a:gd name="T95" fmla="*/ 50 h 60"/>
                <a:gd name="T96" fmla="*/ 28 w 60"/>
                <a:gd name="T97" fmla="*/ 46 h 60"/>
                <a:gd name="T98" fmla="*/ 26 w 60"/>
                <a:gd name="T99" fmla="*/ 44 h 60"/>
                <a:gd name="T100" fmla="*/ 32 w 60"/>
                <a:gd name="T101" fmla="*/ 40 h 60"/>
                <a:gd name="T102" fmla="*/ 32 w 60"/>
                <a:gd name="T103" fmla="*/ 40 h 60"/>
                <a:gd name="T104" fmla="*/ 36 w 60"/>
                <a:gd name="T105" fmla="*/ 36 h 60"/>
                <a:gd name="T106" fmla="*/ 44 w 60"/>
                <a:gd name="T107" fmla="*/ 32 h 60"/>
                <a:gd name="T108" fmla="*/ 38 w 60"/>
                <a:gd name="T109" fmla="*/ 30 h 60"/>
                <a:gd name="T110" fmla="*/ 44 w 60"/>
                <a:gd name="T111" fmla="*/ 30 h 60"/>
                <a:gd name="T112" fmla="*/ 50 w 60"/>
                <a:gd name="T113" fmla="*/ 30 h 60"/>
                <a:gd name="T114" fmla="*/ 50 w 60"/>
                <a:gd name="T115" fmla="*/ 26 h 60"/>
                <a:gd name="T116" fmla="*/ 42 w 60"/>
                <a:gd name="T117" fmla="*/ 26 h 60"/>
                <a:gd name="T118" fmla="*/ 42 w 60"/>
                <a:gd name="T119" fmla="*/ 22 h 60"/>
                <a:gd name="T120" fmla="*/ 48 w 60"/>
                <a:gd name="T121" fmla="*/ 22 h 60"/>
                <a:gd name="T122" fmla="*/ 54 w 60"/>
                <a:gd name="T123" fmla="*/ 22 h 60"/>
                <a:gd name="T124" fmla="*/ 58 w 60"/>
                <a:gd name="T125" fmla="*/ 20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 h="60">
                  <a:moveTo>
                    <a:pt x="60" y="14"/>
                  </a:moveTo>
                  <a:lnTo>
                    <a:pt x="60" y="14"/>
                  </a:lnTo>
                  <a:lnTo>
                    <a:pt x="58" y="14"/>
                  </a:lnTo>
                  <a:lnTo>
                    <a:pt x="56" y="14"/>
                  </a:lnTo>
                  <a:lnTo>
                    <a:pt x="54" y="16"/>
                  </a:lnTo>
                  <a:lnTo>
                    <a:pt x="54" y="14"/>
                  </a:lnTo>
                  <a:lnTo>
                    <a:pt x="54" y="12"/>
                  </a:lnTo>
                  <a:lnTo>
                    <a:pt x="54" y="14"/>
                  </a:lnTo>
                  <a:lnTo>
                    <a:pt x="52" y="14"/>
                  </a:lnTo>
                  <a:lnTo>
                    <a:pt x="52" y="12"/>
                  </a:lnTo>
                  <a:lnTo>
                    <a:pt x="52" y="10"/>
                  </a:lnTo>
                  <a:lnTo>
                    <a:pt x="54" y="10"/>
                  </a:lnTo>
                  <a:lnTo>
                    <a:pt x="52" y="10"/>
                  </a:lnTo>
                  <a:lnTo>
                    <a:pt x="52" y="12"/>
                  </a:lnTo>
                  <a:lnTo>
                    <a:pt x="50" y="12"/>
                  </a:lnTo>
                  <a:lnTo>
                    <a:pt x="52" y="10"/>
                  </a:lnTo>
                  <a:lnTo>
                    <a:pt x="52" y="8"/>
                  </a:lnTo>
                  <a:lnTo>
                    <a:pt x="54" y="8"/>
                  </a:lnTo>
                  <a:lnTo>
                    <a:pt x="54" y="6"/>
                  </a:lnTo>
                  <a:lnTo>
                    <a:pt x="56" y="6"/>
                  </a:lnTo>
                  <a:lnTo>
                    <a:pt x="54" y="6"/>
                  </a:lnTo>
                  <a:lnTo>
                    <a:pt x="52" y="6"/>
                  </a:lnTo>
                  <a:lnTo>
                    <a:pt x="54" y="4"/>
                  </a:lnTo>
                  <a:lnTo>
                    <a:pt x="52" y="4"/>
                  </a:lnTo>
                  <a:lnTo>
                    <a:pt x="52" y="2"/>
                  </a:lnTo>
                  <a:lnTo>
                    <a:pt x="50" y="2"/>
                  </a:lnTo>
                  <a:lnTo>
                    <a:pt x="48" y="2"/>
                  </a:lnTo>
                  <a:lnTo>
                    <a:pt x="48" y="4"/>
                  </a:lnTo>
                  <a:lnTo>
                    <a:pt x="48" y="6"/>
                  </a:lnTo>
                  <a:lnTo>
                    <a:pt x="48" y="4"/>
                  </a:lnTo>
                  <a:lnTo>
                    <a:pt x="46" y="4"/>
                  </a:lnTo>
                  <a:lnTo>
                    <a:pt x="46" y="6"/>
                  </a:lnTo>
                  <a:lnTo>
                    <a:pt x="44" y="6"/>
                  </a:lnTo>
                  <a:lnTo>
                    <a:pt x="42" y="8"/>
                  </a:lnTo>
                  <a:lnTo>
                    <a:pt x="44" y="8"/>
                  </a:lnTo>
                  <a:lnTo>
                    <a:pt x="44" y="10"/>
                  </a:lnTo>
                  <a:lnTo>
                    <a:pt x="44" y="12"/>
                  </a:lnTo>
                  <a:lnTo>
                    <a:pt x="42" y="12"/>
                  </a:lnTo>
                  <a:lnTo>
                    <a:pt x="42" y="10"/>
                  </a:lnTo>
                  <a:lnTo>
                    <a:pt x="42" y="8"/>
                  </a:lnTo>
                  <a:lnTo>
                    <a:pt x="42" y="6"/>
                  </a:lnTo>
                  <a:lnTo>
                    <a:pt x="42" y="4"/>
                  </a:lnTo>
                  <a:lnTo>
                    <a:pt x="42" y="6"/>
                  </a:lnTo>
                  <a:lnTo>
                    <a:pt x="42" y="4"/>
                  </a:lnTo>
                  <a:lnTo>
                    <a:pt x="44" y="4"/>
                  </a:lnTo>
                  <a:lnTo>
                    <a:pt x="44" y="2"/>
                  </a:lnTo>
                  <a:lnTo>
                    <a:pt x="42" y="2"/>
                  </a:lnTo>
                  <a:lnTo>
                    <a:pt x="40" y="2"/>
                  </a:lnTo>
                  <a:lnTo>
                    <a:pt x="38" y="2"/>
                  </a:lnTo>
                  <a:lnTo>
                    <a:pt x="40" y="2"/>
                  </a:lnTo>
                  <a:lnTo>
                    <a:pt x="38" y="4"/>
                  </a:lnTo>
                  <a:lnTo>
                    <a:pt x="38" y="2"/>
                  </a:lnTo>
                  <a:lnTo>
                    <a:pt x="36" y="2"/>
                  </a:lnTo>
                  <a:lnTo>
                    <a:pt x="34" y="2"/>
                  </a:lnTo>
                  <a:lnTo>
                    <a:pt x="32" y="0"/>
                  </a:lnTo>
                  <a:lnTo>
                    <a:pt x="32" y="2"/>
                  </a:lnTo>
                  <a:lnTo>
                    <a:pt x="34" y="2"/>
                  </a:lnTo>
                  <a:lnTo>
                    <a:pt x="34" y="4"/>
                  </a:lnTo>
                  <a:lnTo>
                    <a:pt x="36" y="4"/>
                  </a:lnTo>
                  <a:lnTo>
                    <a:pt x="36" y="6"/>
                  </a:lnTo>
                  <a:lnTo>
                    <a:pt x="38" y="6"/>
                  </a:lnTo>
                  <a:lnTo>
                    <a:pt x="38" y="8"/>
                  </a:lnTo>
                  <a:lnTo>
                    <a:pt x="36" y="8"/>
                  </a:lnTo>
                  <a:lnTo>
                    <a:pt x="36" y="6"/>
                  </a:lnTo>
                  <a:lnTo>
                    <a:pt x="34" y="6"/>
                  </a:lnTo>
                  <a:lnTo>
                    <a:pt x="34" y="4"/>
                  </a:lnTo>
                  <a:lnTo>
                    <a:pt x="34" y="6"/>
                  </a:lnTo>
                  <a:lnTo>
                    <a:pt x="34" y="8"/>
                  </a:lnTo>
                  <a:lnTo>
                    <a:pt x="36" y="8"/>
                  </a:lnTo>
                  <a:lnTo>
                    <a:pt x="36" y="10"/>
                  </a:lnTo>
                  <a:lnTo>
                    <a:pt x="36" y="12"/>
                  </a:lnTo>
                  <a:lnTo>
                    <a:pt x="36" y="14"/>
                  </a:lnTo>
                  <a:lnTo>
                    <a:pt x="36" y="12"/>
                  </a:lnTo>
                  <a:lnTo>
                    <a:pt x="34" y="12"/>
                  </a:lnTo>
                  <a:lnTo>
                    <a:pt x="36" y="12"/>
                  </a:lnTo>
                  <a:lnTo>
                    <a:pt x="36" y="10"/>
                  </a:lnTo>
                  <a:lnTo>
                    <a:pt x="34" y="10"/>
                  </a:lnTo>
                  <a:lnTo>
                    <a:pt x="32" y="10"/>
                  </a:lnTo>
                  <a:lnTo>
                    <a:pt x="30" y="8"/>
                  </a:lnTo>
                  <a:lnTo>
                    <a:pt x="28" y="8"/>
                  </a:lnTo>
                  <a:lnTo>
                    <a:pt x="28" y="10"/>
                  </a:lnTo>
                  <a:lnTo>
                    <a:pt x="30" y="10"/>
                  </a:lnTo>
                  <a:lnTo>
                    <a:pt x="32" y="12"/>
                  </a:lnTo>
                  <a:lnTo>
                    <a:pt x="32" y="14"/>
                  </a:lnTo>
                  <a:lnTo>
                    <a:pt x="30" y="14"/>
                  </a:lnTo>
                  <a:lnTo>
                    <a:pt x="30" y="12"/>
                  </a:lnTo>
                  <a:lnTo>
                    <a:pt x="28" y="12"/>
                  </a:lnTo>
                  <a:lnTo>
                    <a:pt x="28" y="14"/>
                  </a:lnTo>
                  <a:lnTo>
                    <a:pt x="30" y="14"/>
                  </a:lnTo>
                  <a:lnTo>
                    <a:pt x="28" y="14"/>
                  </a:lnTo>
                  <a:lnTo>
                    <a:pt x="28" y="16"/>
                  </a:lnTo>
                  <a:lnTo>
                    <a:pt x="28" y="18"/>
                  </a:lnTo>
                  <a:lnTo>
                    <a:pt x="30" y="18"/>
                  </a:lnTo>
                  <a:lnTo>
                    <a:pt x="28" y="18"/>
                  </a:lnTo>
                  <a:lnTo>
                    <a:pt x="28" y="16"/>
                  </a:lnTo>
                  <a:lnTo>
                    <a:pt x="28" y="14"/>
                  </a:lnTo>
                  <a:lnTo>
                    <a:pt x="26" y="14"/>
                  </a:lnTo>
                  <a:lnTo>
                    <a:pt x="26" y="12"/>
                  </a:lnTo>
                  <a:lnTo>
                    <a:pt x="28" y="12"/>
                  </a:lnTo>
                  <a:lnTo>
                    <a:pt x="26" y="12"/>
                  </a:lnTo>
                  <a:lnTo>
                    <a:pt x="26" y="10"/>
                  </a:lnTo>
                  <a:lnTo>
                    <a:pt x="26" y="8"/>
                  </a:lnTo>
                  <a:lnTo>
                    <a:pt x="24" y="8"/>
                  </a:lnTo>
                  <a:lnTo>
                    <a:pt x="24" y="6"/>
                  </a:lnTo>
                  <a:lnTo>
                    <a:pt x="22" y="6"/>
                  </a:lnTo>
                  <a:lnTo>
                    <a:pt x="22" y="8"/>
                  </a:lnTo>
                  <a:lnTo>
                    <a:pt x="20" y="8"/>
                  </a:lnTo>
                  <a:lnTo>
                    <a:pt x="20" y="10"/>
                  </a:lnTo>
                  <a:lnTo>
                    <a:pt x="18" y="10"/>
                  </a:lnTo>
                  <a:lnTo>
                    <a:pt x="18" y="12"/>
                  </a:lnTo>
                  <a:lnTo>
                    <a:pt x="18" y="14"/>
                  </a:lnTo>
                  <a:lnTo>
                    <a:pt x="20" y="16"/>
                  </a:lnTo>
                  <a:lnTo>
                    <a:pt x="22" y="16"/>
                  </a:lnTo>
                  <a:lnTo>
                    <a:pt x="24" y="16"/>
                  </a:lnTo>
                  <a:lnTo>
                    <a:pt x="26" y="18"/>
                  </a:lnTo>
                  <a:lnTo>
                    <a:pt x="28" y="18"/>
                  </a:lnTo>
                  <a:lnTo>
                    <a:pt x="28" y="20"/>
                  </a:lnTo>
                  <a:lnTo>
                    <a:pt x="26" y="20"/>
                  </a:lnTo>
                  <a:lnTo>
                    <a:pt x="26" y="18"/>
                  </a:lnTo>
                  <a:lnTo>
                    <a:pt x="24" y="18"/>
                  </a:lnTo>
                  <a:lnTo>
                    <a:pt x="22" y="18"/>
                  </a:lnTo>
                  <a:lnTo>
                    <a:pt x="20" y="18"/>
                  </a:lnTo>
                  <a:lnTo>
                    <a:pt x="22" y="20"/>
                  </a:lnTo>
                  <a:lnTo>
                    <a:pt x="22" y="22"/>
                  </a:lnTo>
                  <a:lnTo>
                    <a:pt x="24" y="22"/>
                  </a:lnTo>
                  <a:lnTo>
                    <a:pt x="26" y="22"/>
                  </a:lnTo>
                  <a:lnTo>
                    <a:pt x="24" y="22"/>
                  </a:lnTo>
                  <a:lnTo>
                    <a:pt x="22" y="22"/>
                  </a:lnTo>
                  <a:lnTo>
                    <a:pt x="22" y="20"/>
                  </a:lnTo>
                  <a:lnTo>
                    <a:pt x="22" y="22"/>
                  </a:lnTo>
                  <a:lnTo>
                    <a:pt x="22" y="24"/>
                  </a:lnTo>
                  <a:lnTo>
                    <a:pt x="22" y="26"/>
                  </a:lnTo>
                  <a:lnTo>
                    <a:pt x="22" y="28"/>
                  </a:lnTo>
                  <a:lnTo>
                    <a:pt x="22" y="30"/>
                  </a:lnTo>
                  <a:lnTo>
                    <a:pt x="24" y="30"/>
                  </a:lnTo>
                  <a:lnTo>
                    <a:pt x="24" y="32"/>
                  </a:lnTo>
                  <a:lnTo>
                    <a:pt x="26" y="32"/>
                  </a:lnTo>
                  <a:lnTo>
                    <a:pt x="26" y="34"/>
                  </a:lnTo>
                  <a:lnTo>
                    <a:pt x="28" y="34"/>
                  </a:lnTo>
                  <a:lnTo>
                    <a:pt x="26" y="34"/>
                  </a:lnTo>
                  <a:lnTo>
                    <a:pt x="24" y="34"/>
                  </a:lnTo>
                  <a:lnTo>
                    <a:pt x="24" y="32"/>
                  </a:lnTo>
                  <a:lnTo>
                    <a:pt x="24" y="30"/>
                  </a:lnTo>
                  <a:lnTo>
                    <a:pt x="22" y="30"/>
                  </a:lnTo>
                  <a:lnTo>
                    <a:pt x="20" y="28"/>
                  </a:lnTo>
                  <a:lnTo>
                    <a:pt x="20" y="26"/>
                  </a:lnTo>
                  <a:lnTo>
                    <a:pt x="20" y="24"/>
                  </a:lnTo>
                  <a:lnTo>
                    <a:pt x="18" y="24"/>
                  </a:lnTo>
                  <a:lnTo>
                    <a:pt x="18" y="22"/>
                  </a:lnTo>
                  <a:lnTo>
                    <a:pt x="18" y="24"/>
                  </a:lnTo>
                  <a:lnTo>
                    <a:pt x="16" y="24"/>
                  </a:lnTo>
                  <a:lnTo>
                    <a:pt x="18" y="22"/>
                  </a:lnTo>
                  <a:lnTo>
                    <a:pt x="18" y="20"/>
                  </a:lnTo>
                  <a:lnTo>
                    <a:pt x="18" y="18"/>
                  </a:lnTo>
                  <a:lnTo>
                    <a:pt x="16" y="18"/>
                  </a:lnTo>
                  <a:lnTo>
                    <a:pt x="14" y="18"/>
                  </a:lnTo>
                  <a:lnTo>
                    <a:pt x="12" y="18"/>
                  </a:lnTo>
                  <a:lnTo>
                    <a:pt x="10" y="20"/>
                  </a:lnTo>
                  <a:lnTo>
                    <a:pt x="8" y="20"/>
                  </a:lnTo>
                  <a:lnTo>
                    <a:pt x="10" y="20"/>
                  </a:lnTo>
                  <a:lnTo>
                    <a:pt x="8" y="20"/>
                  </a:lnTo>
                  <a:lnTo>
                    <a:pt x="8" y="22"/>
                  </a:lnTo>
                  <a:lnTo>
                    <a:pt x="8" y="24"/>
                  </a:lnTo>
                  <a:lnTo>
                    <a:pt x="6" y="24"/>
                  </a:lnTo>
                  <a:lnTo>
                    <a:pt x="6" y="22"/>
                  </a:lnTo>
                  <a:lnTo>
                    <a:pt x="6" y="24"/>
                  </a:lnTo>
                  <a:lnTo>
                    <a:pt x="6" y="26"/>
                  </a:lnTo>
                  <a:lnTo>
                    <a:pt x="6" y="24"/>
                  </a:lnTo>
                  <a:lnTo>
                    <a:pt x="4" y="24"/>
                  </a:lnTo>
                  <a:lnTo>
                    <a:pt x="4" y="26"/>
                  </a:lnTo>
                  <a:lnTo>
                    <a:pt x="2" y="26"/>
                  </a:lnTo>
                  <a:lnTo>
                    <a:pt x="2" y="28"/>
                  </a:lnTo>
                  <a:lnTo>
                    <a:pt x="4" y="28"/>
                  </a:lnTo>
                  <a:lnTo>
                    <a:pt x="2" y="30"/>
                  </a:lnTo>
                  <a:lnTo>
                    <a:pt x="2" y="32"/>
                  </a:lnTo>
                  <a:lnTo>
                    <a:pt x="2" y="34"/>
                  </a:lnTo>
                  <a:lnTo>
                    <a:pt x="0" y="34"/>
                  </a:lnTo>
                  <a:lnTo>
                    <a:pt x="0" y="36"/>
                  </a:lnTo>
                  <a:lnTo>
                    <a:pt x="2" y="36"/>
                  </a:lnTo>
                  <a:lnTo>
                    <a:pt x="0" y="36"/>
                  </a:lnTo>
                  <a:lnTo>
                    <a:pt x="0" y="38"/>
                  </a:lnTo>
                  <a:lnTo>
                    <a:pt x="2" y="38"/>
                  </a:lnTo>
                  <a:lnTo>
                    <a:pt x="2" y="36"/>
                  </a:lnTo>
                  <a:lnTo>
                    <a:pt x="4" y="36"/>
                  </a:lnTo>
                  <a:lnTo>
                    <a:pt x="4" y="38"/>
                  </a:lnTo>
                  <a:lnTo>
                    <a:pt x="6" y="38"/>
                  </a:lnTo>
                  <a:lnTo>
                    <a:pt x="6" y="40"/>
                  </a:lnTo>
                  <a:lnTo>
                    <a:pt x="8" y="40"/>
                  </a:lnTo>
                  <a:lnTo>
                    <a:pt x="8" y="42"/>
                  </a:lnTo>
                  <a:lnTo>
                    <a:pt x="8" y="44"/>
                  </a:lnTo>
                  <a:lnTo>
                    <a:pt x="8" y="46"/>
                  </a:lnTo>
                  <a:lnTo>
                    <a:pt x="8" y="48"/>
                  </a:lnTo>
                  <a:lnTo>
                    <a:pt x="8" y="50"/>
                  </a:lnTo>
                  <a:lnTo>
                    <a:pt x="10" y="50"/>
                  </a:lnTo>
                  <a:lnTo>
                    <a:pt x="12" y="50"/>
                  </a:lnTo>
                  <a:lnTo>
                    <a:pt x="12" y="52"/>
                  </a:lnTo>
                  <a:lnTo>
                    <a:pt x="14" y="52"/>
                  </a:lnTo>
                  <a:lnTo>
                    <a:pt x="14" y="54"/>
                  </a:lnTo>
                  <a:lnTo>
                    <a:pt x="14" y="56"/>
                  </a:lnTo>
                  <a:lnTo>
                    <a:pt x="16" y="54"/>
                  </a:lnTo>
                  <a:lnTo>
                    <a:pt x="14" y="54"/>
                  </a:lnTo>
                  <a:lnTo>
                    <a:pt x="14" y="52"/>
                  </a:lnTo>
                  <a:lnTo>
                    <a:pt x="14" y="54"/>
                  </a:lnTo>
                  <a:lnTo>
                    <a:pt x="16" y="52"/>
                  </a:lnTo>
                  <a:lnTo>
                    <a:pt x="16" y="50"/>
                  </a:lnTo>
                  <a:lnTo>
                    <a:pt x="18" y="50"/>
                  </a:lnTo>
                  <a:lnTo>
                    <a:pt x="16" y="48"/>
                  </a:lnTo>
                  <a:lnTo>
                    <a:pt x="18" y="48"/>
                  </a:lnTo>
                  <a:lnTo>
                    <a:pt x="16" y="48"/>
                  </a:lnTo>
                  <a:lnTo>
                    <a:pt x="18" y="46"/>
                  </a:lnTo>
                  <a:lnTo>
                    <a:pt x="18" y="44"/>
                  </a:lnTo>
                  <a:lnTo>
                    <a:pt x="18" y="42"/>
                  </a:lnTo>
                  <a:lnTo>
                    <a:pt x="16" y="42"/>
                  </a:lnTo>
                  <a:lnTo>
                    <a:pt x="16" y="44"/>
                  </a:lnTo>
                  <a:lnTo>
                    <a:pt x="14" y="42"/>
                  </a:lnTo>
                  <a:lnTo>
                    <a:pt x="14" y="44"/>
                  </a:lnTo>
                  <a:lnTo>
                    <a:pt x="12" y="44"/>
                  </a:lnTo>
                  <a:lnTo>
                    <a:pt x="12" y="46"/>
                  </a:lnTo>
                  <a:lnTo>
                    <a:pt x="10" y="46"/>
                  </a:lnTo>
                  <a:lnTo>
                    <a:pt x="8" y="44"/>
                  </a:lnTo>
                  <a:lnTo>
                    <a:pt x="10" y="44"/>
                  </a:lnTo>
                  <a:lnTo>
                    <a:pt x="10" y="42"/>
                  </a:lnTo>
                  <a:lnTo>
                    <a:pt x="12" y="42"/>
                  </a:lnTo>
                  <a:lnTo>
                    <a:pt x="14" y="42"/>
                  </a:lnTo>
                  <a:lnTo>
                    <a:pt x="16" y="42"/>
                  </a:lnTo>
                  <a:lnTo>
                    <a:pt x="18" y="42"/>
                  </a:lnTo>
                  <a:lnTo>
                    <a:pt x="20" y="42"/>
                  </a:lnTo>
                  <a:lnTo>
                    <a:pt x="20" y="44"/>
                  </a:lnTo>
                  <a:lnTo>
                    <a:pt x="18" y="44"/>
                  </a:lnTo>
                  <a:lnTo>
                    <a:pt x="18" y="46"/>
                  </a:lnTo>
                  <a:lnTo>
                    <a:pt x="18" y="48"/>
                  </a:lnTo>
                  <a:lnTo>
                    <a:pt x="18" y="50"/>
                  </a:lnTo>
                  <a:lnTo>
                    <a:pt x="20" y="50"/>
                  </a:lnTo>
                  <a:lnTo>
                    <a:pt x="20" y="48"/>
                  </a:lnTo>
                  <a:lnTo>
                    <a:pt x="20" y="46"/>
                  </a:lnTo>
                  <a:lnTo>
                    <a:pt x="22" y="44"/>
                  </a:lnTo>
                  <a:lnTo>
                    <a:pt x="22" y="42"/>
                  </a:lnTo>
                  <a:lnTo>
                    <a:pt x="24" y="42"/>
                  </a:lnTo>
                  <a:lnTo>
                    <a:pt x="24" y="40"/>
                  </a:lnTo>
                  <a:lnTo>
                    <a:pt x="26" y="40"/>
                  </a:lnTo>
                  <a:lnTo>
                    <a:pt x="26" y="42"/>
                  </a:lnTo>
                  <a:lnTo>
                    <a:pt x="24" y="42"/>
                  </a:lnTo>
                  <a:lnTo>
                    <a:pt x="24" y="44"/>
                  </a:lnTo>
                  <a:lnTo>
                    <a:pt x="22" y="44"/>
                  </a:lnTo>
                  <a:lnTo>
                    <a:pt x="22" y="46"/>
                  </a:lnTo>
                  <a:lnTo>
                    <a:pt x="22" y="48"/>
                  </a:lnTo>
                  <a:lnTo>
                    <a:pt x="22" y="50"/>
                  </a:lnTo>
                  <a:lnTo>
                    <a:pt x="24" y="50"/>
                  </a:lnTo>
                  <a:lnTo>
                    <a:pt x="24" y="48"/>
                  </a:lnTo>
                  <a:lnTo>
                    <a:pt x="24" y="46"/>
                  </a:lnTo>
                  <a:lnTo>
                    <a:pt x="24" y="48"/>
                  </a:lnTo>
                  <a:lnTo>
                    <a:pt x="26" y="48"/>
                  </a:lnTo>
                  <a:lnTo>
                    <a:pt x="24" y="50"/>
                  </a:lnTo>
                  <a:lnTo>
                    <a:pt x="22" y="52"/>
                  </a:lnTo>
                  <a:lnTo>
                    <a:pt x="22" y="54"/>
                  </a:lnTo>
                  <a:lnTo>
                    <a:pt x="20" y="54"/>
                  </a:lnTo>
                  <a:lnTo>
                    <a:pt x="20" y="56"/>
                  </a:lnTo>
                  <a:lnTo>
                    <a:pt x="20" y="58"/>
                  </a:lnTo>
                  <a:lnTo>
                    <a:pt x="18" y="58"/>
                  </a:lnTo>
                  <a:lnTo>
                    <a:pt x="18" y="60"/>
                  </a:lnTo>
                  <a:lnTo>
                    <a:pt x="20" y="60"/>
                  </a:lnTo>
                  <a:lnTo>
                    <a:pt x="20" y="58"/>
                  </a:lnTo>
                  <a:lnTo>
                    <a:pt x="22" y="58"/>
                  </a:lnTo>
                  <a:lnTo>
                    <a:pt x="22" y="60"/>
                  </a:lnTo>
                  <a:lnTo>
                    <a:pt x="24" y="58"/>
                  </a:lnTo>
                  <a:lnTo>
                    <a:pt x="24" y="56"/>
                  </a:lnTo>
                  <a:lnTo>
                    <a:pt x="26" y="56"/>
                  </a:lnTo>
                  <a:lnTo>
                    <a:pt x="26" y="54"/>
                  </a:lnTo>
                  <a:lnTo>
                    <a:pt x="28" y="54"/>
                  </a:lnTo>
                  <a:lnTo>
                    <a:pt x="28" y="52"/>
                  </a:lnTo>
                  <a:lnTo>
                    <a:pt x="28" y="54"/>
                  </a:lnTo>
                  <a:lnTo>
                    <a:pt x="26" y="54"/>
                  </a:lnTo>
                  <a:lnTo>
                    <a:pt x="26" y="52"/>
                  </a:lnTo>
                  <a:lnTo>
                    <a:pt x="28" y="52"/>
                  </a:lnTo>
                  <a:lnTo>
                    <a:pt x="28" y="50"/>
                  </a:lnTo>
                  <a:lnTo>
                    <a:pt x="28" y="48"/>
                  </a:lnTo>
                  <a:lnTo>
                    <a:pt x="28" y="50"/>
                  </a:lnTo>
                  <a:lnTo>
                    <a:pt x="30" y="50"/>
                  </a:lnTo>
                  <a:lnTo>
                    <a:pt x="30" y="48"/>
                  </a:lnTo>
                  <a:lnTo>
                    <a:pt x="32" y="48"/>
                  </a:lnTo>
                  <a:lnTo>
                    <a:pt x="32" y="46"/>
                  </a:lnTo>
                  <a:lnTo>
                    <a:pt x="30" y="46"/>
                  </a:lnTo>
                  <a:lnTo>
                    <a:pt x="28" y="46"/>
                  </a:lnTo>
                  <a:lnTo>
                    <a:pt x="30" y="46"/>
                  </a:lnTo>
                  <a:lnTo>
                    <a:pt x="30" y="44"/>
                  </a:lnTo>
                  <a:lnTo>
                    <a:pt x="28" y="44"/>
                  </a:lnTo>
                  <a:lnTo>
                    <a:pt x="26" y="44"/>
                  </a:lnTo>
                  <a:lnTo>
                    <a:pt x="26" y="46"/>
                  </a:lnTo>
                  <a:lnTo>
                    <a:pt x="26" y="44"/>
                  </a:lnTo>
                  <a:lnTo>
                    <a:pt x="28" y="44"/>
                  </a:lnTo>
                  <a:lnTo>
                    <a:pt x="30" y="42"/>
                  </a:lnTo>
                  <a:lnTo>
                    <a:pt x="30" y="44"/>
                  </a:lnTo>
                  <a:lnTo>
                    <a:pt x="32" y="44"/>
                  </a:lnTo>
                  <a:lnTo>
                    <a:pt x="32" y="42"/>
                  </a:lnTo>
                  <a:lnTo>
                    <a:pt x="32" y="40"/>
                  </a:lnTo>
                  <a:lnTo>
                    <a:pt x="32" y="38"/>
                  </a:lnTo>
                  <a:lnTo>
                    <a:pt x="30" y="38"/>
                  </a:lnTo>
                  <a:lnTo>
                    <a:pt x="30" y="40"/>
                  </a:lnTo>
                  <a:lnTo>
                    <a:pt x="30" y="38"/>
                  </a:lnTo>
                  <a:lnTo>
                    <a:pt x="32" y="38"/>
                  </a:lnTo>
                  <a:lnTo>
                    <a:pt x="32" y="40"/>
                  </a:lnTo>
                  <a:lnTo>
                    <a:pt x="32" y="42"/>
                  </a:lnTo>
                  <a:lnTo>
                    <a:pt x="34" y="40"/>
                  </a:lnTo>
                  <a:lnTo>
                    <a:pt x="34" y="38"/>
                  </a:lnTo>
                  <a:lnTo>
                    <a:pt x="34" y="36"/>
                  </a:lnTo>
                  <a:lnTo>
                    <a:pt x="34" y="38"/>
                  </a:lnTo>
                  <a:lnTo>
                    <a:pt x="36" y="38"/>
                  </a:lnTo>
                  <a:lnTo>
                    <a:pt x="36" y="36"/>
                  </a:lnTo>
                  <a:lnTo>
                    <a:pt x="38" y="36"/>
                  </a:lnTo>
                  <a:lnTo>
                    <a:pt x="40" y="36"/>
                  </a:lnTo>
                  <a:lnTo>
                    <a:pt x="42" y="36"/>
                  </a:lnTo>
                  <a:lnTo>
                    <a:pt x="42" y="34"/>
                  </a:lnTo>
                  <a:lnTo>
                    <a:pt x="44" y="34"/>
                  </a:lnTo>
                  <a:lnTo>
                    <a:pt x="44" y="32"/>
                  </a:lnTo>
                  <a:lnTo>
                    <a:pt x="42" y="32"/>
                  </a:lnTo>
                  <a:lnTo>
                    <a:pt x="40" y="32"/>
                  </a:lnTo>
                  <a:lnTo>
                    <a:pt x="38" y="32"/>
                  </a:lnTo>
                  <a:lnTo>
                    <a:pt x="38" y="30"/>
                  </a:lnTo>
                  <a:lnTo>
                    <a:pt x="40" y="32"/>
                  </a:lnTo>
                  <a:lnTo>
                    <a:pt x="40" y="30"/>
                  </a:lnTo>
                  <a:lnTo>
                    <a:pt x="42" y="30"/>
                  </a:lnTo>
                  <a:lnTo>
                    <a:pt x="44" y="30"/>
                  </a:lnTo>
                  <a:lnTo>
                    <a:pt x="44" y="28"/>
                  </a:lnTo>
                  <a:lnTo>
                    <a:pt x="46" y="28"/>
                  </a:lnTo>
                  <a:lnTo>
                    <a:pt x="46" y="30"/>
                  </a:lnTo>
                  <a:lnTo>
                    <a:pt x="44" y="30"/>
                  </a:lnTo>
                  <a:lnTo>
                    <a:pt x="44" y="32"/>
                  </a:lnTo>
                  <a:lnTo>
                    <a:pt x="46" y="32"/>
                  </a:lnTo>
                  <a:lnTo>
                    <a:pt x="46" y="30"/>
                  </a:lnTo>
                  <a:lnTo>
                    <a:pt x="46" y="32"/>
                  </a:lnTo>
                  <a:lnTo>
                    <a:pt x="48" y="32"/>
                  </a:lnTo>
                  <a:lnTo>
                    <a:pt x="48" y="30"/>
                  </a:lnTo>
                  <a:lnTo>
                    <a:pt x="50" y="30"/>
                  </a:lnTo>
                  <a:lnTo>
                    <a:pt x="50" y="32"/>
                  </a:lnTo>
                  <a:lnTo>
                    <a:pt x="50" y="30"/>
                  </a:lnTo>
                  <a:lnTo>
                    <a:pt x="50" y="28"/>
                  </a:lnTo>
                  <a:lnTo>
                    <a:pt x="52" y="28"/>
                  </a:lnTo>
                  <a:lnTo>
                    <a:pt x="52" y="26"/>
                  </a:lnTo>
                  <a:lnTo>
                    <a:pt x="50" y="26"/>
                  </a:lnTo>
                  <a:lnTo>
                    <a:pt x="48" y="26"/>
                  </a:lnTo>
                  <a:lnTo>
                    <a:pt x="48" y="24"/>
                  </a:lnTo>
                  <a:lnTo>
                    <a:pt x="46" y="24"/>
                  </a:lnTo>
                  <a:lnTo>
                    <a:pt x="44" y="24"/>
                  </a:lnTo>
                  <a:lnTo>
                    <a:pt x="42" y="24"/>
                  </a:lnTo>
                  <a:lnTo>
                    <a:pt x="42" y="26"/>
                  </a:lnTo>
                  <a:lnTo>
                    <a:pt x="40" y="26"/>
                  </a:lnTo>
                  <a:lnTo>
                    <a:pt x="42" y="24"/>
                  </a:lnTo>
                  <a:lnTo>
                    <a:pt x="40" y="24"/>
                  </a:lnTo>
                  <a:lnTo>
                    <a:pt x="42" y="24"/>
                  </a:lnTo>
                  <a:lnTo>
                    <a:pt x="44" y="24"/>
                  </a:lnTo>
                  <a:lnTo>
                    <a:pt x="44" y="22"/>
                  </a:lnTo>
                  <a:lnTo>
                    <a:pt x="42" y="22"/>
                  </a:lnTo>
                  <a:lnTo>
                    <a:pt x="44" y="22"/>
                  </a:lnTo>
                  <a:lnTo>
                    <a:pt x="46" y="22"/>
                  </a:lnTo>
                  <a:lnTo>
                    <a:pt x="48" y="22"/>
                  </a:lnTo>
                  <a:lnTo>
                    <a:pt x="50" y="22"/>
                  </a:lnTo>
                  <a:lnTo>
                    <a:pt x="52" y="24"/>
                  </a:lnTo>
                  <a:lnTo>
                    <a:pt x="54" y="24"/>
                  </a:lnTo>
                  <a:lnTo>
                    <a:pt x="54" y="22"/>
                  </a:lnTo>
                  <a:lnTo>
                    <a:pt x="54" y="24"/>
                  </a:lnTo>
                  <a:lnTo>
                    <a:pt x="56" y="24"/>
                  </a:lnTo>
                  <a:lnTo>
                    <a:pt x="58" y="24"/>
                  </a:lnTo>
                  <a:lnTo>
                    <a:pt x="58" y="22"/>
                  </a:lnTo>
                  <a:lnTo>
                    <a:pt x="58" y="20"/>
                  </a:lnTo>
                  <a:lnTo>
                    <a:pt x="58" y="18"/>
                  </a:lnTo>
                  <a:lnTo>
                    <a:pt x="60" y="18"/>
                  </a:lnTo>
                  <a:lnTo>
                    <a:pt x="60" y="16"/>
                  </a:lnTo>
                  <a:lnTo>
                    <a:pt x="60" y="1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0" name="Freeform 358"/>
            <p:cNvSpPr>
              <a:spLocks/>
            </p:cNvSpPr>
            <p:nvPr/>
          </p:nvSpPr>
          <p:spPr bwMode="auto">
            <a:xfrm>
              <a:off x="705" y="3759"/>
              <a:ext cx="6" cy="8"/>
            </a:xfrm>
            <a:custGeom>
              <a:avLst/>
              <a:gdLst>
                <a:gd name="T0" fmla="*/ 6 w 6"/>
                <a:gd name="T1" fmla="*/ 0 h 8"/>
                <a:gd name="T2" fmla="*/ 4 w 6"/>
                <a:gd name="T3" fmla="*/ 0 h 8"/>
                <a:gd name="T4" fmla="*/ 4 w 6"/>
                <a:gd name="T5" fmla="*/ 0 h 8"/>
                <a:gd name="T6" fmla="*/ 4 w 6"/>
                <a:gd name="T7" fmla="*/ 0 h 8"/>
                <a:gd name="T8" fmla="*/ 4 w 6"/>
                <a:gd name="T9" fmla="*/ 0 h 8"/>
                <a:gd name="T10" fmla="*/ 2 w 6"/>
                <a:gd name="T11" fmla="*/ 2 h 8"/>
                <a:gd name="T12" fmla="*/ 2 w 6"/>
                <a:gd name="T13" fmla="*/ 2 h 8"/>
                <a:gd name="T14" fmla="*/ 2 w 6"/>
                <a:gd name="T15" fmla="*/ 2 h 8"/>
                <a:gd name="T16" fmla="*/ 2 w 6"/>
                <a:gd name="T17" fmla="*/ 4 h 8"/>
                <a:gd name="T18" fmla="*/ 2 w 6"/>
                <a:gd name="T19" fmla="*/ 4 h 8"/>
                <a:gd name="T20" fmla="*/ 0 w 6"/>
                <a:gd name="T21" fmla="*/ 4 h 8"/>
                <a:gd name="T22" fmla="*/ 0 w 6"/>
                <a:gd name="T23" fmla="*/ 4 h 8"/>
                <a:gd name="T24" fmla="*/ 0 w 6"/>
                <a:gd name="T25" fmla="*/ 4 h 8"/>
                <a:gd name="T26" fmla="*/ 0 w 6"/>
                <a:gd name="T27" fmla="*/ 4 h 8"/>
                <a:gd name="T28" fmla="*/ 0 w 6"/>
                <a:gd name="T29" fmla="*/ 4 h 8"/>
                <a:gd name="T30" fmla="*/ 0 w 6"/>
                <a:gd name="T31" fmla="*/ 6 h 8"/>
                <a:gd name="T32" fmla="*/ 0 w 6"/>
                <a:gd name="T33" fmla="*/ 6 h 8"/>
                <a:gd name="T34" fmla="*/ 2 w 6"/>
                <a:gd name="T35" fmla="*/ 6 h 8"/>
                <a:gd name="T36" fmla="*/ 2 w 6"/>
                <a:gd name="T37" fmla="*/ 6 h 8"/>
                <a:gd name="T38" fmla="*/ 4 w 6"/>
                <a:gd name="T39" fmla="*/ 8 h 8"/>
                <a:gd name="T40" fmla="*/ 4 w 6"/>
                <a:gd name="T41" fmla="*/ 8 h 8"/>
                <a:gd name="T42" fmla="*/ 4 w 6"/>
                <a:gd name="T43" fmla="*/ 6 h 8"/>
                <a:gd name="T44" fmla="*/ 4 w 6"/>
                <a:gd name="T45" fmla="*/ 6 h 8"/>
                <a:gd name="T46" fmla="*/ 6 w 6"/>
                <a:gd name="T47" fmla="*/ 4 h 8"/>
                <a:gd name="T48" fmla="*/ 6 w 6"/>
                <a:gd name="T49" fmla="*/ 4 h 8"/>
                <a:gd name="T50" fmla="*/ 6 w 6"/>
                <a:gd name="T51" fmla="*/ 4 h 8"/>
                <a:gd name="T52" fmla="*/ 6 w 6"/>
                <a:gd name="T53" fmla="*/ 4 h 8"/>
                <a:gd name="T54" fmla="*/ 6 w 6"/>
                <a:gd name="T55" fmla="*/ 2 h 8"/>
                <a:gd name="T56" fmla="*/ 6 w 6"/>
                <a:gd name="T57" fmla="*/ 2 h 8"/>
                <a:gd name="T58" fmla="*/ 6 w 6"/>
                <a:gd name="T59" fmla="*/ 2 h 8"/>
                <a:gd name="T60" fmla="*/ 6 w 6"/>
                <a:gd name="T61" fmla="*/ 0 h 8"/>
                <a:gd name="T62" fmla="*/ 6 w 6"/>
                <a:gd name="T63" fmla="*/ 0 h 8"/>
                <a:gd name="T64" fmla="*/ 6 w 6"/>
                <a:gd name="T65" fmla="*/ 0 h 8"/>
                <a:gd name="T66" fmla="*/ 6 w 6"/>
                <a:gd name="T67" fmla="*/ 0 h 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 h="8">
                  <a:moveTo>
                    <a:pt x="6" y="0"/>
                  </a:moveTo>
                  <a:lnTo>
                    <a:pt x="6" y="0"/>
                  </a:lnTo>
                  <a:lnTo>
                    <a:pt x="4" y="0"/>
                  </a:lnTo>
                  <a:lnTo>
                    <a:pt x="2" y="2"/>
                  </a:lnTo>
                  <a:lnTo>
                    <a:pt x="2" y="4"/>
                  </a:lnTo>
                  <a:lnTo>
                    <a:pt x="0" y="4"/>
                  </a:lnTo>
                  <a:lnTo>
                    <a:pt x="0" y="6"/>
                  </a:lnTo>
                  <a:lnTo>
                    <a:pt x="2" y="6"/>
                  </a:lnTo>
                  <a:lnTo>
                    <a:pt x="4" y="8"/>
                  </a:lnTo>
                  <a:lnTo>
                    <a:pt x="4" y="6"/>
                  </a:lnTo>
                  <a:lnTo>
                    <a:pt x="6" y="4"/>
                  </a:lnTo>
                  <a:lnTo>
                    <a:pt x="6" y="2"/>
                  </a:lnTo>
                  <a:lnTo>
                    <a:pt x="6"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1" name="Freeform 359"/>
            <p:cNvSpPr>
              <a:spLocks/>
            </p:cNvSpPr>
            <p:nvPr/>
          </p:nvSpPr>
          <p:spPr bwMode="auto">
            <a:xfrm>
              <a:off x="693" y="3767"/>
              <a:ext cx="30" cy="22"/>
            </a:xfrm>
            <a:custGeom>
              <a:avLst/>
              <a:gdLst>
                <a:gd name="T0" fmla="*/ 28 w 30"/>
                <a:gd name="T1" fmla="*/ 4 h 22"/>
                <a:gd name="T2" fmla="*/ 28 w 30"/>
                <a:gd name="T3" fmla="*/ 6 h 22"/>
                <a:gd name="T4" fmla="*/ 26 w 30"/>
                <a:gd name="T5" fmla="*/ 6 h 22"/>
                <a:gd name="T6" fmla="*/ 26 w 30"/>
                <a:gd name="T7" fmla="*/ 8 h 22"/>
                <a:gd name="T8" fmla="*/ 26 w 30"/>
                <a:gd name="T9" fmla="*/ 6 h 22"/>
                <a:gd name="T10" fmla="*/ 26 w 30"/>
                <a:gd name="T11" fmla="*/ 2 h 22"/>
                <a:gd name="T12" fmla="*/ 26 w 30"/>
                <a:gd name="T13" fmla="*/ 2 h 22"/>
                <a:gd name="T14" fmla="*/ 24 w 30"/>
                <a:gd name="T15" fmla="*/ 4 h 22"/>
                <a:gd name="T16" fmla="*/ 22 w 30"/>
                <a:gd name="T17" fmla="*/ 2 h 22"/>
                <a:gd name="T18" fmla="*/ 20 w 30"/>
                <a:gd name="T19" fmla="*/ 2 h 22"/>
                <a:gd name="T20" fmla="*/ 20 w 30"/>
                <a:gd name="T21" fmla="*/ 2 h 22"/>
                <a:gd name="T22" fmla="*/ 20 w 30"/>
                <a:gd name="T23" fmla="*/ 6 h 22"/>
                <a:gd name="T24" fmla="*/ 18 w 30"/>
                <a:gd name="T25" fmla="*/ 4 h 22"/>
                <a:gd name="T26" fmla="*/ 18 w 30"/>
                <a:gd name="T27" fmla="*/ 4 h 22"/>
                <a:gd name="T28" fmla="*/ 16 w 30"/>
                <a:gd name="T29" fmla="*/ 2 h 22"/>
                <a:gd name="T30" fmla="*/ 14 w 30"/>
                <a:gd name="T31" fmla="*/ 0 h 22"/>
                <a:gd name="T32" fmla="*/ 14 w 30"/>
                <a:gd name="T33" fmla="*/ 0 h 22"/>
                <a:gd name="T34" fmla="*/ 12 w 30"/>
                <a:gd name="T35" fmla="*/ 0 h 22"/>
                <a:gd name="T36" fmla="*/ 12 w 30"/>
                <a:gd name="T37" fmla="*/ 0 h 22"/>
                <a:gd name="T38" fmla="*/ 10 w 30"/>
                <a:gd name="T39" fmla="*/ 2 h 22"/>
                <a:gd name="T40" fmla="*/ 8 w 30"/>
                <a:gd name="T41" fmla="*/ 4 h 22"/>
                <a:gd name="T42" fmla="*/ 10 w 30"/>
                <a:gd name="T43" fmla="*/ 6 h 22"/>
                <a:gd name="T44" fmla="*/ 10 w 30"/>
                <a:gd name="T45" fmla="*/ 8 h 22"/>
                <a:gd name="T46" fmla="*/ 10 w 30"/>
                <a:gd name="T47" fmla="*/ 8 h 22"/>
                <a:gd name="T48" fmla="*/ 8 w 30"/>
                <a:gd name="T49" fmla="*/ 8 h 22"/>
                <a:gd name="T50" fmla="*/ 4 w 30"/>
                <a:gd name="T51" fmla="*/ 8 h 22"/>
                <a:gd name="T52" fmla="*/ 4 w 30"/>
                <a:gd name="T53" fmla="*/ 12 h 22"/>
                <a:gd name="T54" fmla="*/ 8 w 30"/>
                <a:gd name="T55" fmla="*/ 14 h 22"/>
                <a:gd name="T56" fmla="*/ 6 w 30"/>
                <a:gd name="T57" fmla="*/ 14 h 22"/>
                <a:gd name="T58" fmla="*/ 4 w 30"/>
                <a:gd name="T59" fmla="*/ 12 h 22"/>
                <a:gd name="T60" fmla="*/ 0 w 30"/>
                <a:gd name="T61" fmla="*/ 12 h 22"/>
                <a:gd name="T62" fmla="*/ 2 w 30"/>
                <a:gd name="T63" fmla="*/ 16 h 22"/>
                <a:gd name="T64" fmla="*/ 4 w 30"/>
                <a:gd name="T65" fmla="*/ 18 h 22"/>
                <a:gd name="T66" fmla="*/ 4 w 30"/>
                <a:gd name="T67" fmla="*/ 18 h 22"/>
                <a:gd name="T68" fmla="*/ 6 w 30"/>
                <a:gd name="T69" fmla="*/ 20 h 22"/>
                <a:gd name="T70" fmla="*/ 10 w 30"/>
                <a:gd name="T71" fmla="*/ 22 h 22"/>
                <a:gd name="T72" fmla="*/ 12 w 30"/>
                <a:gd name="T73" fmla="*/ 20 h 22"/>
                <a:gd name="T74" fmla="*/ 12 w 30"/>
                <a:gd name="T75" fmla="*/ 18 h 22"/>
                <a:gd name="T76" fmla="*/ 14 w 30"/>
                <a:gd name="T77" fmla="*/ 18 h 22"/>
                <a:gd name="T78" fmla="*/ 16 w 30"/>
                <a:gd name="T79" fmla="*/ 16 h 22"/>
                <a:gd name="T80" fmla="*/ 16 w 30"/>
                <a:gd name="T81" fmla="*/ 12 h 22"/>
                <a:gd name="T82" fmla="*/ 16 w 30"/>
                <a:gd name="T83" fmla="*/ 12 h 22"/>
                <a:gd name="T84" fmla="*/ 16 w 30"/>
                <a:gd name="T85" fmla="*/ 16 h 22"/>
                <a:gd name="T86" fmla="*/ 18 w 30"/>
                <a:gd name="T87" fmla="*/ 14 h 22"/>
                <a:gd name="T88" fmla="*/ 20 w 30"/>
                <a:gd name="T89" fmla="*/ 14 h 22"/>
                <a:gd name="T90" fmla="*/ 22 w 30"/>
                <a:gd name="T91" fmla="*/ 14 h 22"/>
                <a:gd name="T92" fmla="*/ 22 w 30"/>
                <a:gd name="T93" fmla="*/ 14 h 22"/>
                <a:gd name="T94" fmla="*/ 22 w 30"/>
                <a:gd name="T95" fmla="*/ 12 h 22"/>
                <a:gd name="T96" fmla="*/ 20 w 30"/>
                <a:gd name="T97" fmla="*/ 10 h 22"/>
                <a:gd name="T98" fmla="*/ 22 w 30"/>
                <a:gd name="T99" fmla="*/ 10 h 22"/>
                <a:gd name="T100" fmla="*/ 22 w 30"/>
                <a:gd name="T101" fmla="*/ 8 h 22"/>
                <a:gd name="T102" fmla="*/ 22 w 30"/>
                <a:gd name="T103" fmla="*/ 8 h 22"/>
                <a:gd name="T104" fmla="*/ 24 w 30"/>
                <a:gd name="T105" fmla="*/ 10 h 22"/>
                <a:gd name="T106" fmla="*/ 26 w 30"/>
                <a:gd name="T107" fmla="*/ 12 h 22"/>
                <a:gd name="T108" fmla="*/ 26 w 30"/>
                <a:gd name="T109" fmla="*/ 12 h 22"/>
                <a:gd name="T110" fmla="*/ 28 w 30"/>
                <a:gd name="T111" fmla="*/ 10 h 22"/>
                <a:gd name="T112" fmla="*/ 30 w 30"/>
                <a:gd name="T113" fmla="*/ 8 h 22"/>
                <a:gd name="T114" fmla="*/ 28 w 30"/>
                <a:gd name="T115" fmla="*/ 6 h 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 h="22">
                  <a:moveTo>
                    <a:pt x="28" y="6"/>
                  </a:moveTo>
                  <a:lnTo>
                    <a:pt x="30" y="4"/>
                  </a:lnTo>
                  <a:lnTo>
                    <a:pt x="28" y="4"/>
                  </a:lnTo>
                  <a:lnTo>
                    <a:pt x="28" y="6"/>
                  </a:lnTo>
                  <a:lnTo>
                    <a:pt x="26" y="6"/>
                  </a:lnTo>
                  <a:lnTo>
                    <a:pt x="28" y="6"/>
                  </a:lnTo>
                  <a:lnTo>
                    <a:pt x="26" y="6"/>
                  </a:lnTo>
                  <a:lnTo>
                    <a:pt x="26" y="4"/>
                  </a:lnTo>
                  <a:lnTo>
                    <a:pt x="26" y="6"/>
                  </a:lnTo>
                  <a:lnTo>
                    <a:pt x="26" y="8"/>
                  </a:lnTo>
                  <a:lnTo>
                    <a:pt x="26" y="6"/>
                  </a:lnTo>
                  <a:lnTo>
                    <a:pt x="26" y="4"/>
                  </a:lnTo>
                  <a:lnTo>
                    <a:pt x="26" y="2"/>
                  </a:lnTo>
                  <a:lnTo>
                    <a:pt x="24" y="2"/>
                  </a:lnTo>
                  <a:lnTo>
                    <a:pt x="24" y="4"/>
                  </a:lnTo>
                  <a:lnTo>
                    <a:pt x="22" y="4"/>
                  </a:lnTo>
                  <a:lnTo>
                    <a:pt x="22" y="2"/>
                  </a:lnTo>
                  <a:lnTo>
                    <a:pt x="22" y="0"/>
                  </a:lnTo>
                  <a:lnTo>
                    <a:pt x="20" y="0"/>
                  </a:lnTo>
                  <a:lnTo>
                    <a:pt x="20" y="2"/>
                  </a:lnTo>
                  <a:lnTo>
                    <a:pt x="20" y="0"/>
                  </a:lnTo>
                  <a:lnTo>
                    <a:pt x="20" y="2"/>
                  </a:lnTo>
                  <a:lnTo>
                    <a:pt x="20" y="4"/>
                  </a:lnTo>
                  <a:lnTo>
                    <a:pt x="20" y="6"/>
                  </a:lnTo>
                  <a:lnTo>
                    <a:pt x="18" y="6"/>
                  </a:lnTo>
                  <a:lnTo>
                    <a:pt x="18" y="4"/>
                  </a:lnTo>
                  <a:lnTo>
                    <a:pt x="16" y="4"/>
                  </a:lnTo>
                  <a:lnTo>
                    <a:pt x="16" y="2"/>
                  </a:lnTo>
                  <a:lnTo>
                    <a:pt x="18" y="2"/>
                  </a:lnTo>
                  <a:lnTo>
                    <a:pt x="16" y="2"/>
                  </a:lnTo>
                  <a:lnTo>
                    <a:pt x="16" y="0"/>
                  </a:lnTo>
                  <a:lnTo>
                    <a:pt x="14" y="0"/>
                  </a:lnTo>
                  <a:lnTo>
                    <a:pt x="12" y="0"/>
                  </a:lnTo>
                  <a:lnTo>
                    <a:pt x="12" y="2"/>
                  </a:lnTo>
                  <a:lnTo>
                    <a:pt x="12" y="0"/>
                  </a:lnTo>
                  <a:lnTo>
                    <a:pt x="10" y="0"/>
                  </a:lnTo>
                  <a:lnTo>
                    <a:pt x="10" y="2"/>
                  </a:lnTo>
                  <a:lnTo>
                    <a:pt x="8" y="2"/>
                  </a:lnTo>
                  <a:lnTo>
                    <a:pt x="8" y="4"/>
                  </a:lnTo>
                  <a:lnTo>
                    <a:pt x="10" y="4"/>
                  </a:lnTo>
                  <a:lnTo>
                    <a:pt x="10" y="6"/>
                  </a:lnTo>
                  <a:lnTo>
                    <a:pt x="10" y="8"/>
                  </a:lnTo>
                  <a:lnTo>
                    <a:pt x="12" y="8"/>
                  </a:lnTo>
                  <a:lnTo>
                    <a:pt x="10" y="10"/>
                  </a:lnTo>
                  <a:lnTo>
                    <a:pt x="10" y="8"/>
                  </a:lnTo>
                  <a:lnTo>
                    <a:pt x="8" y="8"/>
                  </a:lnTo>
                  <a:lnTo>
                    <a:pt x="8" y="10"/>
                  </a:lnTo>
                  <a:lnTo>
                    <a:pt x="6" y="8"/>
                  </a:lnTo>
                  <a:lnTo>
                    <a:pt x="4" y="8"/>
                  </a:lnTo>
                  <a:lnTo>
                    <a:pt x="4" y="10"/>
                  </a:lnTo>
                  <a:lnTo>
                    <a:pt x="2" y="10"/>
                  </a:lnTo>
                  <a:lnTo>
                    <a:pt x="4" y="12"/>
                  </a:lnTo>
                  <a:lnTo>
                    <a:pt x="6" y="12"/>
                  </a:lnTo>
                  <a:lnTo>
                    <a:pt x="8" y="14"/>
                  </a:lnTo>
                  <a:lnTo>
                    <a:pt x="6" y="14"/>
                  </a:lnTo>
                  <a:lnTo>
                    <a:pt x="4" y="12"/>
                  </a:lnTo>
                  <a:lnTo>
                    <a:pt x="4" y="14"/>
                  </a:lnTo>
                  <a:lnTo>
                    <a:pt x="4" y="12"/>
                  </a:lnTo>
                  <a:lnTo>
                    <a:pt x="2" y="12"/>
                  </a:lnTo>
                  <a:lnTo>
                    <a:pt x="0" y="12"/>
                  </a:lnTo>
                  <a:lnTo>
                    <a:pt x="0" y="14"/>
                  </a:lnTo>
                  <a:lnTo>
                    <a:pt x="0" y="16"/>
                  </a:lnTo>
                  <a:lnTo>
                    <a:pt x="2" y="16"/>
                  </a:lnTo>
                  <a:lnTo>
                    <a:pt x="2" y="18"/>
                  </a:lnTo>
                  <a:lnTo>
                    <a:pt x="4" y="18"/>
                  </a:lnTo>
                  <a:lnTo>
                    <a:pt x="4" y="16"/>
                  </a:lnTo>
                  <a:lnTo>
                    <a:pt x="4" y="18"/>
                  </a:lnTo>
                  <a:lnTo>
                    <a:pt x="4" y="16"/>
                  </a:lnTo>
                  <a:lnTo>
                    <a:pt x="4" y="18"/>
                  </a:lnTo>
                  <a:lnTo>
                    <a:pt x="6" y="20"/>
                  </a:lnTo>
                  <a:lnTo>
                    <a:pt x="8" y="20"/>
                  </a:lnTo>
                  <a:lnTo>
                    <a:pt x="8" y="22"/>
                  </a:lnTo>
                  <a:lnTo>
                    <a:pt x="10" y="22"/>
                  </a:lnTo>
                  <a:lnTo>
                    <a:pt x="12" y="22"/>
                  </a:lnTo>
                  <a:lnTo>
                    <a:pt x="12" y="20"/>
                  </a:lnTo>
                  <a:lnTo>
                    <a:pt x="12" y="18"/>
                  </a:lnTo>
                  <a:lnTo>
                    <a:pt x="14" y="18"/>
                  </a:lnTo>
                  <a:lnTo>
                    <a:pt x="14" y="16"/>
                  </a:lnTo>
                  <a:lnTo>
                    <a:pt x="16" y="16"/>
                  </a:lnTo>
                  <a:lnTo>
                    <a:pt x="16" y="14"/>
                  </a:lnTo>
                  <a:lnTo>
                    <a:pt x="16" y="12"/>
                  </a:lnTo>
                  <a:lnTo>
                    <a:pt x="16" y="14"/>
                  </a:lnTo>
                  <a:lnTo>
                    <a:pt x="16" y="16"/>
                  </a:lnTo>
                  <a:lnTo>
                    <a:pt x="18" y="16"/>
                  </a:lnTo>
                  <a:lnTo>
                    <a:pt x="18" y="14"/>
                  </a:lnTo>
                  <a:lnTo>
                    <a:pt x="20" y="14"/>
                  </a:lnTo>
                  <a:lnTo>
                    <a:pt x="22" y="14"/>
                  </a:lnTo>
                  <a:lnTo>
                    <a:pt x="22" y="16"/>
                  </a:lnTo>
                  <a:lnTo>
                    <a:pt x="22" y="14"/>
                  </a:lnTo>
                  <a:lnTo>
                    <a:pt x="22" y="12"/>
                  </a:lnTo>
                  <a:lnTo>
                    <a:pt x="20" y="12"/>
                  </a:lnTo>
                  <a:lnTo>
                    <a:pt x="20" y="10"/>
                  </a:lnTo>
                  <a:lnTo>
                    <a:pt x="22" y="12"/>
                  </a:lnTo>
                  <a:lnTo>
                    <a:pt x="22" y="10"/>
                  </a:lnTo>
                  <a:lnTo>
                    <a:pt x="22" y="8"/>
                  </a:lnTo>
                  <a:lnTo>
                    <a:pt x="24" y="8"/>
                  </a:lnTo>
                  <a:lnTo>
                    <a:pt x="24" y="10"/>
                  </a:lnTo>
                  <a:lnTo>
                    <a:pt x="24" y="12"/>
                  </a:lnTo>
                  <a:lnTo>
                    <a:pt x="26" y="12"/>
                  </a:lnTo>
                  <a:lnTo>
                    <a:pt x="28" y="12"/>
                  </a:lnTo>
                  <a:lnTo>
                    <a:pt x="28" y="10"/>
                  </a:lnTo>
                  <a:lnTo>
                    <a:pt x="30" y="10"/>
                  </a:lnTo>
                  <a:lnTo>
                    <a:pt x="30" y="8"/>
                  </a:lnTo>
                  <a:lnTo>
                    <a:pt x="30" y="6"/>
                  </a:lnTo>
                  <a:lnTo>
                    <a:pt x="28" y="6"/>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2" name="Freeform 360"/>
            <p:cNvSpPr>
              <a:spLocks/>
            </p:cNvSpPr>
            <p:nvPr/>
          </p:nvSpPr>
          <p:spPr bwMode="auto">
            <a:xfrm>
              <a:off x="695" y="3825"/>
              <a:ext cx="12" cy="10"/>
            </a:xfrm>
            <a:custGeom>
              <a:avLst/>
              <a:gdLst>
                <a:gd name="T0" fmla="*/ 10 w 12"/>
                <a:gd name="T1" fmla="*/ 2 h 10"/>
                <a:gd name="T2" fmla="*/ 10 w 12"/>
                <a:gd name="T3" fmla="*/ 2 h 10"/>
                <a:gd name="T4" fmla="*/ 10 w 12"/>
                <a:gd name="T5" fmla="*/ 0 h 10"/>
                <a:gd name="T6" fmla="*/ 8 w 12"/>
                <a:gd name="T7" fmla="*/ 2 h 10"/>
                <a:gd name="T8" fmla="*/ 8 w 12"/>
                <a:gd name="T9" fmla="*/ 2 h 10"/>
                <a:gd name="T10" fmla="*/ 8 w 12"/>
                <a:gd name="T11" fmla="*/ 2 h 10"/>
                <a:gd name="T12" fmla="*/ 6 w 12"/>
                <a:gd name="T13" fmla="*/ 2 h 10"/>
                <a:gd name="T14" fmla="*/ 4 w 12"/>
                <a:gd name="T15" fmla="*/ 4 h 10"/>
                <a:gd name="T16" fmla="*/ 6 w 12"/>
                <a:gd name="T17" fmla="*/ 2 h 10"/>
                <a:gd name="T18" fmla="*/ 4 w 12"/>
                <a:gd name="T19" fmla="*/ 2 h 10"/>
                <a:gd name="T20" fmla="*/ 4 w 12"/>
                <a:gd name="T21" fmla="*/ 2 h 10"/>
                <a:gd name="T22" fmla="*/ 4 w 12"/>
                <a:gd name="T23" fmla="*/ 0 h 10"/>
                <a:gd name="T24" fmla="*/ 2 w 12"/>
                <a:gd name="T25" fmla="*/ 0 h 10"/>
                <a:gd name="T26" fmla="*/ 2 w 12"/>
                <a:gd name="T27" fmla="*/ 2 h 10"/>
                <a:gd name="T28" fmla="*/ 2 w 12"/>
                <a:gd name="T29" fmla="*/ 2 h 10"/>
                <a:gd name="T30" fmla="*/ 2 w 12"/>
                <a:gd name="T31" fmla="*/ 4 h 10"/>
                <a:gd name="T32" fmla="*/ 0 w 12"/>
                <a:gd name="T33" fmla="*/ 6 h 10"/>
                <a:gd name="T34" fmla="*/ 2 w 12"/>
                <a:gd name="T35" fmla="*/ 4 h 10"/>
                <a:gd name="T36" fmla="*/ 2 w 12"/>
                <a:gd name="T37" fmla="*/ 6 h 10"/>
                <a:gd name="T38" fmla="*/ 0 w 12"/>
                <a:gd name="T39" fmla="*/ 6 h 10"/>
                <a:gd name="T40" fmla="*/ 0 w 12"/>
                <a:gd name="T41" fmla="*/ 8 h 10"/>
                <a:gd name="T42" fmla="*/ 2 w 12"/>
                <a:gd name="T43" fmla="*/ 6 h 10"/>
                <a:gd name="T44" fmla="*/ 2 w 12"/>
                <a:gd name="T45" fmla="*/ 6 h 10"/>
                <a:gd name="T46" fmla="*/ 2 w 12"/>
                <a:gd name="T47" fmla="*/ 8 h 10"/>
                <a:gd name="T48" fmla="*/ 2 w 12"/>
                <a:gd name="T49" fmla="*/ 8 h 10"/>
                <a:gd name="T50" fmla="*/ 2 w 12"/>
                <a:gd name="T51" fmla="*/ 8 h 10"/>
                <a:gd name="T52" fmla="*/ 2 w 12"/>
                <a:gd name="T53" fmla="*/ 10 h 10"/>
                <a:gd name="T54" fmla="*/ 2 w 12"/>
                <a:gd name="T55" fmla="*/ 10 h 10"/>
                <a:gd name="T56" fmla="*/ 4 w 12"/>
                <a:gd name="T57" fmla="*/ 10 h 10"/>
                <a:gd name="T58" fmla="*/ 4 w 12"/>
                <a:gd name="T59" fmla="*/ 8 h 10"/>
                <a:gd name="T60" fmla="*/ 4 w 12"/>
                <a:gd name="T61" fmla="*/ 8 h 10"/>
                <a:gd name="T62" fmla="*/ 4 w 12"/>
                <a:gd name="T63" fmla="*/ 6 h 10"/>
                <a:gd name="T64" fmla="*/ 4 w 12"/>
                <a:gd name="T65" fmla="*/ 6 h 10"/>
                <a:gd name="T66" fmla="*/ 6 w 12"/>
                <a:gd name="T67" fmla="*/ 6 h 10"/>
                <a:gd name="T68" fmla="*/ 6 w 12"/>
                <a:gd name="T69" fmla="*/ 6 h 10"/>
                <a:gd name="T70" fmla="*/ 8 w 12"/>
                <a:gd name="T71" fmla="*/ 4 h 10"/>
                <a:gd name="T72" fmla="*/ 8 w 12"/>
                <a:gd name="T73" fmla="*/ 4 h 10"/>
                <a:gd name="T74" fmla="*/ 8 w 12"/>
                <a:gd name="T75" fmla="*/ 4 h 10"/>
                <a:gd name="T76" fmla="*/ 8 w 12"/>
                <a:gd name="T77" fmla="*/ 4 h 10"/>
                <a:gd name="T78" fmla="*/ 10 w 12"/>
                <a:gd name="T79" fmla="*/ 4 h 10"/>
                <a:gd name="T80" fmla="*/ 10 w 12"/>
                <a:gd name="T81" fmla="*/ 4 h 10"/>
                <a:gd name="T82" fmla="*/ 12 w 12"/>
                <a:gd name="T83" fmla="*/ 2 h 10"/>
                <a:gd name="T84" fmla="*/ 12 w 12"/>
                <a:gd name="T85" fmla="*/ 2 h 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 h="10">
                  <a:moveTo>
                    <a:pt x="12" y="2"/>
                  </a:moveTo>
                  <a:lnTo>
                    <a:pt x="12" y="2"/>
                  </a:lnTo>
                  <a:lnTo>
                    <a:pt x="10" y="2"/>
                  </a:lnTo>
                  <a:lnTo>
                    <a:pt x="10" y="0"/>
                  </a:lnTo>
                  <a:lnTo>
                    <a:pt x="8" y="2"/>
                  </a:lnTo>
                  <a:lnTo>
                    <a:pt x="8" y="0"/>
                  </a:lnTo>
                  <a:lnTo>
                    <a:pt x="6" y="2"/>
                  </a:lnTo>
                  <a:lnTo>
                    <a:pt x="4" y="4"/>
                  </a:lnTo>
                  <a:lnTo>
                    <a:pt x="4" y="2"/>
                  </a:lnTo>
                  <a:lnTo>
                    <a:pt x="6" y="2"/>
                  </a:lnTo>
                  <a:lnTo>
                    <a:pt x="4" y="2"/>
                  </a:lnTo>
                  <a:lnTo>
                    <a:pt x="4" y="0"/>
                  </a:lnTo>
                  <a:lnTo>
                    <a:pt x="4" y="2"/>
                  </a:lnTo>
                  <a:lnTo>
                    <a:pt x="4" y="0"/>
                  </a:lnTo>
                  <a:lnTo>
                    <a:pt x="2" y="0"/>
                  </a:lnTo>
                  <a:lnTo>
                    <a:pt x="2" y="2"/>
                  </a:lnTo>
                  <a:lnTo>
                    <a:pt x="2" y="4"/>
                  </a:lnTo>
                  <a:lnTo>
                    <a:pt x="0" y="4"/>
                  </a:lnTo>
                  <a:lnTo>
                    <a:pt x="0" y="6"/>
                  </a:lnTo>
                  <a:lnTo>
                    <a:pt x="2" y="4"/>
                  </a:lnTo>
                  <a:lnTo>
                    <a:pt x="2" y="6"/>
                  </a:lnTo>
                  <a:lnTo>
                    <a:pt x="0" y="6"/>
                  </a:lnTo>
                  <a:lnTo>
                    <a:pt x="0" y="8"/>
                  </a:lnTo>
                  <a:lnTo>
                    <a:pt x="2" y="6"/>
                  </a:lnTo>
                  <a:lnTo>
                    <a:pt x="2" y="8"/>
                  </a:lnTo>
                  <a:lnTo>
                    <a:pt x="2" y="10"/>
                  </a:lnTo>
                  <a:lnTo>
                    <a:pt x="4" y="10"/>
                  </a:lnTo>
                  <a:lnTo>
                    <a:pt x="4" y="8"/>
                  </a:lnTo>
                  <a:lnTo>
                    <a:pt x="4" y="6"/>
                  </a:lnTo>
                  <a:lnTo>
                    <a:pt x="6" y="6"/>
                  </a:lnTo>
                  <a:lnTo>
                    <a:pt x="8" y="6"/>
                  </a:lnTo>
                  <a:lnTo>
                    <a:pt x="8" y="4"/>
                  </a:lnTo>
                  <a:lnTo>
                    <a:pt x="10" y="4"/>
                  </a:lnTo>
                  <a:lnTo>
                    <a:pt x="12" y="4"/>
                  </a:lnTo>
                  <a:lnTo>
                    <a:pt x="1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3" name="Freeform 361"/>
            <p:cNvSpPr>
              <a:spLocks/>
            </p:cNvSpPr>
            <p:nvPr/>
          </p:nvSpPr>
          <p:spPr bwMode="auto">
            <a:xfrm>
              <a:off x="681" y="3857"/>
              <a:ext cx="6" cy="2"/>
            </a:xfrm>
            <a:custGeom>
              <a:avLst/>
              <a:gdLst>
                <a:gd name="T0" fmla="*/ 6 w 6"/>
                <a:gd name="T1" fmla="*/ 0 h 2"/>
                <a:gd name="T2" fmla="*/ 4 w 6"/>
                <a:gd name="T3" fmla="*/ 0 h 2"/>
                <a:gd name="T4" fmla="*/ 4 w 6"/>
                <a:gd name="T5" fmla="*/ 0 h 2"/>
                <a:gd name="T6" fmla="*/ 4 w 6"/>
                <a:gd name="T7" fmla="*/ 0 h 2"/>
                <a:gd name="T8" fmla="*/ 4 w 6"/>
                <a:gd name="T9" fmla="*/ 0 h 2"/>
                <a:gd name="T10" fmla="*/ 4 w 6"/>
                <a:gd name="T11" fmla="*/ 0 h 2"/>
                <a:gd name="T12" fmla="*/ 4 w 6"/>
                <a:gd name="T13" fmla="*/ 0 h 2"/>
                <a:gd name="T14" fmla="*/ 2 w 6"/>
                <a:gd name="T15" fmla="*/ 0 h 2"/>
                <a:gd name="T16" fmla="*/ 2 w 6"/>
                <a:gd name="T17" fmla="*/ 0 h 2"/>
                <a:gd name="T18" fmla="*/ 2 w 6"/>
                <a:gd name="T19" fmla="*/ 0 h 2"/>
                <a:gd name="T20" fmla="*/ 2 w 6"/>
                <a:gd name="T21" fmla="*/ 0 h 2"/>
                <a:gd name="T22" fmla="*/ 2 w 6"/>
                <a:gd name="T23" fmla="*/ 0 h 2"/>
                <a:gd name="T24" fmla="*/ 2 w 6"/>
                <a:gd name="T25" fmla="*/ 0 h 2"/>
                <a:gd name="T26" fmla="*/ 2 w 6"/>
                <a:gd name="T27" fmla="*/ 0 h 2"/>
                <a:gd name="T28" fmla="*/ 2 w 6"/>
                <a:gd name="T29" fmla="*/ 0 h 2"/>
                <a:gd name="T30" fmla="*/ 0 w 6"/>
                <a:gd name="T31" fmla="*/ 2 h 2"/>
                <a:gd name="T32" fmla="*/ 0 w 6"/>
                <a:gd name="T33" fmla="*/ 2 h 2"/>
                <a:gd name="T34" fmla="*/ 0 w 6"/>
                <a:gd name="T35" fmla="*/ 2 h 2"/>
                <a:gd name="T36" fmla="*/ 0 w 6"/>
                <a:gd name="T37" fmla="*/ 2 h 2"/>
                <a:gd name="T38" fmla="*/ 0 w 6"/>
                <a:gd name="T39" fmla="*/ 2 h 2"/>
                <a:gd name="T40" fmla="*/ 0 w 6"/>
                <a:gd name="T41" fmla="*/ 2 h 2"/>
                <a:gd name="T42" fmla="*/ 0 w 6"/>
                <a:gd name="T43" fmla="*/ 2 h 2"/>
                <a:gd name="T44" fmla="*/ 2 w 6"/>
                <a:gd name="T45" fmla="*/ 2 h 2"/>
                <a:gd name="T46" fmla="*/ 2 w 6"/>
                <a:gd name="T47" fmla="*/ 2 h 2"/>
                <a:gd name="T48" fmla="*/ 2 w 6"/>
                <a:gd name="T49" fmla="*/ 2 h 2"/>
                <a:gd name="T50" fmla="*/ 2 w 6"/>
                <a:gd name="T51" fmla="*/ 2 h 2"/>
                <a:gd name="T52" fmla="*/ 2 w 6"/>
                <a:gd name="T53" fmla="*/ 2 h 2"/>
                <a:gd name="T54" fmla="*/ 4 w 6"/>
                <a:gd name="T55" fmla="*/ 2 h 2"/>
                <a:gd name="T56" fmla="*/ 4 w 6"/>
                <a:gd name="T57" fmla="*/ 2 h 2"/>
                <a:gd name="T58" fmla="*/ 4 w 6"/>
                <a:gd name="T59" fmla="*/ 2 h 2"/>
                <a:gd name="T60" fmla="*/ 4 w 6"/>
                <a:gd name="T61" fmla="*/ 2 h 2"/>
                <a:gd name="T62" fmla="*/ 4 w 6"/>
                <a:gd name="T63" fmla="*/ 2 h 2"/>
                <a:gd name="T64" fmla="*/ 4 w 6"/>
                <a:gd name="T65" fmla="*/ 2 h 2"/>
                <a:gd name="T66" fmla="*/ 6 w 6"/>
                <a:gd name="T67" fmla="*/ 0 h 2"/>
                <a:gd name="T68" fmla="*/ 6 w 6"/>
                <a:gd name="T69" fmla="*/ 0 h 2"/>
                <a:gd name="T70" fmla="*/ 6 w 6"/>
                <a:gd name="T71" fmla="*/ 0 h 2"/>
                <a:gd name="T72" fmla="*/ 6 w 6"/>
                <a:gd name="T73" fmla="*/ 0 h 2"/>
                <a:gd name="T74" fmla="*/ 6 w 6"/>
                <a:gd name="T75" fmla="*/ 0 h 2"/>
                <a:gd name="T76" fmla="*/ 6 w 6"/>
                <a:gd name="T77" fmla="*/ 0 h 2"/>
                <a:gd name="T78" fmla="*/ 6 w 6"/>
                <a:gd name="T79" fmla="*/ 0 h 2"/>
                <a:gd name="T80" fmla="*/ 6 w 6"/>
                <a:gd name="T81" fmla="*/ 0 h 2"/>
                <a:gd name="T82" fmla="*/ 6 w 6"/>
                <a:gd name="T83" fmla="*/ 0 h 2"/>
                <a:gd name="T84" fmla="*/ 6 w 6"/>
                <a:gd name="T85" fmla="*/ 0 h 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 h="2">
                  <a:moveTo>
                    <a:pt x="6" y="0"/>
                  </a:moveTo>
                  <a:lnTo>
                    <a:pt x="4" y="0"/>
                  </a:lnTo>
                  <a:lnTo>
                    <a:pt x="2" y="0"/>
                  </a:lnTo>
                  <a:lnTo>
                    <a:pt x="0" y="2"/>
                  </a:lnTo>
                  <a:lnTo>
                    <a:pt x="2" y="2"/>
                  </a:lnTo>
                  <a:lnTo>
                    <a:pt x="4" y="2"/>
                  </a:lnTo>
                  <a:lnTo>
                    <a:pt x="6"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4" name="Freeform 362"/>
            <p:cNvSpPr>
              <a:spLocks/>
            </p:cNvSpPr>
            <p:nvPr/>
          </p:nvSpPr>
          <p:spPr bwMode="auto">
            <a:xfrm>
              <a:off x="687" y="3791"/>
              <a:ext cx="8" cy="8"/>
            </a:xfrm>
            <a:custGeom>
              <a:avLst/>
              <a:gdLst>
                <a:gd name="T0" fmla="*/ 2 w 8"/>
                <a:gd name="T1" fmla="*/ 0 h 8"/>
                <a:gd name="T2" fmla="*/ 2 w 8"/>
                <a:gd name="T3" fmla="*/ 0 h 8"/>
                <a:gd name="T4" fmla="*/ 2 w 8"/>
                <a:gd name="T5" fmla="*/ 0 h 8"/>
                <a:gd name="T6" fmla="*/ 0 w 8"/>
                <a:gd name="T7" fmla="*/ 2 h 8"/>
                <a:gd name="T8" fmla="*/ 0 w 8"/>
                <a:gd name="T9" fmla="*/ 2 h 8"/>
                <a:gd name="T10" fmla="*/ 0 w 8"/>
                <a:gd name="T11" fmla="*/ 2 h 8"/>
                <a:gd name="T12" fmla="*/ 0 w 8"/>
                <a:gd name="T13" fmla="*/ 2 h 8"/>
                <a:gd name="T14" fmla="*/ 0 w 8"/>
                <a:gd name="T15" fmla="*/ 2 h 8"/>
                <a:gd name="T16" fmla="*/ 0 w 8"/>
                <a:gd name="T17" fmla="*/ 2 h 8"/>
                <a:gd name="T18" fmla="*/ 0 w 8"/>
                <a:gd name="T19" fmla="*/ 2 h 8"/>
                <a:gd name="T20" fmla="*/ 0 w 8"/>
                <a:gd name="T21" fmla="*/ 2 h 8"/>
                <a:gd name="T22" fmla="*/ 2 w 8"/>
                <a:gd name="T23" fmla="*/ 4 h 8"/>
                <a:gd name="T24" fmla="*/ 2 w 8"/>
                <a:gd name="T25" fmla="*/ 4 h 8"/>
                <a:gd name="T26" fmla="*/ 2 w 8"/>
                <a:gd name="T27" fmla="*/ 4 h 8"/>
                <a:gd name="T28" fmla="*/ 4 w 8"/>
                <a:gd name="T29" fmla="*/ 4 h 8"/>
                <a:gd name="T30" fmla="*/ 4 w 8"/>
                <a:gd name="T31" fmla="*/ 4 h 8"/>
                <a:gd name="T32" fmla="*/ 4 w 8"/>
                <a:gd name="T33" fmla="*/ 4 h 8"/>
                <a:gd name="T34" fmla="*/ 4 w 8"/>
                <a:gd name="T35" fmla="*/ 6 h 8"/>
                <a:gd name="T36" fmla="*/ 4 w 8"/>
                <a:gd name="T37" fmla="*/ 6 h 8"/>
                <a:gd name="T38" fmla="*/ 6 w 8"/>
                <a:gd name="T39" fmla="*/ 6 h 8"/>
                <a:gd name="T40" fmla="*/ 6 w 8"/>
                <a:gd name="T41" fmla="*/ 6 h 8"/>
                <a:gd name="T42" fmla="*/ 6 w 8"/>
                <a:gd name="T43" fmla="*/ 6 h 8"/>
                <a:gd name="T44" fmla="*/ 6 w 8"/>
                <a:gd name="T45" fmla="*/ 6 h 8"/>
                <a:gd name="T46" fmla="*/ 6 w 8"/>
                <a:gd name="T47" fmla="*/ 6 h 8"/>
                <a:gd name="T48" fmla="*/ 6 w 8"/>
                <a:gd name="T49" fmla="*/ 6 h 8"/>
                <a:gd name="T50" fmla="*/ 6 w 8"/>
                <a:gd name="T51" fmla="*/ 6 h 8"/>
                <a:gd name="T52" fmla="*/ 6 w 8"/>
                <a:gd name="T53" fmla="*/ 6 h 8"/>
                <a:gd name="T54" fmla="*/ 6 w 8"/>
                <a:gd name="T55" fmla="*/ 6 h 8"/>
                <a:gd name="T56" fmla="*/ 6 w 8"/>
                <a:gd name="T57" fmla="*/ 6 h 8"/>
                <a:gd name="T58" fmla="*/ 6 w 8"/>
                <a:gd name="T59" fmla="*/ 6 h 8"/>
                <a:gd name="T60" fmla="*/ 8 w 8"/>
                <a:gd name="T61" fmla="*/ 6 h 8"/>
                <a:gd name="T62" fmla="*/ 8 w 8"/>
                <a:gd name="T63" fmla="*/ 6 h 8"/>
                <a:gd name="T64" fmla="*/ 8 w 8"/>
                <a:gd name="T65" fmla="*/ 8 h 8"/>
                <a:gd name="T66" fmla="*/ 8 w 8"/>
                <a:gd name="T67" fmla="*/ 6 h 8"/>
                <a:gd name="T68" fmla="*/ 8 w 8"/>
                <a:gd name="T69" fmla="*/ 6 h 8"/>
                <a:gd name="T70" fmla="*/ 8 w 8"/>
                <a:gd name="T71" fmla="*/ 6 h 8"/>
                <a:gd name="T72" fmla="*/ 8 w 8"/>
                <a:gd name="T73" fmla="*/ 6 h 8"/>
                <a:gd name="T74" fmla="*/ 8 w 8"/>
                <a:gd name="T75" fmla="*/ 8 h 8"/>
                <a:gd name="T76" fmla="*/ 8 w 8"/>
                <a:gd name="T77" fmla="*/ 6 h 8"/>
                <a:gd name="T78" fmla="*/ 8 w 8"/>
                <a:gd name="T79" fmla="*/ 6 h 8"/>
                <a:gd name="T80" fmla="*/ 8 w 8"/>
                <a:gd name="T81" fmla="*/ 6 h 8"/>
                <a:gd name="T82" fmla="*/ 8 w 8"/>
                <a:gd name="T83" fmla="*/ 6 h 8"/>
                <a:gd name="T84" fmla="*/ 8 w 8"/>
                <a:gd name="T85" fmla="*/ 4 h 8"/>
                <a:gd name="T86" fmla="*/ 8 w 8"/>
                <a:gd name="T87" fmla="*/ 4 h 8"/>
                <a:gd name="T88" fmla="*/ 8 w 8"/>
                <a:gd name="T89" fmla="*/ 4 h 8"/>
                <a:gd name="T90" fmla="*/ 8 w 8"/>
                <a:gd name="T91" fmla="*/ 4 h 8"/>
                <a:gd name="T92" fmla="*/ 8 w 8"/>
                <a:gd name="T93" fmla="*/ 4 h 8"/>
                <a:gd name="T94" fmla="*/ 8 w 8"/>
                <a:gd name="T95" fmla="*/ 4 h 8"/>
                <a:gd name="T96" fmla="*/ 6 w 8"/>
                <a:gd name="T97" fmla="*/ 4 h 8"/>
                <a:gd name="T98" fmla="*/ 6 w 8"/>
                <a:gd name="T99" fmla="*/ 2 h 8"/>
                <a:gd name="T100" fmla="*/ 6 w 8"/>
                <a:gd name="T101" fmla="*/ 2 h 8"/>
                <a:gd name="T102" fmla="*/ 6 w 8"/>
                <a:gd name="T103" fmla="*/ 2 h 8"/>
                <a:gd name="T104" fmla="*/ 6 w 8"/>
                <a:gd name="T105" fmla="*/ 2 h 8"/>
                <a:gd name="T106" fmla="*/ 6 w 8"/>
                <a:gd name="T107" fmla="*/ 2 h 8"/>
                <a:gd name="T108" fmla="*/ 4 w 8"/>
                <a:gd name="T109" fmla="*/ 2 h 8"/>
                <a:gd name="T110" fmla="*/ 4 w 8"/>
                <a:gd name="T111" fmla="*/ 2 h 8"/>
                <a:gd name="T112" fmla="*/ 4 w 8"/>
                <a:gd name="T113" fmla="*/ 2 h 8"/>
                <a:gd name="T114" fmla="*/ 4 w 8"/>
                <a:gd name="T115" fmla="*/ 2 h 8"/>
                <a:gd name="T116" fmla="*/ 4 w 8"/>
                <a:gd name="T117" fmla="*/ 2 h 8"/>
                <a:gd name="T118" fmla="*/ 2 w 8"/>
                <a:gd name="T119" fmla="*/ 2 h 8"/>
                <a:gd name="T120" fmla="*/ 2 w 8"/>
                <a:gd name="T121" fmla="*/ 0 h 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 h="8">
                  <a:moveTo>
                    <a:pt x="2" y="0"/>
                  </a:moveTo>
                  <a:lnTo>
                    <a:pt x="2" y="0"/>
                  </a:lnTo>
                  <a:lnTo>
                    <a:pt x="0" y="2"/>
                  </a:lnTo>
                  <a:lnTo>
                    <a:pt x="2" y="4"/>
                  </a:lnTo>
                  <a:lnTo>
                    <a:pt x="4" y="4"/>
                  </a:lnTo>
                  <a:lnTo>
                    <a:pt x="4" y="6"/>
                  </a:lnTo>
                  <a:lnTo>
                    <a:pt x="6" y="6"/>
                  </a:lnTo>
                  <a:lnTo>
                    <a:pt x="8" y="6"/>
                  </a:lnTo>
                  <a:lnTo>
                    <a:pt x="8" y="8"/>
                  </a:lnTo>
                  <a:lnTo>
                    <a:pt x="8" y="6"/>
                  </a:lnTo>
                  <a:lnTo>
                    <a:pt x="8" y="8"/>
                  </a:lnTo>
                  <a:lnTo>
                    <a:pt x="8" y="6"/>
                  </a:lnTo>
                  <a:lnTo>
                    <a:pt x="8" y="4"/>
                  </a:lnTo>
                  <a:lnTo>
                    <a:pt x="6" y="4"/>
                  </a:lnTo>
                  <a:lnTo>
                    <a:pt x="6" y="2"/>
                  </a:lnTo>
                  <a:lnTo>
                    <a:pt x="4" y="2"/>
                  </a:lnTo>
                  <a:lnTo>
                    <a:pt x="2"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5" name="Freeform 363"/>
            <p:cNvSpPr>
              <a:spLocks/>
            </p:cNvSpPr>
            <p:nvPr/>
          </p:nvSpPr>
          <p:spPr bwMode="auto">
            <a:xfrm>
              <a:off x="675" y="3855"/>
              <a:ext cx="8" cy="4"/>
            </a:xfrm>
            <a:custGeom>
              <a:avLst/>
              <a:gdLst>
                <a:gd name="T0" fmla="*/ 6 w 8"/>
                <a:gd name="T1" fmla="*/ 2 h 4"/>
                <a:gd name="T2" fmla="*/ 6 w 8"/>
                <a:gd name="T3" fmla="*/ 2 h 4"/>
                <a:gd name="T4" fmla="*/ 8 w 8"/>
                <a:gd name="T5" fmla="*/ 2 h 4"/>
                <a:gd name="T6" fmla="*/ 8 w 8"/>
                <a:gd name="T7" fmla="*/ 2 h 4"/>
                <a:gd name="T8" fmla="*/ 6 w 8"/>
                <a:gd name="T9" fmla="*/ 2 h 4"/>
                <a:gd name="T10" fmla="*/ 6 w 8"/>
                <a:gd name="T11" fmla="*/ 2 h 4"/>
                <a:gd name="T12" fmla="*/ 6 w 8"/>
                <a:gd name="T13" fmla="*/ 2 h 4"/>
                <a:gd name="T14" fmla="*/ 6 w 8"/>
                <a:gd name="T15" fmla="*/ 2 h 4"/>
                <a:gd name="T16" fmla="*/ 6 w 8"/>
                <a:gd name="T17" fmla="*/ 2 h 4"/>
                <a:gd name="T18" fmla="*/ 8 w 8"/>
                <a:gd name="T19" fmla="*/ 2 h 4"/>
                <a:gd name="T20" fmla="*/ 8 w 8"/>
                <a:gd name="T21" fmla="*/ 2 h 4"/>
                <a:gd name="T22" fmla="*/ 8 w 8"/>
                <a:gd name="T23" fmla="*/ 2 h 4"/>
                <a:gd name="T24" fmla="*/ 8 w 8"/>
                <a:gd name="T25" fmla="*/ 2 h 4"/>
                <a:gd name="T26" fmla="*/ 8 w 8"/>
                <a:gd name="T27" fmla="*/ 2 h 4"/>
                <a:gd name="T28" fmla="*/ 8 w 8"/>
                <a:gd name="T29" fmla="*/ 2 h 4"/>
                <a:gd name="T30" fmla="*/ 8 w 8"/>
                <a:gd name="T31" fmla="*/ 0 h 4"/>
                <a:gd name="T32" fmla="*/ 6 w 8"/>
                <a:gd name="T33" fmla="*/ 0 h 4"/>
                <a:gd name="T34" fmla="*/ 6 w 8"/>
                <a:gd name="T35" fmla="*/ 0 h 4"/>
                <a:gd name="T36" fmla="*/ 6 w 8"/>
                <a:gd name="T37" fmla="*/ 0 h 4"/>
                <a:gd name="T38" fmla="*/ 6 w 8"/>
                <a:gd name="T39" fmla="*/ 0 h 4"/>
                <a:gd name="T40" fmla="*/ 6 w 8"/>
                <a:gd name="T41" fmla="*/ 0 h 4"/>
                <a:gd name="T42" fmla="*/ 6 w 8"/>
                <a:gd name="T43" fmla="*/ 0 h 4"/>
                <a:gd name="T44" fmla="*/ 4 w 8"/>
                <a:gd name="T45" fmla="*/ 0 h 4"/>
                <a:gd name="T46" fmla="*/ 4 w 8"/>
                <a:gd name="T47" fmla="*/ 0 h 4"/>
                <a:gd name="T48" fmla="*/ 4 w 8"/>
                <a:gd name="T49" fmla="*/ 0 h 4"/>
                <a:gd name="T50" fmla="*/ 4 w 8"/>
                <a:gd name="T51" fmla="*/ 0 h 4"/>
                <a:gd name="T52" fmla="*/ 2 w 8"/>
                <a:gd name="T53" fmla="*/ 0 h 4"/>
                <a:gd name="T54" fmla="*/ 2 w 8"/>
                <a:gd name="T55" fmla="*/ 0 h 4"/>
                <a:gd name="T56" fmla="*/ 2 w 8"/>
                <a:gd name="T57" fmla="*/ 0 h 4"/>
                <a:gd name="T58" fmla="*/ 2 w 8"/>
                <a:gd name="T59" fmla="*/ 2 h 4"/>
                <a:gd name="T60" fmla="*/ 2 w 8"/>
                <a:gd name="T61" fmla="*/ 2 h 4"/>
                <a:gd name="T62" fmla="*/ 2 w 8"/>
                <a:gd name="T63" fmla="*/ 2 h 4"/>
                <a:gd name="T64" fmla="*/ 2 w 8"/>
                <a:gd name="T65" fmla="*/ 2 h 4"/>
                <a:gd name="T66" fmla="*/ 2 w 8"/>
                <a:gd name="T67" fmla="*/ 2 h 4"/>
                <a:gd name="T68" fmla="*/ 2 w 8"/>
                <a:gd name="T69" fmla="*/ 2 h 4"/>
                <a:gd name="T70" fmla="*/ 2 w 8"/>
                <a:gd name="T71" fmla="*/ 4 h 4"/>
                <a:gd name="T72" fmla="*/ 0 w 8"/>
                <a:gd name="T73" fmla="*/ 4 h 4"/>
                <a:gd name="T74" fmla="*/ 0 w 8"/>
                <a:gd name="T75" fmla="*/ 4 h 4"/>
                <a:gd name="T76" fmla="*/ 0 w 8"/>
                <a:gd name="T77" fmla="*/ 4 h 4"/>
                <a:gd name="T78" fmla="*/ 2 w 8"/>
                <a:gd name="T79" fmla="*/ 4 h 4"/>
                <a:gd name="T80" fmla="*/ 2 w 8"/>
                <a:gd name="T81" fmla="*/ 4 h 4"/>
                <a:gd name="T82" fmla="*/ 2 w 8"/>
                <a:gd name="T83" fmla="*/ 4 h 4"/>
                <a:gd name="T84" fmla="*/ 2 w 8"/>
                <a:gd name="T85" fmla="*/ 4 h 4"/>
                <a:gd name="T86" fmla="*/ 2 w 8"/>
                <a:gd name="T87" fmla="*/ 4 h 4"/>
                <a:gd name="T88" fmla="*/ 2 w 8"/>
                <a:gd name="T89" fmla="*/ 4 h 4"/>
                <a:gd name="T90" fmla="*/ 2 w 8"/>
                <a:gd name="T91" fmla="*/ 4 h 4"/>
                <a:gd name="T92" fmla="*/ 2 w 8"/>
                <a:gd name="T93" fmla="*/ 4 h 4"/>
                <a:gd name="T94" fmla="*/ 4 w 8"/>
                <a:gd name="T95" fmla="*/ 4 h 4"/>
                <a:gd name="T96" fmla="*/ 4 w 8"/>
                <a:gd name="T97" fmla="*/ 4 h 4"/>
                <a:gd name="T98" fmla="*/ 4 w 8"/>
                <a:gd name="T99" fmla="*/ 4 h 4"/>
                <a:gd name="T100" fmla="*/ 6 w 8"/>
                <a:gd name="T101" fmla="*/ 4 h 4"/>
                <a:gd name="T102" fmla="*/ 6 w 8"/>
                <a:gd name="T103" fmla="*/ 4 h 4"/>
                <a:gd name="T104" fmla="*/ 6 w 8"/>
                <a:gd name="T105" fmla="*/ 4 h 4"/>
                <a:gd name="T106" fmla="*/ 6 w 8"/>
                <a:gd name="T107" fmla="*/ 4 h 4"/>
                <a:gd name="T108" fmla="*/ 6 w 8"/>
                <a:gd name="T109" fmla="*/ 2 h 4"/>
                <a:gd name="T110" fmla="*/ 6 w 8"/>
                <a:gd name="T111" fmla="*/ 2 h 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 h="4">
                  <a:moveTo>
                    <a:pt x="6" y="2"/>
                  </a:moveTo>
                  <a:lnTo>
                    <a:pt x="6" y="2"/>
                  </a:lnTo>
                  <a:lnTo>
                    <a:pt x="8" y="2"/>
                  </a:lnTo>
                  <a:lnTo>
                    <a:pt x="6" y="2"/>
                  </a:lnTo>
                  <a:lnTo>
                    <a:pt x="8" y="2"/>
                  </a:lnTo>
                  <a:lnTo>
                    <a:pt x="8" y="0"/>
                  </a:lnTo>
                  <a:lnTo>
                    <a:pt x="6" y="0"/>
                  </a:lnTo>
                  <a:lnTo>
                    <a:pt x="4" y="0"/>
                  </a:lnTo>
                  <a:lnTo>
                    <a:pt x="2" y="0"/>
                  </a:lnTo>
                  <a:lnTo>
                    <a:pt x="2" y="2"/>
                  </a:lnTo>
                  <a:lnTo>
                    <a:pt x="2" y="4"/>
                  </a:lnTo>
                  <a:lnTo>
                    <a:pt x="0" y="4"/>
                  </a:lnTo>
                  <a:lnTo>
                    <a:pt x="2" y="4"/>
                  </a:lnTo>
                  <a:lnTo>
                    <a:pt x="4" y="4"/>
                  </a:lnTo>
                  <a:lnTo>
                    <a:pt x="6" y="4"/>
                  </a:lnTo>
                  <a:lnTo>
                    <a:pt x="6"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6" name="Freeform 364"/>
            <p:cNvSpPr>
              <a:spLocks/>
            </p:cNvSpPr>
            <p:nvPr/>
          </p:nvSpPr>
          <p:spPr bwMode="auto">
            <a:xfrm>
              <a:off x="667" y="3855"/>
              <a:ext cx="8" cy="10"/>
            </a:xfrm>
            <a:custGeom>
              <a:avLst/>
              <a:gdLst>
                <a:gd name="T0" fmla="*/ 8 w 8"/>
                <a:gd name="T1" fmla="*/ 2 h 10"/>
                <a:gd name="T2" fmla="*/ 8 w 8"/>
                <a:gd name="T3" fmla="*/ 2 h 10"/>
                <a:gd name="T4" fmla="*/ 8 w 8"/>
                <a:gd name="T5" fmla="*/ 2 h 10"/>
                <a:gd name="T6" fmla="*/ 6 w 8"/>
                <a:gd name="T7" fmla="*/ 2 h 10"/>
                <a:gd name="T8" fmla="*/ 4 w 8"/>
                <a:gd name="T9" fmla="*/ 0 h 10"/>
                <a:gd name="T10" fmla="*/ 4 w 8"/>
                <a:gd name="T11" fmla="*/ 2 h 10"/>
                <a:gd name="T12" fmla="*/ 2 w 8"/>
                <a:gd name="T13" fmla="*/ 2 h 10"/>
                <a:gd name="T14" fmla="*/ 2 w 8"/>
                <a:gd name="T15" fmla="*/ 4 h 10"/>
                <a:gd name="T16" fmla="*/ 2 w 8"/>
                <a:gd name="T17" fmla="*/ 4 h 10"/>
                <a:gd name="T18" fmla="*/ 0 w 8"/>
                <a:gd name="T19" fmla="*/ 6 h 10"/>
                <a:gd name="T20" fmla="*/ 0 w 8"/>
                <a:gd name="T21" fmla="*/ 6 h 10"/>
                <a:gd name="T22" fmla="*/ 0 w 8"/>
                <a:gd name="T23" fmla="*/ 8 h 10"/>
                <a:gd name="T24" fmla="*/ 0 w 8"/>
                <a:gd name="T25" fmla="*/ 8 h 10"/>
                <a:gd name="T26" fmla="*/ 0 w 8"/>
                <a:gd name="T27" fmla="*/ 8 h 10"/>
                <a:gd name="T28" fmla="*/ 0 w 8"/>
                <a:gd name="T29" fmla="*/ 10 h 10"/>
                <a:gd name="T30" fmla="*/ 0 w 8"/>
                <a:gd name="T31" fmla="*/ 10 h 10"/>
                <a:gd name="T32" fmla="*/ 0 w 8"/>
                <a:gd name="T33" fmla="*/ 10 h 10"/>
                <a:gd name="T34" fmla="*/ 0 w 8"/>
                <a:gd name="T35" fmla="*/ 10 h 10"/>
                <a:gd name="T36" fmla="*/ 2 w 8"/>
                <a:gd name="T37" fmla="*/ 10 h 10"/>
                <a:gd name="T38" fmla="*/ 2 w 8"/>
                <a:gd name="T39" fmla="*/ 10 h 10"/>
                <a:gd name="T40" fmla="*/ 2 w 8"/>
                <a:gd name="T41" fmla="*/ 10 h 10"/>
                <a:gd name="T42" fmla="*/ 2 w 8"/>
                <a:gd name="T43" fmla="*/ 10 h 10"/>
                <a:gd name="T44" fmla="*/ 2 w 8"/>
                <a:gd name="T45" fmla="*/ 8 h 10"/>
                <a:gd name="T46" fmla="*/ 2 w 8"/>
                <a:gd name="T47" fmla="*/ 8 h 10"/>
                <a:gd name="T48" fmla="*/ 4 w 8"/>
                <a:gd name="T49" fmla="*/ 6 h 10"/>
                <a:gd name="T50" fmla="*/ 6 w 8"/>
                <a:gd name="T51" fmla="*/ 6 h 10"/>
                <a:gd name="T52" fmla="*/ 6 w 8"/>
                <a:gd name="T53" fmla="*/ 4 h 10"/>
                <a:gd name="T54" fmla="*/ 6 w 8"/>
                <a:gd name="T55" fmla="*/ 4 h 10"/>
                <a:gd name="T56" fmla="*/ 6 w 8"/>
                <a:gd name="T57" fmla="*/ 4 h 10"/>
                <a:gd name="T58" fmla="*/ 6 w 8"/>
                <a:gd name="T59" fmla="*/ 4 h 10"/>
                <a:gd name="T60" fmla="*/ 6 w 8"/>
                <a:gd name="T61" fmla="*/ 4 h 10"/>
                <a:gd name="T62" fmla="*/ 4 w 8"/>
                <a:gd name="T63" fmla="*/ 4 h 10"/>
                <a:gd name="T64" fmla="*/ 4 w 8"/>
                <a:gd name="T65" fmla="*/ 2 h 10"/>
                <a:gd name="T66" fmla="*/ 4 w 8"/>
                <a:gd name="T67" fmla="*/ 2 h 10"/>
                <a:gd name="T68" fmla="*/ 6 w 8"/>
                <a:gd name="T69" fmla="*/ 2 h 10"/>
                <a:gd name="T70" fmla="*/ 6 w 8"/>
                <a:gd name="T71" fmla="*/ 2 h 10"/>
                <a:gd name="T72" fmla="*/ 6 w 8"/>
                <a:gd name="T73" fmla="*/ 2 h 10"/>
                <a:gd name="T74" fmla="*/ 6 w 8"/>
                <a:gd name="T75" fmla="*/ 2 h 10"/>
                <a:gd name="T76" fmla="*/ 6 w 8"/>
                <a:gd name="T77" fmla="*/ 4 h 10"/>
                <a:gd name="T78" fmla="*/ 6 w 8"/>
                <a:gd name="T79" fmla="*/ 2 h 10"/>
                <a:gd name="T80" fmla="*/ 8 w 8"/>
                <a:gd name="T81" fmla="*/ 4 h 10"/>
                <a:gd name="T82" fmla="*/ 8 w 8"/>
                <a:gd name="T83" fmla="*/ 4 h 10"/>
                <a:gd name="T84" fmla="*/ 6 w 8"/>
                <a:gd name="T85" fmla="*/ 4 h 10"/>
                <a:gd name="T86" fmla="*/ 8 w 8"/>
                <a:gd name="T87" fmla="*/ 4 h 10"/>
                <a:gd name="T88" fmla="*/ 8 w 8"/>
                <a:gd name="T89" fmla="*/ 4 h 10"/>
                <a:gd name="T90" fmla="*/ 8 w 8"/>
                <a:gd name="T91" fmla="*/ 2 h 10"/>
                <a:gd name="T92" fmla="*/ 8 w 8"/>
                <a:gd name="T93" fmla="*/ 2 h 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 h="10">
                  <a:moveTo>
                    <a:pt x="8" y="2"/>
                  </a:moveTo>
                  <a:lnTo>
                    <a:pt x="8" y="2"/>
                  </a:lnTo>
                  <a:lnTo>
                    <a:pt x="6" y="2"/>
                  </a:lnTo>
                  <a:lnTo>
                    <a:pt x="6" y="0"/>
                  </a:lnTo>
                  <a:lnTo>
                    <a:pt x="4" y="0"/>
                  </a:lnTo>
                  <a:lnTo>
                    <a:pt x="4" y="2"/>
                  </a:lnTo>
                  <a:lnTo>
                    <a:pt x="2" y="2"/>
                  </a:lnTo>
                  <a:lnTo>
                    <a:pt x="2" y="4"/>
                  </a:lnTo>
                  <a:lnTo>
                    <a:pt x="0" y="4"/>
                  </a:lnTo>
                  <a:lnTo>
                    <a:pt x="0" y="6"/>
                  </a:lnTo>
                  <a:lnTo>
                    <a:pt x="0" y="8"/>
                  </a:lnTo>
                  <a:lnTo>
                    <a:pt x="0" y="10"/>
                  </a:lnTo>
                  <a:lnTo>
                    <a:pt x="2" y="10"/>
                  </a:lnTo>
                  <a:lnTo>
                    <a:pt x="2" y="8"/>
                  </a:lnTo>
                  <a:lnTo>
                    <a:pt x="4" y="6"/>
                  </a:lnTo>
                  <a:lnTo>
                    <a:pt x="6" y="6"/>
                  </a:lnTo>
                  <a:lnTo>
                    <a:pt x="6" y="4"/>
                  </a:lnTo>
                  <a:lnTo>
                    <a:pt x="4" y="4"/>
                  </a:lnTo>
                  <a:lnTo>
                    <a:pt x="4" y="2"/>
                  </a:lnTo>
                  <a:lnTo>
                    <a:pt x="6" y="2"/>
                  </a:lnTo>
                  <a:lnTo>
                    <a:pt x="6" y="4"/>
                  </a:lnTo>
                  <a:lnTo>
                    <a:pt x="6" y="2"/>
                  </a:lnTo>
                  <a:lnTo>
                    <a:pt x="8" y="2"/>
                  </a:lnTo>
                  <a:lnTo>
                    <a:pt x="8" y="4"/>
                  </a:lnTo>
                  <a:lnTo>
                    <a:pt x="6" y="4"/>
                  </a:lnTo>
                  <a:lnTo>
                    <a:pt x="8" y="4"/>
                  </a:lnTo>
                  <a:lnTo>
                    <a:pt x="8"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7" name="Freeform 365"/>
            <p:cNvSpPr>
              <a:spLocks/>
            </p:cNvSpPr>
            <p:nvPr/>
          </p:nvSpPr>
          <p:spPr bwMode="auto">
            <a:xfrm>
              <a:off x="647" y="3889"/>
              <a:ext cx="4" cy="8"/>
            </a:xfrm>
            <a:custGeom>
              <a:avLst/>
              <a:gdLst>
                <a:gd name="T0" fmla="*/ 4 w 4"/>
                <a:gd name="T1" fmla="*/ 2 h 8"/>
                <a:gd name="T2" fmla="*/ 4 w 4"/>
                <a:gd name="T3" fmla="*/ 0 h 8"/>
                <a:gd name="T4" fmla="*/ 4 w 4"/>
                <a:gd name="T5" fmla="*/ 0 h 8"/>
                <a:gd name="T6" fmla="*/ 4 w 4"/>
                <a:gd name="T7" fmla="*/ 0 h 8"/>
                <a:gd name="T8" fmla="*/ 2 w 4"/>
                <a:gd name="T9" fmla="*/ 0 h 8"/>
                <a:gd name="T10" fmla="*/ 2 w 4"/>
                <a:gd name="T11" fmla="*/ 2 h 8"/>
                <a:gd name="T12" fmla="*/ 2 w 4"/>
                <a:gd name="T13" fmla="*/ 2 h 8"/>
                <a:gd name="T14" fmla="*/ 2 w 4"/>
                <a:gd name="T15" fmla="*/ 2 h 8"/>
                <a:gd name="T16" fmla="*/ 2 w 4"/>
                <a:gd name="T17" fmla="*/ 2 h 8"/>
                <a:gd name="T18" fmla="*/ 2 w 4"/>
                <a:gd name="T19" fmla="*/ 4 h 8"/>
                <a:gd name="T20" fmla="*/ 2 w 4"/>
                <a:gd name="T21" fmla="*/ 4 h 8"/>
                <a:gd name="T22" fmla="*/ 2 w 4"/>
                <a:gd name="T23" fmla="*/ 4 h 8"/>
                <a:gd name="T24" fmla="*/ 2 w 4"/>
                <a:gd name="T25" fmla="*/ 4 h 8"/>
                <a:gd name="T26" fmla="*/ 2 w 4"/>
                <a:gd name="T27" fmla="*/ 4 h 8"/>
                <a:gd name="T28" fmla="*/ 0 w 4"/>
                <a:gd name="T29" fmla="*/ 4 h 8"/>
                <a:gd name="T30" fmla="*/ 0 w 4"/>
                <a:gd name="T31" fmla="*/ 4 h 8"/>
                <a:gd name="T32" fmla="*/ 0 w 4"/>
                <a:gd name="T33" fmla="*/ 6 h 8"/>
                <a:gd name="T34" fmla="*/ 0 w 4"/>
                <a:gd name="T35" fmla="*/ 6 h 8"/>
                <a:gd name="T36" fmla="*/ 0 w 4"/>
                <a:gd name="T37" fmla="*/ 6 h 8"/>
                <a:gd name="T38" fmla="*/ 0 w 4"/>
                <a:gd name="T39" fmla="*/ 6 h 8"/>
                <a:gd name="T40" fmla="*/ 0 w 4"/>
                <a:gd name="T41" fmla="*/ 6 h 8"/>
                <a:gd name="T42" fmla="*/ 0 w 4"/>
                <a:gd name="T43" fmla="*/ 6 h 8"/>
                <a:gd name="T44" fmla="*/ 0 w 4"/>
                <a:gd name="T45" fmla="*/ 6 h 8"/>
                <a:gd name="T46" fmla="*/ 2 w 4"/>
                <a:gd name="T47" fmla="*/ 6 h 8"/>
                <a:gd name="T48" fmla="*/ 2 w 4"/>
                <a:gd name="T49" fmla="*/ 8 h 8"/>
                <a:gd name="T50" fmla="*/ 2 w 4"/>
                <a:gd name="T51" fmla="*/ 8 h 8"/>
                <a:gd name="T52" fmla="*/ 2 w 4"/>
                <a:gd name="T53" fmla="*/ 8 h 8"/>
                <a:gd name="T54" fmla="*/ 2 w 4"/>
                <a:gd name="T55" fmla="*/ 8 h 8"/>
                <a:gd name="T56" fmla="*/ 2 w 4"/>
                <a:gd name="T57" fmla="*/ 8 h 8"/>
                <a:gd name="T58" fmla="*/ 2 w 4"/>
                <a:gd name="T59" fmla="*/ 6 h 8"/>
                <a:gd name="T60" fmla="*/ 2 w 4"/>
                <a:gd name="T61" fmla="*/ 6 h 8"/>
                <a:gd name="T62" fmla="*/ 2 w 4"/>
                <a:gd name="T63" fmla="*/ 6 h 8"/>
                <a:gd name="T64" fmla="*/ 4 w 4"/>
                <a:gd name="T65" fmla="*/ 8 h 8"/>
                <a:gd name="T66" fmla="*/ 4 w 4"/>
                <a:gd name="T67" fmla="*/ 8 h 8"/>
                <a:gd name="T68" fmla="*/ 4 w 4"/>
                <a:gd name="T69" fmla="*/ 8 h 8"/>
                <a:gd name="T70" fmla="*/ 4 w 4"/>
                <a:gd name="T71" fmla="*/ 8 h 8"/>
                <a:gd name="T72" fmla="*/ 4 w 4"/>
                <a:gd name="T73" fmla="*/ 8 h 8"/>
                <a:gd name="T74" fmla="*/ 4 w 4"/>
                <a:gd name="T75" fmla="*/ 6 h 8"/>
                <a:gd name="T76" fmla="*/ 4 w 4"/>
                <a:gd name="T77" fmla="*/ 6 h 8"/>
                <a:gd name="T78" fmla="*/ 4 w 4"/>
                <a:gd name="T79" fmla="*/ 6 h 8"/>
                <a:gd name="T80" fmla="*/ 4 w 4"/>
                <a:gd name="T81" fmla="*/ 6 h 8"/>
                <a:gd name="T82" fmla="*/ 4 w 4"/>
                <a:gd name="T83" fmla="*/ 6 h 8"/>
                <a:gd name="T84" fmla="*/ 4 w 4"/>
                <a:gd name="T85" fmla="*/ 4 h 8"/>
                <a:gd name="T86" fmla="*/ 4 w 4"/>
                <a:gd name="T87" fmla="*/ 4 h 8"/>
                <a:gd name="T88" fmla="*/ 4 w 4"/>
                <a:gd name="T89" fmla="*/ 4 h 8"/>
                <a:gd name="T90" fmla="*/ 4 w 4"/>
                <a:gd name="T91" fmla="*/ 4 h 8"/>
                <a:gd name="T92" fmla="*/ 4 w 4"/>
                <a:gd name="T93" fmla="*/ 2 h 8"/>
                <a:gd name="T94" fmla="*/ 4 w 4"/>
                <a:gd name="T95" fmla="*/ 2 h 8"/>
                <a:gd name="T96" fmla="*/ 4 w 4"/>
                <a:gd name="T97" fmla="*/ 2 h 8"/>
                <a:gd name="T98" fmla="*/ 4 w 4"/>
                <a:gd name="T99" fmla="*/ 2 h 8"/>
                <a:gd name="T100" fmla="*/ 4 w 4"/>
                <a:gd name="T101" fmla="*/ 2 h 8"/>
                <a:gd name="T102" fmla="*/ 4 w 4"/>
                <a:gd name="T103" fmla="*/ 2 h 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 h="8">
                  <a:moveTo>
                    <a:pt x="4" y="2"/>
                  </a:moveTo>
                  <a:lnTo>
                    <a:pt x="4" y="0"/>
                  </a:lnTo>
                  <a:lnTo>
                    <a:pt x="2" y="0"/>
                  </a:lnTo>
                  <a:lnTo>
                    <a:pt x="2" y="2"/>
                  </a:lnTo>
                  <a:lnTo>
                    <a:pt x="2" y="4"/>
                  </a:lnTo>
                  <a:lnTo>
                    <a:pt x="0" y="4"/>
                  </a:lnTo>
                  <a:lnTo>
                    <a:pt x="0" y="6"/>
                  </a:lnTo>
                  <a:lnTo>
                    <a:pt x="2" y="6"/>
                  </a:lnTo>
                  <a:lnTo>
                    <a:pt x="2" y="8"/>
                  </a:lnTo>
                  <a:lnTo>
                    <a:pt x="2" y="6"/>
                  </a:lnTo>
                  <a:lnTo>
                    <a:pt x="4" y="8"/>
                  </a:lnTo>
                  <a:lnTo>
                    <a:pt x="4" y="6"/>
                  </a:lnTo>
                  <a:lnTo>
                    <a:pt x="4" y="4"/>
                  </a:lnTo>
                  <a:lnTo>
                    <a:pt x="4"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8" name="Freeform 366"/>
            <p:cNvSpPr>
              <a:spLocks/>
            </p:cNvSpPr>
            <p:nvPr/>
          </p:nvSpPr>
          <p:spPr bwMode="auto">
            <a:xfrm>
              <a:off x="725" y="3773"/>
              <a:ext cx="2" cy="6"/>
            </a:xfrm>
            <a:custGeom>
              <a:avLst/>
              <a:gdLst>
                <a:gd name="T0" fmla="*/ 2 w 2"/>
                <a:gd name="T1" fmla="*/ 0 h 6"/>
                <a:gd name="T2" fmla="*/ 0 w 2"/>
                <a:gd name="T3" fmla="*/ 0 h 6"/>
                <a:gd name="T4" fmla="*/ 0 w 2"/>
                <a:gd name="T5" fmla="*/ 0 h 6"/>
                <a:gd name="T6" fmla="*/ 0 w 2"/>
                <a:gd name="T7" fmla="*/ 0 h 6"/>
                <a:gd name="T8" fmla="*/ 0 w 2"/>
                <a:gd name="T9" fmla="*/ 0 h 6"/>
                <a:gd name="T10" fmla="*/ 0 w 2"/>
                <a:gd name="T11" fmla="*/ 2 h 6"/>
                <a:gd name="T12" fmla="*/ 0 w 2"/>
                <a:gd name="T13" fmla="*/ 2 h 6"/>
                <a:gd name="T14" fmla="*/ 0 w 2"/>
                <a:gd name="T15" fmla="*/ 2 h 6"/>
                <a:gd name="T16" fmla="*/ 0 w 2"/>
                <a:gd name="T17" fmla="*/ 2 h 6"/>
                <a:gd name="T18" fmla="*/ 0 w 2"/>
                <a:gd name="T19" fmla="*/ 2 h 6"/>
                <a:gd name="T20" fmla="*/ 0 w 2"/>
                <a:gd name="T21" fmla="*/ 2 h 6"/>
                <a:gd name="T22" fmla="*/ 0 w 2"/>
                <a:gd name="T23" fmla="*/ 2 h 6"/>
                <a:gd name="T24" fmla="*/ 0 w 2"/>
                <a:gd name="T25" fmla="*/ 2 h 6"/>
                <a:gd name="T26" fmla="*/ 0 w 2"/>
                <a:gd name="T27" fmla="*/ 4 h 6"/>
                <a:gd name="T28" fmla="*/ 0 w 2"/>
                <a:gd name="T29" fmla="*/ 4 h 6"/>
                <a:gd name="T30" fmla="*/ 0 w 2"/>
                <a:gd name="T31" fmla="*/ 4 h 6"/>
                <a:gd name="T32" fmla="*/ 0 w 2"/>
                <a:gd name="T33" fmla="*/ 4 h 6"/>
                <a:gd name="T34" fmla="*/ 0 w 2"/>
                <a:gd name="T35" fmla="*/ 4 h 6"/>
                <a:gd name="T36" fmla="*/ 0 w 2"/>
                <a:gd name="T37" fmla="*/ 4 h 6"/>
                <a:gd name="T38" fmla="*/ 0 w 2"/>
                <a:gd name="T39" fmla="*/ 4 h 6"/>
                <a:gd name="T40" fmla="*/ 0 w 2"/>
                <a:gd name="T41" fmla="*/ 6 h 6"/>
                <a:gd name="T42" fmla="*/ 0 w 2"/>
                <a:gd name="T43" fmla="*/ 6 h 6"/>
                <a:gd name="T44" fmla="*/ 0 w 2"/>
                <a:gd name="T45" fmla="*/ 4 h 6"/>
                <a:gd name="T46" fmla="*/ 2 w 2"/>
                <a:gd name="T47" fmla="*/ 4 h 6"/>
                <a:gd name="T48" fmla="*/ 2 w 2"/>
                <a:gd name="T49" fmla="*/ 4 h 6"/>
                <a:gd name="T50" fmla="*/ 2 w 2"/>
                <a:gd name="T51" fmla="*/ 4 h 6"/>
                <a:gd name="T52" fmla="*/ 2 w 2"/>
                <a:gd name="T53" fmla="*/ 4 h 6"/>
                <a:gd name="T54" fmla="*/ 2 w 2"/>
                <a:gd name="T55" fmla="*/ 4 h 6"/>
                <a:gd name="T56" fmla="*/ 2 w 2"/>
                <a:gd name="T57" fmla="*/ 4 h 6"/>
                <a:gd name="T58" fmla="*/ 2 w 2"/>
                <a:gd name="T59" fmla="*/ 2 h 6"/>
                <a:gd name="T60" fmla="*/ 2 w 2"/>
                <a:gd name="T61" fmla="*/ 2 h 6"/>
                <a:gd name="T62" fmla="*/ 2 w 2"/>
                <a:gd name="T63" fmla="*/ 2 h 6"/>
                <a:gd name="T64" fmla="*/ 2 w 2"/>
                <a:gd name="T65" fmla="*/ 2 h 6"/>
                <a:gd name="T66" fmla="*/ 2 w 2"/>
                <a:gd name="T67" fmla="*/ 2 h 6"/>
                <a:gd name="T68" fmla="*/ 2 w 2"/>
                <a:gd name="T69" fmla="*/ 0 h 6"/>
                <a:gd name="T70" fmla="*/ 2 w 2"/>
                <a:gd name="T71" fmla="*/ 0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 h="6">
                  <a:moveTo>
                    <a:pt x="2" y="0"/>
                  </a:moveTo>
                  <a:lnTo>
                    <a:pt x="0" y="0"/>
                  </a:lnTo>
                  <a:lnTo>
                    <a:pt x="0" y="2"/>
                  </a:lnTo>
                  <a:lnTo>
                    <a:pt x="0" y="4"/>
                  </a:lnTo>
                  <a:lnTo>
                    <a:pt x="0" y="6"/>
                  </a:lnTo>
                  <a:lnTo>
                    <a:pt x="0" y="4"/>
                  </a:lnTo>
                  <a:lnTo>
                    <a:pt x="2" y="4"/>
                  </a:lnTo>
                  <a:lnTo>
                    <a:pt x="2"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29" name="Freeform 367"/>
            <p:cNvSpPr>
              <a:spLocks/>
            </p:cNvSpPr>
            <p:nvPr/>
          </p:nvSpPr>
          <p:spPr bwMode="auto">
            <a:xfrm>
              <a:off x="689" y="3783"/>
              <a:ext cx="14" cy="6"/>
            </a:xfrm>
            <a:custGeom>
              <a:avLst/>
              <a:gdLst>
                <a:gd name="T0" fmla="*/ 2 w 14"/>
                <a:gd name="T1" fmla="*/ 2 h 6"/>
                <a:gd name="T2" fmla="*/ 2 w 14"/>
                <a:gd name="T3" fmla="*/ 2 h 6"/>
                <a:gd name="T4" fmla="*/ 2 w 14"/>
                <a:gd name="T5" fmla="*/ 2 h 6"/>
                <a:gd name="T6" fmla="*/ 2 w 14"/>
                <a:gd name="T7" fmla="*/ 4 h 6"/>
                <a:gd name="T8" fmla="*/ 0 w 14"/>
                <a:gd name="T9" fmla="*/ 4 h 6"/>
                <a:gd name="T10" fmla="*/ 0 w 14"/>
                <a:gd name="T11" fmla="*/ 4 h 6"/>
                <a:gd name="T12" fmla="*/ 2 w 14"/>
                <a:gd name="T13" fmla="*/ 4 h 6"/>
                <a:gd name="T14" fmla="*/ 2 w 14"/>
                <a:gd name="T15" fmla="*/ 4 h 6"/>
                <a:gd name="T16" fmla="*/ 2 w 14"/>
                <a:gd name="T17" fmla="*/ 4 h 6"/>
                <a:gd name="T18" fmla="*/ 4 w 14"/>
                <a:gd name="T19" fmla="*/ 4 h 6"/>
                <a:gd name="T20" fmla="*/ 4 w 14"/>
                <a:gd name="T21" fmla="*/ 4 h 6"/>
                <a:gd name="T22" fmla="*/ 4 w 14"/>
                <a:gd name="T23" fmla="*/ 2 h 6"/>
                <a:gd name="T24" fmla="*/ 4 w 14"/>
                <a:gd name="T25" fmla="*/ 2 h 6"/>
                <a:gd name="T26" fmla="*/ 4 w 14"/>
                <a:gd name="T27" fmla="*/ 4 h 6"/>
                <a:gd name="T28" fmla="*/ 6 w 14"/>
                <a:gd name="T29" fmla="*/ 4 h 6"/>
                <a:gd name="T30" fmla="*/ 6 w 14"/>
                <a:gd name="T31" fmla="*/ 4 h 6"/>
                <a:gd name="T32" fmla="*/ 6 w 14"/>
                <a:gd name="T33" fmla="*/ 4 h 6"/>
                <a:gd name="T34" fmla="*/ 6 w 14"/>
                <a:gd name="T35" fmla="*/ 6 h 6"/>
                <a:gd name="T36" fmla="*/ 8 w 14"/>
                <a:gd name="T37" fmla="*/ 6 h 6"/>
                <a:gd name="T38" fmla="*/ 8 w 14"/>
                <a:gd name="T39" fmla="*/ 6 h 6"/>
                <a:gd name="T40" fmla="*/ 8 w 14"/>
                <a:gd name="T41" fmla="*/ 6 h 6"/>
                <a:gd name="T42" fmla="*/ 10 w 14"/>
                <a:gd name="T43" fmla="*/ 6 h 6"/>
                <a:gd name="T44" fmla="*/ 10 w 14"/>
                <a:gd name="T45" fmla="*/ 6 h 6"/>
                <a:gd name="T46" fmla="*/ 12 w 14"/>
                <a:gd name="T47" fmla="*/ 6 h 6"/>
                <a:gd name="T48" fmla="*/ 12 w 14"/>
                <a:gd name="T49" fmla="*/ 6 h 6"/>
                <a:gd name="T50" fmla="*/ 12 w 14"/>
                <a:gd name="T51" fmla="*/ 6 h 6"/>
                <a:gd name="T52" fmla="*/ 12 w 14"/>
                <a:gd name="T53" fmla="*/ 6 h 6"/>
                <a:gd name="T54" fmla="*/ 14 w 14"/>
                <a:gd name="T55" fmla="*/ 6 h 6"/>
                <a:gd name="T56" fmla="*/ 14 w 14"/>
                <a:gd name="T57" fmla="*/ 6 h 6"/>
                <a:gd name="T58" fmla="*/ 12 w 14"/>
                <a:gd name="T59" fmla="*/ 6 h 6"/>
                <a:gd name="T60" fmla="*/ 10 w 14"/>
                <a:gd name="T61" fmla="*/ 4 h 6"/>
                <a:gd name="T62" fmla="*/ 10 w 14"/>
                <a:gd name="T63" fmla="*/ 4 h 6"/>
                <a:gd name="T64" fmla="*/ 10 w 14"/>
                <a:gd name="T65" fmla="*/ 4 h 6"/>
                <a:gd name="T66" fmla="*/ 8 w 14"/>
                <a:gd name="T67" fmla="*/ 4 h 6"/>
                <a:gd name="T68" fmla="*/ 8 w 14"/>
                <a:gd name="T69" fmla="*/ 2 h 6"/>
                <a:gd name="T70" fmla="*/ 8 w 14"/>
                <a:gd name="T71" fmla="*/ 2 h 6"/>
                <a:gd name="T72" fmla="*/ 6 w 14"/>
                <a:gd name="T73" fmla="*/ 2 h 6"/>
                <a:gd name="T74" fmla="*/ 6 w 14"/>
                <a:gd name="T75" fmla="*/ 2 h 6"/>
                <a:gd name="T76" fmla="*/ 4 w 14"/>
                <a:gd name="T77" fmla="*/ 2 h 6"/>
                <a:gd name="T78" fmla="*/ 4 w 14"/>
                <a:gd name="T79" fmla="*/ 0 h 6"/>
                <a:gd name="T80" fmla="*/ 4 w 14"/>
                <a:gd name="T81" fmla="*/ 0 h 6"/>
                <a:gd name="T82" fmla="*/ 4 w 14"/>
                <a:gd name="T83" fmla="*/ 0 h 6"/>
                <a:gd name="T84" fmla="*/ 2 w 14"/>
                <a:gd name="T85" fmla="*/ 0 h 6"/>
                <a:gd name="T86" fmla="*/ 2 w 14"/>
                <a:gd name="T87" fmla="*/ 2 h 6"/>
                <a:gd name="T88" fmla="*/ 2 w 14"/>
                <a:gd name="T89" fmla="*/ 2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 h="6">
                  <a:moveTo>
                    <a:pt x="2" y="2"/>
                  </a:moveTo>
                  <a:lnTo>
                    <a:pt x="2" y="2"/>
                  </a:lnTo>
                  <a:lnTo>
                    <a:pt x="2" y="4"/>
                  </a:lnTo>
                  <a:lnTo>
                    <a:pt x="0" y="4"/>
                  </a:lnTo>
                  <a:lnTo>
                    <a:pt x="2" y="4"/>
                  </a:lnTo>
                  <a:lnTo>
                    <a:pt x="2" y="6"/>
                  </a:lnTo>
                  <a:lnTo>
                    <a:pt x="2" y="4"/>
                  </a:lnTo>
                  <a:lnTo>
                    <a:pt x="4" y="4"/>
                  </a:lnTo>
                  <a:lnTo>
                    <a:pt x="4" y="2"/>
                  </a:lnTo>
                  <a:lnTo>
                    <a:pt x="4" y="4"/>
                  </a:lnTo>
                  <a:lnTo>
                    <a:pt x="6" y="4"/>
                  </a:lnTo>
                  <a:lnTo>
                    <a:pt x="6" y="6"/>
                  </a:lnTo>
                  <a:lnTo>
                    <a:pt x="8" y="6"/>
                  </a:lnTo>
                  <a:lnTo>
                    <a:pt x="10" y="6"/>
                  </a:lnTo>
                  <a:lnTo>
                    <a:pt x="12" y="6"/>
                  </a:lnTo>
                  <a:lnTo>
                    <a:pt x="14" y="6"/>
                  </a:lnTo>
                  <a:lnTo>
                    <a:pt x="12" y="6"/>
                  </a:lnTo>
                  <a:lnTo>
                    <a:pt x="12" y="4"/>
                  </a:lnTo>
                  <a:lnTo>
                    <a:pt x="10" y="4"/>
                  </a:lnTo>
                  <a:lnTo>
                    <a:pt x="8" y="4"/>
                  </a:lnTo>
                  <a:lnTo>
                    <a:pt x="8" y="2"/>
                  </a:lnTo>
                  <a:lnTo>
                    <a:pt x="6" y="2"/>
                  </a:lnTo>
                  <a:lnTo>
                    <a:pt x="4" y="2"/>
                  </a:lnTo>
                  <a:lnTo>
                    <a:pt x="4" y="0"/>
                  </a:lnTo>
                  <a:lnTo>
                    <a:pt x="2" y="0"/>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0" name="Freeform 368"/>
            <p:cNvSpPr>
              <a:spLocks/>
            </p:cNvSpPr>
            <p:nvPr/>
          </p:nvSpPr>
          <p:spPr bwMode="auto">
            <a:xfrm>
              <a:off x="705" y="3759"/>
              <a:ext cx="2" cy="4"/>
            </a:xfrm>
            <a:custGeom>
              <a:avLst/>
              <a:gdLst>
                <a:gd name="T0" fmla="*/ 0 w 2"/>
                <a:gd name="T1" fmla="*/ 2 h 4"/>
                <a:gd name="T2" fmla="*/ 0 w 2"/>
                <a:gd name="T3" fmla="*/ 2 h 4"/>
                <a:gd name="T4" fmla="*/ 0 w 2"/>
                <a:gd name="T5" fmla="*/ 2 h 4"/>
                <a:gd name="T6" fmla="*/ 0 w 2"/>
                <a:gd name="T7" fmla="*/ 2 h 4"/>
                <a:gd name="T8" fmla="*/ 0 w 2"/>
                <a:gd name="T9" fmla="*/ 2 h 4"/>
                <a:gd name="T10" fmla="*/ 0 w 2"/>
                <a:gd name="T11" fmla="*/ 2 h 4"/>
                <a:gd name="T12" fmla="*/ 0 w 2"/>
                <a:gd name="T13" fmla="*/ 2 h 4"/>
                <a:gd name="T14" fmla="*/ 0 w 2"/>
                <a:gd name="T15" fmla="*/ 2 h 4"/>
                <a:gd name="T16" fmla="*/ 0 w 2"/>
                <a:gd name="T17" fmla="*/ 4 h 4"/>
                <a:gd name="T18" fmla="*/ 0 w 2"/>
                <a:gd name="T19" fmla="*/ 4 h 4"/>
                <a:gd name="T20" fmla="*/ 0 w 2"/>
                <a:gd name="T21" fmla="*/ 4 h 4"/>
                <a:gd name="T22" fmla="*/ 0 w 2"/>
                <a:gd name="T23" fmla="*/ 4 h 4"/>
                <a:gd name="T24" fmla="*/ 0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0 h 4"/>
                <a:gd name="T38" fmla="*/ 2 w 2"/>
                <a:gd name="T39" fmla="*/ 0 h 4"/>
                <a:gd name="T40" fmla="*/ 2 w 2"/>
                <a:gd name="T41" fmla="*/ 0 h 4"/>
                <a:gd name="T42" fmla="*/ 2 w 2"/>
                <a:gd name="T43" fmla="*/ 0 h 4"/>
                <a:gd name="T44" fmla="*/ 0 w 2"/>
                <a:gd name="T45" fmla="*/ 2 h 4"/>
                <a:gd name="T46" fmla="*/ 0 w 2"/>
                <a:gd name="T47" fmla="*/ 0 h 4"/>
                <a:gd name="T48" fmla="*/ 0 w 2"/>
                <a:gd name="T49" fmla="*/ 2 h 4"/>
                <a:gd name="T50" fmla="*/ 0 w 2"/>
                <a:gd name="T51" fmla="*/ 2 h 4"/>
                <a:gd name="T52" fmla="*/ 0 w 2"/>
                <a:gd name="T53" fmla="*/ 2 h 4"/>
                <a:gd name="T54" fmla="*/ 0 w 2"/>
                <a:gd name="T55" fmla="*/ 2 h 4"/>
                <a:gd name="T56" fmla="*/ 0 w 2"/>
                <a:gd name="T57" fmla="*/ 2 h 4"/>
                <a:gd name="T58" fmla="*/ 0 w 2"/>
                <a:gd name="T59" fmla="*/ 2 h 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 h="4">
                  <a:moveTo>
                    <a:pt x="0" y="2"/>
                  </a:moveTo>
                  <a:lnTo>
                    <a:pt x="0" y="2"/>
                  </a:lnTo>
                  <a:lnTo>
                    <a:pt x="0" y="4"/>
                  </a:lnTo>
                  <a:lnTo>
                    <a:pt x="0" y="2"/>
                  </a:lnTo>
                  <a:lnTo>
                    <a:pt x="2" y="2"/>
                  </a:lnTo>
                  <a:lnTo>
                    <a:pt x="2" y="0"/>
                  </a:ln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1" name="Freeform 369"/>
            <p:cNvSpPr>
              <a:spLocks/>
            </p:cNvSpPr>
            <p:nvPr/>
          </p:nvSpPr>
          <p:spPr bwMode="auto">
            <a:xfrm>
              <a:off x="699" y="3773"/>
              <a:ext cx="4" cy="2"/>
            </a:xfrm>
            <a:custGeom>
              <a:avLst/>
              <a:gdLst>
                <a:gd name="T0" fmla="*/ 0 w 4"/>
                <a:gd name="T1" fmla="*/ 2 h 2"/>
                <a:gd name="T2" fmla="*/ 2 w 4"/>
                <a:gd name="T3" fmla="*/ 2 h 2"/>
                <a:gd name="T4" fmla="*/ 2 w 4"/>
                <a:gd name="T5" fmla="*/ 2 h 2"/>
                <a:gd name="T6" fmla="*/ 2 w 4"/>
                <a:gd name="T7" fmla="*/ 2 h 2"/>
                <a:gd name="T8" fmla="*/ 4 w 4"/>
                <a:gd name="T9" fmla="*/ 2 h 2"/>
                <a:gd name="T10" fmla="*/ 4 w 4"/>
                <a:gd name="T11" fmla="*/ 2 h 2"/>
                <a:gd name="T12" fmla="*/ 4 w 4"/>
                <a:gd name="T13" fmla="*/ 2 h 2"/>
                <a:gd name="T14" fmla="*/ 4 w 4"/>
                <a:gd name="T15" fmla="*/ 2 h 2"/>
                <a:gd name="T16" fmla="*/ 4 w 4"/>
                <a:gd name="T17" fmla="*/ 2 h 2"/>
                <a:gd name="T18" fmla="*/ 4 w 4"/>
                <a:gd name="T19" fmla="*/ 0 h 2"/>
                <a:gd name="T20" fmla="*/ 4 w 4"/>
                <a:gd name="T21" fmla="*/ 0 h 2"/>
                <a:gd name="T22" fmla="*/ 4 w 4"/>
                <a:gd name="T23" fmla="*/ 0 h 2"/>
                <a:gd name="T24" fmla="*/ 2 w 4"/>
                <a:gd name="T25" fmla="*/ 0 h 2"/>
                <a:gd name="T26" fmla="*/ 2 w 4"/>
                <a:gd name="T27" fmla="*/ 0 h 2"/>
                <a:gd name="T28" fmla="*/ 2 w 4"/>
                <a:gd name="T29" fmla="*/ 0 h 2"/>
                <a:gd name="T30" fmla="*/ 2 w 4"/>
                <a:gd name="T31" fmla="*/ 0 h 2"/>
                <a:gd name="T32" fmla="*/ 2 w 4"/>
                <a:gd name="T33" fmla="*/ 0 h 2"/>
                <a:gd name="T34" fmla="*/ 0 w 4"/>
                <a:gd name="T35" fmla="*/ 0 h 2"/>
                <a:gd name="T36" fmla="*/ 0 w 4"/>
                <a:gd name="T37" fmla="*/ 0 h 2"/>
                <a:gd name="T38" fmla="*/ 0 w 4"/>
                <a:gd name="T39" fmla="*/ 0 h 2"/>
                <a:gd name="T40" fmla="*/ 0 w 4"/>
                <a:gd name="T41" fmla="*/ 0 h 2"/>
                <a:gd name="T42" fmla="*/ 0 w 4"/>
                <a:gd name="T43" fmla="*/ 2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 h="2">
                  <a:moveTo>
                    <a:pt x="0" y="2"/>
                  </a:moveTo>
                  <a:lnTo>
                    <a:pt x="2" y="2"/>
                  </a:lnTo>
                  <a:lnTo>
                    <a:pt x="4" y="2"/>
                  </a:lnTo>
                  <a:lnTo>
                    <a:pt x="4" y="0"/>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2" name="Freeform 370"/>
            <p:cNvSpPr>
              <a:spLocks/>
            </p:cNvSpPr>
            <p:nvPr/>
          </p:nvSpPr>
          <p:spPr bwMode="auto">
            <a:xfrm>
              <a:off x="703" y="3789"/>
              <a:ext cx="4" cy="2"/>
            </a:xfrm>
            <a:custGeom>
              <a:avLst/>
              <a:gdLst>
                <a:gd name="T0" fmla="*/ 4 w 4"/>
                <a:gd name="T1" fmla="*/ 0 h 2"/>
                <a:gd name="T2" fmla="*/ 4 w 4"/>
                <a:gd name="T3" fmla="*/ 0 h 2"/>
                <a:gd name="T4" fmla="*/ 4 w 4"/>
                <a:gd name="T5" fmla="*/ 0 h 2"/>
                <a:gd name="T6" fmla="*/ 4 w 4"/>
                <a:gd name="T7" fmla="*/ 0 h 2"/>
                <a:gd name="T8" fmla="*/ 4 w 4"/>
                <a:gd name="T9" fmla="*/ 0 h 2"/>
                <a:gd name="T10" fmla="*/ 2 w 4"/>
                <a:gd name="T11" fmla="*/ 0 h 2"/>
                <a:gd name="T12" fmla="*/ 2 w 4"/>
                <a:gd name="T13" fmla="*/ 0 h 2"/>
                <a:gd name="T14" fmla="*/ 2 w 4"/>
                <a:gd name="T15" fmla="*/ 0 h 2"/>
                <a:gd name="T16" fmla="*/ 2 w 4"/>
                <a:gd name="T17" fmla="*/ 0 h 2"/>
                <a:gd name="T18" fmla="*/ 2 w 4"/>
                <a:gd name="T19" fmla="*/ 0 h 2"/>
                <a:gd name="T20" fmla="*/ 2 w 4"/>
                <a:gd name="T21" fmla="*/ 0 h 2"/>
                <a:gd name="T22" fmla="*/ 0 w 4"/>
                <a:gd name="T23" fmla="*/ 0 h 2"/>
                <a:gd name="T24" fmla="*/ 0 w 4"/>
                <a:gd name="T25" fmla="*/ 0 h 2"/>
                <a:gd name="T26" fmla="*/ 0 w 4"/>
                <a:gd name="T27" fmla="*/ 2 h 2"/>
                <a:gd name="T28" fmla="*/ 0 w 4"/>
                <a:gd name="T29" fmla="*/ 2 h 2"/>
                <a:gd name="T30" fmla="*/ 0 w 4"/>
                <a:gd name="T31" fmla="*/ 2 h 2"/>
                <a:gd name="T32" fmla="*/ 0 w 4"/>
                <a:gd name="T33" fmla="*/ 2 h 2"/>
                <a:gd name="T34" fmla="*/ 2 w 4"/>
                <a:gd name="T35" fmla="*/ 2 h 2"/>
                <a:gd name="T36" fmla="*/ 2 w 4"/>
                <a:gd name="T37" fmla="*/ 2 h 2"/>
                <a:gd name="T38" fmla="*/ 2 w 4"/>
                <a:gd name="T39" fmla="*/ 2 h 2"/>
                <a:gd name="T40" fmla="*/ 2 w 4"/>
                <a:gd name="T41" fmla="*/ 2 h 2"/>
                <a:gd name="T42" fmla="*/ 2 w 4"/>
                <a:gd name="T43" fmla="*/ 2 h 2"/>
                <a:gd name="T44" fmla="*/ 2 w 4"/>
                <a:gd name="T45" fmla="*/ 2 h 2"/>
                <a:gd name="T46" fmla="*/ 2 w 4"/>
                <a:gd name="T47" fmla="*/ 2 h 2"/>
                <a:gd name="T48" fmla="*/ 2 w 4"/>
                <a:gd name="T49" fmla="*/ 2 h 2"/>
                <a:gd name="T50" fmla="*/ 4 w 4"/>
                <a:gd name="T51" fmla="*/ 2 h 2"/>
                <a:gd name="T52" fmla="*/ 4 w 4"/>
                <a:gd name="T53" fmla="*/ 2 h 2"/>
                <a:gd name="T54" fmla="*/ 4 w 4"/>
                <a:gd name="T55" fmla="*/ 0 h 2"/>
                <a:gd name="T56" fmla="*/ 2 w 4"/>
                <a:gd name="T57" fmla="*/ 0 h 2"/>
                <a:gd name="T58" fmla="*/ 2 w 4"/>
                <a:gd name="T59" fmla="*/ 0 h 2"/>
                <a:gd name="T60" fmla="*/ 4 w 4"/>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 h="2">
                  <a:moveTo>
                    <a:pt x="4" y="0"/>
                  </a:moveTo>
                  <a:lnTo>
                    <a:pt x="4" y="0"/>
                  </a:lnTo>
                  <a:lnTo>
                    <a:pt x="2" y="0"/>
                  </a:lnTo>
                  <a:lnTo>
                    <a:pt x="0" y="0"/>
                  </a:lnTo>
                  <a:lnTo>
                    <a:pt x="0" y="2"/>
                  </a:lnTo>
                  <a:lnTo>
                    <a:pt x="2" y="2"/>
                  </a:lnTo>
                  <a:lnTo>
                    <a:pt x="4" y="2"/>
                  </a:lnTo>
                  <a:lnTo>
                    <a:pt x="4" y="0"/>
                  </a:lnTo>
                  <a:lnTo>
                    <a:pt x="2" y="0"/>
                  </a:lnTo>
                  <a:lnTo>
                    <a:pt x="4"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3" name="Freeform 371"/>
            <p:cNvSpPr>
              <a:spLocks/>
            </p:cNvSpPr>
            <p:nvPr/>
          </p:nvSpPr>
          <p:spPr bwMode="auto">
            <a:xfrm>
              <a:off x="711" y="3789"/>
              <a:ext cx="4" cy="4"/>
            </a:xfrm>
            <a:custGeom>
              <a:avLst/>
              <a:gdLst>
                <a:gd name="T0" fmla="*/ 0 w 4"/>
                <a:gd name="T1" fmla="*/ 0 h 4"/>
                <a:gd name="T2" fmla="*/ 0 w 4"/>
                <a:gd name="T3" fmla="*/ 2 h 4"/>
                <a:gd name="T4" fmla="*/ 0 w 4"/>
                <a:gd name="T5" fmla="*/ 2 h 4"/>
                <a:gd name="T6" fmla="*/ 0 w 4"/>
                <a:gd name="T7" fmla="*/ 2 h 4"/>
                <a:gd name="T8" fmla="*/ 0 w 4"/>
                <a:gd name="T9" fmla="*/ 2 h 4"/>
                <a:gd name="T10" fmla="*/ 2 w 4"/>
                <a:gd name="T11" fmla="*/ 2 h 4"/>
                <a:gd name="T12" fmla="*/ 2 w 4"/>
                <a:gd name="T13" fmla="*/ 2 h 4"/>
                <a:gd name="T14" fmla="*/ 2 w 4"/>
                <a:gd name="T15" fmla="*/ 2 h 4"/>
                <a:gd name="T16" fmla="*/ 2 w 4"/>
                <a:gd name="T17" fmla="*/ 2 h 4"/>
                <a:gd name="T18" fmla="*/ 2 w 4"/>
                <a:gd name="T19" fmla="*/ 2 h 4"/>
                <a:gd name="T20" fmla="*/ 4 w 4"/>
                <a:gd name="T21" fmla="*/ 2 h 4"/>
                <a:gd name="T22" fmla="*/ 4 w 4"/>
                <a:gd name="T23" fmla="*/ 4 h 4"/>
                <a:gd name="T24" fmla="*/ 4 w 4"/>
                <a:gd name="T25" fmla="*/ 4 h 4"/>
                <a:gd name="T26" fmla="*/ 4 w 4"/>
                <a:gd name="T27" fmla="*/ 2 h 4"/>
                <a:gd name="T28" fmla="*/ 4 w 4"/>
                <a:gd name="T29" fmla="*/ 2 h 4"/>
                <a:gd name="T30" fmla="*/ 4 w 4"/>
                <a:gd name="T31" fmla="*/ 2 h 4"/>
                <a:gd name="T32" fmla="*/ 4 w 4"/>
                <a:gd name="T33" fmla="*/ 2 h 4"/>
                <a:gd name="T34" fmla="*/ 4 w 4"/>
                <a:gd name="T35" fmla="*/ 2 h 4"/>
                <a:gd name="T36" fmla="*/ 4 w 4"/>
                <a:gd name="T37" fmla="*/ 2 h 4"/>
                <a:gd name="T38" fmla="*/ 4 w 4"/>
                <a:gd name="T39" fmla="*/ 2 h 4"/>
                <a:gd name="T40" fmla="*/ 4 w 4"/>
                <a:gd name="T41" fmla="*/ 2 h 4"/>
                <a:gd name="T42" fmla="*/ 4 w 4"/>
                <a:gd name="T43" fmla="*/ 2 h 4"/>
                <a:gd name="T44" fmla="*/ 4 w 4"/>
                <a:gd name="T45" fmla="*/ 0 h 4"/>
                <a:gd name="T46" fmla="*/ 4 w 4"/>
                <a:gd name="T47" fmla="*/ 0 h 4"/>
                <a:gd name="T48" fmla="*/ 2 w 4"/>
                <a:gd name="T49" fmla="*/ 0 h 4"/>
                <a:gd name="T50" fmla="*/ 2 w 4"/>
                <a:gd name="T51" fmla="*/ 0 h 4"/>
                <a:gd name="T52" fmla="*/ 2 w 4"/>
                <a:gd name="T53" fmla="*/ 0 h 4"/>
                <a:gd name="T54" fmla="*/ 2 w 4"/>
                <a:gd name="T55" fmla="*/ 0 h 4"/>
                <a:gd name="T56" fmla="*/ 2 w 4"/>
                <a:gd name="T57" fmla="*/ 0 h 4"/>
                <a:gd name="T58" fmla="*/ 2 w 4"/>
                <a:gd name="T59" fmla="*/ 0 h 4"/>
                <a:gd name="T60" fmla="*/ 2 w 4"/>
                <a:gd name="T61" fmla="*/ 0 h 4"/>
                <a:gd name="T62" fmla="*/ 2 w 4"/>
                <a:gd name="T63" fmla="*/ 0 h 4"/>
                <a:gd name="T64" fmla="*/ 2 w 4"/>
                <a:gd name="T65" fmla="*/ 0 h 4"/>
                <a:gd name="T66" fmla="*/ 2 w 4"/>
                <a:gd name="T67" fmla="*/ 0 h 4"/>
                <a:gd name="T68" fmla="*/ 2 w 4"/>
                <a:gd name="T69" fmla="*/ 0 h 4"/>
                <a:gd name="T70" fmla="*/ 2 w 4"/>
                <a:gd name="T71" fmla="*/ 0 h 4"/>
                <a:gd name="T72" fmla="*/ 2 w 4"/>
                <a:gd name="T73" fmla="*/ 0 h 4"/>
                <a:gd name="T74" fmla="*/ 2 w 4"/>
                <a:gd name="T75" fmla="*/ 0 h 4"/>
                <a:gd name="T76" fmla="*/ 2 w 4"/>
                <a:gd name="T77" fmla="*/ 0 h 4"/>
                <a:gd name="T78" fmla="*/ 2 w 4"/>
                <a:gd name="T79" fmla="*/ 0 h 4"/>
                <a:gd name="T80" fmla="*/ 2 w 4"/>
                <a:gd name="T81" fmla="*/ 0 h 4"/>
                <a:gd name="T82" fmla="*/ 2 w 4"/>
                <a:gd name="T83" fmla="*/ 0 h 4"/>
                <a:gd name="T84" fmla="*/ 0 w 4"/>
                <a:gd name="T85" fmla="*/ 0 h 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 h="4">
                  <a:moveTo>
                    <a:pt x="0" y="0"/>
                  </a:moveTo>
                  <a:lnTo>
                    <a:pt x="0" y="2"/>
                  </a:lnTo>
                  <a:lnTo>
                    <a:pt x="2" y="2"/>
                  </a:lnTo>
                  <a:lnTo>
                    <a:pt x="4" y="2"/>
                  </a:lnTo>
                  <a:lnTo>
                    <a:pt x="4" y="4"/>
                  </a:lnTo>
                  <a:lnTo>
                    <a:pt x="4" y="2"/>
                  </a:lnTo>
                  <a:lnTo>
                    <a:pt x="4"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4" name="Freeform 372"/>
            <p:cNvSpPr>
              <a:spLocks/>
            </p:cNvSpPr>
            <p:nvPr/>
          </p:nvSpPr>
          <p:spPr bwMode="auto">
            <a:xfrm>
              <a:off x="681" y="3849"/>
              <a:ext cx="2" cy="2"/>
            </a:xfrm>
            <a:custGeom>
              <a:avLst/>
              <a:gdLst>
                <a:gd name="T0" fmla="*/ 0 w 2"/>
                <a:gd name="T1" fmla="*/ 2 h 2"/>
                <a:gd name="T2" fmla="*/ 0 w 2"/>
                <a:gd name="T3" fmla="*/ 2 h 2"/>
                <a:gd name="T4" fmla="*/ 0 w 2"/>
                <a:gd name="T5" fmla="*/ 2 h 2"/>
                <a:gd name="T6" fmla="*/ 2 w 2"/>
                <a:gd name="T7" fmla="*/ 2 h 2"/>
                <a:gd name="T8" fmla="*/ 2 w 2"/>
                <a:gd name="T9" fmla="*/ 2 h 2"/>
                <a:gd name="T10" fmla="*/ 2 w 2"/>
                <a:gd name="T11" fmla="*/ 2 h 2"/>
                <a:gd name="T12" fmla="*/ 2 w 2"/>
                <a:gd name="T13" fmla="*/ 2 h 2"/>
                <a:gd name="T14" fmla="*/ 2 w 2"/>
                <a:gd name="T15" fmla="*/ 2 h 2"/>
                <a:gd name="T16" fmla="*/ 2 w 2"/>
                <a:gd name="T17" fmla="*/ 2 h 2"/>
                <a:gd name="T18" fmla="*/ 2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0" y="2"/>
                  </a:moveTo>
                  <a:lnTo>
                    <a:pt x="0" y="2"/>
                  </a:lnTo>
                  <a:lnTo>
                    <a:pt x="2" y="2"/>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5" name="Freeform 373"/>
            <p:cNvSpPr>
              <a:spLocks/>
            </p:cNvSpPr>
            <p:nvPr/>
          </p:nvSpPr>
          <p:spPr bwMode="auto">
            <a:xfrm>
              <a:off x="681" y="3811"/>
              <a:ext cx="2" cy="6"/>
            </a:xfrm>
            <a:custGeom>
              <a:avLst/>
              <a:gdLst>
                <a:gd name="T0" fmla="*/ 0 w 2"/>
                <a:gd name="T1" fmla="*/ 2 h 6"/>
                <a:gd name="T2" fmla="*/ 0 w 2"/>
                <a:gd name="T3" fmla="*/ 2 h 6"/>
                <a:gd name="T4" fmla="*/ 0 w 2"/>
                <a:gd name="T5" fmla="*/ 2 h 6"/>
                <a:gd name="T6" fmla="*/ 0 w 2"/>
                <a:gd name="T7" fmla="*/ 2 h 6"/>
                <a:gd name="T8" fmla="*/ 0 w 2"/>
                <a:gd name="T9" fmla="*/ 2 h 6"/>
                <a:gd name="T10" fmla="*/ 0 w 2"/>
                <a:gd name="T11" fmla="*/ 2 h 6"/>
                <a:gd name="T12" fmla="*/ 0 w 2"/>
                <a:gd name="T13" fmla="*/ 4 h 6"/>
                <a:gd name="T14" fmla="*/ 0 w 2"/>
                <a:gd name="T15" fmla="*/ 4 h 6"/>
                <a:gd name="T16" fmla="*/ 2 w 2"/>
                <a:gd name="T17" fmla="*/ 4 h 6"/>
                <a:gd name="T18" fmla="*/ 2 w 2"/>
                <a:gd name="T19" fmla="*/ 4 h 6"/>
                <a:gd name="T20" fmla="*/ 2 w 2"/>
                <a:gd name="T21" fmla="*/ 4 h 6"/>
                <a:gd name="T22" fmla="*/ 2 w 2"/>
                <a:gd name="T23" fmla="*/ 6 h 6"/>
                <a:gd name="T24" fmla="*/ 2 w 2"/>
                <a:gd name="T25" fmla="*/ 6 h 6"/>
                <a:gd name="T26" fmla="*/ 2 w 2"/>
                <a:gd name="T27" fmla="*/ 6 h 6"/>
                <a:gd name="T28" fmla="*/ 2 w 2"/>
                <a:gd name="T29" fmla="*/ 6 h 6"/>
                <a:gd name="T30" fmla="*/ 2 w 2"/>
                <a:gd name="T31" fmla="*/ 4 h 6"/>
                <a:gd name="T32" fmla="*/ 2 w 2"/>
                <a:gd name="T33" fmla="*/ 4 h 6"/>
                <a:gd name="T34" fmla="*/ 2 w 2"/>
                <a:gd name="T35" fmla="*/ 4 h 6"/>
                <a:gd name="T36" fmla="*/ 2 w 2"/>
                <a:gd name="T37" fmla="*/ 4 h 6"/>
                <a:gd name="T38" fmla="*/ 2 w 2"/>
                <a:gd name="T39" fmla="*/ 2 h 6"/>
                <a:gd name="T40" fmla="*/ 2 w 2"/>
                <a:gd name="T41" fmla="*/ 2 h 6"/>
                <a:gd name="T42" fmla="*/ 2 w 2"/>
                <a:gd name="T43" fmla="*/ 2 h 6"/>
                <a:gd name="T44" fmla="*/ 2 w 2"/>
                <a:gd name="T45" fmla="*/ 2 h 6"/>
                <a:gd name="T46" fmla="*/ 2 w 2"/>
                <a:gd name="T47" fmla="*/ 2 h 6"/>
                <a:gd name="T48" fmla="*/ 2 w 2"/>
                <a:gd name="T49" fmla="*/ 2 h 6"/>
                <a:gd name="T50" fmla="*/ 2 w 2"/>
                <a:gd name="T51" fmla="*/ 2 h 6"/>
                <a:gd name="T52" fmla="*/ 2 w 2"/>
                <a:gd name="T53" fmla="*/ 2 h 6"/>
                <a:gd name="T54" fmla="*/ 2 w 2"/>
                <a:gd name="T55" fmla="*/ 0 h 6"/>
                <a:gd name="T56" fmla="*/ 2 w 2"/>
                <a:gd name="T57" fmla="*/ 0 h 6"/>
                <a:gd name="T58" fmla="*/ 0 w 2"/>
                <a:gd name="T59" fmla="*/ 0 h 6"/>
                <a:gd name="T60" fmla="*/ 0 w 2"/>
                <a:gd name="T61" fmla="*/ 0 h 6"/>
                <a:gd name="T62" fmla="*/ 0 w 2"/>
                <a:gd name="T63" fmla="*/ 0 h 6"/>
                <a:gd name="T64" fmla="*/ 0 w 2"/>
                <a:gd name="T65" fmla="*/ 0 h 6"/>
                <a:gd name="T66" fmla="*/ 0 w 2"/>
                <a:gd name="T67" fmla="*/ 2 h 6"/>
                <a:gd name="T68" fmla="*/ 0 w 2"/>
                <a:gd name="T69" fmla="*/ 2 h 6"/>
                <a:gd name="T70" fmla="*/ 0 w 2"/>
                <a:gd name="T71" fmla="*/ 2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 h="6">
                  <a:moveTo>
                    <a:pt x="0" y="2"/>
                  </a:moveTo>
                  <a:lnTo>
                    <a:pt x="0" y="2"/>
                  </a:lnTo>
                  <a:lnTo>
                    <a:pt x="0" y="4"/>
                  </a:lnTo>
                  <a:lnTo>
                    <a:pt x="2" y="4"/>
                  </a:lnTo>
                  <a:lnTo>
                    <a:pt x="2" y="6"/>
                  </a:lnTo>
                  <a:lnTo>
                    <a:pt x="2" y="4"/>
                  </a:lnTo>
                  <a:lnTo>
                    <a:pt x="2" y="2"/>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6" name="Freeform 374"/>
            <p:cNvSpPr>
              <a:spLocks/>
            </p:cNvSpPr>
            <p:nvPr/>
          </p:nvSpPr>
          <p:spPr bwMode="auto">
            <a:xfrm>
              <a:off x="715" y="3797"/>
              <a:ext cx="2" cy="0"/>
            </a:xfrm>
            <a:custGeom>
              <a:avLst/>
              <a:gdLst>
                <a:gd name="T0" fmla="*/ 2 w 2"/>
                <a:gd name="T1" fmla="*/ 2 w 2"/>
                <a:gd name="T2" fmla="*/ 0 w 2"/>
                <a:gd name="T3" fmla="*/ 0 w 2"/>
                <a:gd name="T4" fmla="*/ 0 w 2"/>
                <a:gd name="T5" fmla="*/ 0 w 2"/>
                <a:gd name="T6" fmla="*/ 2 w 2"/>
                <a:gd name="T7" fmla="*/ 2 w 2"/>
                <a:gd name="T8" fmla="*/ 2 w 2"/>
                <a:gd name="T9" fmla="*/ 2 w 2"/>
                <a:gd name="T10" fmla="*/ 2 w 2"/>
                <a:gd name="T11" fmla="*/ 2 w 2"/>
                <a:gd name="T12" fmla="*/ 2 w 2"/>
                <a:gd name="T13" fmla="*/ 2 w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T0" y="0"/>
                </a:cxn>
                <a:cxn ang="T15">
                  <a:pos x="T1" y="0"/>
                </a:cxn>
                <a:cxn ang="T16">
                  <a:pos x="T2" y="0"/>
                </a:cxn>
                <a:cxn ang="T17">
                  <a:pos x="T3" y="0"/>
                </a:cxn>
                <a:cxn ang="T18">
                  <a:pos x="T4" y="0"/>
                </a:cxn>
                <a:cxn ang="T19">
                  <a:pos x="T5" y="0"/>
                </a:cxn>
                <a:cxn ang="T20">
                  <a:pos x="T6" y="0"/>
                </a:cxn>
                <a:cxn ang="T21">
                  <a:pos x="T7" y="0"/>
                </a:cxn>
                <a:cxn ang="T22">
                  <a:pos x="T8" y="0"/>
                </a:cxn>
                <a:cxn ang="T23">
                  <a:pos x="T9" y="0"/>
                </a:cxn>
                <a:cxn ang="T24">
                  <a:pos x="T10" y="0"/>
                </a:cxn>
                <a:cxn ang="T25">
                  <a:pos x="T11" y="0"/>
                </a:cxn>
                <a:cxn ang="T26">
                  <a:pos x="T12" y="0"/>
                </a:cxn>
                <a:cxn ang="T27">
                  <a:pos x="T13"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7" name="Freeform 375"/>
            <p:cNvSpPr>
              <a:spLocks/>
            </p:cNvSpPr>
            <p:nvPr/>
          </p:nvSpPr>
          <p:spPr bwMode="auto">
            <a:xfrm>
              <a:off x="717" y="3797"/>
              <a:ext cx="2" cy="0"/>
            </a:xfrm>
            <a:custGeom>
              <a:avLst/>
              <a:gdLst>
                <a:gd name="T0" fmla="*/ 0 w 2"/>
                <a:gd name="T1" fmla="*/ 2 w 2"/>
                <a:gd name="T2" fmla="*/ 2 w 2"/>
                <a:gd name="T3" fmla="*/ 2 w 2"/>
                <a:gd name="T4" fmla="*/ 2 w 2"/>
                <a:gd name="T5" fmla="*/ 2 w 2"/>
                <a:gd name="T6" fmla="*/ 0 w 2"/>
                <a:gd name="T7" fmla="*/ 0 w 2"/>
                <a:gd name="T8" fmla="*/ 0 w 2"/>
                <a:gd name="T9" fmla="*/ 0 w 2"/>
                <a:gd name="T10" fmla="*/ 0 w 2"/>
                <a:gd name="T11" fmla="*/ 0 w 2"/>
                <a:gd name="T12" fmla="*/ 0 w 2"/>
                <a:gd name="T13" fmla="*/ 0 w 2"/>
                <a:gd name="T14" fmla="*/ 0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0" y="0"/>
                  </a:move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8" name="Freeform 376"/>
            <p:cNvSpPr>
              <a:spLocks/>
            </p:cNvSpPr>
            <p:nvPr/>
          </p:nvSpPr>
          <p:spPr bwMode="auto">
            <a:xfrm>
              <a:off x="719" y="3815"/>
              <a:ext cx="2" cy="0"/>
            </a:xfrm>
            <a:custGeom>
              <a:avLst/>
              <a:gdLst>
                <a:gd name="T0" fmla="*/ 0 w 2"/>
                <a:gd name="T1" fmla="*/ 0 w 2"/>
                <a:gd name="T2" fmla="*/ 0 w 2"/>
                <a:gd name="T3" fmla="*/ 0 w 2"/>
                <a:gd name="T4" fmla="*/ 0 w 2"/>
                <a:gd name="T5" fmla="*/ 0 w 2"/>
                <a:gd name="T6" fmla="*/ 0 w 2"/>
                <a:gd name="T7" fmla="*/ 0 w 2"/>
                <a:gd name="T8" fmla="*/ 0 w 2"/>
                <a:gd name="T9" fmla="*/ 0 w 2"/>
                <a:gd name="T10" fmla="*/ 2 w 2"/>
                <a:gd name="T11" fmla="*/ 2 w 2"/>
                <a:gd name="T12" fmla="*/ 2 w 2"/>
                <a:gd name="T13" fmla="*/ 2 w 2"/>
                <a:gd name="T14" fmla="*/ 0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0" y="0"/>
                  </a:moveTo>
                  <a:lnTo>
                    <a:pt x="0" y="0"/>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39" name="Freeform 377"/>
            <p:cNvSpPr>
              <a:spLocks/>
            </p:cNvSpPr>
            <p:nvPr/>
          </p:nvSpPr>
          <p:spPr bwMode="auto">
            <a:xfrm>
              <a:off x="691" y="3839"/>
              <a:ext cx="2" cy="2"/>
            </a:xfrm>
            <a:custGeom>
              <a:avLst/>
              <a:gdLst>
                <a:gd name="T0" fmla="*/ 2 w 2"/>
                <a:gd name="T1" fmla="*/ 0 h 2"/>
                <a:gd name="T2" fmla="*/ 2 w 2"/>
                <a:gd name="T3" fmla="*/ 0 h 2"/>
                <a:gd name="T4" fmla="*/ 0 w 2"/>
                <a:gd name="T5" fmla="*/ 0 h 2"/>
                <a:gd name="T6" fmla="*/ 0 w 2"/>
                <a:gd name="T7" fmla="*/ 2 h 2"/>
                <a:gd name="T8" fmla="*/ 0 w 2"/>
                <a:gd name="T9" fmla="*/ 2 h 2"/>
                <a:gd name="T10" fmla="*/ 0 w 2"/>
                <a:gd name="T11" fmla="*/ 2 h 2"/>
                <a:gd name="T12" fmla="*/ 0 w 2"/>
                <a:gd name="T13" fmla="*/ 2 h 2"/>
                <a:gd name="T14" fmla="*/ 0 w 2"/>
                <a:gd name="T15" fmla="*/ 2 h 2"/>
                <a:gd name="T16" fmla="*/ 0 w 2"/>
                <a:gd name="T17" fmla="*/ 2 h 2"/>
                <a:gd name="T18" fmla="*/ 0 w 2"/>
                <a:gd name="T19" fmla="*/ 2 h 2"/>
                <a:gd name="T20" fmla="*/ 2 w 2"/>
                <a:gd name="T21" fmla="*/ 0 h 2"/>
                <a:gd name="T22" fmla="*/ 2 w 2"/>
                <a:gd name="T23" fmla="*/ 0 h 2"/>
                <a:gd name="T24" fmla="*/ 2 w 2"/>
                <a:gd name="T25" fmla="*/ 0 h 2"/>
                <a:gd name="T26" fmla="*/ 2 w 2"/>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2" y="0"/>
                  </a:moveTo>
                  <a:lnTo>
                    <a:pt x="2" y="0"/>
                  </a:lnTo>
                  <a:lnTo>
                    <a:pt x="0" y="0"/>
                  </a:lnTo>
                  <a:lnTo>
                    <a:pt x="0"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0" name="Freeform 378"/>
            <p:cNvSpPr>
              <a:spLocks/>
            </p:cNvSpPr>
            <p:nvPr/>
          </p:nvSpPr>
          <p:spPr bwMode="auto">
            <a:xfrm>
              <a:off x="693" y="3801"/>
              <a:ext cx="0" cy="2"/>
            </a:xfrm>
            <a:custGeom>
              <a:avLst/>
              <a:gdLst>
                <a:gd name="T0" fmla="*/ 2 h 2"/>
                <a:gd name="T1" fmla="*/ 2 h 2"/>
                <a:gd name="T2" fmla="*/ 2 h 2"/>
                <a:gd name="T3" fmla="*/ 2 h 2"/>
                <a:gd name="T4" fmla="*/ 2 h 2"/>
                <a:gd name="T5" fmla="*/ 0 h 2"/>
                <a:gd name="T6" fmla="*/ 0 h 2"/>
                <a:gd name="T7" fmla="*/ 0 h 2"/>
                <a:gd name="T8" fmla="*/ 0 h 2"/>
                <a:gd name="T9" fmla="*/ 0 h 2"/>
                <a:gd name="T10" fmla="*/ 0 h 2"/>
                <a:gd name="T11" fmla="*/ 0 h 2"/>
                <a:gd name="T12" fmla="*/ 0 h 2"/>
                <a:gd name="T13" fmla="*/ 2 h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0" y="T0"/>
                </a:cxn>
                <a:cxn ang="T15">
                  <a:pos x="0" y="T1"/>
                </a:cxn>
                <a:cxn ang="T16">
                  <a:pos x="0" y="T2"/>
                </a:cxn>
                <a:cxn ang="T17">
                  <a:pos x="0" y="T3"/>
                </a:cxn>
                <a:cxn ang="T18">
                  <a:pos x="0" y="T4"/>
                </a:cxn>
                <a:cxn ang="T19">
                  <a:pos x="0" y="T5"/>
                </a:cxn>
                <a:cxn ang="T20">
                  <a:pos x="0" y="T6"/>
                </a:cxn>
                <a:cxn ang="T21">
                  <a:pos x="0" y="T7"/>
                </a:cxn>
                <a:cxn ang="T22">
                  <a:pos x="0" y="T8"/>
                </a:cxn>
                <a:cxn ang="T23">
                  <a:pos x="0" y="T9"/>
                </a:cxn>
                <a:cxn ang="T24">
                  <a:pos x="0" y="T10"/>
                </a:cxn>
                <a:cxn ang="T25">
                  <a:pos x="0" y="T11"/>
                </a:cxn>
                <a:cxn ang="T26">
                  <a:pos x="0" y="T12"/>
                </a:cxn>
                <a:cxn ang="T27">
                  <a:pos x="0" y="T13"/>
                </a:cxn>
              </a:cxnLst>
              <a:rect l="0" t="0" r="r" b="b"/>
              <a:pathLst>
                <a:path h="2">
                  <a:moveTo>
                    <a:pt x="0" y="2"/>
                  </a:moveTo>
                  <a:lnTo>
                    <a:pt x="0"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1" name="Freeform 379"/>
            <p:cNvSpPr>
              <a:spLocks/>
            </p:cNvSpPr>
            <p:nvPr/>
          </p:nvSpPr>
          <p:spPr bwMode="auto">
            <a:xfrm>
              <a:off x="663" y="3789"/>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0 w 2"/>
                <a:gd name="T13" fmla="*/ 0 h 2"/>
                <a:gd name="T14" fmla="*/ 0 w 2"/>
                <a:gd name="T15" fmla="*/ 0 h 2"/>
                <a:gd name="T16" fmla="*/ 0 w 2"/>
                <a:gd name="T17" fmla="*/ 2 h 2"/>
                <a:gd name="T18" fmla="*/ 0 w 2"/>
                <a:gd name="T19" fmla="*/ 2 h 2"/>
                <a:gd name="T20" fmla="*/ 0 w 2"/>
                <a:gd name="T21" fmla="*/ 2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2"/>
                  </a:moveTo>
                  <a:lnTo>
                    <a:pt x="2" y="2"/>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2" name="Freeform 380"/>
            <p:cNvSpPr>
              <a:spLocks/>
            </p:cNvSpPr>
            <p:nvPr/>
          </p:nvSpPr>
          <p:spPr bwMode="auto">
            <a:xfrm>
              <a:off x="625" y="3827"/>
              <a:ext cx="2" cy="0"/>
            </a:xfrm>
            <a:custGeom>
              <a:avLst/>
              <a:gdLst>
                <a:gd name="T0" fmla="*/ 2 w 2"/>
                <a:gd name="T1" fmla="*/ 0 w 2"/>
                <a:gd name="T2" fmla="*/ 0 w 2"/>
                <a:gd name="T3" fmla="*/ 0 w 2"/>
                <a:gd name="T4" fmla="*/ 0 w 2"/>
                <a:gd name="T5" fmla="*/ 0 w 2"/>
                <a:gd name="T6" fmla="*/ 0 w 2"/>
                <a:gd name="T7" fmla="*/ 2 w 2"/>
                <a:gd name="T8" fmla="*/ 2 w 2"/>
                <a:gd name="T9" fmla="*/ 2 w 2"/>
                <a:gd name="T10" fmla="*/ 2 w 2"/>
                <a:gd name="T11" fmla="*/ 2 w 2"/>
                <a:gd name="T12" fmla="*/ 2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0" t="0" r="r" b="b"/>
              <a:pathLst>
                <a:path w="2">
                  <a:moveTo>
                    <a:pt x="2" y="0"/>
                  </a:move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3" name="Rectangle 381"/>
            <p:cNvSpPr>
              <a:spLocks noChangeArrowheads="1"/>
            </p:cNvSpPr>
            <p:nvPr/>
          </p:nvSpPr>
          <p:spPr bwMode="auto">
            <a:xfrm>
              <a:off x="625" y="3829"/>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44" name="Freeform 382"/>
            <p:cNvSpPr>
              <a:spLocks/>
            </p:cNvSpPr>
            <p:nvPr/>
          </p:nvSpPr>
          <p:spPr bwMode="auto">
            <a:xfrm>
              <a:off x="625" y="382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5" name="Freeform 383"/>
            <p:cNvSpPr>
              <a:spLocks/>
            </p:cNvSpPr>
            <p:nvPr/>
          </p:nvSpPr>
          <p:spPr bwMode="auto">
            <a:xfrm>
              <a:off x="607" y="3865"/>
              <a:ext cx="8" cy="2"/>
            </a:xfrm>
            <a:custGeom>
              <a:avLst/>
              <a:gdLst>
                <a:gd name="T0" fmla="*/ 8 w 8"/>
                <a:gd name="T1" fmla="*/ 0 h 2"/>
                <a:gd name="T2" fmla="*/ 6 w 8"/>
                <a:gd name="T3" fmla="*/ 0 h 2"/>
                <a:gd name="T4" fmla="*/ 6 w 8"/>
                <a:gd name="T5" fmla="*/ 0 h 2"/>
                <a:gd name="T6" fmla="*/ 6 w 8"/>
                <a:gd name="T7" fmla="*/ 0 h 2"/>
                <a:gd name="T8" fmla="*/ 6 w 8"/>
                <a:gd name="T9" fmla="*/ 0 h 2"/>
                <a:gd name="T10" fmla="*/ 4 w 8"/>
                <a:gd name="T11" fmla="*/ 0 h 2"/>
                <a:gd name="T12" fmla="*/ 4 w 8"/>
                <a:gd name="T13" fmla="*/ 0 h 2"/>
                <a:gd name="T14" fmla="*/ 4 w 8"/>
                <a:gd name="T15" fmla="*/ 0 h 2"/>
                <a:gd name="T16" fmla="*/ 2 w 8"/>
                <a:gd name="T17" fmla="*/ 0 h 2"/>
                <a:gd name="T18" fmla="*/ 2 w 8"/>
                <a:gd name="T19" fmla="*/ 0 h 2"/>
                <a:gd name="T20" fmla="*/ 2 w 8"/>
                <a:gd name="T21" fmla="*/ 0 h 2"/>
                <a:gd name="T22" fmla="*/ 2 w 8"/>
                <a:gd name="T23" fmla="*/ 0 h 2"/>
                <a:gd name="T24" fmla="*/ 2 w 8"/>
                <a:gd name="T25" fmla="*/ 0 h 2"/>
                <a:gd name="T26" fmla="*/ 0 w 8"/>
                <a:gd name="T27" fmla="*/ 0 h 2"/>
                <a:gd name="T28" fmla="*/ 0 w 8"/>
                <a:gd name="T29" fmla="*/ 0 h 2"/>
                <a:gd name="T30" fmla="*/ 0 w 8"/>
                <a:gd name="T31" fmla="*/ 0 h 2"/>
                <a:gd name="T32" fmla="*/ 0 w 8"/>
                <a:gd name="T33" fmla="*/ 0 h 2"/>
                <a:gd name="T34" fmla="*/ 0 w 8"/>
                <a:gd name="T35" fmla="*/ 0 h 2"/>
                <a:gd name="T36" fmla="*/ 0 w 8"/>
                <a:gd name="T37" fmla="*/ 2 h 2"/>
                <a:gd name="T38" fmla="*/ 0 w 8"/>
                <a:gd name="T39" fmla="*/ 2 h 2"/>
                <a:gd name="T40" fmla="*/ 0 w 8"/>
                <a:gd name="T41" fmla="*/ 2 h 2"/>
                <a:gd name="T42" fmla="*/ 0 w 8"/>
                <a:gd name="T43" fmla="*/ 2 h 2"/>
                <a:gd name="T44" fmla="*/ 0 w 8"/>
                <a:gd name="T45" fmla="*/ 2 h 2"/>
                <a:gd name="T46" fmla="*/ 0 w 8"/>
                <a:gd name="T47" fmla="*/ 2 h 2"/>
                <a:gd name="T48" fmla="*/ 0 w 8"/>
                <a:gd name="T49" fmla="*/ 2 h 2"/>
                <a:gd name="T50" fmla="*/ 0 w 8"/>
                <a:gd name="T51" fmla="*/ 2 h 2"/>
                <a:gd name="T52" fmla="*/ 0 w 8"/>
                <a:gd name="T53" fmla="*/ 2 h 2"/>
                <a:gd name="T54" fmla="*/ 2 w 8"/>
                <a:gd name="T55" fmla="*/ 2 h 2"/>
                <a:gd name="T56" fmla="*/ 2 w 8"/>
                <a:gd name="T57" fmla="*/ 2 h 2"/>
                <a:gd name="T58" fmla="*/ 2 w 8"/>
                <a:gd name="T59" fmla="*/ 2 h 2"/>
                <a:gd name="T60" fmla="*/ 2 w 8"/>
                <a:gd name="T61" fmla="*/ 2 h 2"/>
                <a:gd name="T62" fmla="*/ 2 w 8"/>
                <a:gd name="T63" fmla="*/ 2 h 2"/>
                <a:gd name="T64" fmla="*/ 2 w 8"/>
                <a:gd name="T65" fmla="*/ 2 h 2"/>
                <a:gd name="T66" fmla="*/ 2 w 8"/>
                <a:gd name="T67" fmla="*/ 2 h 2"/>
                <a:gd name="T68" fmla="*/ 2 w 8"/>
                <a:gd name="T69" fmla="*/ 2 h 2"/>
                <a:gd name="T70" fmla="*/ 4 w 8"/>
                <a:gd name="T71" fmla="*/ 2 h 2"/>
                <a:gd name="T72" fmla="*/ 4 w 8"/>
                <a:gd name="T73" fmla="*/ 2 h 2"/>
                <a:gd name="T74" fmla="*/ 4 w 8"/>
                <a:gd name="T75" fmla="*/ 2 h 2"/>
                <a:gd name="T76" fmla="*/ 4 w 8"/>
                <a:gd name="T77" fmla="*/ 2 h 2"/>
                <a:gd name="T78" fmla="*/ 4 w 8"/>
                <a:gd name="T79" fmla="*/ 2 h 2"/>
                <a:gd name="T80" fmla="*/ 4 w 8"/>
                <a:gd name="T81" fmla="*/ 0 h 2"/>
                <a:gd name="T82" fmla="*/ 4 w 8"/>
                <a:gd name="T83" fmla="*/ 0 h 2"/>
                <a:gd name="T84" fmla="*/ 4 w 8"/>
                <a:gd name="T85" fmla="*/ 0 h 2"/>
                <a:gd name="T86" fmla="*/ 6 w 8"/>
                <a:gd name="T87" fmla="*/ 0 h 2"/>
                <a:gd name="T88" fmla="*/ 6 w 8"/>
                <a:gd name="T89" fmla="*/ 0 h 2"/>
                <a:gd name="T90" fmla="*/ 6 w 8"/>
                <a:gd name="T91" fmla="*/ 0 h 2"/>
                <a:gd name="T92" fmla="*/ 6 w 8"/>
                <a:gd name="T93" fmla="*/ 0 h 2"/>
                <a:gd name="T94" fmla="*/ 6 w 8"/>
                <a:gd name="T95" fmla="*/ 2 h 2"/>
                <a:gd name="T96" fmla="*/ 8 w 8"/>
                <a:gd name="T97" fmla="*/ 2 h 2"/>
                <a:gd name="T98" fmla="*/ 8 w 8"/>
                <a:gd name="T99" fmla="*/ 2 h 2"/>
                <a:gd name="T100" fmla="*/ 8 w 8"/>
                <a:gd name="T101" fmla="*/ 0 h 2"/>
                <a:gd name="T102" fmla="*/ 8 w 8"/>
                <a:gd name="T103" fmla="*/ 0 h 2"/>
                <a:gd name="T104" fmla="*/ 8 w 8"/>
                <a:gd name="T105" fmla="*/ 0 h 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 h="2">
                  <a:moveTo>
                    <a:pt x="8" y="0"/>
                  </a:moveTo>
                  <a:lnTo>
                    <a:pt x="6" y="0"/>
                  </a:lnTo>
                  <a:lnTo>
                    <a:pt x="4" y="0"/>
                  </a:lnTo>
                  <a:lnTo>
                    <a:pt x="2" y="0"/>
                  </a:lnTo>
                  <a:lnTo>
                    <a:pt x="0" y="0"/>
                  </a:lnTo>
                  <a:lnTo>
                    <a:pt x="0" y="2"/>
                  </a:lnTo>
                  <a:lnTo>
                    <a:pt x="2" y="2"/>
                  </a:lnTo>
                  <a:lnTo>
                    <a:pt x="4" y="2"/>
                  </a:lnTo>
                  <a:lnTo>
                    <a:pt x="4" y="0"/>
                  </a:lnTo>
                  <a:lnTo>
                    <a:pt x="6" y="0"/>
                  </a:lnTo>
                  <a:lnTo>
                    <a:pt x="6" y="2"/>
                  </a:lnTo>
                  <a:lnTo>
                    <a:pt x="8" y="2"/>
                  </a:lnTo>
                  <a:lnTo>
                    <a:pt x="8"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6" name="Freeform 384"/>
            <p:cNvSpPr>
              <a:spLocks/>
            </p:cNvSpPr>
            <p:nvPr/>
          </p:nvSpPr>
          <p:spPr bwMode="auto">
            <a:xfrm>
              <a:off x="573" y="3901"/>
              <a:ext cx="4" cy="4"/>
            </a:xfrm>
            <a:custGeom>
              <a:avLst/>
              <a:gdLst>
                <a:gd name="T0" fmla="*/ 4 w 4"/>
                <a:gd name="T1" fmla="*/ 2 h 4"/>
                <a:gd name="T2" fmla="*/ 4 w 4"/>
                <a:gd name="T3" fmla="*/ 0 h 4"/>
                <a:gd name="T4" fmla="*/ 4 w 4"/>
                <a:gd name="T5" fmla="*/ 0 h 4"/>
                <a:gd name="T6" fmla="*/ 4 w 4"/>
                <a:gd name="T7" fmla="*/ 0 h 4"/>
                <a:gd name="T8" fmla="*/ 4 w 4"/>
                <a:gd name="T9" fmla="*/ 0 h 4"/>
                <a:gd name="T10" fmla="*/ 4 w 4"/>
                <a:gd name="T11" fmla="*/ 0 h 4"/>
                <a:gd name="T12" fmla="*/ 4 w 4"/>
                <a:gd name="T13" fmla="*/ 0 h 4"/>
                <a:gd name="T14" fmla="*/ 4 w 4"/>
                <a:gd name="T15" fmla="*/ 0 h 4"/>
                <a:gd name="T16" fmla="*/ 2 w 4"/>
                <a:gd name="T17" fmla="*/ 0 h 4"/>
                <a:gd name="T18" fmla="*/ 2 w 4"/>
                <a:gd name="T19" fmla="*/ 0 h 4"/>
                <a:gd name="T20" fmla="*/ 2 w 4"/>
                <a:gd name="T21" fmla="*/ 0 h 4"/>
                <a:gd name="T22" fmla="*/ 2 w 4"/>
                <a:gd name="T23" fmla="*/ 0 h 4"/>
                <a:gd name="T24" fmla="*/ 2 w 4"/>
                <a:gd name="T25" fmla="*/ 0 h 4"/>
                <a:gd name="T26" fmla="*/ 2 w 4"/>
                <a:gd name="T27" fmla="*/ 0 h 4"/>
                <a:gd name="T28" fmla="*/ 2 w 4"/>
                <a:gd name="T29" fmla="*/ 0 h 4"/>
                <a:gd name="T30" fmla="*/ 0 w 4"/>
                <a:gd name="T31" fmla="*/ 0 h 4"/>
                <a:gd name="T32" fmla="*/ 0 w 4"/>
                <a:gd name="T33" fmla="*/ 0 h 4"/>
                <a:gd name="T34" fmla="*/ 0 w 4"/>
                <a:gd name="T35" fmla="*/ 0 h 4"/>
                <a:gd name="T36" fmla="*/ 0 w 4"/>
                <a:gd name="T37" fmla="*/ 0 h 4"/>
                <a:gd name="T38" fmla="*/ 0 w 4"/>
                <a:gd name="T39" fmla="*/ 0 h 4"/>
                <a:gd name="T40" fmla="*/ 0 w 4"/>
                <a:gd name="T41" fmla="*/ 2 h 4"/>
                <a:gd name="T42" fmla="*/ 0 w 4"/>
                <a:gd name="T43" fmla="*/ 2 h 4"/>
                <a:gd name="T44" fmla="*/ 0 w 4"/>
                <a:gd name="T45" fmla="*/ 2 h 4"/>
                <a:gd name="T46" fmla="*/ 0 w 4"/>
                <a:gd name="T47" fmla="*/ 2 h 4"/>
                <a:gd name="T48" fmla="*/ 0 w 4"/>
                <a:gd name="T49" fmla="*/ 2 h 4"/>
                <a:gd name="T50" fmla="*/ 0 w 4"/>
                <a:gd name="T51" fmla="*/ 2 h 4"/>
                <a:gd name="T52" fmla="*/ 0 w 4"/>
                <a:gd name="T53" fmla="*/ 2 h 4"/>
                <a:gd name="T54" fmla="*/ 0 w 4"/>
                <a:gd name="T55" fmla="*/ 2 h 4"/>
                <a:gd name="T56" fmla="*/ 0 w 4"/>
                <a:gd name="T57" fmla="*/ 4 h 4"/>
                <a:gd name="T58" fmla="*/ 0 w 4"/>
                <a:gd name="T59" fmla="*/ 4 h 4"/>
                <a:gd name="T60" fmla="*/ 0 w 4"/>
                <a:gd name="T61" fmla="*/ 4 h 4"/>
                <a:gd name="T62" fmla="*/ 2 w 4"/>
                <a:gd name="T63" fmla="*/ 4 h 4"/>
                <a:gd name="T64" fmla="*/ 2 w 4"/>
                <a:gd name="T65" fmla="*/ 4 h 4"/>
                <a:gd name="T66" fmla="*/ 2 w 4"/>
                <a:gd name="T67" fmla="*/ 2 h 4"/>
                <a:gd name="T68" fmla="*/ 2 w 4"/>
                <a:gd name="T69" fmla="*/ 2 h 4"/>
                <a:gd name="T70" fmla="*/ 2 w 4"/>
                <a:gd name="T71" fmla="*/ 2 h 4"/>
                <a:gd name="T72" fmla="*/ 2 w 4"/>
                <a:gd name="T73" fmla="*/ 2 h 4"/>
                <a:gd name="T74" fmla="*/ 0 w 4"/>
                <a:gd name="T75" fmla="*/ 2 h 4"/>
                <a:gd name="T76" fmla="*/ 0 w 4"/>
                <a:gd name="T77" fmla="*/ 2 h 4"/>
                <a:gd name="T78" fmla="*/ 0 w 4"/>
                <a:gd name="T79" fmla="*/ 2 h 4"/>
                <a:gd name="T80" fmla="*/ 0 w 4"/>
                <a:gd name="T81" fmla="*/ 2 h 4"/>
                <a:gd name="T82" fmla="*/ 0 w 4"/>
                <a:gd name="T83" fmla="*/ 2 h 4"/>
                <a:gd name="T84" fmla="*/ 0 w 4"/>
                <a:gd name="T85" fmla="*/ 2 h 4"/>
                <a:gd name="T86" fmla="*/ 0 w 4"/>
                <a:gd name="T87" fmla="*/ 2 h 4"/>
                <a:gd name="T88" fmla="*/ 0 w 4"/>
                <a:gd name="T89" fmla="*/ 2 h 4"/>
                <a:gd name="T90" fmla="*/ 0 w 4"/>
                <a:gd name="T91" fmla="*/ 0 h 4"/>
                <a:gd name="T92" fmla="*/ 2 w 4"/>
                <a:gd name="T93" fmla="*/ 0 h 4"/>
                <a:gd name="T94" fmla="*/ 2 w 4"/>
                <a:gd name="T95" fmla="*/ 0 h 4"/>
                <a:gd name="T96" fmla="*/ 2 w 4"/>
                <a:gd name="T97" fmla="*/ 0 h 4"/>
                <a:gd name="T98" fmla="*/ 2 w 4"/>
                <a:gd name="T99" fmla="*/ 0 h 4"/>
                <a:gd name="T100" fmla="*/ 2 w 4"/>
                <a:gd name="T101" fmla="*/ 2 h 4"/>
                <a:gd name="T102" fmla="*/ 2 w 4"/>
                <a:gd name="T103" fmla="*/ 2 h 4"/>
                <a:gd name="T104" fmla="*/ 2 w 4"/>
                <a:gd name="T105" fmla="*/ 2 h 4"/>
                <a:gd name="T106" fmla="*/ 4 w 4"/>
                <a:gd name="T107" fmla="*/ 2 h 4"/>
                <a:gd name="T108" fmla="*/ 4 w 4"/>
                <a:gd name="T109" fmla="*/ 2 h 4"/>
                <a:gd name="T110" fmla="*/ 4 w 4"/>
                <a:gd name="T111" fmla="*/ 2 h 4"/>
                <a:gd name="T112" fmla="*/ 4 w 4"/>
                <a:gd name="T113" fmla="*/ 2 h 4"/>
                <a:gd name="T114" fmla="*/ 4 w 4"/>
                <a:gd name="T115" fmla="*/ 2 h 4"/>
                <a:gd name="T116" fmla="*/ 4 w 4"/>
                <a:gd name="T117" fmla="*/ 2 h 4"/>
                <a:gd name="T118" fmla="*/ 4 w 4"/>
                <a:gd name="T119" fmla="*/ 2 h 4"/>
                <a:gd name="T120" fmla="*/ 4 w 4"/>
                <a:gd name="T121" fmla="*/ 2 h 4"/>
                <a:gd name="T122" fmla="*/ 4 w 4"/>
                <a:gd name="T123" fmla="*/ 2 h 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 h="4">
                  <a:moveTo>
                    <a:pt x="4" y="2"/>
                  </a:moveTo>
                  <a:lnTo>
                    <a:pt x="4" y="0"/>
                  </a:lnTo>
                  <a:lnTo>
                    <a:pt x="2" y="0"/>
                  </a:lnTo>
                  <a:lnTo>
                    <a:pt x="0" y="0"/>
                  </a:lnTo>
                  <a:lnTo>
                    <a:pt x="0" y="2"/>
                  </a:lnTo>
                  <a:lnTo>
                    <a:pt x="0" y="4"/>
                  </a:lnTo>
                  <a:lnTo>
                    <a:pt x="2" y="4"/>
                  </a:lnTo>
                  <a:lnTo>
                    <a:pt x="2" y="2"/>
                  </a:lnTo>
                  <a:lnTo>
                    <a:pt x="0" y="2"/>
                  </a:lnTo>
                  <a:lnTo>
                    <a:pt x="0" y="0"/>
                  </a:lnTo>
                  <a:lnTo>
                    <a:pt x="2" y="0"/>
                  </a:lnTo>
                  <a:lnTo>
                    <a:pt x="2" y="2"/>
                  </a:lnTo>
                  <a:lnTo>
                    <a:pt x="4"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7" name="Freeform 385"/>
            <p:cNvSpPr>
              <a:spLocks/>
            </p:cNvSpPr>
            <p:nvPr/>
          </p:nvSpPr>
          <p:spPr bwMode="auto">
            <a:xfrm>
              <a:off x="593" y="3875"/>
              <a:ext cx="4" cy="4"/>
            </a:xfrm>
            <a:custGeom>
              <a:avLst/>
              <a:gdLst>
                <a:gd name="T0" fmla="*/ 2 w 4"/>
                <a:gd name="T1" fmla="*/ 2 h 4"/>
                <a:gd name="T2" fmla="*/ 2 w 4"/>
                <a:gd name="T3" fmla="*/ 2 h 4"/>
                <a:gd name="T4" fmla="*/ 2 w 4"/>
                <a:gd name="T5" fmla="*/ 2 h 4"/>
                <a:gd name="T6" fmla="*/ 2 w 4"/>
                <a:gd name="T7" fmla="*/ 2 h 4"/>
                <a:gd name="T8" fmla="*/ 2 w 4"/>
                <a:gd name="T9" fmla="*/ 2 h 4"/>
                <a:gd name="T10" fmla="*/ 2 w 4"/>
                <a:gd name="T11" fmla="*/ 0 h 4"/>
                <a:gd name="T12" fmla="*/ 2 w 4"/>
                <a:gd name="T13" fmla="*/ 0 h 4"/>
                <a:gd name="T14" fmla="*/ 2 w 4"/>
                <a:gd name="T15" fmla="*/ 2 h 4"/>
                <a:gd name="T16" fmla="*/ 2 w 4"/>
                <a:gd name="T17" fmla="*/ 2 h 4"/>
                <a:gd name="T18" fmla="*/ 0 w 4"/>
                <a:gd name="T19" fmla="*/ 2 h 4"/>
                <a:gd name="T20" fmla="*/ 0 w 4"/>
                <a:gd name="T21" fmla="*/ 2 h 4"/>
                <a:gd name="T22" fmla="*/ 0 w 4"/>
                <a:gd name="T23" fmla="*/ 2 h 4"/>
                <a:gd name="T24" fmla="*/ 0 w 4"/>
                <a:gd name="T25" fmla="*/ 2 h 4"/>
                <a:gd name="T26" fmla="*/ 0 w 4"/>
                <a:gd name="T27" fmla="*/ 2 h 4"/>
                <a:gd name="T28" fmla="*/ 2 w 4"/>
                <a:gd name="T29" fmla="*/ 2 h 4"/>
                <a:gd name="T30" fmla="*/ 2 w 4"/>
                <a:gd name="T31" fmla="*/ 2 h 4"/>
                <a:gd name="T32" fmla="*/ 2 w 4"/>
                <a:gd name="T33" fmla="*/ 2 h 4"/>
                <a:gd name="T34" fmla="*/ 2 w 4"/>
                <a:gd name="T35" fmla="*/ 2 h 4"/>
                <a:gd name="T36" fmla="*/ 2 w 4"/>
                <a:gd name="T37" fmla="*/ 4 h 4"/>
                <a:gd name="T38" fmla="*/ 2 w 4"/>
                <a:gd name="T39" fmla="*/ 4 h 4"/>
                <a:gd name="T40" fmla="*/ 2 w 4"/>
                <a:gd name="T41" fmla="*/ 4 h 4"/>
                <a:gd name="T42" fmla="*/ 2 w 4"/>
                <a:gd name="T43" fmla="*/ 4 h 4"/>
                <a:gd name="T44" fmla="*/ 2 w 4"/>
                <a:gd name="T45" fmla="*/ 4 h 4"/>
                <a:gd name="T46" fmla="*/ 2 w 4"/>
                <a:gd name="T47" fmla="*/ 2 h 4"/>
                <a:gd name="T48" fmla="*/ 4 w 4"/>
                <a:gd name="T49" fmla="*/ 2 h 4"/>
                <a:gd name="T50" fmla="*/ 2 w 4"/>
                <a:gd name="T51" fmla="*/ 2 h 4"/>
                <a:gd name="T52" fmla="*/ 2 w 4"/>
                <a:gd name="T53" fmla="*/ 2 h 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 h="4">
                  <a:moveTo>
                    <a:pt x="2" y="2"/>
                  </a:moveTo>
                  <a:lnTo>
                    <a:pt x="2" y="2"/>
                  </a:lnTo>
                  <a:lnTo>
                    <a:pt x="2" y="0"/>
                  </a:lnTo>
                  <a:lnTo>
                    <a:pt x="2" y="2"/>
                  </a:lnTo>
                  <a:lnTo>
                    <a:pt x="0" y="2"/>
                  </a:lnTo>
                  <a:lnTo>
                    <a:pt x="2" y="2"/>
                  </a:lnTo>
                  <a:lnTo>
                    <a:pt x="2" y="4"/>
                  </a:lnTo>
                  <a:lnTo>
                    <a:pt x="2" y="2"/>
                  </a:lnTo>
                  <a:lnTo>
                    <a:pt x="4"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8" name="Freeform 386"/>
            <p:cNvSpPr>
              <a:spLocks/>
            </p:cNvSpPr>
            <p:nvPr/>
          </p:nvSpPr>
          <p:spPr bwMode="auto">
            <a:xfrm>
              <a:off x="621" y="3879"/>
              <a:ext cx="0" cy="4"/>
            </a:xfrm>
            <a:custGeom>
              <a:avLst/>
              <a:gdLst>
                <a:gd name="T0" fmla="*/ 2 h 4"/>
                <a:gd name="T1" fmla="*/ 2 h 4"/>
                <a:gd name="T2" fmla="*/ 2 h 4"/>
                <a:gd name="T3" fmla="*/ 2 h 4"/>
                <a:gd name="T4" fmla="*/ 0 h 4"/>
                <a:gd name="T5" fmla="*/ 0 h 4"/>
                <a:gd name="T6" fmla="*/ 0 h 4"/>
                <a:gd name="T7" fmla="*/ 0 h 4"/>
                <a:gd name="T8" fmla="*/ 0 h 4"/>
                <a:gd name="T9" fmla="*/ 0 h 4"/>
                <a:gd name="T10" fmla="*/ 2 h 4"/>
                <a:gd name="T11" fmla="*/ 2 h 4"/>
                <a:gd name="T12" fmla="*/ 2 h 4"/>
                <a:gd name="T13" fmla="*/ 2 h 4"/>
                <a:gd name="T14" fmla="*/ 4 h 4"/>
                <a:gd name="T15" fmla="*/ 4 h 4"/>
                <a:gd name="T16" fmla="*/ 4 h 4"/>
                <a:gd name="T17" fmla="*/ 4 h 4"/>
                <a:gd name="T18" fmla="*/ 4 h 4"/>
                <a:gd name="T19" fmla="*/ 4 h 4"/>
                <a:gd name="T20" fmla="*/ 4 h 4"/>
                <a:gd name="T21" fmla="*/ 4 h 4"/>
                <a:gd name="T22" fmla="*/ 4 h 4"/>
                <a:gd name="T23" fmla="*/ 2 h 4"/>
                <a:gd name="T24" fmla="*/ 2 h 4"/>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Lst>
              <a:ahLst/>
              <a:cxnLst>
                <a:cxn ang="T25">
                  <a:pos x="0" y="T0"/>
                </a:cxn>
                <a:cxn ang="T26">
                  <a:pos x="0" y="T1"/>
                </a:cxn>
                <a:cxn ang="T27">
                  <a:pos x="0" y="T2"/>
                </a:cxn>
                <a:cxn ang="T28">
                  <a:pos x="0" y="T3"/>
                </a:cxn>
                <a:cxn ang="T29">
                  <a:pos x="0" y="T4"/>
                </a:cxn>
                <a:cxn ang="T30">
                  <a:pos x="0" y="T5"/>
                </a:cxn>
                <a:cxn ang="T31">
                  <a:pos x="0" y="T6"/>
                </a:cxn>
                <a:cxn ang="T32">
                  <a:pos x="0" y="T7"/>
                </a:cxn>
                <a:cxn ang="T33">
                  <a:pos x="0" y="T8"/>
                </a:cxn>
                <a:cxn ang="T34">
                  <a:pos x="0" y="T9"/>
                </a:cxn>
                <a:cxn ang="T35">
                  <a:pos x="0" y="T10"/>
                </a:cxn>
                <a:cxn ang="T36">
                  <a:pos x="0" y="T11"/>
                </a:cxn>
                <a:cxn ang="T37">
                  <a:pos x="0" y="T12"/>
                </a:cxn>
                <a:cxn ang="T38">
                  <a:pos x="0" y="T13"/>
                </a:cxn>
                <a:cxn ang="T39">
                  <a:pos x="0" y="T14"/>
                </a:cxn>
                <a:cxn ang="T40">
                  <a:pos x="0" y="T15"/>
                </a:cxn>
                <a:cxn ang="T41">
                  <a:pos x="0" y="T16"/>
                </a:cxn>
                <a:cxn ang="T42">
                  <a:pos x="0" y="T17"/>
                </a:cxn>
                <a:cxn ang="T43">
                  <a:pos x="0" y="T18"/>
                </a:cxn>
                <a:cxn ang="T44">
                  <a:pos x="0" y="T19"/>
                </a:cxn>
                <a:cxn ang="T45">
                  <a:pos x="0" y="T20"/>
                </a:cxn>
                <a:cxn ang="T46">
                  <a:pos x="0" y="T21"/>
                </a:cxn>
                <a:cxn ang="T47">
                  <a:pos x="0" y="T22"/>
                </a:cxn>
                <a:cxn ang="T48">
                  <a:pos x="0" y="T23"/>
                </a:cxn>
                <a:cxn ang="T49">
                  <a:pos x="0" y="T24"/>
                </a:cxn>
              </a:cxnLst>
              <a:rect l="0" t="0" r="r" b="b"/>
              <a:pathLst>
                <a:path h="4">
                  <a:moveTo>
                    <a:pt x="0" y="2"/>
                  </a:moveTo>
                  <a:lnTo>
                    <a:pt x="0" y="2"/>
                  </a:lnTo>
                  <a:lnTo>
                    <a:pt x="0" y="0"/>
                  </a:lnTo>
                  <a:lnTo>
                    <a:pt x="0" y="2"/>
                  </a:lnTo>
                  <a:lnTo>
                    <a:pt x="0" y="4"/>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49" name="Freeform 387"/>
            <p:cNvSpPr>
              <a:spLocks/>
            </p:cNvSpPr>
            <p:nvPr/>
          </p:nvSpPr>
          <p:spPr bwMode="auto">
            <a:xfrm>
              <a:off x="623" y="3887"/>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2 h 2"/>
                <a:gd name="T24" fmla="*/ 0 w 2"/>
                <a:gd name="T25" fmla="*/ 2 h 2"/>
                <a:gd name="T26" fmla="*/ 0 w 2"/>
                <a:gd name="T27" fmla="*/ 2 h 2"/>
                <a:gd name="T28" fmla="*/ 0 w 2"/>
                <a:gd name="T29" fmla="*/ 2 h 2"/>
                <a:gd name="T30" fmla="*/ 0 w 2"/>
                <a:gd name="T31" fmla="*/ 2 h 2"/>
                <a:gd name="T32" fmla="*/ 2 w 2"/>
                <a:gd name="T33" fmla="*/ 2 h 2"/>
                <a:gd name="T34" fmla="*/ 2 w 2"/>
                <a:gd name="T35" fmla="*/ 2 h 2"/>
                <a:gd name="T36" fmla="*/ 2 w 2"/>
                <a:gd name="T37" fmla="*/ 2 h 2"/>
                <a:gd name="T38" fmla="*/ 2 w 2"/>
                <a:gd name="T39" fmla="*/ 2 h 2"/>
                <a:gd name="T40" fmla="*/ 2 w 2"/>
                <a:gd name="T41" fmla="*/ 2 h 2"/>
                <a:gd name="T42" fmla="*/ 2 w 2"/>
                <a:gd name="T43" fmla="*/ 0 h 2"/>
                <a:gd name="T44" fmla="*/ 0 w 2"/>
                <a:gd name="T45" fmla="*/ 0 h 2"/>
                <a:gd name="T46" fmla="*/ 0 w 2"/>
                <a:gd name="T47" fmla="*/ 0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0" y="0"/>
                  </a:moveTo>
                  <a:lnTo>
                    <a:pt x="0" y="0"/>
                  </a:lnTo>
                  <a:lnTo>
                    <a:pt x="0" y="2"/>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0" name="Freeform 388"/>
            <p:cNvSpPr>
              <a:spLocks/>
            </p:cNvSpPr>
            <p:nvPr/>
          </p:nvSpPr>
          <p:spPr bwMode="auto">
            <a:xfrm>
              <a:off x="567" y="3901"/>
              <a:ext cx="2" cy="2"/>
            </a:xfrm>
            <a:custGeom>
              <a:avLst/>
              <a:gdLst>
                <a:gd name="T0" fmla="*/ 2 w 2"/>
                <a:gd name="T1" fmla="*/ 2 h 2"/>
                <a:gd name="T2" fmla="*/ 2 w 2"/>
                <a:gd name="T3" fmla="*/ 2 h 2"/>
                <a:gd name="T4" fmla="*/ 2 w 2"/>
                <a:gd name="T5" fmla="*/ 2 h 2"/>
                <a:gd name="T6" fmla="*/ 0 w 2"/>
                <a:gd name="T7" fmla="*/ 0 h 2"/>
                <a:gd name="T8" fmla="*/ 0 w 2"/>
                <a:gd name="T9" fmla="*/ 0 h 2"/>
                <a:gd name="T10" fmla="*/ 0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 h="2">
                  <a:moveTo>
                    <a:pt x="2" y="2"/>
                  </a:moveTo>
                  <a:lnTo>
                    <a:pt x="2" y="2"/>
                  </a:lnTo>
                  <a:lnTo>
                    <a:pt x="0" y="0"/>
                  </a:lnTo>
                  <a:lnTo>
                    <a:pt x="0" y="2"/>
                  </a:lnTo>
                  <a:lnTo>
                    <a:pt x="2"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1" name="Freeform 389"/>
            <p:cNvSpPr>
              <a:spLocks/>
            </p:cNvSpPr>
            <p:nvPr/>
          </p:nvSpPr>
          <p:spPr bwMode="auto">
            <a:xfrm>
              <a:off x="563" y="3905"/>
              <a:ext cx="2" cy="4"/>
            </a:xfrm>
            <a:custGeom>
              <a:avLst/>
              <a:gdLst>
                <a:gd name="T0" fmla="*/ 2 w 2"/>
                <a:gd name="T1" fmla="*/ 0 h 4"/>
                <a:gd name="T2" fmla="*/ 0 w 2"/>
                <a:gd name="T3" fmla="*/ 0 h 4"/>
                <a:gd name="T4" fmla="*/ 0 w 2"/>
                <a:gd name="T5" fmla="*/ 0 h 4"/>
                <a:gd name="T6" fmla="*/ 0 w 2"/>
                <a:gd name="T7" fmla="*/ 0 h 4"/>
                <a:gd name="T8" fmla="*/ 0 w 2"/>
                <a:gd name="T9" fmla="*/ 0 h 4"/>
                <a:gd name="T10" fmla="*/ 0 w 2"/>
                <a:gd name="T11" fmla="*/ 0 h 4"/>
                <a:gd name="T12" fmla="*/ 0 w 2"/>
                <a:gd name="T13" fmla="*/ 0 h 4"/>
                <a:gd name="T14" fmla="*/ 0 w 2"/>
                <a:gd name="T15" fmla="*/ 0 h 4"/>
                <a:gd name="T16" fmla="*/ 0 w 2"/>
                <a:gd name="T17" fmla="*/ 2 h 4"/>
                <a:gd name="T18" fmla="*/ 0 w 2"/>
                <a:gd name="T19" fmla="*/ 2 h 4"/>
                <a:gd name="T20" fmla="*/ 0 w 2"/>
                <a:gd name="T21" fmla="*/ 2 h 4"/>
                <a:gd name="T22" fmla="*/ 0 w 2"/>
                <a:gd name="T23" fmla="*/ 2 h 4"/>
                <a:gd name="T24" fmla="*/ 0 w 2"/>
                <a:gd name="T25" fmla="*/ 2 h 4"/>
                <a:gd name="T26" fmla="*/ 0 w 2"/>
                <a:gd name="T27" fmla="*/ 2 h 4"/>
                <a:gd name="T28" fmla="*/ 0 w 2"/>
                <a:gd name="T29" fmla="*/ 4 h 4"/>
                <a:gd name="T30" fmla="*/ 2 w 2"/>
                <a:gd name="T31" fmla="*/ 2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2 h 4"/>
                <a:gd name="T48" fmla="*/ 2 w 2"/>
                <a:gd name="T49" fmla="*/ 0 h 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4">
                  <a:moveTo>
                    <a:pt x="2" y="0"/>
                  </a:moveTo>
                  <a:lnTo>
                    <a:pt x="0" y="0"/>
                  </a:lnTo>
                  <a:lnTo>
                    <a:pt x="0" y="2"/>
                  </a:lnTo>
                  <a:lnTo>
                    <a:pt x="0" y="4"/>
                  </a:lnTo>
                  <a:lnTo>
                    <a:pt x="2" y="2"/>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2" name="Freeform 390"/>
            <p:cNvSpPr>
              <a:spLocks/>
            </p:cNvSpPr>
            <p:nvPr/>
          </p:nvSpPr>
          <p:spPr bwMode="auto">
            <a:xfrm>
              <a:off x="563" y="3907"/>
              <a:ext cx="0" cy="2"/>
            </a:xfrm>
            <a:custGeom>
              <a:avLst/>
              <a:gdLst>
                <a:gd name="T0" fmla="*/ 0 h 2"/>
                <a:gd name="T1" fmla="*/ 0 h 2"/>
                <a:gd name="T2" fmla="*/ 2 h 2"/>
                <a:gd name="T3" fmla="*/ 2 h 2"/>
                <a:gd name="T4" fmla="*/ 2 h 2"/>
                <a:gd name="T5" fmla="*/ 2 h 2"/>
                <a:gd name="T6" fmla="*/ 2 h 2"/>
                <a:gd name="T7" fmla="*/ 2 h 2"/>
                <a:gd name="T8" fmla="*/ 2 h 2"/>
                <a:gd name="T9" fmla="*/ 2 h 2"/>
                <a:gd name="T10" fmla="*/ 2 h 2"/>
                <a:gd name="T11" fmla="*/ 2 h 2"/>
                <a:gd name="T12" fmla="*/ 2 h 2"/>
                <a:gd name="T13" fmla="*/ 0 h 2"/>
                <a:gd name="T14" fmla="*/ 0 h 2"/>
                <a:gd name="T15" fmla="*/ 0 h 2"/>
                <a:gd name="T16" fmla="*/ 0 h 2"/>
                <a:gd name="T17" fmla="*/ 0 h 2"/>
                <a:gd name="T18" fmla="*/ 0 h 2"/>
                <a:gd name="T19" fmla="*/ 0 h 2"/>
                <a:gd name="T20" fmla="*/ 0 h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Lst>
              <a:ahLst/>
              <a:cxnLst>
                <a:cxn ang="T22">
                  <a:pos x="0" y="T0"/>
                </a:cxn>
                <a:cxn ang="T23">
                  <a:pos x="0" y="T1"/>
                </a:cxn>
                <a:cxn ang="T24">
                  <a:pos x="0" y="T2"/>
                </a:cxn>
                <a:cxn ang="T25">
                  <a:pos x="0" y="T3"/>
                </a:cxn>
                <a:cxn ang="T26">
                  <a:pos x="0" y="T4"/>
                </a:cxn>
                <a:cxn ang="T27">
                  <a:pos x="0" y="T5"/>
                </a:cxn>
                <a:cxn ang="T28">
                  <a:pos x="0" y="T6"/>
                </a:cxn>
                <a:cxn ang="T29">
                  <a:pos x="0" y="T7"/>
                </a:cxn>
                <a:cxn ang="T30">
                  <a:pos x="0" y="T8"/>
                </a:cxn>
                <a:cxn ang="T31">
                  <a:pos x="0" y="T9"/>
                </a:cxn>
                <a:cxn ang="T32">
                  <a:pos x="0" y="T10"/>
                </a:cxn>
                <a:cxn ang="T33">
                  <a:pos x="0" y="T11"/>
                </a:cxn>
                <a:cxn ang="T34">
                  <a:pos x="0" y="T12"/>
                </a:cxn>
                <a:cxn ang="T35">
                  <a:pos x="0" y="T13"/>
                </a:cxn>
                <a:cxn ang="T36">
                  <a:pos x="0" y="T14"/>
                </a:cxn>
                <a:cxn ang="T37">
                  <a:pos x="0" y="T15"/>
                </a:cxn>
                <a:cxn ang="T38">
                  <a:pos x="0" y="T16"/>
                </a:cxn>
                <a:cxn ang="T39">
                  <a:pos x="0" y="T17"/>
                </a:cxn>
                <a:cxn ang="T40">
                  <a:pos x="0" y="T18"/>
                </a:cxn>
                <a:cxn ang="T41">
                  <a:pos x="0" y="T19"/>
                </a:cxn>
                <a:cxn ang="T42">
                  <a:pos x="0" y="T20"/>
                </a:cxn>
                <a:cxn ang="T43">
                  <a:pos x="0" y="T21"/>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3" name="Freeform 391"/>
            <p:cNvSpPr>
              <a:spLocks/>
            </p:cNvSpPr>
            <p:nvPr/>
          </p:nvSpPr>
          <p:spPr bwMode="auto">
            <a:xfrm>
              <a:off x="623" y="3843"/>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4" name="Freeform 392"/>
            <p:cNvSpPr>
              <a:spLocks/>
            </p:cNvSpPr>
            <p:nvPr/>
          </p:nvSpPr>
          <p:spPr bwMode="auto">
            <a:xfrm>
              <a:off x="615" y="3853"/>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2 h 2"/>
                <a:gd name="T12" fmla="*/ 0 w 2"/>
                <a:gd name="T13" fmla="*/ 2 h 2"/>
                <a:gd name="T14" fmla="*/ 0 w 2"/>
                <a:gd name="T15" fmla="*/ 2 h 2"/>
                <a:gd name="T16" fmla="*/ 2 w 2"/>
                <a:gd name="T17" fmla="*/ 2 h 2"/>
                <a:gd name="T18" fmla="*/ 2 w 2"/>
                <a:gd name="T19" fmla="*/ 2 h 2"/>
                <a:gd name="T20" fmla="*/ 2 w 2"/>
                <a:gd name="T21" fmla="*/ 0 h 2"/>
                <a:gd name="T22" fmla="*/ 0 w 2"/>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0" y="0"/>
                  </a:moveTo>
                  <a:lnTo>
                    <a:pt x="0" y="0"/>
                  </a:lnTo>
                  <a:lnTo>
                    <a:pt x="0" y="2"/>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5" name="Freeform 393"/>
            <p:cNvSpPr>
              <a:spLocks/>
            </p:cNvSpPr>
            <p:nvPr/>
          </p:nvSpPr>
          <p:spPr bwMode="auto">
            <a:xfrm>
              <a:off x="603" y="3861"/>
              <a:ext cx="0" cy="2"/>
            </a:xfrm>
            <a:custGeom>
              <a:avLst/>
              <a:gdLst>
                <a:gd name="T0" fmla="*/ 2 h 2"/>
                <a:gd name="T1" fmla="*/ 0 h 2"/>
                <a:gd name="T2" fmla="*/ 2 h 2"/>
                <a:gd name="T3" fmla="*/ 2 h 2"/>
                <a:gd name="T4" fmla="*/ 2 h 2"/>
                <a:gd name="T5" fmla="*/ 2 h 2"/>
                <a:gd name="T6" fmla="*/ 2 h 2"/>
                <a:gd name="T7" fmla="*/ 2 h 2"/>
                <a:gd name="T8" fmla="*/ 2 h 2"/>
                <a:gd name="T9" fmla="*/ 2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2"/>
                  </a:move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6" name="Freeform 394"/>
            <p:cNvSpPr>
              <a:spLocks/>
            </p:cNvSpPr>
            <p:nvPr/>
          </p:nvSpPr>
          <p:spPr bwMode="auto">
            <a:xfrm>
              <a:off x="597" y="3869"/>
              <a:ext cx="0" cy="2"/>
            </a:xfrm>
            <a:custGeom>
              <a:avLst/>
              <a:gdLst>
                <a:gd name="T0" fmla="*/ 0 h 2"/>
                <a:gd name="T1" fmla="*/ 0 h 2"/>
                <a:gd name="T2" fmla="*/ 2 h 2"/>
                <a:gd name="T3" fmla="*/ 2 h 2"/>
                <a:gd name="T4" fmla="*/ 2 h 2"/>
                <a:gd name="T5" fmla="*/ 2 h 2"/>
                <a:gd name="T6" fmla="*/ 2 h 2"/>
                <a:gd name="T7" fmla="*/ 2 h 2"/>
                <a:gd name="T8" fmla="*/ 2 h 2"/>
                <a:gd name="T9" fmla="*/ 0 h 2"/>
                <a:gd name="T10" fmla="*/ 0 h 2"/>
                <a:gd name="T11" fmla="*/ 0 h 2"/>
                <a:gd name="T12" fmla="*/ 0 h 2"/>
                <a:gd name="T13" fmla="*/ 0 h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0" y="T0"/>
                </a:cxn>
                <a:cxn ang="T15">
                  <a:pos x="0" y="T1"/>
                </a:cxn>
                <a:cxn ang="T16">
                  <a:pos x="0" y="T2"/>
                </a:cxn>
                <a:cxn ang="T17">
                  <a:pos x="0" y="T3"/>
                </a:cxn>
                <a:cxn ang="T18">
                  <a:pos x="0" y="T4"/>
                </a:cxn>
                <a:cxn ang="T19">
                  <a:pos x="0" y="T5"/>
                </a:cxn>
                <a:cxn ang="T20">
                  <a:pos x="0" y="T6"/>
                </a:cxn>
                <a:cxn ang="T21">
                  <a:pos x="0" y="T7"/>
                </a:cxn>
                <a:cxn ang="T22">
                  <a:pos x="0" y="T8"/>
                </a:cxn>
                <a:cxn ang="T23">
                  <a:pos x="0" y="T9"/>
                </a:cxn>
                <a:cxn ang="T24">
                  <a:pos x="0" y="T10"/>
                </a:cxn>
                <a:cxn ang="T25">
                  <a:pos x="0" y="T11"/>
                </a:cxn>
                <a:cxn ang="T26">
                  <a:pos x="0" y="T12"/>
                </a:cxn>
                <a:cxn ang="T27">
                  <a:pos x="0" y="T13"/>
                </a:cxn>
              </a:cxnLst>
              <a:rect l="0" t="0" r="r" b="b"/>
              <a:pathLst>
                <a:path h="2">
                  <a:moveTo>
                    <a:pt x="0" y="0"/>
                  </a:moveTo>
                  <a:lnTo>
                    <a:pt x="0" y="0"/>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7" name="Freeform 395"/>
            <p:cNvSpPr>
              <a:spLocks/>
            </p:cNvSpPr>
            <p:nvPr/>
          </p:nvSpPr>
          <p:spPr bwMode="auto">
            <a:xfrm>
              <a:off x="577" y="3881"/>
              <a:ext cx="2" cy="2"/>
            </a:xfrm>
            <a:custGeom>
              <a:avLst/>
              <a:gdLst>
                <a:gd name="T0" fmla="*/ 0 w 2"/>
                <a:gd name="T1" fmla="*/ 0 h 2"/>
                <a:gd name="T2" fmla="*/ 0 w 2"/>
                <a:gd name="T3" fmla="*/ 0 h 2"/>
                <a:gd name="T4" fmla="*/ 0 w 2"/>
                <a:gd name="T5" fmla="*/ 2 h 2"/>
                <a:gd name="T6" fmla="*/ 0 w 2"/>
                <a:gd name="T7" fmla="*/ 2 h 2"/>
                <a:gd name="T8" fmla="*/ 0 w 2"/>
                <a:gd name="T9" fmla="*/ 2 h 2"/>
                <a:gd name="T10" fmla="*/ 0 w 2"/>
                <a:gd name="T11" fmla="*/ 2 h 2"/>
                <a:gd name="T12" fmla="*/ 2 w 2"/>
                <a:gd name="T13" fmla="*/ 2 h 2"/>
                <a:gd name="T14" fmla="*/ 2 w 2"/>
                <a:gd name="T15" fmla="*/ 2 h 2"/>
                <a:gd name="T16" fmla="*/ 2 w 2"/>
                <a:gd name="T17" fmla="*/ 0 h 2"/>
                <a:gd name="T18" fmla="*/ 2 w 2"/>
                <a:gd name="T19" fmla="*/ 0 h 2"/>
                <a:gd name="T20" fmla="*/ 0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0"/>
                  </a:moveTo>
                  <a:lnTo>
                    <a:pt x="0" y="0"/>
                  </a:lnTo>
                  <a:lnTo>
                    <a:pt x="0" y="2"/>
                  </a:lnTo>
                  <a:lnTo>
                    <a:pt x="2" y="2"/>
                  </a:lnTo>
                  <a:lnTo>
                    <a:pt x="2" y="0"/>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8" name="Freeform 396"/>
            <p:cNvSpPr>
              <a:spLocks/>
            </p:cNvSpPr>
            <p:nvPr/>
          </p:nvSpPr>
          <p:spPr bwMode="auto">
            <a:xfrm>
              <a:off x="501" y="3777"/>
              <a:ext cx="2" cy="0"/>
            </a:xfrm>
            <a:custGeom>
              <a:avLst/>
              <a:gdLst>
                <a:gd name="T0" fmla="*/ 2 w 2"/>
                <a:gd name="T1" fmla="*/ 0 w 2"/>
                <a:gd name="T2" fmla="*/ 2 w 2"/>
                <a:gd name="T3" fmla="*/ 2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2" y="0"/>
                  </a:move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59" name="Rectangle 397"/>
            <p:cNvSpPr>
              <a:spLocks noChangeArrowheads="1"/>
            </p:cNvSpPr>
            <p:nvPr/>
          </p:nvSpPr>
          <p:spPr bwMode="auto">
            <a:xfrm>
              <a:off x="505" y="3781"/>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60" name="Freeform 398"/>
            <p:cNvSpPr>
              <a:spLocks/>
            </p:cNvSpPr>
            <p:nvPr/>
          </p:nvSpPr>
          <p:spPr bwMode="auto">
            <a:xfrm>
              <a:off x="505" y="378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1" name="Rectangle 399"/>
            <p:cNvSpPr>
              <a:spLocks noChangeArrowheads="1"/>
            </p:cNvSpPr>
            <p:nvPr/>
          </p:nvSpPr>
          <p:spPr bwMode="auto">
            <a:xfrm>
              <a:off x="505" y="3781"/>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62" name="Freeform 400"/>
            <p:cNvSpPr>
              <a:spLocks/>
            </p:cNvSpPr>
            <p:nvPr/>
          </p:nvSpPr>
          <p:spPr bwMode="auto">
            <a:xfrm>
              <a:off x="505" y="3781"/>
              <a:ext cx="2" cy="2"/>
            </a:xfrm>
            <a:custGeom>
              <a:avLst/>
              <a:gdLst>
                <a:gd name="T0" fmla="*/ 0 w 2"/>
                <a:gd name="T1" fmla="*/ 0 h 2"/>
                <a:gd name="T2" fmla="*/ 2 w 2"/>
                <a:gd name="T3" fmla="*/ 2 h 2"/>
                <a:gd name="T4" fmla="*/ 2 w 2"/>
                <a:gd name="T5" fmla="*/ 2 h 2"/>
                <a:gd name="T6" fmla="*/ 2 w 2"/>
                <a:gd name="T7" fmla="*/ 2 h 2"/>
                <a:gd name="T8" fmla="*/ 2 w 2"/>
                <a:gd name="T9" fmla="*/ 2 h 2"/>
                <a:gd name="T10" fmla="*/ 0 w 2"/>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2">
                  <a:moveTo>
                    <a:pt x="0" y="0"/>
                  </a:moveTo>
                  <a:lnTo>
                    <a:pt x="2"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3" name="Freeform 401"/>
            <p:cNvSpPr>
              <a:spLocks/>
            </p:cNvSpPr>
            <p:nvPr/>
          </p:nvSpPr>
          <p:spPr bwMode="auto">
            <a:xfrm>
              <a:off x="507" y="3773"/>
              <a:ext cx="8" cy="14"/>
            </a:xfrm>
            <a:custGeom>
              <a:avLst/>
              <a:gdLst>
                <a:gd name="T0" fmla="*/ 6 w 8"/>
                <a:gd name="T1" fmla="*/ 6 h 14"/>
                <a:gd name="T2" fmla="*/ 6 w 8"/>
                <a:gd name="T3" fmla="*/ 6 h 14"/>
                <a:gd name="T4" fmla="*/ 6 w 8"/>
                <a:gd name="T5" fmla="*/ 4 h 14"/>
                <a:gd name="T6" fmla="*/ 8 w 8"/>
                <a:gd name="T7" fmla="*/ 4 h 14"/>
                <a:gd name="T8" fmla="*/ 8 w 8"/>
                <a:gd name="T9" fmla="*/ 2 h 14"/>
                <a:gd name="T10" fmla="*/ 8 w 8"/>
                <a:gd name="T11" fmla="*/ 2 h 14"/>
                <a:gd name="T12" fmla="*/ 8 w 8"/>
                <a:gd name="T13" fmla="*/ 2 h 14"/>
                <a:gd name="T14" fmla="*/ 8 w 8"/>
                <a:gd name="T15" fmla="*/ 2 h 14"/>
                <a:gd name="T16" fmla="*/ 8 w 8"/>
                <a:gd name="T17" fmla="*/ 0 h 14"/>
                <a:gd name="T18" fmla="*/ 8 w 8"/>
                <a:gd name="T19" fmla="*/ 0 h 14"/>
                <a:gd name="T20" fmla="*/ 8 w 8"/>
                <a:gd name="T21" fmla="*/ 0 h 14"/>
                <a:gd name="T22" fmla="*/ 8 w 8"/>
                <a:gd name="T23" fmla="*/ 0 h 14"/>
                <a:gd name="T24" fmla="*/ 6 w 8"/>
                <a:gd name="T25" fmla="*/ 2 h 14"/>
                <a:gd name="T26" fmla="*/ 6 w 8"/>
                <a:gd name="T27" fmla="*/ 2 h 14"/>
                <a:gd name="T28" fmla="*/ 6 w 8"/>
                <a:gd name="T29" fmla="*/ 2 h 14"/>
                <a:gd name="T30" fmla="*/ 6 w 8"/>
                <a:gd name="T31" fmla="*/ 4 h 14"/>
                <a:gd name="T32" fmla="*/ 4 w 8"/>
                <a:gd name="T33" fmla="*/ 4 h 14"/>
                <a:gd name="T34" fmla="*/ 4 w 8"/>
                <a:gd name="T35" fmla="*/ 4 h 14"/>
                <a:gd name="T36" fmla="*/ 0 w 8"/>
                <a:gd name="T37" fmla="*/ 6 h 14"/>
                <a:gd name="T38" fmla="*/ 0 w 8"/>
                <a:gd name="T39" fmla="*/ 6 h 14"/>
                <a:gd name="T40" fmla="*/ 0 w 8"/>
                <a:gd name="T41" fmla="*/ 8 h 14"/>
                <a:gd name="T42" fmla="*/ 0 w 8"/>
                <a:gd name="T43" fmla="*/ 8 h 14"/>
                <a:gd name="T44" fmla="*/ 0 w 8"/>
                <a:gd name="T45" fmla="*/ 10 h 14"/>
                <a:gd name="T46" fmla="*/ 0 w 8"/>
                <a:gd name="T47" fmla="*/ 10 h 14"/>
                <a:gd name="T48" fmla="*/ 0 w 8"/>
                <a:gd name="T49" fmla="*/ 10 h 14"/>
                <a:gd name="T50" fmla="*/ 0 w 8"/>
                <a:gd name="T51" fmla="*/ 10 h 14"/>
                <a:gd name="T52" fmla="*/ 0 w 8"/>
                <a:gd name="T53" fmla="*/ 12 h 14"/>
                <a:gd name="T54" fmla="*/ 0 w 8"/>
                <a:gd name="T55" fmla="*/ 12 h 14"/>
                <a:gd name="T56" fmla="*/ 0 w 8"/>
                <a:gd name="T57" fmla="*/ 12 h 14"/>
                <a:gd name="T58" fmla="*/ 0 w 8"/>
                <a:gd name="T59" fmla="*/ 14 h 14"/>
                <a:gd name="T60" fmla="*/ 0 w 8"/>
                <a:gd name="T61" fmla="*/ 14 h 14"/>
                <a:gd name="T62" fmla="*/ 2 w 8"/>
                <a:gd name="T63" fmla="*/ 14 h 14"/>
                <a:gd name="T64" fmla="*/ 2 w 8"/>
                <a:gd name="T65" fmla="*/ 12 h 14"/>
                <a:gd name="T66" fmla="*/ 4 w 8"/>
                <a:gd name="T67" fmla="*/ 12 h 14"/>
                <a:gd name="T68" fmla="*/ 4 w 8"/>
                <a:gd name="T69" fmla="*/ 12 h 14"/>
                <a:gd name="T70" fmla="*/ 4 w 8"/>
                <a:gd name="T71" fmla="*/ 12 h 14"/>
                <a:gd name="T72" fmla="*/ 4 w 8"/>
                <a:gd name="T73" fmla="*/ 12 h 14"/>
                <a:gd name="T74" fmla="*/ 4 w 8"/>
                <a:gd name="T75" fmla="*/ 10 h 14"/>
                <a:gd name="T76" fmla="*/ 4 w 8"/>
                <a:gd name="T77" fmla="*/ 10 h 14"/>
                <a:gd name="T78" fmla="*/ 6 w 8"/>
                <a:gd name="T79" fmla="*/ 8 h 14"/>
                <a:gd name="T80" fmla="*/ 6 w 8"/>
                <a:gd name="T81" fmla="*/ 8 h 14"/>
                <a:gd name="T82" fmla="*/ 6 w 8"/>
                <a:gd name="T83" fmla="*/ 6 h 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 h="14">
                  <a:moveTo>
                    <a:pt x="6" y="6"/>
                  </a:moveTo>
                  <a:lnTo>
                    <a:pt x="6" y="6"/>
                  </a:lnTo>
                  <a:lnTo>
                    <a:pt x="6" y="4"/>
                  </a:lnTo>
                  <a:lnTo>
                    <a:pt x="8" y="4"/>
                  </a:lnTo>
                  <a:lnTo>
                    <a:pt x="8" y="2"/>
                  </a:lnTo>
                  <a:lnTo>
                    <a:pt x="8" y="0"/>
                  </a:lnTo>
                  <a:lnTo>
                    <a:pt x="8" y="2"/>
                  </a:lnTo>
                  <a:lnTo>
                    <a:pt x="6" y="2"/>
                  </a:lnTo>
                  <a:lnTo>
                    <a:pt x="6" y="4"/>
                  </a:lnTo>
                  <a:lnTo>
                    <a:pt x="4" y="4"/>
                  </a:lnTo>
                  <a:lnTo>
                    <a:pt x="2" y="4"/>
                  </a:lnTo>
                  <a:lnTo>
                    <a:pt x="0" y="6"/>
                  </a:lnTo>
                  <a:lnTo>
                    <a:pt x="0" y="8"/>
                  </a:lnTo>
                  <a:lnTo>
                    <a:pt x="0" y="10"/>
                  </a:lnTo>
                  <a:lnTo>
                    <a:pt x="0" y="12"/>
                  </a:lnTo>
                  <a:lnTo>
                    <a:pt x="0" y="14"/>
                  </a:lnTo>
                  <a:lnTo>
                    <a:pt x="2" y="14"/>
                  </a:lnTo>
                  <a:lnTo>
                    <a:pt x="2" y="12"/>
                  </a:lnTo>
                  <a:lnTo>
                    <a:pt x="4" y="14"/>
                  </a:lnTo>
                  <a:lnTo>
                    <a:pt x="4" y="12"/>
                  </a:lnTo>
                  <a:lnTo>
                    <a:pt x="4" y="10"/>
                  </a:lnTo>
                  <a:lnTo>
                    <a:pt x="6" y="10"/>
                  </a:lnTo>
                  <a:lnTo>
                    <a:pt x="6" y="8"/>
                  </a:lnTo>
                  <a:lnTo>
                    <a:pt x="6" y="6"/>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4" name="Rectangle 402"/>
            <p:cNvSpPr>
              <a:spLocks noChangeArrowheads="1"/>
            </p:cNvSpPr>
            <p:nvPr/>
          </p:nvSpPr>
          <p:spPr bwMode="auto">
            <a:xfrm>
              <a:off x="507" y="3783"/>
              <a:ext cx="1" cy="1"/>
            </a:xfrm>
            <a:prstGeom prst="rect">
              <a:avLst/>
            </a:prstGeom>
            <a:grpFill/>
            <a:ln w="12700">
              <a:solidFill>
                <a:srgbClr val="FFFFFF"/>
              </a:solidFill>
              <a:miter lim="800000"/>
              <a:headEnd/>
              <a:tailEnd/>
            </a:ln>
          </p:spPr>
          <p:txBody>
            <a:bodyPr/>
            <a:lstStyle/>
            <a:p>
              <a:endParaRPr lang="en-US" sz="1600" dirty="0">
                <a:solidFill>
                  <a:prstClr val="black"/>
                </a:solidFill>
              </a:endParaRPr>
            </a:p>
          </p:txBody>
        </p:sp>
        <p:sp>
          <p:nvSpPr>
            <p:cNvPr id="2765" name="Freeform 403"/>
            <p:cNvSpPr>
              <a:spLocks/>
            </p:cNvSpPr>
            <p:nvPr/>
          </p:nvSpPr>
          <p:spPr bwMode="auto">
            <a:xfrm>
              <a:off x="525" y="3777"/>
              <a:ext cx="2" cy="4"/>
            </a:xfrm>
            <a:custGeom>
              <a:avLst/>
              <a:gdLst>
                <a:gd name="T0" fmla="*/ 0 w 2"/>
                <a:gd name="T1" fmla="*/ 0 h 4"/>
                <a:gd name="T2" fmla="*/ 0 w 2"/>
                <a:gd name="T3" fmla="*/ 0 h 4"/>
                <a:gd name="T4" fmla="*/ 0 w 2"/>
                <a:gd name="T5" fmla="*/ 2 h 4"/>
                <a:gd name="T6" fmla="*/ 0 w 2"/>
                <a:gd name="T7" fmla="*/ 2 h 4"/>
                <a:gd name="T8" fmla="*/ 0 w 2"/>
                <a:gd name="T9" fmla="*/ 2 h 4"/>
                <a:gd name="T10" fmla="*/ 0 w 2"/>
                <a:gd name="T11" fmla="*/ 2 h 4"/>
                <a:gd name="T12" fmla="*/ 0 w 2"/>
                <a:gd name="T13" fmla="*/ 2 h 4"/>
                <a:gd name="T14" fmla="*/ 0 w 2"/>
                <a:gd name="T15" fmla="*/ 2 h 4"/>
                <a:gd name="T16" fmla="*/ 0 w 2"/>
                <a:gd name="T17" fmla="*/ 4 h 4"/>
                <a:gd name="T18" fmla="*/ 0 w 2"/>
                <a:gd name="T19" fmla="*/ 4 h 4"/>
                <a:gd name="T20" fmla="*/ 0 w 2"/>
                <a:gd name="T21" fmla="*/ 2 h 4"/>
                <a:gd name="T22" fmla="*/ 2 w 2"/>
                <a:gd name="T23" fmla="*/ 2 h 4"/>
                <a:gd name="T24" fmla="*/ 2 w 2"/>
                <a:gd name="T25" fmla="*/ 2 h 4"/>
                <a:gd name="T26" fmla="*/ 2 w 2"/>
                <a:gd name="T27" fmla="*/ 2 h 4"/>
                <a:gd name="T28" fmla="*/ 0 w 2"/>
                <a:gd name="T29" fmla="*/ 2 h 4"/>
                <a:gd name="T30" fmla="*/ 0 w 2"/>
                <a:gd name="T31" fmla="*/ 2 h 4"/>
                <a:gd name="T32" fmla="*/ 0 w 2"/>
                <a:gd name="T33" fmla="*/ 2 h 4"/>
                <a:gd name="T34" fmla="*/ 0 w 2"/>
                <a:gd name="T35" fmla="*/ 0 h 4"/>
                <a:gd name="T36" fmla="*/ 0 w 2"/>
                <a:gd name="T37" fmla="*/ 0 h 4"/>
                <a:gd name="T38" fmla="*/ 0 w 2"/>
                <a:gd name="T39" fmla="*/ 0 h 4"/>
                <a:gd name="T40" fmla="*/ 0 w 2"/>
                <a:gd name="T41" fmla="*/ 0 h 4"/>
                <a:gd name="T42" fmla="*/ 0 w 2"/>
                <a:gd name="T43" fmla="*/ 0 h 4"/>
                <a:gd name="T44" fmla="*/ 0 w 2"/>
                <a:gd name="T45" fmla="*/ 0 h 4"/>
                <a:gd name="T46" fmla="*/ 0 w 2"/>
                <a:gd name="T47" fmla="*/ 0 h 4"/>
                <a:gd name="T48" fmla="*/ 0 w 2"/>
                <a:gd name="T49" fmla="*/ 0 h 4"/>
                <a:gd name="T50" fmla="*/ 0 w 2"/>
                <a:gd name="T51" fmla="*/ 0 h 4"/>
                <a:gd name="T52" fmla="*/ 0 w 2"/>
                <a:gd name="T53" fmla="*/ 0 h 4"/>
                <a:gd name="T54" fmla="*/ 0 w 2"/>
                <a:gd name="T55" fmla="*/ 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0" y="0"/>
                  </a:moveTo>
                  <a:lnTo>
                    <a:pt x="0" y="0"/>
                  </a:lnTo>
                  <a:lnTo>
                    <a:pt x="0" y="2"/>
                  </a:lnTo>
                  <a:lnTo>
                    <a:pt x="0" y="4"/>
                  </a:lnTo>
                  <a:lnTo>
                    <a:pt x="0" y="2"/>
                  </a:lnTo>
                  <a:lnTo>
                    <a:pt x="2" y="2"/>
                  </a:lnTo>
                  <a:lnTo>
                    <a:pt x="0" y="2"/>
                  </a:ln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6" name="Freeform 404"/>
            <p:cNvSpPr>
              <a:spLocks/>
            </p:cNvSpPr>
            <p:nvPr/>
          </p:nvSpPr>
          <p:spPr bwMode="auto">
            <a:xfrm>
              <a:off x="521" y="3775"/>
              <a:ext cx="2" cy="4"/>
            </a:xfrm>
            <a:custGeom>
              <a:avLst/>
              <a:gdLst>
                <a:gd name="T0" fmla="*/ 0 w 2"/>
                <a:gd name="T1" fmla="*/ 4 h 4"/>
                <a:gd name="T2" fmla="*/ 0 w 2"/>
                <a:gd name="T3" fmla="*/ 4 h 4"/>
                <a:gd name="T4" fmla="*/ 0 w 2"/>
                <a:gd name="T5" fmla="*/ 4 h 4"/>
                <a:gd name="T6" fmla="*/ 0 w 2"/>
                <a:gd name="T7" fmla="*/ 4 h 4"/>
                <a:gd name="T8" fmla="*/ 2 w 2"/>
                <a:gd name="T9" fmla="*/ 4 h 4"/>
                <a:gd name="T10" fmla="*/ 2 w 2"/>
                <a:gd name="T11" fmla="*/ 4 h 4"/>
                <a:gd name="T12" fmla="*/ 2 w 2"/>
                <a:gd name="T13" fmla="*/ 4 h 4"/>
                <a:gd name="T14" fmla="*/ 2 w 2"/>
                <a:gd name="T15" fmla="*/ 2 h 4"/>
                <a:gd name="T16" fmla="*/ 2 w 2"/>
                <a:gd name="T17" fmla="*/ 2 h 4"/>
                <a:gd name="T18" fmla="*/ 2 w 2"/>
                <a:gd name="T19" fmla="*/ 2 h 4"/>
                <a:gd name="T20" fmla="*/ 2 w 2"/>
                <a:gd name="T21" fmla="*/ 2 h 4"/>
                <a:gd name="T22" fmla="*/ 2 w 2"/>
                <a:gd name="T23" fmla="*/ 2 h 4"/>
                <a:gd name="T24" fmla="*/ 2 w 2"/>
                <a:gd name="T25" fmla="*/ 0 h 4"/>
                <a:gd name="T26" fmla="*/ 2 w 2"/>
                <a:gd name="T27" fmla="*/ 0 h 4"/>
                <a:gd name="T28" fmla="*/ 0 w 2"/>
                <a:gd name="T29" fmla="*/ 2 h 4"/>
                <a:gd name="T30" fmla="*/ 0 w 2"/>
                <a:gd name="T31" fmla="*/ 2 h 4"/>
                <a:gd name="T32" fmla="*/ 0 w 2"/>
                <a:gd name="T33" fmla="*/ 2 h 4"/>
                <a:gd name="T34" fmla="*/ 0 w 2"/>
                <a:gd name="T35" fmla="*/ 2 h 4"/>
                <a:gd name="T36" fmla="*/ 0 w 2"/>
                <a:gd name="T37" fmla="*/ 2 h 4"/>
                <a:gd name="T38" fmla="*/ 0 w 2"/>
                <a:gd name="T39" fmla="*/ 2 h 4"/>
                <a:gd name="T40" fmla="*/ 0 w 2"/>
                <a:gd name="T41" fmla="*/ 4 h 4"/>
                <a:gd name="T42" fmla="*/ 0 w 2"/>
                <a:gd name="T43" fmla="*/ 4 h 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4">
                  <a:moveTo>
                    <a:pt x="0" y="4"/>
                  </a:moveTo>
                  <a:lnTo>
                    <a:pt x="0" y="4"/>
                  </a:lnTo>
                  <a:lnTo>
                    <a:pt x="2" y="4"/>
                  </a:lnTo>
                  <a:lnTo>
                    <a:pt x="2" y="2"/>
                  </a:lnTo>
                  <a:lnTo>
                    <a:pt x="2" y="0"/>
                  </a:lnTo>
                  <a:lnTo>
                    <a:pt x="0" y="2"/>
                  </a:lnTo>
                  <a:lnTo>
                    <a:pt x="0" y="4"/>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7" name="Freeform 405"/>
            <p:cNvSpPr>
              <a:spLocks/>
            </p:cNvSpPr>
            <p:nvPr/>
          </p:nvSpPr>
          <p:spPr bwMode="auto">
            <a:xfrm>
              <a:off x="533" y="378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8" name="Freeform 406"/>
            <p:cNvSpPr>
              <a:spLocks/>
            </p:cNvSpPr>
            <p:nvPr/>
          </p:nvSpPr>
          <p:spPr bwMode="auto">
            <a:xfrm>
              <a:off x="525" y="3771"/>
              <a:ext cx="2" cy="0"/>
            </a:xfrm>
            <a:custGeom>
              <a:avLst/>
              <a:gdLst>
                <a:gd name="T0" fmla="*/ 2 w 2"/>
                <a:gd name="T1" fmla="*/ 2 w 2"/>
                <a:gd name="T2" fmla="*/ 2 w 2"/>
                <a:gd name="T3" fmla="*/ 2 w 2"/>
                <a:gd name="T4" fmla="*/ 2 w 2"/>
                <a:gd name="T5" fmla="*/ 2 w 2"/>
                <a:gd name="T6" fmla="*/ 2 w 2"/>
                <a:gd name="T7" fmla="*/ 2 w 2"/>
                <a:gd name="T8" fmla="*/ 2 w 2"/>
                <a:gd name="T9" fmla="*/ 0 w 2"/>
                <a:gd name="T10" fmla="*/ 0 w 2"/>
                <a:gd name="T11" fmla="*/ 0 w 2"/>
                <a:gd name="T12" fmla="*/ 0 w 2"/>
                <a:gd name="T13" fmla="*/ 2 w 2"/>
                <a:gd name="T14" fmla="*/ 2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2" y="0"/>
                  </a:moveTo>
                  <a:lnTo>
                    <a:pt x="2" y="0"/>
                  </a:lnTo>
                  <a:lnTo>
                    <a:pt x="0" y="0"/>
                  </a:lnTo>
                  <a:lnTo>
                    <a:pt x="2" y="0"/>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sp>
          <p:nvSpPr>
            <p:cNvPr id="2769" name="Freeform 407"/>
            <p:cNvSpPr>
              <a:spLocks/>
            </p:cNvSpPr>
            <p:nvPr/>
          </p:nvSpPr>
          <p:spPr bwMode="auto">
            <a:xfrm>
              <a:off x="373" y="3647"/>
              <a:ext cx="2" cy="4"/>
            </a:xfrm>
            <a:custGeom>
              <a:avLst/>
              <a:gdLst>
                <a:gd name="T0" fmla="*/ 0 w 2"/>
                <a:gd name="T1" fmla="*/ 2 h 4"/>
                <a:gd name="T2" fmla="*/ 0 w 2"/>
                <a:gd name="T3" fmla="*/ 2 h 4"/>
                <a:gd name="T4" fmla="*/ 0 w 2"/>
                <a:gd name="T5" fmla="*/ 4 h 4"/>
                <a:gd name="T6" fmla="*/ 2 w 2"/>
                <a:gd name="T7" fmla="*/ 4 h 4"/>
                <a:gd name="T8" fmla="*/ 2 w 2"/>
                <a:gd name="T9" fmla="*/ 4 h 4"/>
                <a:gd name="T10" fmla="*/ 2 w 2"/>
                <a:gd name="T11" fmla="*/ 4 h 4"/>
                <a:gd name="T12" fmla="*/ 2 w 2"/>
                <a:gd name="T13" fmla="*/ 4 h 4"/>
                <a:gd name="T14" fmla="*/ 2 w 2"/>
                <a:gd name="T15" fmla="*/ 2 h 4"/>
                <a:gd name="T16" fmla="*/ 2 w 2"/>
                <a:gd name="T17" fmla="*/ 2 h 4"/>
                <a:gd name="T18" fmla="*/ 2 w 2"/>
                <a:gd name="T19" fmla="*/ 2 h 4"/>
                <a:gd name="T20" fmla="*/ 2 w 2"/>
                <a:gd name="T21" fmla="*/ 2 h 4"/>
                <a:gd name="T22" fmla="*/ 2 w 2"/>
                <a:gd name="T23" fmla="*/ 0 h 4"/>
                <a:gd name="T24" fmla="*/ 2 w 2"/>
                <a:gd name="T25" fmla="*/ 0 h 4"/>
                <a:gd name="T26" fmla="*/ 2 w 2"/>
                <a:gd name="T27" fmla="*/ 0 h 4"/>
                <a:gd name="T28" fmla="*/ 2 w 2"/>
                <a:gd name="T29" fmla="*/ 0 h 4"/>
                <a:gd name="T30" fmla="*/ 2 w 2"/>
                <a:gd name="T31" fmla="*/ 0 h 4"/>
                <a:gd name="T32" fmla="*/ 2 w 2"/>
                <a:gd name="T33" fmla="*/ 0 h 4"/>
                <a:gd name="T34" fmla="*/ 0 w 2"/>
                <a:gd name="T35" fmla="*/ 0 h 4"/>
                <a:gd name="T36" fmla="*/ 0 w 2"/>
                <a:gd name="T37" fmla="*/ 0 h 4"/>
                <a:gd name="T38" fmla="*/ 0 w 2"/>
                <a:gd name="T39" fmla="*/ 0 h 4"/>
                <a:gd name="T40" fmla="*/ 0 w 2"/>
                <a:gd name="T41" fmla="*/ 2 h 4"/>
                <a:gd name="T42" fmla="*/ 0 w 2"/>
                <a:gd name="T43" fmla="*/ 2 h 4"/>
                <a:gd name="T44" fmla="*/ 0 w 2"/>
                <a:gd name="T45" fmla="*/ 2 h 4"/>
                <a:gd name="T46" fmla="*/ 0 w 2"/>
                <a:gd name="T47" fmla="*/ 2 h 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4">
                  <a:moveTo>
                    <a:pt x="0" y="2"/>
                  </a:moveTo>
                  <a:lnTo>
                    <a:pt x="0" y="2"/>
                  </a:lnTo>
                  <a:lnTo>
                    <a:pt x="0" y="4"/>
                  </a:lnTo>
                  <a:lnTo>
                    <a:pt x="2" y="4"/>
                  </a:lnTo>
                  <a:lnTo>
                    <a:pt x="2" y="2"/>
                  </a:lnTo>
                  <a:lnTo>
                    <a:pt x="2" y="0"/>
                  </a:lnTo>
                  <a:lnTo>
                    <a:pt x="0" y="0"/>
                  </a:lnTo>
                  <a:lnTo>
                    <a:pt x="0" y="2"/>
                  </a:lnTo>
                  <a:close/>
                </a:path>
              </a:pathLst>
            </a:custGeom>
            <a:grpFill/>
            <a:ln w="12700">
              <a:solidFill>
                <a:srgbClr val="FFFFFF"/>
              </a:solidFill>
              <a:prstDash val="solid"/>
              <a:round/>
              <a:headEnd/>
              <a:tailEnd/>
            </a:ln>
          </p:spPr>
          <p:txBody>
            <a:bodyPr/>
            <a:lstStyle/>
            <a:p>
              <a:endParaRPr lang="en-US" sz="1600" dirty="0">
                <a:solidFill>
                  <a:prstClr val="black"/>
                </a:solidFill>
              </a:endParaRPr>
            </a:p>
          </p:txBody>
        </p:sp>
      </p:grpSp>
      <p:grpSp>
        <p:nvGrpSpPr>
          <p:cNvPr id="2251" name="Group 609"/>
          <p:cNvGrpSpPr>
            <a:grpSpLocks/>
          </p:cNvGrpSpPr>
          <p:nvPr/>
        </p:nvGrpSpPr>
        <p:grpSpPr bwMode="auto">
          <a:xfrm>
            <a:off x="304800" y="5247461"/>
            <a:ext cx="955533" cy="1153339"/>
            <a:chOff x="-83" y="3379"/>
            <a:chExt cx="654" cy="790"/>
          </a:xfrm>
          <a:solidFill>
            <a:schemeClr val="accent2"/>
          </a:solidFill>
        </p:grpSpPr>
        <p:sp>
          <p:nvSpPr>
            <p:cNvPr id="2370" name="Freeform 409"/>
            <p:cNvSpPr>
              <a:spLocks/>
            </p:cNvSpPr>
            <p:nvPr/>
          </p:nvSpPr>
          <p:spPr bwMode="auto">
            <a:xfrm>
              <a:off x="373" y="3641"/>
              <a:ext cx="2" cy="4"/>
            </a:xfrm>
            <a:custGeom>
              <a:avLst/>
              <a:gdLst>
                <a:gd name="T0" fmla="*/ 2 w 2"/>
                <a:gd name="T1" fmla="*/ 2 h 4"/>
                <a:gd name="T2" fmla="*/ 2 w 2"/>
                <a:gd name="T3" fmla="*/ 0 h 4"/>
                <a:gd name="T4" fmla="*/ 2 w 2"/>
                <a:gd name="T5" fmla="*/ 0 h 4"/>
                <a:gd name="T6" fmla="*/ 2 w 2"/>
                <a:gd name="T7" fmla="*/ 0 h 4"/>
                <a:gd name="T8" fmla="*/ 0 w 2"/>
                <a:gd name="T9" fmla="*/ 0 h 4"/>
                <a:gd name="T10" fmla="*/ 0 w 2"/>
                <a:gd name="T11" fmla="*/ 0 h 4"/>
                <a:gd name="T12" fmla="*/ 0 w 2"/>
                <a:gd name="T13" fmla="*/ 2 h 4"/>
                <a:gd name="T14" fmla="*/ 0 w 2"/>
                <a:gd name="T15" fmla="*/ 2 h 4"/>
                <a:gd name="T16" fmla="*/ 0 w 2"/>
                <a:gd name="T17" fmla="*/ 2 h 4"/>
                <a:gd name="T18" fmla="*/ 0 w 2"/>
                <a:gd name="T19" fmla="*/ 2 h 4"/>
                <a:gd name="T20" fmla="*/ 0 w 2"/>
                <a:gd name="T21" fmla="*/ 2 h 4"/>
                <a:gd name="T22" fmla="*/ 0 w 2"/>
                <a:gd name="T23" fmla="*/ 2 h 4"/>
                <a:gd name="T24" fmla="*/ 0 w 2"/>
                <a:gd name="T25" fmla="*/ 4 h 4"/>
                <a:gd name="T26" fmla="*/ 0 w 2"/>
                <a:gd name="T27" fmla="*/ 4 h 4"/>
                <a:gd name="T28" fmla="*/ 0 w 2"/>
                <a:gd name="T29" fmla="*/ 4 h 4"/>
                <a:gd name="T30" fmla="*/ 0 w 2"/>
                <a:gd name="T31" fmla="*/ 4 h 4"/>
                <a:gd name="T32" fmla="*/ 0 w 2"/>
                <a:gd name="T33" fmla="*/ 4 h 4"/>
                <a:gd name="T34" fmla="*/ 2 w 2"/>
                <a:gd name="T35" fmla="*/ 2 h 4"/>
                <a:gd name="T36" fmla="*/ 2 w 2"/>
                <a:gd name="T37" fmla="*/ 4 h 4"/>
                <a:gd name="T38" fmla="*/ 2 w 2"/>
                <a:gd name="T39" fmla="*/ 4 h 4"/>
                <a:gd name="T40" fmla="*/ 2 w 2"/>
                <a:gd name="T41" fmla="*/ 4 h 4"/>
                <a:gd name="T42" fmla="*/ 2 w 2"/>
                <a:gd name="T43" fmla="*/ 4 h 4"/>
                <a:gd name="T44" fmla="*/ 2 w 2"/>
                <a:gd name="T45" fmla="*/ 4 h 4"/>
                <a:gd name="T46" fmla="*/ 2 w 2"/>
                <a:gd name="T47" fmla="*/ 4 h 4"/>
                <a:gd name="T48" fmla="*/ 2 w 2"/>
                <a:gd name="T49" fmla="*/ 4 h 4"/>
                <a:gd name="T50" fmla="*/ 2 w 2"/>
                <a:gd name="T51" fmla="*/ 4 h 4"/>
                <a:gd name="T52" fmla="*/ 2 w 2"/>
                <a:gd name="T53" fmla="*/ 2 h 4"/>
                <a:gd name="T54" fmla="*/ 2 w 2"/>
                <a:gd name="T55" fmla="*/ 2 h 4"/>
                <a:gd name="T56" fmla="*/ 2 w 2"/>
                <a:gd name="T57" fmla="*/ 2 h 4"/>
                <a:gd name="T58" fmla="*/ 2 w 2"/>
                <a:gd name="T59" fmla="*/ 2 h 4"/>
                <a:gd name="T60" fmla="*/ 0 w 2"/>
                <a:gd name="T61" fmla="*/ 2 h 4"/>
                <a:gd name="T62" fmla="*/ 0 w 2"/>
                <a:gd name="T63" fmla="*/ 2 h 4"/>
                <a:gd name="T64" fmla="*/ 0 w 2"/>
                <a:gd name="T65" fmla="*/ 2 h 4"/>
                <a:gd name="T66" fmla="*/ 2 w 2"/>
                <a:gd name="T67" fmla="*/ 2 h 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4">
                  <a:moveTo>
                    <a:pt x="2" y="2"/>
                  </a:moveTo>
                  <a:lnTo>
                    <a:pt x="2" y="0"/>
                  </a:lnTo>
                  <a:lnTo>
                    <a:pt x="0" y="0"/>
                  </a:lnTo>
                  <a:lnTo>
                    <a:pt x="0" y="2"/>
                  </a:lnTo>
                  <a:lnTo>
                    <a:pt x="0" y="4"/>
                  </a:lnTo>
                  <a:lnTo>
                    <a:pt x="2" y="2"/>
                  </a:lnTo>
                  <a:lnTo>
                    <a:pt x="2" y="4"/>
                  </a:lnTo>
                  <a:lnTo>
                    <a:pt x="2" y="2"/>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1" name="Freeform 410"/>
            <p:cNvSpPr>
              <a:spLocks/>
            </p:cNvSpPr>
            <p:nvPr/>
          </p:nvSpPr>
          <p:spPr bwMode="auto">
            <a:xfrm>
              <a:off x="395" y="3617"/>
              <a:ext cx="2" cy="0"/>
            </a:xfrm>
            <a:custGeom>
              <a:avLst/>
              <a:gdLst>
                <a:gd name="T0" fmla="*/ 0 w 2"/>
                <a:gd name="T1" fmla="*/ 0 w 2"/>
                <a:gd name="T2" fmla="*/ 0 w 2"/>
                <a:gd name="T3" fmla="*/ 0 w 2"/>
                <a:gd name="T4" fmla="*/ 0 w 2"/>
                <a:gd name="T5" fmla="*/ 2 w 2"/>
                <a:gd name="T6" fmla="*/ 2 w 2"/>
                <a:gd name="T7" fmla="*/ 2 w 2"/>
                <a:gd name="T8" fmla="*/ 2 w 2"/>
                <a:gd name="T9" fmla="*/ 2 w 2"/>
                <a:gd name="T10" fmla="*/ 2 w 2"/>
                <a:gd name="T11" fmla="*/ 2 w 2"/>
                <a:gd name="T12" fmla="*/ 2 w 2"/>
                <a:gd name="T13" fmla="*/ 0 w 2"/>
                <a:gd name="T14" fmla="*/ 0 w 2"/>
                <a:gd name="T15" fmla="*/ 0 w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T0" y="0"/>
                </a:cxn>
                <a:cxn ang="T17">
                  <a:pos x="T1" y="0"/>
                </a:cxn>
                <a:cxn ang="T18">
                  <a:pos x="T2" y="0"/>
                </a:cxn>
                <a:cxn ang="T19">
                  <a:pos x="T3" y="0"/>
                </a:cxn>
                <a:cxn ang="T20">
                  <a:pos x="T4" y="0"/>
                </a:cxn>
                <a:cxn ang="T21">
                  <a:pos x="T5" y="0"/>
                </a:cxn>
                <a:cxn ang="T22">
                  <a:pos x="T6" y="0"/>
                </a:cxn>
                <a:cxn ang="T23">
                  <a:pos x="T7" y="0"/>
                </a:cxn>
                <a:cxn ang="T24">
                  <a:pos x="T8" y="0"/>
                </a:cxn>
                <a:cxn ang="T25">
                  <a:pos x="T9" y="0"/>
                </a:cxn>
                <a:cxn ang="T26">
                  <a:pos x="T10" y="0"/>
                </a:cxn>
                <a:cxn ang="T27">
                  <a:pos x="T11" y="0"/>
                </a:cxn>
                <a:cxn ang="T28">
                  <a:pos x="T12" y="0"/>
                </a:cxn>
                <a:cxn ang="T29">
                  <a:pos x="T13" y="0"/>
                </a:cxn>
                <a:cxn ang="T30">
                  <a:pos x="T14" y="0"/>
                </a:cxn>
                <a:cxn ang="T31">
                  <a:pos x="T15"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2" name="Freeform 411"/>
            <p:cNvSpPr>
              <a:spLocks/>
            </p:cNvSpPr>
            <p:nvPr/>
          </p:nvSpPr>
          <p:spPr bwMode="auto">
            <a:xfrm>
              <a:off x="403" y="3593"/>
              <a:ext cx="4" cy="0"/>
            </a:xfrm>
            <a:custGeom>
              <a:avLst/>
              <a:gdLst>
                <a:gd name="T0" fmla="*/ 0 w 4"/>
                <a:gd name="T1" fmla="*/ 0 w 4"/>
                <a:gd name="T2" fmla="*/ 2 w 4"/>
                <a:gd name="T3" fmla="*/ 2 w 4"/>
                <a:gd name="T4" fmla="*/ 2 w 4"/>
                <a:gd name="T5" fmla="*/ 4 w 4"/>
                <a:gd name="T6" fmla="*/ 2 w 4"/>
                <a:gd name="T7" fmla="*/ 2 w 4"/>
                <a:gd name="T8" fmla="*/ 2 w 4"/>
                <a:gd name="T9" fmla="*/ 2 w 4"/>
                <a:gd name="T10" fmla="*/ 2 w 4"/>
                <a:gd name="T11" fmla="*/ 2 w 4"/>
                <a:gd name="T12" fmla="*/ 2 w 4"/>
                <a:gd name="T13" fmla="*/ 0 w 4"/>
                <a:gd name="T14" fmla="*/ 0 w 4"/>
                <a:gd name="T15" fmla="*/ 0 w 4"/>
                <a:gd name="T16" fmla="*/ 0 w 4"/>
                <a:gd name="T17" fmla="*/ 0 w 4"/>
                <a:gd name="T18" fmla="*/ 0 w 4"/>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Lst>
              <a:ahLst/>
              <a:cxnLst>
                <a:cxn ang="T19">
                  <a:pos x="T0" y="0"/>
                </a:cxn>
                <a:cxn ang="T20">
                  <a:pos x="T1" y="0"/>
                </a:cxn>
                <a:cxn ang="T21">
                  <a:pos x="T2" y="0"/>
                </a:cxn>
                <a:cxn ang="T22">
                  <a:pos x="T3" y="0"/>
                </a:cxn>
                <a:cxn ang="T23">
                  <a:pos x="T4" y="0"/>
                </a:cxn>
                <a:cxn ang="T24">
                  <a:pos x="T5" y="0"/>
                </a:cxn>
                <a:cxn ang="T25">
                  <a:pos x="T6" y="0"/>
                </a:cxn>
                <a:cxn ang="T26">
                  <a:pos x="T7" y="0"/>
                </a:cxn>
                <a:cxn ang="T27">
                  <a:pos x="T8" y="0"/>
                </a:cxn>
                <a:cxn ang="T28">
                  <a:pos x="T9" y="0"/>
                </a:cxn>
                <a:cxn ang="T29">
                  <a:pos x="T10" y="0"/>
                </a:cxn>
                <a:cxn ang="T30">
                  <a:pos x="T11" y="0"/>
                </a:cxn>
                <a:cxn ang="T31">
                  <a:pos x="T12" y="0"/>
                </a:cxn>
                <a:cxn ang="T32">
                  <a:pos x="T13" y="0"/>
                </a:cxn>
                <a:cxn ang="T33">
                  <a:pos x="T14" y="0"/>
                </a:cxn>
                <a:cxn ang="T34">
                  <a:pos x="T15" y="0"/>
                </a:cxn>
                <a:cxn ang="T35">
                  <a:pos x="T16" y="0"/>
                </a:cxn>
                <a:cxn ang="T36">
                  <a:pos x="T17" y="0"/>
                </a:cxn>
                <a:cxn ang="T37">
                  <a:pos x="T18" y="0"/>
                </a:cxn>
              </a:cxnLst>
              <a:rect l="0" t="0" r="r" b="b"/>
              <a:pathLst>
                <a:path w="4">
                  <a:moveTo>
                    <a:pt x="0" y="0"/>
                  </a:moveTo>
                  <a:lnTo>
                    <a:pt x="0" y="0"/>
                  </a:lnTo>
                  <a:lnTo>
                    <a:pt x="2" y="0"/>
                  </a:lnTo>
                  <a:lnTo>
                    <a:pt x="4"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3" name="Freeform 412"/>
            <p:cNvSpPr>
              <a:spLocks/>
            </p:cNvSpPr>
            <p:nvPr/>
          </p:nvSpPr>
          <p:spPr bwMode="auto">
            <a:xfrm>
              <a:off x="399" y="3591"/>
              <a:ext cx="2" cy="2"/>
            </a:xfrm>
            <a:custGeom>
              <a:avLst/>
              <a:gdLst>
                <a:gd name="T0" fmla="*/ 2 w 2"/>
                <a:gd name="T1" fmla="*/ 0 h 2"/>
                <a:gd name="T2" fmla="*/ 2 w 2"/>
                <a:gd name="T3" fmla="*/ 0 h 2"/>
                <a:gd name="T4" fmla="*/ 0 w 2"/>
                <a:gd name="T5" fmla="*/ 0 h 2"/>
                <a:gd name="T6" fmla="*/ 0 w 2"/>
                <a:gd name="T7" fmla="*/ 0 h 2"/>
                <a:gd name="T8" fmla="*/ 0 w 2"/>
                <a:gd name="T9" fmla="*/ 2 h 2"/>
                <a:gd name="T10" fmla="*/ 0 w 2"/>
                <a:gd name="T11" fmla="*/ 2 h 2"/>
                <a:gd name="T12" fmla="*/ 0 w 2"/>
                <a:gd name="T13" fmla="*/ 2 h 2"/>
                <a:gd name="T14" fmla="*/ 2 w 2"/>
                <a:gd name="T15" fmla="*/ 2 h 2"/>
                <a:gd name="T16" fmla="*/ 2 w 2"/>
                <a:gd name="T17" fmla="*/ 0 h 2"/>
                <a:gd name="T18" fmla="*/ 2 w 2"/>
                <a:gd name="T19" fmla="*/ 0 h 2"/>
                <a:gd name="T20" fmla="*/ 2 w 2"/>
                <a:gd name="T21" fmla="*/ 0 h 2"/>
                <a:gd name="T22" fmla="*/ 2 w 2"/>
                <a:gd name="T23" fmla="*/ 0 h 2"/>
                <a:gd name="T24" fmla="*/ 2 w 2"/>
                <a:gd name="T25" fmla="*/ 0 h 2"/>
                <a:gd name="T26" fmla="*/ 2 w 2"/>
                <a:gd name="T27" fmla="*/ 0 h 2"/>
                <a:gd name="T28" fmla="*/ 2 w 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4" name="Freeform 413"/>
            <p:cNvSpPr>
              <a:spLocks/>
            </p:cNvSpPr>
            <p:nvPr/>
          </p:nvSpPr>
          <p:spPr bwMode="auto">
            <a:xfrm>
              <a:off x="371" y="3655"/>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2 h 2"/>
                <a:gd name="T16" fmla="*/ 0 w 2"/>
                <a:gd name="T17" fmla="*/ 2 h 2"/>
                <a:gd name="T18" fmla="*/ 0 w 2"/>
                <a:gd name="T19" fmla="*/ 2 h 2"/>
                <a:gd name="T20" fmla="*/ 0 w 2"/>
                <a:gd name="T21" fmla="*/ 2 h 2"/>
                <a:gd name="T22" fmla="*/ 2 w 2"/>
                <a:gd name="T23" fmla="*/ 2 h 2"/>
                <a:gd name="T24" fmla="*/ 2 w 2"/>
                <a:gd name="T25" fmla="*/ 2 h 2"/>
                <a:gd name="T26" fmla="*/ 0 w 2"/>
                <a:gd name="T27" fmla="*/ 2 h 2"/>
                <a:gd name="T28" fmla="*/ 0 w 2"/>
                <a:gd name="T29" fmla="*/ 2 h 2"/>
                <a:gd name="T30" fmla="*/ 0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0" y="0"/>
                  </a:moveTo>
                  <a:lnTo>
                    <a:pt x="0" y="0"/>
                  </a:lnTo>
                  <a:lnTo>
                    <a:pt x="0" y="2"/>
                  </a:lnTo>
                  <a:lnTo>
                    <a:pt x="2" y="2"/>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5" name="Freeform 414"/>
            <p:cNvSpPr>
              <a:spLocks/>
            </p:cNvSpPr>
            <p:nvPr/>
          </p:nvSpPr>
          <p:spPr bwMode="auto">
            <a:xfrm>
              <a:off x="397" y="3613"/>
              <a:ext cx="0" cy="2"/>
            </a:xfrm>
            <a:custGeom>
              <a:avLst/>
              <a:gdLst>
                <a:gd name="T0" fmla="*/ 2 h 2"/>
                <a:gd name="T1" fmla="*/ 2 h 2"/>
                <a:gd name="T2" fmla="*/ 0 h 2"/>
                <a:gd name="T3" fmla="*/ 0 h 2"/>
                <a:gd name="T4" fmla="*/ 0 h 2"/>
                <a:gd name="T5" fmla="*/ 2 h 2"/>
                <a:gd name="T6" fmla="*/ 2 h 2"/>
                <a:gd name="T7" fmla="*/ 2 h 2"/>
                <a:gd name="T8" fmla="*/ 2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6" name="Freeform 415"/>
            <p:cNvSpPr>
              <a:spLocks/>
            </p:cNvSpPr>
            <p:nvPr/>
          </p:nvSpPr>
          <p:spPr bwMode="auto">
            <a:xfrm>
              <a:off x="397" y="3613"/>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7" name="Freeform 416"/>
            <p:cNvSpPr>
              <a:spLocks/>
            </p:cNvSpPr>
            <p:nvPr/>
          </p:nvSpPr>
          <p:spPr bwMode="auto">
            <a:xfrm>
              <a:off x="395" y="3613"/>
              <a:ext cx="2" cy="2"/>
            </a:xfrm>
            <a:custGeom>
              <a:avLst/>
              <a:gdLst>
                <a:gd name="T0" fmla="*/ 2 w 2"/>
                <a:gd name="T1" fmla="*/ 0 h 2"/>
                <a:gd name="T2" fmla="*/ 0 w 2"/>
                <a:gd name="T3" fmla="*/ 0 h 2"/>
                <a:gd name="T4" fmla="*/ 0 w 2"/>
                <a:gd name="T5" fmla="*/ 0 h 2"/>
                <a:gd name="T6" fmla="*/ 2 w 2"/>
                <a:gd name="T7" fmla="*/ 0 h 2"/>
                <a:gd name="T8" fmla="*/ 2 w 2"/>
                <a:gd name="T9" fmla="*/ 0 h 2"/>
                <a:gd name="T10" fmla="*/ 2 w 2"/>
                <a:gd name="T11" fmla="*/ 2 h 2"/>
                <a:gd name="T12" fmla="*/ 2 w 2"/>
                <a:gd name="T13" fmla="*/ 2 h 2"/>
                <a:gd name="T14" fmla="*/ 2 w 2"/>
                <a:gd name="T15" fmla="*/ 2 h 2"/>
                <a:gd name="T16" fmla="*/ 2 w 2"/>
                <a:gd name="T17" fmla="*/ 0 h 2"/>
                <a:gd name="T18" fmla="*/ 2 w 2"/>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2" y="0"/>
                  </a:moveTo>
                  <a:lnTo>
                    <a:pt x="0" y="0"/>
                  </a:lnTo>
                  <a:lnTo>
                    <a:pt x="2" y="0"/>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8" name="Freeform 417"/>
            <p:cNvSpPr>
              <a:spLocks/>
            </p:cNvSpPr>
            <p:nvPr/>
          </p:nvSpPr>
          <p:spPr bwMode="auto">
            <a:xfrm>
              <a:off x="395" y="3613"/>
              <a:ext cx="0" cy="2"/>
            </a:xfrm>
            <a:custGeom>
              <a:avLst/>
              <a:gdLst>
                <a:gd name="T0" fmla="*/ 0 h 2"/>
                <a:gd name="T1" fmla="*/ 0 h 2"/>
                <a:gd name="T2" fmla="*/ 0 h 2"/>
                <a:gd name="T3" fmla="*/ 2 h 2"/>
                <a:gd name="T4" fmla="*/ 2 h 2"/>
                <a:gd name="T5" fmla="*/ 2 h 2"/>
                <a:gd name="T6" fmla="*/ 0 h 2"/>
                <a:gd name="T7" fmla="*/ 0 h 2"/>
                <a:gd name="T8" fmla="*/ 0 h 2"/>
                <a:gd name="T9" fmla="*/ 0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79" name="Freeform 418"/>
            <p:cNvSpPr>
              <a:spLocks/>
            </p:cNvSpPr>
            <p:nvPr/>
          </p:nvSpPr>
          <p:spPr bwMode="auto">
            <a:xfrm>
              <a:off x="393" y="3615"/>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0" name="Freeform 419"/>
            <p:cNvSpPr>
              <a:spLocks/>
            </p:cNvSpPr>
            <p:nvPr/>
          </p:nvSpPr>
          <p:spPr bwMode="auto">
            <a:xfrm>
              <a:off x="395" y="3613"/>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1" name="Freeform 420"/>
            <p:cNvSpPr>
              <a:spLocks/>
            </p:cNvSpPr>
            <p:nvPr/>
          </p:nvSpPr>
          <p:spPr bwMode="auto">
            <a:xfrm>
              <a:off x="401" y="3593"/>
              <a:ext cx="2" cy="0"/>
            </a:xfrm>
            <a:custGeom>
              <a:avLst/>
              <a:gdLst>
                <a:gd name="T0" fmla="*/ 0 w 2"/>
                <a:gd name="T1" fmla="*/ 2 w 2"/>
                <a:gd name="T2" fmla="*/ 2 w 2"/>
                <a:gd name="T3" fmla="*/ 2 w 2"/>
                <a:gd name="T4" fmla="*/ 0 w 2"/>
                <a:gd name="T5" fmla="*/ 0 w 2"/>
                <a:gd name="T6" fmla="*/ 0 w 2"/>
                <a:gd name="T7" fmla="*/ 0 w 2"/>
                <a:gd name="T8" fmla="*/ 0 w 2"/>
                <a:gd name="T9" fmla="*/ 0 w 2"/>
                <a:gd name="T10" fmla="*/ 0 w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2">
                  <a:moveTo>
                    <a:pt x="0" y="0"/>
                  </a:move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2" name="Oval 421"/>
            <p:cNvSpPr>
              <a:spLocks noChangeArrowheads="1"/>
            </p:cNvSpPr>
            <p:nvPr/>
          </p:nvSpPr>
          <p:spPr bwMode="auto">
            <a:xfrm>
              <a:off x="401" y="3593"/>
              <a:ext cx="1" cy="1"/>
            </a:xfrm>
            <a:prstGeom prst="ellipse">
              <a:avLst/>
            </a:prstGeom>
            <a:grpFill/>
            <a:ln w="12700">
              <a:solidFill>
                <a:schemeClr val="accent2"/>
              </a:solidFill>
              <a:round/>
              <a:headEnd/>
              <a:tailEnd/>
            </a:ln>
          </p:spPr>
          <p:txBody>
            <a:bodyPr/>
            <a:lstStyle/>
            <a:p>
              <a:endParaRPr lang="en-US" sz="1600" dirty="0">
                <a:solidFill>
                  <a:prstClr val="black"/>
                </a:solidFill>
              </a:endParaRPr>
            </a:p>
          </p:txBody>
        </p:sp>
        <p:sp>
          <p:nvSpPr>
            <p:cNvPr id="2383" name="Rectangle 422"/>
            <p:cNvSpPr>
              <a:spLocks noChangeArrowheads="1"/>
            </p:cNvSpPr>
            <p:nvPr/>
          </p:nvSpPr>
          <p:spPr bwMode="auto">
            <a:xfrm>
              <a:off x="421" y="3411"/>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384" name="Freeform 423"/>
            <p:cNvSpPr>
              <a:spLocks/>
            </p:cNvSpPr>
            <p:nvPr/>
          </p:nvSpPr>
          <p:spPr bwMode="auto">
            <a:xfrm>
              <a:off x="371" y="3379"/>
              <a:ext cx="2" cy="2"/>
            </a:xfrm>
            <a:custGeom>
              <a:avLst/>
              <a:gdLst>
                <a:gd name="T0" fmla="*/ 0 w 2"/>
                <a:gd name="T1" fmla="*/ 0 h 2"/>
                <a:gd name="T2" fmla="*/ 0 w 2"/>
                <a:gd name="T3" fmla="*/ 0 h 2"/>
                <a:gd name="T4" fmla="*/ 2 w 2"/>
                <a:gd name="T5" fmla="*/ 2 h 2"/>
                <a:gd name="T6" fmla="*/ 0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2">
                  <a:moveTo>
                    <a:pt x="0" y="0"/>
                  </a:moveTo>
                  <a:lnTo>
                    <a:pt x="0" y="0"/>
                  </a:lnTo>
                  <a:lnTo>
                    <a:pt x="2"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5" name="Freeform 424"/>
            <p:cNvSpPr>
              <a:spLocks/>
            </p:cNvSpPr>
            <p:nvPr/>
          </p:nvSpPr>
          <p:spPr bwMode="auto">
            <a:xfrm>
              <a:off x="449" y="345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6" name="Freeform 425"/>
            <p:cNvSpPr>
              <a:spLocks/>
            </p:cNvSpPr>
            <p:nvPr/>
          </p:nvSpPr>
          <p:spPr bwMode="auto">
            <a:xfrm>
              <a:off x="447" y="3443"/>
              <a:ext cx="2" cy="0"/>
            </a:xfrm>
            <a:custGeom>
              <a:avLst/>
              <a:gdLst>
                <a:gd name="T0" fmla="*/ 2 w 2"/>
                <a:gd name="T1" fmla="*/ 0 w 2"/>
                <a:gd name="T2" fmla="*/ 2 w 2"/>
                <a:gd name="T3" fmla="*/ 2 w 2"/>
                <a:gd name="T4" fmla="*/ 2 w 2"/>
                <a:gd name="T5" fmla="*/ 2 w 2"/>
                <a:gd name="T6" fmla="*/ 2 w 2"/>
                <a:gd name="T7" fmla="*/ 2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2" y="0"/>
                  </a:move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7" name="Freeform 426"/>
            <p:cNvSpPr>
              <a:spLocks/>
            </p:cNvSpPr>
            <p:nvPr/>
          </p:nvSpPr>
          <p:spPr bwMode="auto">
            <a:xfrm>
              <a:off x="429" y="3407"/>
              <a:ext cx="0" cy="2"/>
            </a:xfrm>
            <a:custGeom>
              <a:avLst/>
              <a:gdLst>
                <a:gd name="T0" fmla="*/ 2 h 2"/>
                <a:gd name="T1" fmla="*/ 2 h 2"/>
                <a:gd name="T2" fmla="*/ 2 h 2"/>
                <a:gd name="T3" fmla="*/ 2 h 2"/>
                <a:gd name="T4" fmla="*/ 2 h 2"/>
                <a:gd name="T5" fmla="*/ 0 h 2"/>
                <a:gd name="T6" fmla="*/ 0 h 2"/>
                <a:gd name="T7" fmla="*/ 0 h 2"/>
                <a:gd name="T8" fmla="*/ 0 h 2"/>
                <a:gd name="T9" fmla="*/ 2 h 2"/>
                <a:gd name="T10" fmla="*/ 2 h 2"/>
                <a:gd name="T11" fmla="*/ 2 h 2"/>
                <a:gd name="T12" fmla="*/ 2 h 2"/>
                <a:gd name="T13" fmla="*/ 2 h 2"/>
                <a:gd name="T14" fmla="*/ 2 h 2"/>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0" y="T0"/>
                </a:cxn>
                <a:cxn ang="T17">
                  <a:pos x="0" y="T1"/>
                </a:cxn>
                <a:cxn ang="T18">
                  <a:pos x="0" y="T2"/>
                </a:cxn>
                <a:cxn ang="T19">
                  <a:pos x="0" y="T3"/>
                </a:cxn>
                <a:cxn ang="T20">
                  <a:pos x="0" y="T4"/>
                </a:cxn>
                <a:cxn ang="T21">
                  <a:pos x="0" y="T5"/>
                </a:cxn>
                <a:cxn ang="T22">
                  <a:pos x="0" y="T6"/>
                </a:cxn>
                <a:cxn ang="T23">
                  <a:pos x="0" y="T7"/>
                </a:cxn>
                <a:cxn ang="T24">
                  <a:pos x="0" y="T8"/>
                </a:cxn>
                <a:cxn ang="T25">
                  <a:pos x="0" y="T9"/>
                </a:cxn>
                <a:cxn ang="T26">
                  <a:pos x="0" y="T10"/>
                </a:cxn>
                <a:cxn ang="T27">
                  <a:pos x="0" y="T11"/>
                </a:cxn>
                <a:cxn ang="T28">
                  <a:pos x="0" y="T12"/>
                </a:cxn>
                <a:cxn ang="T29">
                  <a:pos x="0" y="T13"/>
                </a:cxn>
                <a:cxn ang="T30">
                  <a:pos x="0" y="T14"/>
                </a:cxn>
                <a:cxn ang="T31">
                  <a:pos x="0" y="T15"/>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88" name="Rectangle 427"/>
            <p:cNvSpPr>
              <a:spLocks noChangeArrowheads="1"/>
            </p:cNvSpPr>
            <p:nvPr/>
          </p:nvSpPr>
          <p:spPr bwMode="auto">
            <a:xfrm>
              <a:off x="347" y="351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389" name="Freeform 428"/>
            <p:cNvSpPr>
              <a:spLocks/>
            </p:cNvSpPr>
            <p:nvPr/>
          </p:nvSpPr>
          <p:spPr bwMode="auto">
            <a:xfrm>
              <a:off x="397" y="3525"/>
              <a:ext cx="4" cy="0"/>
            </a:xfrm>
            <a:custGeom>
              <a:avLst/>
              <a:gdLst>
                <a:gd name="T0" fmla="*/ 0 w 4"/>
                <a:gd name="T1" fmla="*/ 2 w 4"/>
                <a:gd name="T2" fmla="*/ 2 w 4"/>
                <a:gd name="T3" fmla="*/ 4 w 4"/>
                <a:gd name="T4" fmla="*/ 2 w 4"/>
                <a:gd name="T5" fmla="*/ 0 w 4"/>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4">
                  <a:moveTo>
                    <a:pt x="0" y="0"/>
                  </a:moveTo>
                  <a:lnTo>
                    <a:pt x="2" y="0"/>
                  </a:lnTo>
                  <a:lnTo>
                    <a:pt x="4"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0" name="Freeform 429"/>
            <p:cNvSpPr>
              <a:spLocks/>
            </p:cNvSpPr>
            <p:nvPr/>
          </p:nvSpPr>
          <p:spPr bwMode="auto">
            <a:xfrm>
              <a:off x="389" y="3529"/>
              <a:ext cx="0" cy="2"/>
            </a:xfrm>
            <a:custGeom>
              <a:avLst/>
              <a:gdLst>
                <a:gd name="T0" fmla="*/ 0 h 2"/>
                <a:gd name="T1" fmla="*/ 2 h 2"/>
                <a:gd name="T2" fmla="*/ 2 h 2"/>
                <a:gd name="T3" fmla="*/ 2 h 2"/>
                <a:gd name="T4" fmla="*/ 0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0"/>
                  </a:move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1" name="Rectangle 430"/>
            <p:cNvSpPr>
              <a:spLocks noChangeArrowheads="1"/>
            </p:cNvSpPr>
            <p:nvPr/>
          </p:nvSpPr>
          <p:spPr bwMode="auto">
            <a:xfrm>
              <a:off x="347" y="351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392" name="Rectangle 431"/>
            <p:cNvSpPr>
              <a:spLocks noChangeArrowheads="1"/>
            </p:cNvSpPr>
            <p:nvPr/>
          </p:nvSpPr>
          <p:spPr bwMode="auto">
            <a:xfrm>
              <a:off x="347" y="351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393" name="Rectangle 432"/>
            <p:cNvSpPr>
              <a:spLocks noChangeArrowheads="1"/>
            </p:cNvSpPr>
            <p:nvPr/>
          </p:nvSpPr>
          <p:spPr bwMode="auto">
            <a:xfrm>
              <a:off x="345" y="3515"/>
              <a:ext cx="2"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394" name="Freeform 433"/>
            <p:cNvSpPr>
              <a:spLocks/>
            </p:cNvSpPr>
            <p:nvPr/>
          </p:nvSpPr>
          <p:spPr bwMode="auto">
            <a:xfrm>
              <a:off x="443" y="3561"/>
              <a:ext cx="8" cy="6"/>
            </a:xfrm>
            <a:custGeom>
              <a:avLst/>
              <a:gdLst>
                <a:gd name="T0" fmla="*/ 0 w 8"/>
                <a:gd name="T1" fmla="*/ 2 h 6"/>
                <a:gd name="T2" fmla="*/ 0 w 8"/>
                <a:gd name="T3" fmla="*/ 2 h 6"/>
                <a:gd name="T4" fmla="*/ 0 w 8"/>
                <a:gd name="T5" fmla="*/ 2 h 6"/>
                <a:gd name="T6" fmla="*/ 0 w 8"/>
                <a:gd name="T7" fmla="*/ 2 h 6"/>
                <a:gd name="T8" fmla="*/ 0 w 8"/>
                <a:gd name="T9" fmla="*/ 4 h 6"/>
                <a:gd name="T10" fmla="*/ 0 w 8"/>
                <a:gd name="T11" fmla="*/ 4 h 6"/>
                <a:gd name="T12" fmla="*/ 0 w 8"/>
                <a:gd name="T13" fmla="*/ 4 h 6"/>
                <a:gd name="T14" fmla="*/ 0 w 8"/>
                <a:gd name="T15" fmla="*/ 4 h 6"/>
                <a:gd name="T16" fmla="*/ 0 w 8"/>
                <a:gd name="T17" fmla="*/ 4 h 6"/>
                <a:gd name="T18" fmla="*/ 0 w 8"/>
                <a:gd name="T19" fmla="*/ 4 h 6"/>
                <a:gd name="T20" fmla="*/ 2 w 8"/>
                <a:gd name="T21" fmla="*/ 4 h 6"/>
                <a:gd name="T22" fmla="*/ 2 w 8"/>
                <a:gd name="T23" fmla="*/ 4 h 6"/>
                <a:gd name="T24" fmla="*/ 2 w 8"/>
                <a:gd name="T25" fmla="*/ 6 h 6"/>
                <a:gd name="T26" fmla="*/ 2 w 8"/>
                <a:gd name="T27" fmla="*/ 4 h 6"/>
                <a:gd name="T28" fmla="*/ 4 w 8"/>
                <a:gd name="T29" fmla="*/ 4 h 6"/>
                <a:gd name="T30" fmla="*/ 4 w 8"/>
                <a:gd name="T31" fmla="*/ 4 h 6"/>
                <a:gd name="T32" fmla="*/ 6 w 8"/>
                <a:gd name="T33" fmla="*/ 4 h 6"/>
                <a:gd name="T34" fmla="*/ 6 w 8"/>
                <a:gd name="T35" fmla="*/ 4 h 6"/>
                <a:gd name="T36" fmla="*/ 6 w 8"/>
                <a:gd name="T37" fmla="*/ 4 h 6"/>
                <a:gd name="T38" fmla="*/ 6 w 8"/>
                <a:gd name="T39" fmla="*/ 4 h 6"/>
                <a:gd name="T40" fmla="*/ 8 w 8"/>
                <a:gd name="T41" fmla="*/ 4 h 6"/>
                <a:gd name="T42" fmla="*/ 8 w 8"/>
                <a:gd name="T43" fmla="*/ 4 h 6"/>
                <a:gd name="T44" fmla="*/ 8 w 8"/>
                <a:gd name="T45" fmla="*/ 4 h 6"/>
                <a:gd name="T46" fmla="*/ 8 w 8"/>
                <a:gd name="T47" fmla="*/ 2 h 6"/>
                <a:gd name="T48" fmla="*/ 8 w 8"/>
                <a:gd name="T49" fmla="*/ 2 h 6"/>
                <a:gd name="T50" fmla="*/ 8 w 8"/>
                <a:gd name="T51" fmla="*/ 2 h 6"/>
                <a:gd name="T52" fmla="*/ 6 w 8"/>
                <a:gd name="T53" fmla="*/ 0 h 6"/>
                <a:gd name="T54" fmla="*/ 6 w 8"/>
                <a:gd name="T55" fmla="*/ 0 h 6"/>
                <a:gd name="T56" fmla="*/ 6 w 8"/>
                <a:gd name="T57" fmla="*/ 0 h 6"/>
                <a:gd name="T58" fmla="*/ 6 w 8"/>
                <a:gd name="T59" fmla="*/ 0 h 6"/>
                <a:gd name="T60" fmla="*/ 4 w 8"/>
                <a:gd name="T61" fmla="*/ 0 h 6"/>
                <a:gd name="T62" fmla="*/ 4 w 8"/>
                <a:gd name="T63" fmla="*/ 2 h 6"/>
                <a:gd name="T64" fmla="*/ 4 w 8"/>
                <a:gd name="T65" fmla="*/ 0 h 6"/>
                <a:gd name="T66" fmla="*/ 2 w 8"/>
                <a:gd name="T67" fmla="*/ 0 h 6"/>
                <a:gd name="T68" fmla="*/ 2 w 8"/>
                <a:gd name="T69" fmla="*/ 0 h 6"/>
                <a:gd name="T70" fmla="*/ 2 w 8"/>
                <a:gd name="T71" fmla="*/ 2 h 6"/>
                <a:gd name="T72" fmla="*/ 2 w 8"/>
                <a:gd name="T73" fmla="*/ 2 h 6"/>
                <a:gd name="T74" fmla="*/ 2 w 8"/>
                <a:gd name="T75" fmla="*/ 2 h 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 h="6">
                  <a:moveTo>
                    <a:pt x="2" y="2"/>
                  </a:moveTo>
                  <a:lnTo>
                    <a:pt x="0" y="2"/>
                  </a:lnTo>
                  <a:lnTo>
                    <a:pt x="0" y="4"/>
                  </a:lnTo>
                  <a:lnTo>
                    <a:pt x="2" y="4"/>
                  </a:lnTo>
                  <a:lnTo>
                    <a:pt x="2" y="6"/>
                  </a:lnTo>
                  <a:lnTo>
                    <a:pt x="2" y="4"/>
                  </a:lnTo>
                  <a:lnTo>
                    <a:pt x="4" y="4"/>
                  </a:lnTo>
                  <a:lnTo>
                    <a:pt x="6" y="4"/>
                  </a:lnTo>
                  <a:lnTo>
                    <a:pt x="8" y="4"/>
                  </a:lnTo>
                  <a:lnTo>
                    <a:pt x="8" y="2"/>
                  </a:lnTo>
                  <a:lnTo>
                    <a:pt x="6" y="0"/>
                  </a:lnTo>
                  <a:lnTo>
                    <a:pt x="4" y="0"/>
                  </a:lnTo>
                  <a:lnTo>
                    <a:pt x="4" y="2"/>
                  </a:lnTo>
                  <a:lnTo>
                    <a:pt x="4" y="0"/>
                  </a:lnTo>
                  <a:lnTo>
                    <a:pt x="2" y="0"/>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5" name="Freeform 434"/>
            <p:cNvSpPr>
              <a:spLocks/>
            </p:cNvSpPr>
            <p:nvPr/>
          </p:nvSpPr>
          <p:spPr bwMode="auto">
            <a:xfrm>
              <a:off x="313" y="3477"/>
              <a:ext cx="4" cy="4"/>
            </a:xfrm>
            <a:custGeom>
              <a:avLst/>
              <a:gdLst>
                <a:gd name="T0" fmla="*/ 0 w 4"/>
                <a:gd name="T1" fmla="*/ 4 h 4"/>
                <a:gd name="T2" fmla="*/ 0 w 4"/>
                <a:gd name="T3" fmla="*/ 4 h 4"/>
                <a:gd name="T4" fmla="*/ 0 w 4"/>
                <a:gd name="T5" fmla="*/ 4 h 4"/>
                <a:gd name="T6" fmla="*/ 0 w 4"/>
                <a:gd name="T7" fmla="*/ 4 h 4"/>
                <a:gd name="T8" fmla="*/ 2 w 4"/>
                <a:gd name="T9" fmla="*/ 4 h 4"/>
                <a:gd name="T10" fmla="*/ 2 w 4"/>
                <a:gd name="T11" fmla="*/ 2 h 4"/>
                <a:gd name="T12" fmla="*/ 2 w 4"/>
                <a:gd name="T13" fmla="*/ 2 h 4"/>
                <a:gd name="T14" fmla="*/ 2 w 4"/>
                <a:gd name="T15" fmla="*/ 2 h 4"/>
                <a:gd name="T16" fmla="*/ 2 w 4"/>
                <a:gd name="T17" fmla="*/ 2 h 4"/>
                <a:gd name="T18" fmla="*/ 2 w 4"/>
                <a:gd name="T19" fmla="*/ 2 h 4"/>
                <a:gd name="T20" fmla="*/ 2 w 4"/>
                <a:gd name="T21" fmla="*/ 2 h 4"/>
                <a:gd name="T22" fmla="*/ 2 w 4"/>
                <a:gd name="T23" fmla="*/ 2 h 4"/>
                <a:gd name="T24" fmla="*/ 2 w 4"/>
                <a:gd name="T25" fmla="*/ 0 h 4"/>
                <a:gd name="T26" fmla="*/ 2 w 4"/>
                <a:gd name="T27" fmla="*/ 0 h 4"/>
                <a:gd name="T28" fmla="*/ 4 w 4"/>
                <a:gd name="T29" fmla="*/ 0 h 4"/>
                <a:gd name="T30" fmla="*/ 4 w 4"/>
                <a:gd name="T31" fmla="*/ 0 h 4"/>
                <a:gd name="T32" fmla="*/ 4 w 4"/>
                <a:gd name="T33" fmla="*/ 0 h 4"/>
                <a:gd name="T34" fmla="*/ 2 w 4"/>
                <a:gd name="T35" fmla="*/ 0 h 4"/>
                <a:gd name="T36" fmla="*/ 0 w 4"/>
                <a:gd name="T37" fmla="*/ 2 h 4"/>
                <a:gd name="T38" fmla="*/ 0 w 4"/>
                <a:gd name="T39" fmla="*/ 2 h 4"/>
                <a:gd name="T40" fmla="*/ 0 w 4"/>
                <a:gd name="T41" fmla="*/ 2 h 4"/>
                <a:gd name="T42" fmla="*/ 0 w 4"/>
                <a:gd name="T43" fmla="*/ 2 h 4"/>
                <a:gd name="T44" fmla="*/ 0 w 4"/>
                <a:gd name="T45" fmla="*/ 2 h 4"/>
                <a:gd name="T46" fmla="*/ 0 w 4"/>
                <a:gd name="T47" fmla="*/ 2 h 4"/>
                <a:gd name="T48" fmla="*/ 0 w 4"/>
                <a:gd name="T49" fmla="*/ 4 h 4"/>
                <a:gd name="T50" fmla="*/ 0 w 4"/>
                <a:gd name="T51" fmla="*/ 4 h 4"/>
                <a:gd name="T52" fmla="*/ 0 w 4"/>
                <a:gd name="T53" fmla="*/ 4 h 4"/>
                <a:gd name="T54" fmla="*/ 0 w 4"/>
                <a:gd name="T55" fmla="*/ 4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 h="4">
                  <a:moveTo>
                    <a:pt x="0" y="4"/>
                  </a:moveTo>
                  <a:lnTo>
                    <a:pt x="0" y="4"/>
                  </a:lnTo>
                  <a:lnTo>
                    <a:pt x="2" y="4"/>
                  </a:lnTo>
                  <a:lnTo>
                    <a:pt x="2" y="2"/>
                  </a:lnTo>
                  <a:lnTo>
                    <a:pt x="2" y="0"/>
                  </a:lnTo>
                  <a:lnTo>
                    <a:pt x="4" y="0"/>
                  </a:lnTo>
                  <a:lnTo>
                    <a:pt x="2" y="0"/>
                  </a:lnTo>
                  <a:lnTo>
                    <a:pt x="0" y="2"/>
                  </a:lnTo>
                  <a:lnTo>
                    <a:pt x="0"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6" name="Freeform 435"/>
            <p:cNvSpPr>
              <a:spLocks/>
            </p:cNvSpPr>
            <p:nvPr/>
          </p:nvSpPr>
          <p:spPr bwMode="auto">
            <a:xfrm>
              <a:off x="323" y="3465"/>
              <a:ext cx="8" cy="6"/>
            </a:xfrm>
            <a:custGeom>
              <a:avLst/>
              <a:gdLst>
                <a:gd name="T0" fmla="*/ 2 w 8"/>
                <a:gd name="T1" fmla="*/ 6 h 6"/>
                <a:gd name="T2" fmla="*/ 2 w 8"/>
                <a:gd name="T3" fmla="*/ 6 h 6"/>
                <a:gd name="T4" fmla="*/ 2 w 8"/>
                <a:gd name="T5" fmla="*/ 6 h 6"/>
                <a:gd name="T6" fmla="*/ 2 w 8"/>
                <a:gd name="T7" fmla="*/ 6 h 6"/>
                <a:gd name="T8" fmla="*/ 2 w 8"/>
                <a:gd name="T9" fmla="*/ 6 h 6"/>
                <a:gd name="T10" fmla="*/ 4 w 8"/>
                <a:gd name="T11" fmla="*/ 4 h 6"/>
                <a:gd name="T12" fmla="*/ 4 w 8"/>
                <a:gd name="T13" fmla="*/ 4 h 6"/>
                <a:gd name="T14" fmla="*/ 4 w 8"/>
                <a:gd name="T15" fmla="*/ 4 h 6"/>
                <a:gd name="T16" fmla="*/ 6 w 8"/>
                <a:gd name="T17" fmla="*/ 4 h 6"/>
                <a:gd name="T18" fmla="*/ 6 w 8"/>
                <a:gd name="T19" fmla="*/ 4 h 6"/>
                <a:gd name="T20" fmla="*/ 6 w 8"/>
                <a:gd name="T21" fmla="*/ 2 h 6"/>
                <a:gd name="T22" fmla="*/ 6 w 8"/>
                <a:gd name="T23" fmla="*/ 2 h 6"/>
                <a:gd name="T24" fmla="*/ 6 w 8"/>
                <a:gd name="T25" fmla="*/ 2 h 6"/>
                <a:gd name="T26" fmla="*/ 6 w 8"/>
                <a:gd name="T27" fmla="*/ 2 h 6"/>
                <a:gd name="T28" fmla="*/ 6 w 8"/>
                <a:gd name="T29" fmla="*/ 2 h 6"/>
                <a:gd name="T30" fmla="*/ 8 w 8"/>
                <a:gd name="T31" fmla="*/ 2 h 6"/>
                <a:gd name="T32" fmla="*/ 8 w 8"/>
                <a:gd name="T33" fmla="*/ 2 h 6"/>
                <a:gd name="T34" fmla="*/ 8 w 8"/>
                <a:gd name="T35" fmla="*/ 0 h 6"/>
                <a:gd name="T36" fmla="*/ 8 w 8"/>
                <a:gd name="T37" fmla="*/ 0 h 6"/>
                <a:gd name="T38" fmla="*/ 8 w 8"/>
                <a:gd name="T39" fmla="*/ 0 h 6"/>
                <a:gd name="T40" fmla="*/ 8 w 8"/>
                <a:gd name="T41" fmla="*/ 0 h 6"/>
                <a:gd name="T42" fmla="*/ 8 w 8"/>
                <a:gd name="T43" fmla="*/ 0 h 6"/>
                <a:gd name="T44" fmla="*/ 8 w 8"/>
                <a:gd name="T45" fmla="*/ 0 h 6"/>
                <a:gd name="T46" fmla="*/ 8 w 8"/>
                <a:gd name="T47" fmla="*/ 0 h 6"/>
                <a:gd name="T48" fmla="*/ 8 w 8"/>
                <a:gd name="T49" fmla="*/ 0 h 6"/>
                <a:gd name="T50" fmla="*/ 8 w 8"/>
                <a:gd name="T51" fmla="*/ 0 h 6"/>
                <a:gd name="T52" fmla="*/ 8 w 8"/>
                <a:gd name="T53" fmla="*/ 0 h 6"/>
                <a:gd name="T54" fmla="*/ 8 w 8"/>
                <a:gd name="T55" fmla="*/ 2 h 6"/>
                <a:gd name="T56" fmla="*/ 6 w 8"/>
                <a:gd name="T57" fmla="*/ 2 h 6"/>
                <a:gd name="T58" fmla="*/ 6 w 8"/>
                <a:gd name="T59" fmla="*/ 2 h 6"/>
                <a:gd name="T60" fmla="*/ 6 w 8"/>
                <a:gd name="T61" fmla="*/ 2 h 6"/>
                <a:gd name="T62" fmla="*/ 6 w 8"/>
                <a:gd name="T63" fmla="*/ 2 h 6"/>
                <a:gd name="T64" fmla="*/ 4 w 8"/>
                <a:gd name="T65" fmla="*/ 4 h 6"/>
                <a:gd name="T66" fmla="*/ 4 w 8"/>
                <a:gd name="T67" fmla="*/ 4 h 6"/>
                <a:gd name="T68" fmla="*/ 4 w 8"/>
                <a:gd name="T69" fmla="*/ 4 h 6"/>
                <a:gd name="T70" fmla="*/ 2 w 8"/>
                <a:gd name="T71" fmla="*/ 4 h 6"/>
                <a:gd name="T72" fmla="*/ 2 w 8"/>
                <a:gd name="T73" fmla="*/ 4 h 6"/>
                <a:gd name="T74" fmla="*/ 2 w 8"/>
                <a:gd name="T75" fmla="*/ 6 h 6"/>
                <a:gd name="T76" fmla="*/ 0 w 8"/>
                <a:gd name="T77" fmla="*/ 6 h 6"/>
                <a:gd name="T78" fmla="*/ 0 w 8"/>
                <a:gd name="T79" fmla="*/ 6 h 6"/>
                <a:gd name="T80" fmla="*/ 0 w 8"/>
                <a:gd name="T81" fmla="*/ 6 h 6"/>
                <a:gd name="T82" fmla="*/ 0 w 8"/>
                <a:gd name="T83" fmla="*/ 6 h 6"/>
                <a:gd name="T84" fmla="*/ 2 w 8"/>
                <a:gd name="T85" fmla="*/ 6 h 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 h="6">
                  <a:moveTo>
                    <a:pt x="2" y="6"/>
                  </a:moveTo>
                  <a:lnTo>
                    <a:pt x="2" y="6"/>
                  </a:lnTo>
                  <a:lnTo>
                    <a:pt x="4" y="4"/>
                  </a:lnTo>
                  <a:lnTo>
                    <a:pt x="6" y="4"/>
                  </a:lnTo>
                  <a:lnTo>
                    <a:pt x="6" y="2"/>
                  </a:lnTo>
                  <a:lnTo>
                    <a:pt x="8" y="2"/>
                  </a:lnTo>
                  <a:lnTo>
                    <a:pt x="8" y="0"/>
                  </a:lnTo>
                  <a:lnTo>
                    <a:pt x="8" y="2"/>
                  </a:lnTo>
                  <a:lnTo>
                    <a:pt x="6" y="2"/>
                  </a:lnTo>
                  <a:lnTo>
                    <a:pt x="4" y="4"/>
                  </a:lnTo>
                  <a:lnTo>
                    <a:pt x="2" y="4"/>
                  </a:lnTo>
                  <a:lnTo>
                    <a:pt x="2" y="6"/>
                  </a:lnTo>
                  <a:lnTo>
                    <a:pt x="0" y="6"/>
                  </a:lnTo>
                  <a:lnTo>
                    <a:pt x="2" y="6"/>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7" name="Freeform 436"/>
            <p:cNvSpPr>
              <a:spLocks/>
            </p:cNvSpPr>
            <p:nvPr/>
          </p:nvSpPr>
          <p:spPr bwMode="auto">
            <a:xfrm>
              <a:off x="335" y="3455"/>
              <a:ext cx="12" cy="6"/>
            </a:xfrm>
            <a:custGeom>
              <a:avLst/>
              <a:gdLst>
                <a:gd name="T0" fmla="*/ 2 w 12"/>
                <a:gd name="T1" fmla="*/ 6 h 6"/>
                <a:gd name="T2" fmla="*/ 2 w 12"/>
                <a:gd name="T3" fmla="*/ 6 h 6"/>
                <a:gd name="T4" fmla="*/ 2 w 12"/>
                <a:gd name="T5" fmla="*/ 6 h 6"/>
                <a:gd name="T6" fmla="*/ 2 w 12"/>
                <a:gd name="T7" fmla="*/ 6 h 6"/>
                <a:gd name="T8" fmla="*/ 2 w 12"/>
                <a:gd name="T9" fmla="*/ 6 h 6"/>
                <a:gd name="T10" fmla="*/ 4 w 12"/>
                <a:gd name="T11" fmla="*/ 6 h 6"/>
                <a:gd name="T12" fmla="*/ 4 w 12"/>
                <a:gd name="T13" fmla="*/ 6 h 6"/>
                <a:gd name="T14" fmla="*/ 4 w 12"/>
                <a:gd name="T15" fmla="*/ 6 h 6"/>
                <a:gd name="T16" fmla="*/ 4 w 12"/>
                <a:gd name="T17" fmla="*/ 4 h 6"/>
                <a:gd name="T18" fmla="*/ 4 w 12"/>
                <a:gd name="T19" fmla="*/ 4 h 6"/>
                <a:gd name="T20" fmla="*/ 4 w 12"/>
                <a:gd name="T21" fmla="*/ 4 h 6"/>
                <a:gd name="T22" fmla="*/ 4 w 12"/>
                <a:gd name="T23" fmla="*/ 4 h 6"/>
                <a:gd name="T24" fmla="*/ 6 w 12"/>
                <a:gd name="T25" fmla="*/ 4 h 6"/>
                <a:gd name="T26" fmla="*/ 8 w 12"/>
                <a:gd name="T27" fmla="*/ 4 h 6"/>
                <a:gd name="T28" fmla="*/ 8 w 12"/>
                <a:gd name="T29" fmla="*/ 2 h 6"/>
                <a:gd name="T30" fmla="*/ 8 w 12"/>
                <a:gd name="T31" fmla="*/ 2 h 6"/>
                <a:gd name="T32" fmla="*/ 8 w 12"/>
                <a:gd name="T33" fmla="*/ 2 h 6"/>
                <a:gd name="T34" fmla="*/ 8 w 12"/>
                <a:gd name="T35" fmla="*/ 2 h 6"/>
                <a:gd name="T36" fmla="*/ 8 w 12"/>
                <a:gd name="T37" fmla="*/ 2 h 6"/>
                <a:gd name="T38" fmla="*/ 10 w 12"/>
                <a:gd name="T39" fmla="*/ 2 h 6"/>
                <a:gd name="T40" fmla="*/ 10 w 12"/>
                <a:gd name="T41" fmla="*/ 2 h 6"/>
                <a:gd name="T42" fmla="*/ 10 w 12"/>
                <a:gd name="T43" fmla="*/ 2 h 6"/>
                <a:gd name="T44" fmla="*/ 10 w 12"/>
                <a:gd name="T45" fmla="*/ 2 h 6"/>
                <a:gd name="T46" fmla="*/ 10 w 12"/>
                <a:gd name="T47" fmla="*/ 2 h 6"/>
                <a:gd name="T48" fmla="*/ 10 w 12"/>
                <a:gd name="T49" fmla="*/ 0 h 6"/>
                <a:gd name="T50" fmla="*/ 12 w 12"/>
                <a:gd name="T51" fmla="*/ 0 h 6"/>
                <a:gd name="T52" fmla="*/ 12 w 12"/>
                <a:gd name="T53" fmla="*/ 0 h 6"/>
                <a:gd name="T54" fmla="*/ 12 w 12"/>
                <a:gd name="T55" fmla="*/ 0 h 6"/>
                <a:gd name="T56" fmla="*/ 12 w 12"/>
                <a:gd name="T57" fmla="*/ 0 h 6"/>
                <a:gd name="T58" fmla="*/ 10 w 12"/>
                <a:gd name="T59" fmla="*/ 0 h 6"/>
                <a:gd name="T60" fmla="*/ 10 w 12"/>
                <a:gd name="T61" fmla="*/ 0 h 6"/>
                <a:gd name="T62" fmla="*/ 8 w 12"/>
                <a:gd name="T63" fmla="*/ 2 h 6"/>
                <a:gd name="T64" fmla="*/ 6 w 12"/>
                <a:gd name="T65" fmla="*/ 2 h 6"/>
                <a:gd name="T66" fmla="*/ 6 w 12"/>
                <a:gd name="T67" fmla="*/ 2 h 6"/>
                <a:gd name="T68" fmla="*/ 6 w 12"/>
                <a:gd name="T69" fmla="*/ 2 h 6"/>
                <a:gd name="T70" fmla="*/ 6 w 12"/>
                <a:gd name="T71" fmla="*/ 4 h 6"/>
                <a:gd name="T72" fmla="*/ 2 w 12"/>
                <a:gd name="T73" fmla="*/ 6 h 6"/>
                <a:gd name="T74" fmla="*/ 2 w 12"/>
                <a:gd name="T75" fmla="*/ 6 h 6"/>
                <a:gd name="T76" fmla="*/ 2 w 12"/>
                <a:gd name="T77" fmla="*/ 6 h 6"/>
                <a:gd name="T78" fmla="*/ 0 w 12"/>
                <a:gd name="T79" fmla="*/ 6 h 6"/>
                <a:gd name="T80" fmla="*/ 0 w 12"/>
                <a:gd name="T81" fmla="*/ 6 h 6"/>
                <a:gd name="T82" fmla="*/ 0 w 12"/>
                <a:gd name="T83" fmla="*/ 6 h 6"/>
                <a:gd name="T84" fmla="*/ 0 w 12"/>
                <a:gd name="T85" fmla="*/ 6 h 6"/>
                <a:gd name="T86" fmla="*/ 2 w 12"/>
                <a:gd name="T87" fmla="*/ 6 h 6"/>
                <a:gd name="T88" fmla="*/ 2 w 12"/>
                <a:gd name="T89" fmla="*/ 6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 h="6">
                  <a:moveTo>
                    <a:pt x="2" y="6"/>
                  </a:moveTo>
                  <a:lnTo>
                    <a:pt x="2" y="6"/>
                  </a:lnTo>
                  <a:lnTo>
                    <a:pt x="4" y="6"/>
                  </a:lnTo>
                  <a:lnTo>
                    <a:pt x="4" y="4"/>
                  </a:lnTo>
                  <a:lnTo>
                    <a:pt x="6" y="4"/>
                  </a:lnTo>
                  <a:lnTo>
                    <a:pt x="8" y="4"/>
                  </a:lnTo>
                  <a:lnTo>
                    <a:pt x="8" y="2"/>
                  </a:lnTo>
                  <a:lnTo>
                    <a:pt x="10" y="2"/>
                  </a:lnTo>
                  <a:lnTo>
                    <a:pt x="10" y="0"/>
                  </a:lnTo>
                  <a:lnTo>
                    <a:pt x="12" y="0"/>
                  </a:lnTo>
                  <a:lnTo>
                    <a:pt x="10" y="0"/>
                  </a:lnTo>
                  <a:lnTo>
                    <a:pt x="8" y="2"/>
                  </a:lnTo>
                  <a:lnTo>
                    <a:pt x="6" y="2"/>
                  </a:lnTo>
                  <a:lnTo>
                    <a:pt x="6" y="4"/>
                  </a:lnTo>
                  <a:lnTo>
                    <a:pt x="2" y="6"/>
                  </a:lnTo>
                  <a:lnTo>
                    <a:pt x="0" y="6"/>
                  </a:lnTo>
                  <a:lnTo>
                    <a:pt x="2" y="6"/>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8" name="Freeform 437"/>
            <p:cNvSpPr>
              <a:spLocks/>
            </p:cNvSpPr>
            <p:nvPr/>
          </p:nvSpPr>
          <p:spPr bwMode="auto">
            <a:xfrm>
              <a:off x="347" y="3453"/>
              <a:ext cx="2" cy="2"/>
            </a:xfrm>
            <a:custGeom>
              <a:avLst/>
              <a:gdLst>
                <a:gd name="T0" fmla="*/ 0 w 2"/>
                <a:gd name="T1" fmla="*/ 2 h 2"/>
                <a:gd name="T2" fmla="*/ 2 w 2"/>
                <a:gd name="T3" fmla="*/ 0 h 2"/>
                <a:gd name="T4" fmla="*/ 2 w 2"/>
                <a:gd name="T5" fmla="*/ 0 h 2"/>
                <a:gd name="T6" fmla="*/ 2 w 2"/>
                <a:gd name="T7" fmla="*/ 0 h 2"/>
                <a:gd name="T8" fmla="*/ 2 w 2"/>
                <a:gd name="T9" fmla="*/ 0 h 2"/>
                <a:gd name="T10" fmla="*/ 2 w 2"/>
                <a:gd name="T11" fmla="*/ 0 h 2"/>
                <a:gd name="T12" fmla="*/ 2 w 2"/>
                <a:gd name="T13" fmla="*/ 0 h 2"/>
                <a:gd name="T14" fmla="*/ 2 w 2"/>
                <a:gd name="T15" fmla="*/ 0 h 2"/>
                <a:gd name="T16" fmla="*/ 2 w 2"/>
                <a:gd name="T17" fmla="*/ 0 h 2"/>
                <a:gd name="T18" fmla="*/ 0 w 2"/>
                <a:gd name="T19" fmla="*/ 0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399" name="Freeform 438"/>
            <p:cNvSpPr>
              <a:spLocks/>
            </p:cNvSpPr>
            <p:nvPr/>
          </p:nvSpPr>
          <p:spPr bwMode="auto">
            <a:xfrm>
              <a:off x="349" y="3449"/>
              <a:ext cx="6" cy="4"/>
            </a:xfrm>
            <a:custGeom>
              <a:avLst/>
              <a:gdLst>
                <a:gd name="T0" fmla="*/ 2 w 6"/>
                <a:gd name="T1" fmla="*/ 4 h 4"/>
                <a:gd name="T2" fmla="*/ 2 w 6"/>
                <a:gd name="T3" fmla="*/ 4 h 4"/>
                <a:gd name="T4" fmla="*/ 2 w 6"/>
                <a:gd name="T5" fmla="*/ 4 h 4"/>
                <a:gd name="T6" fmla="*/ 2 w 6"/>
                <a:gd name="T7" fmla="*/ 2 h 4"/>
                <a:gd name="T8" fmla="*/ 2 w 6"/>
                <a:gd name="T9" fmla="*/ 2 h 4"/>
                <a:gd name="T10" fmla="*/ 4 w 6"/>
                <a:gd name="T11" fmla="*/ 2 h 4"/>
                <a:gd name="T12" fmla="*/ 4 w 6"/>
                <a:gd name="T13" fmla="*/ 2 h 4"/>
                <a:gd name="T14" fmla="*/ 4 w 6"/>
                <a:gd name="T15" fmla="*/ 2 h 4"/>
                <a:gd name="T16" fmla="*/ 4 w 6"/>
                <a:gd name="T17" fmla="*/ 2 h 4"/>
                <a:gd name="T18" fmla="*/ 4 w 6"/>
                <a:gd name="T19" fmla="*/ 2 h 4"/>
                <a:gd name="T20" fmla="*/ 4 w 6"/>
                <a:gd name="T21" fmla="*/ 0 h 4"/>
                <a:gd name="T22" fmla="*/ 4 w 6"/>
                <a:gd name="T23" fmla="*/ 0 h 4"/>
                <a:gd name="T24" fmla="*/ 4 w 6"/>
                <a:gd name="T25" fmla="*/ 0 h 4"/>
                <a:gd name="T26" fmla="*/ 6 w 6"/>
                <a:gd name="T27" fmla="*/ 0 h 4"/>
                <a:gd name="T28" fmla="*/ 4 w 6"/>
                <a:gd name="T29" fmla="*/ 0 h 4"/>
                <a:gd name="T30" fmla="*/ 4 w 6"/>
                <a:gd name="T31" fmla="*/ 2 h 4"/>
                <a:gd name="T32" fmla="*/ 2 w 6"/>
                <a:gd name="T33" fmla="*/ 2 h 4"/>
                <a:gd name="T34" fmla="*/ 2 w 6"/>
                <a:gd name="T35" fmla="*/ 2 h 4"/>
                <a:gd name="T36" fmla="*/ 2 w 6"/>
                <a:gd name="T37" fmla="*/ 2 h 4"/>
                <a:gd name="T38" fmla="*/ 2 w 6"/>
                <a:gd name="T39" fmla="*/ 2 h 4"/>
                <a:gd name="T40" fmla="*/ 0 w 6"/>
                <a:gd name="T41" fmla="*/ 2 h 4"/>
                <a:gd name="T42" fmla="*/ 0 w 6"/>
                <a:gd name="T43" fmla="*/ 4 h 4"/>
                <a:gd name="T44" fmla="*/ 0 w 6"/>
                <a:gd name="T45" fmla="*/ 4 h 4"/>
                <a:gd name="T46" fmla="*/ 0 w 6"/>
                <a:gd name="T47" fmla="*/ 4 h 4"/>
                <a:gd name="T48" fmla="*/ 0 w 6"/>
                <a:gd name="T49" fmla="*/ 4 h 4"/>
                <a:gd name="T50" fmla="*/ 2 w 6"/>
                <a:gd name="T51" fmla="*/ 4 h 4"/>
                <a:gd name="T52" fmla="*/ 2 w 6"/>
                <a:gd name="T53" fmla="*/ 4 h 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 h="4">
                  <a:moveTo>
                    <a:pt x="2" y="4"/>
                  </a:moveTo>
                  <a:lnTo>
                    <a:pt x="2" y="4"/>
                  </a:lnTo>
                  <a:lnTo>
                    <a:pt x="2" y="2"/>
                  </a:lnTo>
                  <a:lnTo>
                    <a:pt x="4" y="2"/>
                  </a:lnTo>
                  <a:lnTo>
                    <a:pt x="4" y="0"/>
                  </a:lnTo>
                  <a:lnTo>
                    <a:pt x="6" y="0"/>
                  </a:lnTo>
                  <a:lnTo>
                    <a:pt x="4" y="0"/>
                  </a:lnTo>
                  <a:lnTo>
                    <a:pt x="4" y="2"/>
                  </a:lnTo>
                  <a:lnTo>
                    <a:pt x="2" y="2"/>
                  </a:lnTo>
                  <a:lnTo>
                    <a:pt x="0" y="2"/>
                  </a:lnTo>
                  <a:lnTo>
                    <a:pt x="0" y="4"/>
                  </a:lnTo>
                  <a:lnTo>
                    <a:pt x="2"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00" name="Freeform 439"/>
            <p:cNvSpPr>
              <a:spLocks/>
            </p:cNvSpPr>
            <p:nvPr/>
          </p:nvSpPr>
          <p:spPr bwMode="auto">
            <a:xfrm>
              <a:off x="363" y="3437"/>
              <a:ext cx="14" cy="8"/>
            </a:xfrm>
            <a:custGeom>
              <a:avLst/>
              <a:gdLst>
                <a:gd name="T0" fmla="*/ 0 w 14"/>
                <a:gd name="T1" fmla="*/ 8 h 8"/>
                <a:gd name="T2" fmla="*/ 0 w 14"/>
                <a:gd name="T3" fmla="*/ 8 h 8"/>
                <a:gd name="T4" fmla="*/ 2 w 14"/>
                <a:gd name="T5" fmla="*/ 6 h 8"/>
                <a:gd name="T6" fmla="*/ 2 w 14"/>
                <a:gd name="T7" fmla="*/ 6 h 8"/>
                <a:gd name="T8" fmla="*/ 2 w 14"/>
                <a:gd name="T9" fmla="*/ 6 h 8"/>
                <a:gd name="T10" fmla="*/ 2 w 14"/>
                <a:gd name="T11" fmla="*/ 6 h 8"/>
                <a:gd name="T12" fmla="*/ 2 w 14"/>
                <a:gd name="T13" fmla="*/ 6 h 8"/>
                <a:gd name="T14" fmla="*/ 4 w 14"/>
                <a:gd name="T15" fmla="*/ 6 h 8"/>
                <a:gd name="T16" fmla="*/ 4 w 14"/>
                <a:gd name="T17" fmla="*/ 6 h 8"/>
                <a:gd name="T18" fmla="*/ 4 w 14"/>
                <a:gd name="T19" fmla="*/ 6 h 8"/>
                <a:gd name="T20" fmla="*/ 6 w 14"/>
                <a:gd name="T21" fmla="*/ 6 h 8"/>
                <a:gd name="T22" fmla="*/ 6 w 14"/>
                <a:gd name="T23" fmla="*/ 4 h 8"/>
                <a:gd name="T24" fmla="*/ 6 w 14"/>
                <a:gd name="T25" fmla="*/ 4 h 8"/>
                <a:gd name="T26" fmla="*/ 6 w 14"/>
                <a:gd name="T27" fmla="*/ 4 h 8"/>
                <a:gd name="T28" fmla="*/ 6 w 14"/>
                <a:gd name="T29" fmla="*/ 4 h 8"/>
                <a:gd name="T30" fmla="*/ 6 w 14"/>
                <a:gd name="T31" fmla="*/ 4 h 8"/>
                <a:gd name="T32" fmla="*/ 8 w 14"/>
                <a:gd name="T33" fmla="*/ 4 h 8"/>
                <a:gd name="T34" fmla="*/ 8 w 14"/>
                <a:gd name="T35" fmla="*/ 4 h 8"/>
                <a:gd name="T36" fmla="*/ 8 w 14"/>
                <a:gd name="T37" fmla="*/ 4 h 8"/>
                <a:gd name="T38" fmla="*/ 10 w 14"/>
                <a:gd name="T39" fmla="*/ 4 h 8"/>
                <a:gd name="T40" fmla="*/ 10 w 14"/>
                <a:gd name="T41" fmla="*/ 2 h 8"/>
                <a:gd name="T42" fmla="*/ 10 w 14"/>
                <a:gd name="T43" fmla="*/ 2 h 8"/>
                <a:gd name="T44" fmla="*/ 10 w 14"/>
                <a:gd name="T45" fmla="*/ 2 h 8"/>
                <a:gd name="T46" fmla="*/ 10 w 14"/>
                <a:gd name="T47" fmla="*/ 2 h 8"/>
                <a:gd name="T48" fmla="*/ 12 w 14"/>
                <a:gd name="T49" fmla="*/ 2 h 8"/>
                <a:gd name="T50" fmla="*/ 12 w 14"/>
                <a:gd name="T51" fmla="*/ 2 h 8"/>
                <a:gd name="T52" fmla="*/ 12 w 14"/>
                <a:gd name="T53" fmla="*/ 2 h 8"/>
                <a:gd name="T54" fmla="*/ 12 w 14"/>
                <a:gd name="T55" fmla="*/ 2 h 8"/>
                <a:gd name="T56" fmla="*/ 12 w 14"/>
                <a:gd name="T57" fmla="*/ 2 h 8"/>
                <a:gd name="T58" fmla="*/ 14 w 14"/>
                <a:gd name="T59" fmla="*/ 2 h 8"/>
                <a:gd name="T60" fmla="*/ 14 w 14"/>
                <a:gd name="T61" fmla="*/ 0 h 8"/>
                <a:gd name="T62" fmla="*/ 14 w 14"/>
                <a:gd name="T63" fmla="*/ 0 h 8"/>
                <a:gd name="T64" fmla="*/ 14 w 14"/>
                <a:gd name="T65" fmla="*/ 0 h 8"/>
                <a:gd name="T66" fmla="*/ 14 w 14"/>
                <a:gd name="T67" fmla="*/ 0 h 8"/>
                <a:gd name="T68" fmla="*/ 14 w 14"/>
                <a:gd name="T69" fmla="*/ 0 h 8"/>
                <a:gd name="T70" fmla="*/ 14 w 14"/>
                <a:gd name="T71" fmla="*/ 0 h 8"/>
                <a:gd name="T72" fmla="*/ 14 w 14"/>
                <a:gd name="T73" fmla="*/ 0 h 8"/>
                <a:gd name="T74" fmla="*/ 14 w 14"/>
                <a:gd name="T75" fmla="*/ 0 h 8"/>
                <a:gd name="T76" fmla="*/ 14 w 14"/>
                <a:gd name="T77" fmla="*/ 0 h 8"/>
                <a:gd name="T78" fmla="*/ 14 w 14"/>
                <a:gd name="T79" fmla="*/ 0 h 8"/>
                <a:gd name="T80" fmla="*/ 14 w 14"/>
                <a:gd name="T81" fmla="*/ 0 h 8"/>
                <a:gd name="T82" fmla="*/ 14 w 14"/>
                <a:gd name="T83" fmla="*/ 0 h 8"/>
                <a:gd name="T84" fmla="*/ 12 w 14"/>
                <a:gd name="T85" fmla="*/ 0 h 8"/>
                <a:gd name="T86" fmla="*/ 10 w 14"/>
                <a:gd name="T87" fmla="*/ 2 h 8"/>
                <a:gd name="T88" fmla="*/ 8 w 14"/>
                <a:gd name="T89" fmla="*/ 2 h 8"/>
                <a:gd name="T90" fmla="*/ 8 w 14"/>
                <a:gd name="T91" fmla="*/ 2 h 8"/>
                <a:gd name="T92" fmla="*/ 8 w 14"/>
                <a:gd name="T93" fmla="*/ 2 h 8"/>
                <a:gd name="T94" fmla="*/ 6 w 14"/>
                <a:gd name="T95" fmla="*/ 4 h 8"/>
                <a:gd name="T96" fmla="*/ 4 w 14"/>
                <a:gd name="T97" fmla="*/ 4 h 8"/>
                <a:gd name="T98" fmla="*/ 2 w 14"/>
                <a:gd name="T99" fmla="*/ 6 h 8"/>
                <a:gd name="T100" fmla="*/ 0 w 14"/>
                <a:gd name="T101" fmla="*/ 6 h 8"/>
                <a:gd name="T102" fmla="*/ 0 w 14"/>
                <a:gd name="T103" fmla="*/ 8 h 8"/>
                <a:gd name="T104" fmla="*/ 0 w 14"/>
                <a:gd name="T105" fmla="*/ 8 h 8"/>
                <a:gd name="T106" fmla="*/ 0 w 14"/>
                <a:gd name="T107" fmla="*/ 8 h 8"/>
                <a:gd name="T108" fmla="*/ 0 w 14"/>
                <a:gd name="T109" fmla="*/ 8 h 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 h="8">
                  <a:moveTo>
                    <a:pt x="0" y="8"/>
                  </a:moveTo>
                  <a:lnTo>
                    <a:pt x="0" y="8"/>
                  </a:lnTo>
                  <a:lnTo>
                    <a:pt x="2" y="6"/>
                  </a:lnTo>
                  <a:lnTo>
                    <a:pt x="4" y="6"/>
                  </a:lnTo>
                  <a:lnTo>
                    <a:pt x="6" y="6"/>
                  </a:lnTo>
                  <a:lnTo>
                    <a:pt x="6" y="4"/>
                  </a:lnTo>
                  <a:lnTo>
                    <a:pt x="8" y="4"/>
                  </a:lnTo>
                  <a:lnTo>
                    <a:pt x="10" y="4"/>
                  </a:lnTo>
                  <a:lnTo>
                    <a:pt x="10" y="2"/>
                  </a:lnTo>
                  <a:lnTo>
                    <a:pt x="12" y="2"/>
                  </a:lnTo>
                  <a:lnTo>
                    <a:pt x="14" y="2"/>
                  </a:lnTo>
                  <a:lnTo>
                    <a:pt x="14" y="0"/>
                  </a:lnTo>
                  <a:lnTo>
                    <a:pt x="12" y="0"/>
                  </a:lnTo>
                  <a:lnTo>
                    <a:pt x="10" y="2"/>
                  </a:lnTo>
                  <a:lnTo>
                    <a:pt x="8" y="2"/>
                  </a:lnTo>
                  <a:lnTo>
                    <a:pt x="6" y="4"/>
                  </a:lnTo>
                  <a:lnTo>
                    <a:pt x="4" y="4"/>
                  </a:lnTo>
                  <a:lnTo>
                    <a:pt x="2" y="6"/>
                  </a:lnTo>
                  <a:lnTo>
                    <a:pt x="0" y="6"/>
                  </a:lnTo>
                  <a:lnTo>
                    <a:pt x="0"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01" name="Rectangle 440"/>
            <p:cNvSpPr>
              <a:spLocks noChangeArrowheads="1"/>
            </p:cNvSpPr>
            <p:nvPr/>
          </p:nvSpPr>
          <p:spPr bwMode="auto">
            <a:xfrm>
              <a:off x="259" y="359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02" name="Freeform 441"/>
            <p:cNvSpPr>
              <a:spLocks/>
            </p:cNvSpPr>
            <p:nvPr/>
          </p:nvSpPr>
          <p:spPr bwMode="auto">
            <a:xfrm>
              <a:off x="263" y="3599"/>
              <a:ext cx="0" cy="2"/>
            </a:xfrm>
            <a:custGeom>
              <a:avLst/>
              <a:gdLst>
                <a:gd name="T0" fmla="*/ 2 h 2"/>
                <a:gd name="T1" fmla="*/ 0 h 2"/>
                <a:gd name="T2" fmla="*/ 0 h 2"/>
                <a:gd name="T3" fmla="*/ 0 h 2"/>
                <a:gd name="T4" fmla="*/ 2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2"/>
                  </a:move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03" name="Rectangle 442"/>
            <p:cNvSpPr>
              <a:spLocks noChangeArrowheads="1"/>
            </p:cNvSpPr>
            <p:nvPr/>
          </p:nvSpPr>
          <p:spPr bwMode="auto">
            <a:xfrm>
              <a:off x="265" y="3601"/>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04" name="Freeform 443"/>
            <p:cNvSpPr>
              <a:spLocks/>
            </p:cNvSpPr>
            <p:nvPr/>
          </p:nvSpPr>
          <p:spPr bwMode="auto">
            <a:xfrm>
              <a:off x="263" y="3601"/>
              <a:ext cx="2" cy="0"/>
            </a:xfrm>
            <a:custGeom>
              <a:avLst/>
              <a:gdLst>
                <a:gd name="T0" fmla="*/ 2 w 2"/>
                <a:gd name="T1" fmla="*/ 2 w 2"/>
                <a:gd name="T2" fmla="*/ 0 w 2"/>
                <a:gd name="T3" fmla="*/ 2 w 2"/>
                <a:gd name="T4" fmla="*/ 2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05" name="Rectangle 444"/>
            <p:cNvSpPr>
              <a:spLocks noChangeArrowheads="1"/>
            </p:cNvSpPr>
            <p:nvPr/>
          </p:nvSpPr>
          <p:spPr bwMode="auto">
            <a:xfrm>
              <a:off x="265" y="3601"/>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06" name="Freeform 445"/>
            <p:cNvSpPr>
              <a:spLocks/>
            </p:cNvSpPr>
            <p:nvPr/>
          </p:nvSpPr>
          <p:spPr bwMode="auto">
            <a:xfrm>
              <a:off x="261" y="3599"/>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07" name="Rectangle 446"/>
            <p:cNvSpPr>
              <a:spLocks noChangeArrowheads="1"/>
            </p:cNvSpPr>
            <p:nvPr/>
          </p:nvSpPr>
          <p:spPr bwMode="auto">
            <a:xfrm>
              <a:off x="261" y="3599"/>
              <a:ext cx="2"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08" name="Rectangle 447"/>
            <p:cNvSpPr>
              <a:spLocks noChangeArrowheads="1"/>
            </p:cNvSpPr>
            <p:nvPr/>
          </p:nvSpPr>
          <p:spPr bwMode="auto">
            <a:xfrm>
              <a:off x="263" y="3599"/>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09" name="Rectangle 448"/>
            <p:cNvSpPr>
              <a:spLocks noChangeArrowheads="1"/>
            </p:cNvSpPr>
            <p:nvPr/>
          </p:nvSpPr>
          <p:spPr bwMode="auto">
            <a:xfrm>
              <a:off x="263" y="3601"/>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10" name="Freeform 449"/>
            <p:cNvSpPr>
              <a:spLocks/>
            </p:cNvSpPr>
            <p:nvPr/>
          </p:nvSpPr>
          <p:spPr bwMode="auto">
            <a:xfrm>
              <a:off x="251" y="3595"/>
              <a:ext cx="2" cy="0"/>
            </a:xfrm>
            <a:custGeom>
              <a:avLst/>
              <a:gdLst>
                <a:gd name="T0" fmla="*/ 0 w 2"/>
                <a:gd name="T1" fmla="*/ 0 w 2"/>
                <a:gd name="T2" fmla="*/ 2 w 2"/>
                <a:gd name="T3" fmla="*/ 2 w 2"/>
                <a:gd name="T4" fmla="*/ 0 w 2"/>
                <a:gd name="T5" fmla="*/ 0 w 2"/>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1" name="Rectangle 450"/>
            <p:cNvSpPr>
              <a:spLocks noChangeArrowheads="1"/>
            </p:cNvSpPr>
            <p:nvPr/>
          </p:nvSpPr>
          <p:spPr bwMode="auto">
            <a:xfrm>
              <a:off x="263" y="3599"/>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12" name="Rectangle 451"/>
            <p:cNvSpPr>
              <a:spLocks noChangeArrowheads="1"/>
            </p:cNvSpPr>
            <p:nvPr/>
          </p:nvSpPr>
          <p:spPr bwMode="auto">
            <a:xfrm>
              <a:off x="257" y="359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13" name="Freeform 452"/>
            <p:cNvSpPr>
              <a:spLocks/>
            </p:cNvSpPr>
            <p:nvPr/>
          </p:nvSpPr>
          <p:spPr bwMode="auto">
            <a:xfrm>
              <a:off x="255" y="3595"/>
              <a:ext cx="2" cy="2"/>
            </a:xfrm>
            <a:custGeom>
              <a:avLst/>
              <a:gdLst>
                <a:gd name="T0" fmla="*/ 0 w 2"/>
                <a:gd name="T1" fmla="*/ 2 h 2"/>
                <a:gd name="T2" fmla="*/ 0 w 2"/>
                <a:gd name="T3" fmla="*/ 0 h 2"/>
                <a:gd name="T4" fmla="*/ 0 w 2"/>
                <a:gd name="T5" fmla="*/ 2 h 2"/>
                <a:gd name="T6" fmla="*/ 2 w 2"/>
                <a:gd name="T7" fmla="*/ 2 h 2"/>
                <a:gd name="T8" fmla="*/ 2 w 2"/>
                <a:gd name="T9" fmla="*/ 2 h 2"/>
                <a:gd name="T10" fmla="*/ 2 w 2"/>
                <a:gd name="T11" fmla="*/ 2 h 2"/>
                <a:gd name="T12" fmla="*/ 0 w 2"/>
                <a:gd name="T13" fmla="*/ 2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2">
                  <a:moveTo>
                    <a:pt x="0" y="2"/>
                  </a:moveTo>
                  <a:lnTo>
                    <a:pt x="0" y="0"/>
                  </a:lnTo>
                  <a:lnTo>
                    <a:pt x="0" y="2"/>
                  </a:lnTo>
                  <a:lnTo>
                    <a:pt x="2" y="2"/>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4" name="Freeform 453"/>
            <p:cNvSpPr>
              <a:spLocks/>
            </p:cNvSpPr>
            <p:nvPr/>
          </p:nvSpPr>
          <p:spPr bwMode="auto">
            <a:xfrm>
              <a:off x="253" y="3595"/>
              <a:ext cx="2" cy="0"/>
            </a:xfrm>
            <a:custGeom>
              <a:avLst/>
              <a:gdLst>
                <a:gd name="T0" fmla="*/ 0 w 2"/>
                <a:gd name="T1" fmla="*/ 2 w 2"/>
                <a:gd name="T2" fmla="*/ 2 w 2"/>
                <a:gd name="T3" fmla="*/ 2 w 2"/>
                <a:gd name="T4" fmla="*/ 0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0" y="0"/>
                  </a:move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5" name="Freeform 454"/>
            <p:cNvSpPr>
              <a:spLocks/>
            </p:cNvSpPr>
            <p:nvPr/>
          </p:nvSpPr>
          <p:spPr bwMode="auto">
            <a:xfrm>
              <a:off x="253" y="359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6" name="Freeform 455"/>
            <p:cNvSpPr>
              <a:spLocks/>
            </p:cNvSpPr>
            <p:nvPr/>
          </p:nvSpPr>
          <p:spPr bwMode="auto">
            <a:xfrm>
              <a:off x="259" y="3597"/>
              <a:ext cx="2" cy="0"/>
            </a:xfrm>
            <a:custGeom>
              <a:avLst/>
              <a:gdLst>
                <a:gd name="T0" fmla="*/ 2 w 2"/>
                <a:gd name="T1" fmla="*/ 2 w 2"/>
                <a:gd name="T2" fmla="*/ 0 w 2"/>
                <a:gd name="T3" fmla="*/ 0 w 2"/>
                <a:gd name="T4" fmla="*/ 2 w 2"/>
                <a:gd name="T5" fmla="*/ 2 w 2"/>
                <a:gd name="T6" fmla="*/ 2 w 2"/>
                <a:gd name="T7" fmla="*/ 0 60000 65536"/>
                <a:gd name="T8" fmla="*/ 0 60000 65536"/>
                <a:gd name="T9" fmla="*/ 0 60000 65536"/>
                <a:gd name="T10" fmla="*/ 0 60000 65536"/>
                <a:gd name="T11" fmla="*/ 0 60000 65536"/>
                <a:gd name="T12" fmla="*/ 0 60000 65536"/>
                <a:gd name="T13" fmla="*/ 0 60000 65536"/>
              </a:gdLst>
              <a:ahLst/>
              <a:cxnLst>
                <a:cxn ang="T7">
                  <a:pos x="T0" y="0"/>
                </a:cxn>
                <a:cxn ang="T8">
                  <a:pos x="T1" y="0"/>
                </a:cxn>
                <a:cxn ang="T9">
                  <a:pos x="T2" y="0"/>
                </a:cxn>
                <a:cxn ang="T10">
                  <a:pos x="T3" y="0"/>
                </a:cxn>
                <a:cxn ang="T11">
                  <a:pos x="T4" y="0"/>
                </a:cxn>
                <a:cxn ang="T12">
                  <a:pos x="T5" y="0"/>
                </a:cxn>
                <a:cxn ang="T13">
                  <a:pos x="T6"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7" name="Freeform 456"/>
            <p:cNvSpPr>
              <a:spLocks/>
            </p:cNvSpPr>
            <p:nvPr/>
          </p:nvSpPr>
          <p:spPr bwMode="auto">
            <a:xfrm>
              <a:off x="261" y="3597"/>
              <a:ext cx="0" cy="2"/>
            </a:xfrm>
            <a:custGeom>
              <a:avLst/>
              <a:gdLst>
                <a:gd name="T0" fmla="*/ 2 h 2"/>
                <a:gd name="T1" fmla="*/ 0 h 2"/>
                <a:gd name="T2" fmla="*/ 0 h 2"/>
                <a:gd name="T3" fmla="*/ 2 h 2"/>
                <a:gd name="T4" fmla="*/ 2 h 2"/>
                <a:gd name="T5" fmla="*/ 2 h 2"/>
                <a:gd name="T6" fmla="*/ 2 h 2"/>
                <a:gd name="T7" fmla="*/ 0 60000 65536"/>
                <a:gd name="T8" fmla="*/ 0 60000 65536"/>
                <a:gd name="T9" fmla="*/ 0 60000 65536"/>
                <a:gd name="T10" fmla="*/ 0 60000 65536"/>
                <a:gd name="T11" fmla="*/ 0 60000 65536"/>
                <a:gd name="T12" fmla="*/ 0 60000 65536"/>
                <a:gd name="T13" fmla="*/ 0 60000 65536"/>
              </a:gdLst>
              <a:ahLst/>
              <a:cxnLst>
                <a:cxn ang="T7">
                  <a:pos x="0" y="T0"/>
                </a:cxn>
                <a:cxn ang="T8">
                  <a:pos x="0" y="T1"/>
                </a:cxn>
                <a:cxn ang="T9">
                  <a:pos x="0" y="T2"/>
                </a:cxn>
                <a:cxn ang="T10">
                  <a:pos x="0" y="T3"/>
                </a:cxn>
                <a:cxn ang="T11">
                  <a:pos x="0" y="T4"/>
                </a:cxn>
                <a:cxn ang="T12">
                  <a:pos x="0" y="T5"/>
                </a:cxn>
                <a:cxn ang="T13">
                  <a:pos x="0" y="T6"/>
                </a:cxn>
              </a:cxnLst>
              <a:rect l="0" t="0" r="r" b="b"/>
              <a:pathLst>
                <a:path h="2">
                  <a:moveTo>
                    <a:pt x="0" y="2"/>
                  </a:move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8" name="Freeform 457"/>
            <p:cNvSpPr>
              <a:spLocks/>
            </p:cNvSpPr>
            <p:nvPr/>
          </p:nvSpPr>
          <p:spPr bwMode="auto">
            <a:xfrm>
              <a:off x="257" y="3597"/>
              <a:ext cx="2" cy="0"/>
            </a:xfrm>
            <a:custGeom>
              <a:avLst/>
              <a:gdLst>
                <a:gd name="T0" fmla="*/ 0 w 2"/>
                <a:gd name="T1" fmla="*/ 2 w 2"/>
                <a:gd name="T2" fmla="*/ 0 w 2"/>
                <a:gd name="T3" fmla="*/ 0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0" y="0"/>
                  </a:move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19" name="Freeform 458"/>
            <p:cNvSpPr>
              <a:spLocks/>
            </p:cNvSpPr>
            <p:nvPr/>
          </p:nvSpPr>
          <p:spPr bwMode="auto">
            <a:xfrm>
              <a:off x="259" y="3597"/>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0" name="Freeform 459"/>
            <p:cNvSpPr>
              <a:spLocks/>
            </p:cNvSpPr>
            <p:nvPr/>
          </p:nvSpPr>
          <p:spPr bwMode="auto">
            <a:xfrm>
              <a:off x="275" y="3605"/>
              <a:ext cx="0" cy="2"/>
            </a:xfrm>
            <a:custGeom>
              <a:avLst/>
              <a:gdLst>
                <a:gd name="T0" fmla="*/ 2 h 2"/>
                <a:gd name="T1" fmla="*/ 2 h 2"/>
                <a:gd name="T2" fmla="*/ 2 h 2"/>
                <a:gd name="T3" fmla="*/ 2 h 2"/>
                <a:gd name="T4" fmla="*/ 2 h 2"/>
                <a:gd name="T5" fmla="*/ 0 h 2"/>
                <a:gd name="T6" fmla="*/ 0 h 2"/>
                <a:gd name="T7" fmla="*/ 0 h 2"/>
                <a:gd name="T8" fmla="*/ 2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1" name="Rectangle 460"/>
            <p:cNvSpPr>
              <a:spLocks noChangeArrowheads="1"/>
            </p:cNvSpPr>
            <p:nvPr/>
          </p:nvSpPr>
          <p:spPr bwMode="auto">
            <a:xfrm>
              <a:off x="275" y="360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22" name="Rectangle 461"/>
            <p:cNvSpPr>
              <a:spLocks noChangeArrowheads="1"/>
            </p:cNvSpPr>
            <p:nvPr/>
          </p:nvSpPr>
          <p:spPr bwMode="auto">
            <a:xfrm>
              <a:off x="247" y="359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23" name="Freeform 462"/>
            <p:cNvSpPr>
              <a:spLocks/>
            </p:cNvSpPr>
            <p:nvPr/>
          </p:nvSpPr>
          <p:spPr bwMode="auto">
            <a:xfrm>
              <a:off x="245" y="3595"/>
              <a:ext cx="2" cy="0"/>
            </a:xfrm>
            <a:custGeom>
              <a:avLst/>
              <a:gdLst>
                <a:gd name="T0" fmla="*/ 0 w 2"/>
                <a:gd name="T1" fmla="*/ 0 w 2"/>
                <a:gd name="T2" fmla="*/ 2 w 2"/>
                <a:gd name="T3" fmla="*/ 2 w 2"/>
                <a:gd name="T4" fmla="*/ 2 w 2"/>
                <a:gd name="T5" fmla="*/ 0 w 2"/>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4" name="Rectangle 463"/>
            <p:cNvSpPr>
              <a:spLocks noChangeArrowheads="1"/>
            </p:cNvSpPr>
            <p:nvPr/>
          </p:nvSpPr>
          <p:spPr bwMode="auto">
            <a:xfrm>
              <a:off x="249" y="359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25" name="Freeform 464"/>
            <p:cNvSpPr>
              <a:spLocks/>
            </p:cNvSpPr>
            <p:nvPr/>
          </p:nvSpPr>
          <p:spPr bwMode="auto">
            <a:xfrm>
              <a:off x="227" y="3581"/>
              <a:ext cx="76" cy="32"/>
            </a:xfrm>
            <a:custGeom>
              <a:avLst/>
              <a:gdLst>
                <a:gd name="T0" fmla="*/ 70 w 76"/>
                <a:gd name="T1" fmla="*/ 20 h 32"/>
                <a:gd name="T2" fmla="*/ 74 w 76"/>
                <a:gd name="T3" fmla="*/ 18 h 32"/>
                <a:gd name="T4" fmla="*/ 74 w 76"/>
                <a:gd name="T5" fmla="*/ 14 h 32"/>
                <a:gd name="T6" fmla="*/ 72 w 76"/>
                <a:gd name="T7" fmla="*/ 12 h 32"/>
                <a:gd name="T8" fmla="*/ 68 w 76"/>
                <a:gd name="T9" fmla="*/ 12 h 32"/>
                <a:gd name="T10" fmla="*/ 64 w 76"/>
                <a:gd name="T11" fmla="*/ 12 h 32"/>
                <a:gd name="T12" fmla="*/ 66 w 76"/>
                <a:gd name="T13" fmla="*/ 14 h 32"/>
                <a:gd name="T14" fmla="*/ 62 w 76"/>
                <a:gd name="T15" fmla="*/ 14 h 32"/>
                <a:gd name="T16" fmla="*/ 56 w 76"/>
                <a:gd name="T17" fmla="*/ 12 h 32"/>
                <a:gd name="T18" fmla="*/ 58 w 76"/>
                <a:gd name="T19" fmla="*/ 12 h 32"/>
                <a:gd name="T20" fmla="*/ 54 w 76"/>
                <a:gd name="T21" fmla="*/ 12 h 32"/>
                <a:gd name="T22" fmla="*/ 52 w 76"/>
                <a:gd name="T23" fmla="*/ 10 h 32"/>
                <a:gd name="T24" fmla="*/ 48 w 76"/>
                <a:gd name="T25" fmla="*/ 10 h 32"/>
                <a:gd name="T26" fmla="*/ 46 w 76"/>
                <a:gd name="T27" fmla="*/ 8 h 32"/>
                <a:gd name="T28" fmla="*/ 42 w 76"/>
                <a:gd name="T29" fmla="*/ 8 h 32"/>
                <a:gd name="T30" fmla="*/ 42 w 76"/>
                <a:gd name="T31" fmla="*/ 6 h 32"/>
                <a:gd name="T32" fmla="*/ 42 w 76"/>
                <a:gd name="T33" fmla="*/ 4 h 32"/>
                <a:gd name="T34" fmla="*/ 40 w 76"/>
                <a:gd name="T35" fmla="*/ 2 h 32"/>
                <a:gd name="T36" fmla="*/ 36 w 76"/>
                <a:gd name="T37" fmla="*/ 0 h 32"/>
                <a:gd name="T38" fmla="*/ 34 w 76"/>
                <a:gd name="T39" fmla="*/ 0 h 32"/>
                <a:gd name="T40" fmla="*/ 30 w 76"/>
                <a:gd name="T41" fmla="*/ 2 h 32"/>
                <a:gd name="T42" fmla="*/ 26 w 76"/>
                <a:gd name="T43" fmla="*/ 2 h 32"/>
                <a:gd name="T44" fmla="*/ 24 w 76"/>
                <a:gd name="T45" fmla="*/ 6 h 32"/>
                <a:gd name="T46" fmla="*/ 20 w 76"/>
                <a:gd name="T47" fmla="*/ 8 h 32"/>
                <a:gd name="T48" fmla="*/ 18 w 76"/>
                <a:gd name="T49" fmla="*/ 8 h 32"/>
                <a:gd name="T50" fmla="*/ 16 w 76"/>
                <a:gd name="T51" fmla="*/ 6 h 32"/>
                <a:gd name="T52" fmla="*/ 12 w 76"/>
                <a:gd name="T53" fmla="*/ 6 h 32"/>
                <a:gd name="T54" fmla="*/ 12 w 76"/>
                <a:gd name="T55" fmla="*/ 6 h 32"/>
                <a:gd name="T56" fmla="*/ 8 w 76"/>
                <a:gd name="T57" fmla="*/ 8 h 32"/>
                <a:gd name="T58" fmla="*/ 8 w 76"/>
                <a:gd name="T59" fmla="*/ 6 h 32"/>
                <a:gd name="T60" fmla="*/ 8 w 76"/>
                <a:gd name="T61" fmla="*/ 4 h 32"/>
                <a:gd name="T62" fmla="*/ 4 w 76"/>
                <a:gd name="T63" fmla="*/ 2 h 32"/>
                <a:gd name="T64" fmla="*/ 4 w 76"/>
                <a:gd name="T65" fmla="*/ 0 h 32"/>
                <a:gd name="T66" fmla="*/ 2 w 76"/>
                <a:gd name="T67" fmla="*/ 0 h 32"/>
                <a:gd name="T68" fmla="*/ 2 w 76"/>
                <a:gd name="T69" fmla="*/ 2 h 32"/>
                <a:gd name="T70" fmla="*/ 2 w 76"/>
                <a:gd name="T71" fmla="*/ 6 h 32"/>
                <a:gd name="T72" fmla="*/ 0 w 76"/>
                <a:gd name="T73" fmla="*/ 8 h 32"/>
                <a:gd name="T74" fmla="*/ 0 w 76"/>
                <a:gd name="T75" fmla="*/ 12 h 32"/>
                <a:gd name="T76" fmla="*/ 0 w 76"/>
                <a:gd name="T77" fmla="*/ 16 h 32"/>
                <a:gd name="T78" fmla="*/ 4 w 76"/>
                <a:gd name="T79" fmla="*/ 18 h 32"/>
                <a:gd name="T80" fmla="*/ 6 w 76"/>
                <a:gd name="T81" fmla="*/ 20 h 32"/>
                <a:gd name="T82" fmla="*/ 10 w 76"/>
                <a:gd name="T83" fmla="*/ 20 h 32"/>
                <a:gd name="T84" fmla="*/ 14 w 76"/>
                <a:gd name="T85" fmla="*/ 18 h 32"/>
                <a:gd name="T86" fmla="*/ 16 w 76"/>
                <a:gd name="T87" fmla="*/ 16 h 32"/>
                <a:gd name="T88" fmla="*/ 18 w 76"/>
                <a:gd name="T89" fmla="*/ 14 h 32"/>
                <a:gd name="T90" fmla="*/ 24 w 76"/>
                <a:gd name="T91" fmla="*/ 12 h 32"/>
                <a:gd name="T92" fmla="*/ 28 w 76"/>
                <a:gd name="T93" fmla="*/ 14 h 32"/>
                <a:gd name="T94" fmla="*/ 30 w 76"/>
                <a:gd name="T95" fmla="*/ 14 h 32"/>
                <a:gd name="T96" fmla="*/ 36 w 76"/>
                <a:gd name="T97" fmla="*/ 16 h 32"/>
                <a:gd name="T98" fmla="*/ 40 w 76"/>
                <a:gd name="T99" fmla="*/ 20 h 32"/>
                <a:gd name="T100" fmla="*/ 38 w 76"/>
                <a:gd name="T101" fmla="*/ 22 h 32"/>
                <a:gd name="T102" fmla="*/ 44 w 76"/>
                <a:gd name="T103" fmla="*/ 22 h 32"/>
                <a:gd name="T104" fmla="*/ 46 w 76"/>
                <a:gd name="T105" fmla="*/ 24 h 32"/>
                <a:gd name="T106" fmla="*/ 48 w 76"/>
                <a:gd name="T107" fmla="*/ 24 h 32"/>
                <a:gd name="T108" fmla="*/ 52 w 76"/>
                <a:gd name="T109" fmla="*/ 26 h 32"/>
                <a:gd name="T110" fmla="*/ 52 w 76"/>
                <a:gd name="T111" fmla="*/ 28 h 32"/>
                <a:gd name="T112" fmla="*/ 54 w 76"/>
                <a:gd name="T113" fmla="*/ 32 h 32"/>
                <a:gd name="T114" fmla="*/ 56 w 76"/>
                <a:gd name="T115" fmla="*/ 30 h 32"/>
                <a:gd name="T116" fmla="*/ 56 w 76"/>
                <a:gd name="T117" fmla="*/ 28 h 32"/>
                <a:gd name="T118" fmla="*/ 58 w 76"/>
                <a:gd name="T119" fmla="*/ 24 h 32"/>
                <a:gd name="T120" fmla="*/ 60 w 76"/>
                <a:gd name="T121" fmla="*/ 22 h 32"/>
                <a:gd name="T122" fmla="*/ 64 w 76"/>
                <a:gd name="T123" fmla="*/ 20 h 32"/>
                <a:gd name="T124" fmla="*/ 60 w 76"/>
                <a:gd name="T125" fmla="*/ 22 h 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 h="32">
                  <a:moveTo>
                    <a:pt x="64" y="20"/>
                  </a:moveTo>
                  <a:lnTo>
                    <a:pt x="64" y="20"/>
                  </a:lnTo>
                  <a:lnTo>
                    <a:pt x="66" y="20"/>
                  </a:lnTo>
                  <a:lnTo>
                    <a:pt x="68" y="20"/>
                  </a:lnTo>
                  <a:lnTo>
                    <a:pt x="70" y="20"/>
                  </a:lnTo>
                  <a:lnTo>
                    <a:pt x="72" y="20"/>
                  </a:lnTo>
                  <a:lnTo>
                    <a:pt x="74" y="20"/>
                  </a:lnTo>
                  <a:lnTo>
                    <a:pt x="74" y="18"/>
                  </a:lnTo>
                  <a:lnTo>
                    <a:pt x="74" y="16"/>
                  </a:lnTo>
                  <a:lnTo>
                    <a:pt x="74" y="14"/>
                  </a:lnTo>
                  <a:lnTo>
                    <a:pt x="76" y="14"/>
                  </a:lnTo>
                  <a:lnTo>
                    <a:pt x="74" y="14"/>
                  </a:lnTo>
                  <a:lnTo>
                    <a:pt x="72" y="12"/>
                  </a:lnTo>
                  <a:lnTo>
                    <a:pt x="70" y="12"/>
                  </a:lnTo>
                  <a:lnTo>
                    <a:pt x="68" y="12"/>
                  </a:lnTo>
                  <a:lnTo>
                    <a:pt x="66" y="12"/>
                  </a:lnTo>
                  <a:lnTo>
                    <a:pt x="64" y="12"/>
                  </a:lnTo>
                  <a:lnTo>
                    <a:pt x="62" y="12"/>
                  </a:lnTo>
                  <a:lnTo>
                    <a:pt x="64" y="12"/>
                  </a:lnTo>
                  <a:lnTo>
                    <a:pt x="64" y="14"/>
                  </a:lnTo>
                  <a:lnTo>
                    <a:pt x="66" y="14"/>
                  </a:lnTo>
                  <a:lnTo>
                    <a:pt x="64" y="14"/>
                  </a:lnTo>
                  <a:lnTo>
                    <a:pt x="62" y="14"/>
                  </a:lnTo>
                  <a:lnTo>
                    <a:pt x="62" y="12"/>
                  </a:lnTo>
                  <a:lnTo>
                    <a:pt x="60" y="12"/>
                  </a:lnTo>
                  <a:lnTo>
                    <a:pt x="58" y="12"/>
                  </a:lnTo>
                  <a:lnTo>
                    <a:pt x="56" y="12"/>
                  </a:lnTo>
                  <a:lnTo>
                    <a:pt x="58" y="12"/>
                  </a:lnTo>
                  <a:lnTo>
                    <a:pt x="58" y="14"/>
                  </a:lnTo>
                  <a:lnTo>
                    <a:pt x="56" y="14"/>
                  </a:lnTo>
                  <a:lnTo>
                    <a:pt x="54" y="12"/>
                  </a:lnTo>
                  <a:lnTo>
                    <a:pt x="54" y="10"/>
                  </a:lnTo>
                  <a:lnTo>
                    <a:pt x="52" y="10"/>
                  </a:lnTo>
                  <a:lnTo>
                    <a:pt x="50" y="10"/>
                  </a:lnTo>
                  <a:lnTo>
                    <a:pt x="48" y="10"/>
                  </a:lnTo>
                  <a:lnTo>
                    <a:pt x="50" y="10"/>
                  </a:lnTo>
                  <a:lnTo>
                    <a:pt x="48" y="10"/>
                  </a:lnTo>
                  <a:lnTo>
                    <a:pt x="46" y="10"/>
                  </a:lnTo>
                  <a:lnTo>
                    <a:pt x="46" y="8"/>
                  </a:lnTo>
                  <a:lnTo>
                    <a:pt x="44" y="8"/>
                  </a:lnTo>
                  <a:lnTo>
                    <a:pt x="42" y="8"/>
                  </a:lnTo>
                  <a:lnTo>
                    <a:pt x="42" y="6"/>
                  </a:lnTo>
                  <a:lnTo>
                    <a:pt x="42" y="4"/>
                  </a:lnTo>
                  <a:lnTo>
                    <a:pt x="40" y="4"/>
                  </a:lnTo>
                  <a:lnTo>
                    <a:pt x="40" y="2"/>
                  </a:lnTo>
                  <a:lnTo>
                    <a:pt x="38" y="2"/>
                  </a:lnTo>
                  <a:lnTo>
                    <a:pt x="36" y="0"/>
                  </a:lnTo>
                  <a:lnTo>
                    <a:pt x="34" y="0"/>
                  </a:lnTo>
                  <a:lnTo>
                    <a:pt x="32" y="0"/>
                  </a:lnTo>
                  <a:lnTo>
                    <a:pt x="30" y="0"/>
                  </a:lnTo>
                  <a:lnTo>
                    <a:pt x="30" y="2"/>
                  </a:lnTo>
                  <a:lnTo>
                    <a:pt x="28" y="2"/>
                  </a:lnTo>
                  <a:lnTo>
                    <a:pt x="26" y="2"/>
                  </a:lnTo>
                  <a:lnTo>
                    <a:pt x="26" y="4"/>
                  </a:lnTo>
                  <a:lnTo>
                    <a:pt x="24" y="4"/>
                  </a:lnTo>
                  <a:lnTo>
                    <a:pt x="24" y="6"/>
                  </a:lnTo>
                  <a:lnTo>
                    <a:pt x="22" y="6"/>
                  </a:lnTo>
                  <a:lnTo>
                    <a:pt x="22" y="8"/>
                  </a:lnTo>
                  <a:lnTo>
                    <a:pt x="20" y="8"/>
                  </a:lnTo>
                  <a:lnTo>
                    <a:pt x="20" y="6"/>
                  </a:lnTo>
                  <a:lnTo>
                    <a:pt x="18" y="6"/>
                  </a:lnTo>
                  <a:lnTo>
                    <a:pt x="18" y="8"/>
                  </a:lnTo>
                  <a:lnTo>
                    <a:pt x="18" y="6"/>
                  </a:lnTo>
                  <a:lnTo>
                    <a:pt x="16" y="6"/>
                  </a:lnTo>
                  <a:lnTo>
                    <a:pt x="16" y="8"/>
                  </a:lnTo>
                  <a:lnTo>
                    <a:pt x="16" y="6"/>
                  </a:lnTo>
                  <a:lnTo>
                    <a:pt x="14" y="6"/>
                  </a:lnTo>
                  <a:lnTo>
                    <a:pt x="12" y="6"/>
                  </a:lnTo>
                  <a:lnTo>
                    <a:pt x="10" y="6"/>
                  </a:lnTo>
                  <a:lnTo>
                    <a:pt x="12" y="6"/>
                  </a:lnTo>
                  <a:lnTo>
                    <a:pt x="10" y="6"/>
                  </a:lnTo>
                  <a:lnTo>
                    <a:pt x="8" y="8"/>
                  </a:lnTo>
                  <a:lnTo>
                    <a:pt x="8" y="6"/>
                  </a:lnTo>
                  <a:lnTo>
                    <a:pt x="6" y="6"/>
                  </a:lnTo>
                  <a:lnTo>
                    <a:pt x="6" y="8"/>
                  </a:lnTo>
                  <a:lnTo>
                    <a:pt x="6" y="6"/>
                  </a:lnTo>
                  <a:lnTo>
                    <a:pt x="8" y="6"/>
                  </a:lnTo>
                  <a:lnTo>
                    <a:pt x="10" y="6"/>
                  </a:lnTo>
                  <a:lnTo>
                    <a:pt x="8" y="6"/>
                  </a:lnTo>
                  <a:lnTo>
                    <a:pt x="8" y="4"/>
                  </a:lnTo>
                  <a:lnTo>
                    <a:pt x="6" y="4"/>
                  </a:lnTo>
                  <a:lnTo>
                    <a:pt x="4" y="4"/>
                  </a:lnTo>
                  <a:lnTo>
                    <a:pt x="4" y="2"/>
                  </a:lnTo>
                  <a:lnTo>
                    <a:pt x="4" y="0"/>
                  </a:lnTo>
                  <a:lnTo>
                    <a:pt x="2" y="0"/>
                  </a:lnTo>
                  <a:lnTo>
                    <a:pt x="2" y="2"/>
                  </a:lnTo>
                  <a:lnTo>
                    <a:pt x="2" y="4"/>
                  </a:lnTo>
                  <a:lnTo>
                    <a:pt x="2" y="6"/>
                  </a:lnTo>
                  <a:lnTo>
                    <a:pt x="0" y="6"/>
                  </a:lnTo>
                  <a:lnTo>
                    <a:pt x="0" y="8"/>
                  </a:lnTo>
                  <a:lnTo>
                    <a:pt x="0" y="10"/>
                  </a:lnTo>
                  <a:lnTo>
                    <a:pt x="0" y="12"/>
                  </a:lnTo>
                  <a:lnTo>
                    <a:pt x="0" y="14"/>
                  </a:lnTo>
                  <a:lnTo>
                    <a:pt x="0" y="16"/>
                  </a:lnTo>
                  <a:lnTo>
                    <a:pt x="2" y="16"/>
                  </a:lnTo>
                  <a:lnTo>
                    <a:pt x="2" y="18"/>
                  </a:lnTo>
                  <a:lnTo>
                    <a:pt x="4" y="18"/>
                  </a:lnTo>
                  <a:lnTo>
                    <a:pt x="6" y="18"/>
                  </a:lnTo>
                  <a:lnTo>
                    <a:pt x="6" y="20"/>
                  </a:lnTo>
                  <a:lnTo>
                    <a:pt x="8" y="20"/>
                  </a:lnTo>
                  <a:lnTo>
                    <a:pt x="10" y="20"/>
                  </a:lnTo>
                  <a:lnTo>
                    <a:pt x="12" y="20"/>
                  </a:lnTo>
                  <a:lnTo>
                    <a:pt x="14" y="18"/>
                  </a:lnTo>
                  <a:lnTo>
                    <a:pt x="14" y="16"/>
                  </a:lnTo>
                  <a:lnTo>
                    <a:pt x="16" y="16"/>
                  </a:lnTo>
                  <a:lnTo>
                    <a:pt x="18" y="14"/>
                  </a:lnTo>
                  <a:lnTo>
                    <a:pt x="20" y="14"/>
                  </a:lnTo>
                  <a:lnTo>
                    <a:pt x="22" y="14"/>
                  </a:lnTo>
                  <a:lnTo>
                    <a:pt x="22" y="12"/>
                  </a:lnTo>
                  <a:lnTo>
                    <a:pt x="24" y="12"/>
                  </a:lnTo>
                  <a:lnTo>
                    <a:pt x="24" y="14"/>
                  </a:lnTo>
                  <a:lnTo>
                    <a:pt x="26" y="14"/>
                  </a:lnTo>
                  <a:lnTo>
                    <a:pt x="28" y="14"/>
                  </a:lnTo>
                  <a:lnTo>
                    <a:pt x="30" y="14"/>
                  </a:lnTo>
                  <a:lnTo>
                    <a:pt x="32" y="14"/>
                  </a:lnTo>
                  <a:lnTo>
                    <a:pt x="32" y="16"/>
                  </a:lnTo>
                  <a:lnTo>
                    <a:pt x="34" y="16"/>
                  </a:lnTo>
                  <a:lnTo>
                    <a:pt x="36" y="16"/>
                  </a:lnTo>
                  <a:lnTo>
                    <a:pt x="36" y="18"/>
                  </a:lnTo>
                  <a:lnTo>
                    <a:pt x="38" y="18"/>
                  </a:lnTo>
                  <a:lnTo>
                    <a:pt x="40" y="18"/>
                  </a:lnTo>
                  <a:lnTo>
                    <a:pt x="40" y="20"/>
                  </a:lnTo>
                  <a:lnTo>
                    <a:pt x="40" y="22"/>
                  </a:lnTo>
                  <a:lnTo>
                    <a:pt x="38" y="22"/>
                  </a:lnTo>
                  <a:lnTo>
                    <a:pt x="40" y="22"/>
                  </a:lnTo>
                  <a:lnTo>
                    <a:pt x="42" y="22"/>
                  </a:lnTo>
                  <a:lnTo>
                    <a:pt x="44" y="22"/>
                  </a:lnTo>
                  <a:lnTo>
                    <a:pt x="44" y="24"/>
                  </a:lnTo>
                  <a:lnTo>
                    <a:pt x="46" y="24"/>
                  </a:lnTo>
                  <a:lnTo>
                    <a:pt x="48" y="24"/>
                  </a:lnTo>
                  <a:lnTo>
                    <a:pt x="50" y="24"/>
                  </a:lnTo>
                  <a:lnTo>
                    <a:pt x="50" y="26"/>
                  </a:lnTo>
                  <a:lnTo>
                    <a:pt x="52" y="26"/>
                  </a:lnTo>
                  <a:lnTo>
                    <a:pt x="52" y="28"/>
                  </a:lnTo>
                  <a:lnTo>
                    <a:pt x="52" y="26"/>
                  </a:lnTo>
                  <a:lnTo>
                    <a:pt x="52" y="28"/>
                  </a:lnTo>
                  <a:lnTo>
                    <a:pt x="52" y="30"/>
                  </a:lnTo>
                  <a:lnTo>
                    <a:pt x="52" y="32"/>
                  </a:lnTo>
                  <a:lnTo>
                    <a:pt x="54" y="32"/>
                  </a:lnTo>
                  <a:lnTo>
                    <a:pt x="56" y="30"/>
                  </a:lnTo>
                  <a:lnTo>
                    <a:pt x="56" y="28"/>
                  </a:lnTo>
                  <a:lnTo>
                    <a:pt x="56" y="26"/>
                  </a:lnTo>
                  <a:lnTo>
                    <a:pt x="56" y="24"/>
                  </a:lnTo>
                  <a:lnTo>
                    <a:pt x="58" y="24"/>
                  </a:lnTo>
                  <a:lnTo>
                    <a:pt x="60" y="22"/>
                  </a:lnTo>
                  <a:lnTo>
                    <a:pt x="60" y="20"/>
                  </a:lnTo>
                  <a:lnTo>
                    <a:pt x="62" y="20"/>
                  </a:lnTo>
                  <a:lnTo>
                    <a:pt x="64" y="20"/>
                  </a:lnTo>
                  <a:lnTo>
                    <a:pt x="64" y="18"/>
                  </a:lnTo>
                  <a:lnTo>
                    <a:pt x="64" y="20"/>
                  </a:lnTo>
                  <a:lnTo>
                    <a:pt x="64" y="18"/>
                  </a:lnTo>
                  <a:lnTo>
                    <a:pt x="66" y="20"/>
                  </a:lnTo>
                  <a:lnTo>
                    <a:pt x="64" y="20"/>
                  </a:lnTo>
                  <a:lnTo>
                    <a:pt x="62" y="20"/>
                  </a:lnTo>
                  <a:lnTo>
                    <a:pt x="60" y="22"/>
                  </a:lnTo>
                  <a:lnTo>
                    <a:pt x="62" y="20"/>
                  </a:lnTo>
                  <a:lnTo>
                    <a:pt x="64" y="2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6" name="Freeform 465"/>
            <p:cNvSpPr>
              <a:spLocks/>
            </p:cNvSpPr>
            <p:nvPr/>
          </p:nvSpPr>
          <p:spPr bwMode="auto">
            <a:xfrm>
              <a:off x="243" y="3587"/>
              <a:ext cx="2" cy="0"/>
            </a:xfrm>
            <a:custGeom>
              <a:avLst/>
              <a:gdLst>
                <a:gd name="T0" fmla="*/ 2 w 2"/>
                <a:gd name="T1" fmla="*/ 0 w 2"/>
                <a:gd name="T2" fmla="*/ 0 w 2"/>
                <a:gd name="T3" fmla="*/ 0 w 2"/>
                <a:gd name="T4" fmla="*/ 2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2" y="0"/>
                  </a:move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7" name="Freeform 466"/>
            <p:cNvSpPr>
              <a:spLocks/>
            </p:cNvSpPr>
            <p:nvPr/>
          </p:nvSpPr>
          <p:spPr bwMode="auto">
            <a:xfrm>
              <a:off x="273" y="3605"/>
              <a:ext cx="2" cy="0"/>
            </a:xfrm>
            <a:custGeom>
              <a:avLst/>
              <a:gdLst>
                <a:gd name="T0" fmla="*/ 2 w 2"/>
                <a:gd name="T1" fmla="*/ 2 w 2"/>
                <a:gd name="T2" fmla="*/ 2 w 2"/>
                <a:gd name="T3" fmla="*/ 2 w 2"/>
                <a:gd name="T4" fmla="*/ 0 w 2"/>
                <a:gd name="T5" fmla="*/ 0 w 2"/>
                <a:gd name="T6" fmla="*/ 0 w 2"/>
                <a:gd name="T7" fmla="*/ 2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8" name="Freeform 467"/>
            <p:cNvSpPr>
              <a:spLocks/>
            </p:cNvSpPr>
            <p:nvPr/>
          </p:nvSpPr>
          <p:spPr bwMode="auto">
            <a:xfrm>
              <a:off x="277" y="3607"/>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29" name="Freeform 468"/>
            <p:cNvSpPr>
              <a:spLocks/>
            </p:cNvSpPr>
            <p:nvPr/>
          </p:nvSpPr>
          <p:spPr bwMode="auto">
            <a:xfrm>
              <a:off x="275" y="3607"/>
              <a:ext cx="2" cy="0"/>
            </a:xfrm>
            <a:custGeom>
              <a:avLst/>
              <a:gdLst>
                <a:gd name="T0" fmla="*/ 2 w 2"/>
                <a:gd name="T1" fmla="*/ 2 w 2"/>
                <a:gd name="T2" fmla="*/ 0 w 2"/>
                <a:gd name="T3" fmla="*/ 2 w 2"/>
                <a:gd name="T4" fmla="*/ 2 w 2"/>
                <a:gd name="T5" fmla="*/ 0 60000 65536"/>
                <a:gd name="T6" fmla="*/ 0 60000 65536"/>
                <a:gd name="T7" fmla="*/ 0 60000 65536"/>
                <a:gd name="T8" fmla="*/ 0 60000 65536"/>
                <a:gd name="T9" fmla="*/ 0 60000 65536"/>
              </a:gdLst>
              <a:ahLst/>
              <a:cxnLst>
                <a:cxn ang="T5">
                  <a:pos x="T0" y="0"/>
                </a:cxn>
                <a:cxn ang="T6">
                  <a:pos x="T1" y="0"/>
                </a:cxn>
                <a:cxn ang="T7">
                  <a:pos x="T2" y="0"/>
                </a:cxn>
                <a:cxn ang="T8">
                  <a:pos x="T3" y="0"/>
                </a:cxn>
                <a:cxn ang="T9">
                  <a:pos x="T4"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0" name="Freeform 469"/>
            <p:cNvSpPr>
              <a:spLocks/>
            </p:cNvSpPr>
            <p:nvPr/>
          </p:nvSpPr>
          <p:spPr bwMode="auto">
            <a:xfrm>
              <a:off x="277" y="3607"/>
              <a:ext cx="2" cy="2"/>
            </a:xfrm>
            <a:custGeom>
              <a:avLst/>
              <a:gdLst>
                <a:gd name="T0" fmla="*/ 2 w 2"/>
                <a:gd name="T1" fmla="*/ 2 h 2"/>
                <a:gd name="T2" fmla="*/ 0 w 2"/>
                <a:gd name="T3" fmla="*/ 2 h 2"/>
                <a:gd name="T4" fmla="*/ 0 w 2"/>
                <a:gd name="T5" fmla="*/ 2 h 2"/>
                <a:gd name="T6" fmla="*/ 0 w 2"/>
                <a:gd name="T7" fmla="*/ 2 h 2"/>
                <a:gd name="T8" fmla="*/ 0 w 2"/>
                <a:gd name="T9" fmla="*/ 0 h 2"/>
                <a:gd name="T10" fmla="*/ 0 w 2"/>
                <a:gd name="T11" fmla="*/ 0 h 2"/>
                <a:gd name="T12" fmla="*/ 0 w 2"/>
                <a:gd name="T13" fmla="*/ 2 h 2"/>
                <a:gd name="T14" fmla="*/ 2 w 2"/>
                <a:gd name="T15" fmla="*/ 2 h 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2">
                  <a:moveTo>
                    <a:pt x="2" y="2"/>
                  </a:moveTo>
                  <a:lnTo>
                    <a:pt x="0" y="2"/>
                  </a:lnTo>
                  <a:lnTo>
                    <a:pt x="0" y="0"/>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1" name="Freeform 470"/>
            <p:cNvSpPr>
              <a:spLocks/>
            </p:cNvSpPr>
            <p:nvPr/>
          </p:nvSpPr>
          <p:spPr bwMode="auto">
            <a:xfrm>
              <a:off x="247" y="3595"/>
              <a:ext cx="2" cy="0"/>
            </a:xfrm>
            <a:custGeom>
              <a:avLst/>
              <a:gdLst>
                <a:gd name="T0" fmla="*/ 2 w 2"/>
                <a:gd name="T1" fmla="*/ 2 w 2"/>
                <a:gd name="T2" fmla="*/ 0 w 2"/>
                <a:gd name="T3" fmla="*/ 2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2" name="Rectangle 471"/>
            <p:cNvSpPr>
              <a:spLocks noChangeArrowheads="1"/>
            </p:cNvSpPr>
            <p:nvPr/>
          </p:nvSpPr>
          <p:spPr bwMode="auto">
            <a:xfrm>
              <a:off x="273" y="360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433" name="Freeform 472"/>
            <p:cNvSpPr>
              <a:spLocks/>
            </p:cNvSpPr>
            <p:nvPr/>
          </p:nvSpPr>
          <p:spPr bwMode="auto">
            <a:xfrm>
              <a:off x="249" y="3595"/>
              <a:ext cx="2" cy="0"/>
            </a:xfrm>
            <a:custGeom>
              <a:avLst/>
              <a:gdLst>
                <a:gd name="T0" fmla="*/ 0 w 2"/>
                <a:gd name="T1" fmla="*/ 0 w 2"/>
                <a:gd name="T2" fmla="*/ 2 w 2"/>
                <a:gd name="T3" fmla="*/ 2 w 2"/>
                <a:gd name="T4" fmla="*/ 2 w 2"/>
                <a:gd name="T5" fmla="*/ 0 w 2"/>
                <a:gd name="T6" fmla="*/ 0 60000 65536"/>
                <a:gd name="T7" fmla="*/ 0 60000 65536"/>
                <a:gd name="T8" fmla="*/ 0 60000 65536"/>
                <a:gd name="T9" fmla="*/ 0 60000 65536"/>
                <a:gd name="T10" fmla="*/ 0 60000 65536"/>
                <a:gd name="T11" fmla="*/ 0 60000 65536"/>
              </a:gdLst>
              <a:ahLst/>
              <a:cxnLst>
                <a:cxn ang="T6">
                  <a:pos x="T0" y="0"/>
                </a:cxn>
                <a:cxn ang="T7">
                  <a:pos x="T1" y="0"/>
                </a:cxn>
                <a:cxn ang="T8">
                  <a:pos x="T2" y="0"/>
                </a:cxn>
                <a:cxn ang="T9">
                  <a:pos x="T3" y="0"/>
                </a:cxn>
                <a:cxn ang="T10">
                  <a:pos x="T4" y="0"/>
                </a:cxn>
                <a:cxn ang="T11">
                  <a:pos x="T5"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4" name="Freeform 473"/>
            <p:cNvSpPr>
              <a:spLocks/>
            </p:cNvSpPr>
            <p:nvPr/>
          </p:nvSpPr>
          <p:spPr bwMode="auto">
            <a:xfrm>
              <a:off x="471" y="3535"/>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0 w 2"/>
                <a:gd name="T23" fmla="*/ 2 h 2"/>
                <a:gd name="T24" fmla="*/ 2 w 2"/>
                <a:gd name="T25" fmla="*/ 2 h 2"/>
                <a:gd name="T26" fmla="*/ 2 w 2"/>
                <a:gd name="T27" fmla="*/ 2 h 2"/>
                <a:gd name="T28" fmla="*/ 2 w 2"/>
                <a:gd name="T29" fmla="*/ 0 h 2"/>
                <a:gd name="T30" fmla="*/ 2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5" name="Freeform 474"/>
            <p:cNvSpPr>
              <a:spLocks/>
            </p:cNvSpPr>
            <p:nvPr/>
          </p:nvSpPr>
          <p:spPr bwMode="auto">
            <a:xfrm>
              <a:off x="333" y="3463"/>
              <a:ext cx="2" cy="2"/>
            </a:xfrm>
            <a:custGeom>
              <a:avLst/>
              <a:gdLst>
                <a:gd name="T0" fmla="*/ 0 w 2"/>
                <a:gd name="T1" fmla="*/ 2 h 2"/>
                <a:gd name="T2" fmla="*/ 0 w 2"/>
                <a:gd name="T3" fmla="*/ 0 h 2"/>
                <a:gd name="T4" fmla="*/ 2 w 2"/>
                <a:gd name="T5" fmla="*/ 0 h 2"/>
                <a:gd name="T6" fmla="*/ 2 w 2"/>
                <a:gd name="T7" fmla="*/ 0 h 2"/>
                <a:gd name="T8" fmla="*/ 2 w 2"/>
                <a:gd name="T9" fmla="*/ 0 h 2"/>
                <a:gd name="T10" fmla="*/ 2 w 2"/>
                <a:gd name="T11" fmla="*/ 0 h 2"/>
                <a:gd name="T12" fmla="*/ 2 w 2"/>
                <a:gd name="T13" fmla="*/ 0 h 2"/>
                <a:gd name="T14" fmla="*/ 2 w 2"/>
                <a:gd name="T15" fmla="*/ 0 h 2"/>
                <a:gd name="T16" fmla="*/ 0 w 2"/>
                <a:gd name="T17" fmla="*/ 0 h 2"/>
                <a:gd name="T18" fmla="*/ 0 w 2"/>
                <a:gd name="T19" fmla="*/ 0 h 2"/>
                <a:gd name="T20" fmla="*/ 0 w 2"/>
                <a:gd name="T21" fmla="*/ 0 h 2"/>
                <a:gd name="T22" fmla="*/ 0 w 2"/>
                <a:gd name="T23" fmla="*/ 2 h 2"/>
                <a:gd name="T24" fmla="*/ 0 w 2"/>
                <a:gd name="T25" fmla="*/ 2 h 2"/>
                <a:gd name="T26" fmla="*/ 0 w 2"/>
                <a:gd name="T27" fmla="*/ 2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0" y="2"/>
                  </a:moveTo>
                  <a:lnTo>
                    <a:pt x="0" y="0"/>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6" name="Freeform 475"/>
            <p:cNvSpPr>
              <a:spLocks/>
            </p:cNvSpPr>
            <p:nvPr/>
          </p:nvSpPr>
          <p:spPr bwMode="auto">
            <a:xfrm>
              <a:off x="355" y="3447"/>
              <a:ext cx="2" cy="2"/>
            </a:xfrm>
            <a:custGeom>
              <a:avLst/>
              <a:gdLst>
                <a:gd name="T0" fmla="*/ 0 w 2"/>
                <a:gd name="T1" fmla="*/ 2 h 2"/>
                <a:gd name="T2" fmla="*/ 2 w 2"/>
                <a:gd name="T3" fmla="*/ 0 h 2"/>
                <a:gd name="T4" fmla="*/ 2 w 2"/>
                <a:gd name="T5" fmla="*/ 0 h 2"/>
                <a:gd name="T6" fmla="*/ 2 w 2"/>
                <a:gd name="T7" fmla="*/ 0 h 2"/>
                <a:gd name="T8" fmla="*/ 2 w 2"/>
                <a:gd name="T9" fmla="*/ 0 h 2"/>
                <a:gd name="T10" fmla="*/ 2 w 2"/>
                <a:gd name="T11" fmla="*/ 0 h 2"/>
                <a:gd name="T12" fmla="*/ 2 w 2"/>
                <a:gd name="T13" fmla="*/ 0 h 2"/>
                <a:gd name="T14" fmla="*/ 2 w 2"/>
                <a:gd name="T15" fmla="*/ 0 h 2"/>
                <a:gd name="T16" fmla="*/ 2 w 2"/>
                <a:gd name="T17" fmla="*/ 0 h 2"/>
                <a:gd name="T18" fmla="*/ 2 w 2"/>
                <a:gd name="T19" fmla="*/ 2 h 2"/>
                <a:gd name="T20" fmla="*/ 0 w 2"/>
                <a:gd name="T21" fmla="*/ 2 h 2"/>
                <a:gd name="T22" fmla="*/ 0 w 2"/>
                <a:gd name="T23" fmla="*/ 2 h 2"/>
                <a:gd name="T24" fmla="*/ 0 w 2"/>
                <a:gd name="T25" fmla="*/ 2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2"/>
                  </a:moveTo>
                  <a:lnTo>
                    <a:pt x="2" y="0"/>
                  </a:lnTo>
                  <a:lnTo>
                    <a:pt x="2" y="2"/>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7" name="Freeform 476"/>
            <p:cNvSpPr>
              <a:spLocks/>
            </p:cNvSpPr>
            <p:nvPr/>
          </p:nvSpPr>
          <p:spPr bwMode="auto">
            <a:xfrm>
              <a:off x="359" y="3445"/>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2 w 2"/>
                <a:gd name="T11" fmla="*/ 0 h 2"/>
                <a:gd name="T12" fmla="*/ 0 w 2"/>
                <a:gd name="T13" fmla="*/ 2 h 2"/>
                <a:gd name="T14" fmla="*/ 0 w 2"/>
                <a:gd name="T15" fmla="*/ 2 h 2"/>
                <a:gd name="T16" fmla="*/ 0 w 2"/>
                <a:gd name="T17" fmla="*/ 2 h 2"/>
                <a:gd name="T18" fmla="*/ 0 w 2"/>
                <a:gd name="T19" fmla="*/ 2 h 2"/>
                <a:gd name="T20" fmla="*/ 2 w 2"/>
                <a:gd name="T21" fmla="*/ 2 h 2"/>
                <a:gd name="T22" fmla="*/ 2 w 2"/>
                <a:gd name="T23" fmla="*/ 0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2" y="0"/>
                  </a:moveTo>
                  <a:lnTo>
                    <a:pt x="2"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8" name="Freeform 477"/>
            <p:cNvSpPr>
              <a:spLocks/>
            </p:cNvSpPr>
            <p:nvPr/>
          </p:nvSpPr>
          <p:spPr bwMode="auto">
            <a:xfrm>
              <a:off x="311" y="3479"/>
              <a:ext cx="2" cy="2"/>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2 w 2"/>
                <a:gd name="T13" fmla="*/ 2 h 2"/>
                <a:gd name="T14" fmla="*/ 2 w 2"/>
                <a:gd name="T15" fmla="*/ 0 h 2"/>
                <a:gd name="T16" fmla="*/ 2 w 2"/>
                <a:gd name="T17" fmla="*/ 0 h 2"/>
                <a:gd name="T18" fmla="*/ 2 w 2"/>
                <a:gd name="T19" fmla="*/ 0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2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2"/>
                  </a:moveTo>
                  <a:lnTo>
                    <a:pt x="0" y="2"/>
                  </a:lnTo>
                  <a:lnTo>
                    <a:pt x="2" y="2"/>
                  </a:lnTo>
                  <a:lnTo>
                    <a:pt x="2"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39" name="Freeform 478"/>
            <p:cNvSpPr>
              <a:spLocks/>
            </p:cNvSpPr>
            <p:nvPr/>
          </p:nvSpPr>
          <p:spPr bwMode="auto">
            <a:xfrm>
              <a:off x="141" y="4133"/>
              <a:ext cx="14" cy="14"/>
            </a:xfrm>
            <a:custGeom>
              <a:avLst/>
              <a:gdLst>
                <a:gd name="T0" fmla="*/ 14 w 14"/>
                <a:gd name="T1" fmla="*/ 4 h 14"/>
                <a:gd name="T2" fmla="*/ 14 w 14"/>
                <a:gd name="T3" fmla="*/ 4 h 14"/>
                <a:gd name="T4" fmla="*/ 14 w 14"/>
                <a:gd name="T5" fmla="*/ 2 h 14"/>
                <a:gd name="T6" fmla="*/ 14 w 14"/>
                <a:gd name="T7" fmla="*/ 2 h 14"/>
                <a:gd name="T8" fmla="*/ 12 w 14"/>
                <a:gd name="T9" fmla="*/ 4 h 14"/>
                <a:gd name="T10" fmla="*/ 12 w 14"/>
                <a:gd name="T11" fmla="*/ 4 h 14"/>
                <a:gd name="T12" fmla="*/ 10 w 14"/>
                <a:gd name="T13" fmla="*/ 4 h 14"/>
                <a:gd name="T14" fmla="*/ 10 w 14"/>
                <a:gd name="T15" fmla="*/ 4 h 14"/>
                <a:gd name="T16" fmla="*/ 10 w 14"/>
                <a:gd name="T17" fmla="*/ 4 h 14"/>
                <a:gd name="T18" fmla="*/ 8 w 14"/>
                <a:gd name="T19" fmla="*/ 4 h 14"/>
                <a:gd name="T20" fmla="*/ 8 w 14"/>
                <a:gd name="T21" fmla="*/ 4 h 14"/>
                <a:gd name="T22" fmla="*/ 8 w 14"/>
                <a:gd name="T23" fmla="*/ 2 h 14"/>
                <a:gd name="T24" fmla="*/ 8 w 14"/>
                <a:gd name="T25" fmla="*/ 2 h 14"/>
                <a:gd name="T26" fmla="*/ 8 w 14"/>
                <a:gd name="T27" fmla="*/ 2 h 14"/>
                <a:gd name="T28" fmla="*/ 6 w 14"/>
                <a:gd name="T29" fmla="*/ 0 h 14"/>
                <a:gd name="T30" fmla="*/ 6 w 14"/>
                <a:gd name="T31" fmla="*/ 0 h 14"/>
                <a:gd name="T32" fmla="*/ 4 w 14"/>
                <a:gd name="T33" fmla="*/ 0 h 14"/>
                <a:gd name="T34" fmla="*/ 2 w 14"/>
                <a:gd name="T35" fmla="*/ 0 h 14"/>
                <a:gd name="T36" fmla="*/ 0 w 14"/>
                <a:gd name="T37" fmla="*/ 2 h 14"/>
                <a:gd name="T38" fmla="*/ 0 w 14"/>
                <a:gd name="T39" fmla="*/ 2 h 14"/>
                <a:gd name="T40" fmla="*/ 0 w 14"/>
                <a:gd name="T41" fmla="*/ 4 h 14"/>
                <a:gd name="T42" fmla="*/ 0 w 14"/>
                <a:gd name="T43" fmla="*/ 4 h 14"/>
                <a:gd name="T44" fmla="*/ 2 w 14"/>
                <a:gd name="T45" fmla="*/ 4 h 14"/>
                <a:gd name="T46" fmla="*/ 2 w 14"/>
                <a:gd name="T47" fmla="*/ 4 h 14"/>
                <a:gd name="T48" fmla="*/ 2 w 14"/>
                <a:gd name="T49" fmla="*/ 4 h 14"/>
                <a:gd name="T50" fmla="*/ 4 w 14"/>
                <a:gd name="T51" fmla="*/ 6 h 14"/>
                <a:gd name="T52" fmla="*/ 4 w 14"/>
                <a:gd name="T53" fmla="*/ 6 h 14"/>
                <a:gd name="T54" fmla="*/ 4 w 14"/>
                <a:gd name="T55" fmla="*/ 6 h 14"/>
                <a:gd name="T56" fmla="*/ 6 w 14"/>
                <a:gd name="T57" fmla="*/ 6 h 14"/>
                <a:gd name="T58" fmla="*/ 6 w 14"/>
                <a:gd name="T59" fmla="*/ 6 h 14"/>
                <a:gd name="T60" fmla="*/ 6 w 14"/>
                <a:gd name="T61" fmla="*/ 8 h 14"/>
                <a:gd name="T62" fmla="*/ 6 w 14"/>
                <a:gd name="T63" fmla="*/ 8 h 14"/>
                <a:gd name="T64" fmla="*/ 6 w 14"/>
                <a:gd name="T65" fmla="*/ 10 h 14"/>
                <a:gd name="T66" fmla="*/ 6 w 14"/>
                <a:gd name="T67" fmla="*/ 10 h 14"/>
                <a:gd name="T68" fmla="*/ 6 w 14"/>
                <a:gd name="T69" fmla="*/ 10 h 14"/>
                <a:gd name="T70" fmla="*/ 4 w 14"/>
                <a:gd name="T71" fmla="*/ 10 h 14"/>
                <a:gd name="T72" fmla="*/ 4 w 14"/>
                <a:gd name="T73" fmla="*/ 10 h 14"/>
                <a:gd name="T74" fmla="*/ 4 w 14"/>
                <a:gd name="T75" fmla="*/ 12 h 14"/>
                <a:gd name="T76" fmla="*/ 4 w 14"/>
                <a:gd name="T77" fmla="*/ 12 h 14"/>
                <a:gd name="T78" fmla="*/ 4 w 14"/>
                <a:gd name="T79" fmla="*/ 12 h 14"/>
                <a:gd name="T80" fmla="*/ 6 w 14"/>
                <a:gd name="T81" fmla="*/ 12 h 14"/>
                <a:gd name="T82" fmla="*/ 6 w 14"/>
                <a:gd name="T83" fmla="*/ 12 h 14"/>
                <a:gd name="T84" fmla="*/ 6 w 14"/>
                <a:gd name="T85" fmla="*/ 14 h 14"/>
                <a:gd name="T86" fmla="*/ 6 w 14"/>
                <a:gd name="T87" fmla="*/ 14 h 14"/>
                <a:gd name="T88" fmla="*/ 8 w 14"/>
                <a:gd name="T89" fmla="*/ 12 h 14"/>
                <a:gd name="T90" fmla="*/ 8 w 14"/>
                <a:gd name="T91" fmla="*/ 14 h 14"/>
                <a:gd name="T92" fmla="*/ 8 w 14"/>
                <a:gd name="T93" fmla="*/ 14 h 14"/>
                <a:gd name="T94" fmla="*/ 8 w 14"/>
                <a:gd name="T95" fmla="*/ 12 h 14"/>
                <a:gd name="T96" fmla="*/ 8 w 14"/>
                <a:gd name="T97" fmla="*/ 12 h 14"/>
                <a:gd name="T98" fmla="*/ 8 w 14"/>
                <a:gd name="T99" fmla="*/ 12 h 14"/>
                <a:gd name="T100" fmla="*/ 8 w 14"/>
                <a:gd name="T101" fmla="*/ 10 h 14"/>
                <a:gd name="T102" fmla="*/ 10 w 14"/>
                <a:gd name="T103" fmla="*/ 12 h 14"/>
                <a:gd name="T104" fmla="*/ 10 w 14"/>
                <a:gd name="T105" fmla="*/ 10 h 14"/>
                <a:gd name="T106" fmla="*/ 10 w 14"/>
                <a:gd name="T107" fmla="*/ 10 h 14"/>
                <a:gd name="T108" fmla="*/ 10 w 14"/>
                <a:gd name="T109" fmla="*/ 8 h 14"/>
                <a:gd name="T110" fmla="*/ 10 w 14"/>
                <a:gd name="T111" fmla="*/ 8 h 14"/>
                <a:gd name="T112" fmla="*/ 10 w 14"/>
                <a:gd name="T113" fmla="*/ 6 h 14"/>
                <a:gd name="T114" fmla="*/ 10 w 14"/>
                <a:gd name="T115" fmla="*/ 6 h 14"/>
                <a:gd name="T116" fmla="*/ 12 w 14"/>
                <a:gd name="T117" fmla="*/ 4 h 14"/>
                <a:gd name="T118" fmla="*/ 12 w 14"/>
                <a:gd name="T119" fmla="*/ 4 h 1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 h="14">
                  <a:moveTo>
                    <a:pt x="12" y="4"/>
                  </a:moveTo>
                  <a:lnTo>
                    <a:pt x="12" y="4"/>
                  </a:lnTo>
                  <a:lnTo>
                    <a:pt x="14" y="4"/>
                  </a:lnTo>
                  <a:lnTo>
                    <a:pt x="14" y="2"/>
                  </a:lnTo>
                  <a:lnTo>
                    <a:pt x="12" y="4"/>
                  </a:lnTo>
                  <a:lnTo>
                    <a:pt x="10" y="4"/>
                  </a:lnTo>
                  <a:lnTo>
                    <a:pt x="8" y="4"/>
                  </a:lnTo>
                  <a:lnTo>
                    <a:pt x="10" y="4"/>
                  </a:lnTo>
                  <a:lnTo>
                    <a:pt x="8" y="4"/>
                  </a:lnTo>
                  <a:lnTo>
                    <a:pt x="8" y="2"/>
                  </a:lnTo>
                  <a:lnTo>
                    <a:pt x="8" y="4"/>
                  </a:lnTo>
                  <a:lnTo>
                    <a:pt x="8" y="2"/>
                  </a:lnTo>
                  <a:lnTo>
                    <a:pt x="6" y="2"/>
                  </a:lnTo>
                  <a:lnTo>
                    <a:pt x="6" y="0"/>
                  </a:lnTo>
                  <a:lnTo>
                    <a:pt x="4" y="0"/>
                  </a:lnTo>
                  <a:lnTo>
                    <a:pt x="2" y="0"/>
                  </a:lnTo>
                  <a:lnTo>
                    <a:pt x="2" y="2"/>
                  </a:lnTo>
                  <a:lnTo>
                    <a:pt x="0" y="2"/>
                  </a:lnTo>
                  <a:lnTo>
                    <a:pt x="0" y="4"/>
                  </a:lnTo>
                  <a:lnTo>
                    <a:pt x="2" y="4"/>
                  </a:lnTo>
                  <a:lnTo>
                    <a:pt x="4" y="6"/>
                  </a:lnTo>
                  <a:lnTo>
                    <a:pt x="6" y="6"/>
                  </a:lnTo>
                  <a:lnTo>
                    <a:pt x="6" y="8"/>
                  </a:lnTo>
                  <a:lnTo>
                    <a:pt x="6" y="10"/>
                  </a:lnTo>
                  <a:lnTo>
                    <a:pt x="4" y="10"/>
                  </a:lnTo>
                  <a:lnTo>
                    <a:pt x="4" y="12"/>
                  </a:lnTo>
                  <a:lnTo>
                    <a:pt x="6" y="12"/>
                  </a:lnTo>
                  <a:lnTo>
                    <a:pt x="6" y="14"/>
                  </a:lnTo>
                  <a:lnTo>
                    <a:pt x="6" y="12"/>
                  </a:lnTo>
                  <a:lnTo>
                    <a:pt x="8" y="12"/>
                  </a:lnTo>
                  <a:lnTo>
                    <a:pt x="8" y="14"/>
                  </a:lnTo>
                  <a:lnTo>
                    <a:pt x="8" y="12"/>
                  </a:lnTo>
                  <a:lnTo>
                    <a:pt x="8" y="10"/>
                  </a:lnTo>
                  <a:lnTo>
                    <a:pt x="10" y="12"/>
                  </a:lnTo>
                  <a:lnTo>
                    <a:pt x="10" y="10"/>
                  </a:lnTo>
                  <a:lnTo>
                    <a:pt x="10" y="8"/>
                  </a:lnTo>
                  <a:lnTo>
                    <a:pt x="10" y="6"/>
                  </a:lnTo>
                  <a:lnTo>
                    <a:pt x="12"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0" name="Freeform 479"/>
            <p:cNvSpPr>
              <a:spLocks/>
            </p:cNvSpPr>
            <p:nvPr/>
          </p:nvSpPr>
          <p:spPr bwMode="auto">
            <a:xfrm>
              <a:off x="153" y="4131"/>
              <a:ext cx="16" cy="14"/>
            </a:xfrm>
            <a:custGeom>
              <a:avLst/>
              <a:gdLst>
                <a:gd name="T0" fmla="*/ 14 w 16"/>
                <a:gd name="T1" fmla="*/ 0 h 14"/>
                <a:gd name="T2" fmla="*/ 14 w 16"/>
                <a:gd name="T3" fmla="*/ 0 h 14"/>
                <a:gd name="T4" fmla="*/ 12 w 16"/>
                <a:gd name="T5" fmla="*/ 0 h 14"/>
                <a:gd name="T6" fmla="*/ 12 w 16"/>
                <a:gd name="T7" fmla="*/ 0 h 14"/>
                <a:gd name="T8" fmla="*/ 12 w 16"/>
                <a:gd name="T9" fmla="*/ 0 h 14"/>
                <a:gd name="T10" fmla="*/ 12 w 16"/>
                <a:gd name="T11" fmla="*/ 2 h 14"/>
                <a:gd name="T12" fmla="*/ 12 w 16"/>
                <a:gd name="T13" fmla="*/ 4 h 14"/>
                <a:gd name="T14" fmla="*/ 12 w 16"/>
                <a:gd name="T15" fmla="*/ 4 h 14"/>
                <a:gd name="T16" fmla="*/ 12 w 16"/>
                <a:gd name="T17" fmla="*/ 6 h 14"/>
                <a:gd name="T18" fmla="*/ 10 w 16"/>
                <a:gd name="T19" fmla="*/ 6 h 14"/>
                <a:gd name="T20" fmla="*/ 10 w 16"/>
                <a:gd name="T21" fmla="*/ 8 h 14"/>
                <a:gd name="T22" fmla="*/ 8 w 16"/>
                <a:gd name="T23" fmla="*/ 8 h 14"/>
                <a:gd name="T24" fmla="*/ 8 w 16"/>
                <a:gd name="T25" fmla="*/ 8 h 14"/>
                <a:gd name="T26" fmla="*/ 6 w 16"/>
                <a:gd name="T27" fmla="*/ 8 h 14"/>
                <a:gd name="T28" fmla="*/ 6 w 16"/>
                <a:gd name="T29" fmla="*/ 10 h 14"/>
                <a:gd name="T30" fmla="*/ 6 w 16"/>
                <a:gd name="T31" fmla="*/ 10 h 14"/>
                <a:gd name="T32" fmla="*/ 6 w 16"/>
                <a:gd name="T33" fmla="*/ 10 h 14"/>
                <a:gd name="T34" fmla="*/ 4 w 16"/>
                <a:gd name="T35" fmla="*/ 10 h 14"/>
                <a:gd name="T36" fmla="*/ 4 w 16"/>
                <a:gd name="T37" fmla="*/ 10 h 14"/>
                <a:gd name="T38" fmla="*/ 2 w 16"/>
                <a:gd name="T39" fmla="*/ 10 h 14"/>
                <a:gd name="T40" fmla="*/ 2 w 16"/>
                <a:gd name="T41" fmla="*/ 10 h 14"/>
                <a:gd name="T42" fmla="*/ 0 w 16"/>
                <a:gd name="T43" fmla="*/ 12 h 14"/>
                <a:gd name="T44" fmla="*/ 2 w 16"/>
                <a:gd name="T45" fmla="*/ 12 h 14"/>
                <a:gd name="T46" fmla="*/ 2 w 16"/>
                <a:gd name="T47" fmla="*/ 12 h 14"/>
                <a:gd name="T48" fmla="*/ 2 w 16"/>
                <a:gd name="T49" fmla="*/ 12 h 14"/>
                <a:gd name="T50" fmla="*/ 2 w 16"/>
                <a:gd name="T51" fmla="*/ 14 h 14"/>
                <a:gd name="T52" fmla="*/ 2 w 16"/>
                <a:gd name="T53" fmla="*/ 14 h 14"/>
                <a:gd name="T54" fmla="*/ 2 w 16"/>
                <a:gd name="T55" fmla="*/ 12 h 14"/>
                <a:gd name="T56" fmla="*/ 4 w 16"/>
                <a:gd name="T57" fmla="*/ 12 h 14"/>
                <a:gd name="T58" fmla="*/ 4 w 16"/>
                <a:gd name="T59" fmla="*/ 12 h 14"/>
                <a:gd name="T60" fmla="*/ 6 w 16"/>
                <a:gd name="T61" fmla="*/ 12 h 14"/>
                <a:gd name="T62" fmla="*/ 6 w 16"/>
                <a:gd name="T63" fmla="*/ 10 h 14"/>
                <a:gd name="T64" fmla="*/ 8 w 16"/>
                <a:gd name="T65" fmla="*/ 10 h 14"/>
                <a:gd name="T66" fmla="*/ 8 w 16"/>
                <a:gd name="T67" fmla="*/ 10 h 14"/>
                <a:gd name="T68" fmla="*/ 10 w 16"/>
                <a:gd name="T69" fmla="*/ 10 h 14"/>
                <a:gd name="T70" fmla="*/ 10 w 16"/>
                <a:gd name="T71" fmla="*/ 10 h 14"/>
                <a:gd name="T72" fmla="*/ 10 w 16"/>
                <a:gd name="T73" fmla="*/ 10 h 14"/>
                <a:gd name="T74" fmla="*/ 10 w 16"/>
                <a:gd name="T75" fmla="*/ 12 h 14"/>
                <a:gd name="T76" fmla="*/ 12 w 16"/>
                <a:gd name="T77" fmla="*/ 12 h 14"/>
                <a:gd name="T78" fmla="*/ 12 w 16"/>
                <a:gd name="T79" fmla="*/ 10 h 14"/>
                <a:gd name="T80" fmla="*/ 12 w 16"/>
                <a:gd name="T81" fmla="*/ 10 h 14"/>
                <a:gd name="T82" fmla="*/ 12 w 16"/>
                <a:gd name="T83" fmla="*/ 10 h 14"/>
                <a:gd name="T84" fmla="*/ 14 w 16"/>
                <a:gd name="T85" fmla="*/ 10 h 14"/>
                <a:gd name="T86" fmla="*/ 14 w 16"/>
                <a:gd name="T87" fmla="*/ 10 h 14"/>
                <a:gd name="T88" fmla="*/ 14 w 16"/>
                <a:gd name="T89" fmla="*/ 8 h 14"/>
                <a:gd name="T90" fmla="*/ 14 w 16"/>
                <a:gd name="T91" fmla="*/ 8 h 14"/>
                <a:gd name="T92" fmla="*/ 14 w 16"/>
                <a:gd name="T93" fmla="*/ 6 h 14"/>
                <a:gd name="T94" fmla="*/ 14 w 16"/>
                <a:gd name="T95" fmla="*/ 6 h 14"/>
                <a:gd name="T96" fmla="*/ 14 w 16"/>
                <a:gd name="T97" fmla="*/ 4 h 14"/>
                <a:gd name="T98" fmla="*/ 14 w 16"/>
                <a:gd name="T99" fmla="*/ 4 h 14"/>
                <a:gd name="T100" fmla="*/ 14 w 16"/>
                <a:gd name="T101" fmla="*/ 4 h 14"/>
                <a:gd name="T102" fmla="*/ 14 w 16"/>
                <a:gd name="T103" fmla="*/ 2 h 14"/>
                <a:gd name="T104" fmla="*/ 14 w 16"/>
                <a:gd name="T105" fmla="*/ 2 h 14"/>
                <a:gd name="T106" fmla="*/ 16 w 16"/>
                <a:gd name="T107" fmla="*/ 2 h 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6" h="14">
                  <a:moveTo>
                    <a:pt x="16" y="0"/>
                  </a:moveTo>
                  <a:lnTo>
                    <a:pt x="16" y="0"/>
                  </a:lnTo>
                  <a:lnTo>
                    <a:pt x="14" y="0"/>
                  </a:lnTo>
                  <a:lnTo>
                    <a:pt x="12" y="0"/>
                  </a:lnTo>
                  <a:lnTo>
                    <a:pt x="12" y="2"/>
                  </a:lnTo>
                  <a:lnTo>
                    <a:pt x="12" y="4"/>
                  </a:lnTo>
                  <a:lnTo>
                    <a:pt x="12" y="6"/>
                  </a:lnTo>
                  <a:lnTo>
                    <a:pt x="10" y="6"/>
                  </a:lnTo>
                  <a:lnTo>
                    <a:pt x="10" y="8"/>
                  </a:lnTo>
                  <a:lnTo>
                    <a:pt x="8" y="8"/>
                  </a:lnTo>
                  <a:lnTo>
                    <a:pt x="6" y="8"/>
                  </a:lnTo>
                  <a:lnTo>
                    <a:pt x="6" y="10"/>
                  </a:lnTo>
                  <a:lnTo>
                    <a:pt x="4" y="10"/>
                  </a:lnTo>
                  <a:lnTo>
                    <a:pt x="2" y="10"/>
                  </a:lnTo>
                  <a:lnTo>
                    <a:pt x="0" y="12"/>
                  </a:lnTo>
                  <a:lnTo>
                    <a:pt x="2" y="12"/>
                  </a:lnTo>
                  <a:lnTo>
                    <a:pt x="2" y="14"/>
                  </a:lnTo>
                  <a:lnTo>
                    <a:pt x="2" y="12"/>
                  </a:lnTo>
                  <a:lnTo>
                    <a:pt x="4" y="12"/>
                  </a:lnTo>
                  <a:lnTo>
                    <a:pt x="4" y="10"/>
                  </a:lnTo>
                  <a:lnTo>
                    <a:pt x="6" y="10"/>
                  </a:lnTo>
                  <a:lnTo>
                    <a:pt x="6" y="12"/>
                  </a:lnTo>
                  <a:lnTo>
                    <a:pt x="6" y="10"/>
                  </a:lnTo>
                  <a:lnTo>
                    <a:pt x="8" y="10"/>
                  </a:lnTo>
                  <a:lnTo>
                    <a:pt x="10" y="10"/>
                  </a:lnTo>
                  <a:lnTo>
                    <a:pt x="10" y="12"/>
                  </a:lnTo>
                  <a:lnTo>
                    <a:pt x="10" y="10"/>
                  </a:lnTo>
                  <a:lnTo>
                    <a:pt x="10" y="12"/>
                  </a:lnTo>
                  <a:lnTo>
                    <a:pt x="12" y="12"/>
                  </a:lnTo>
                  <a:lnTo>
                    <a:pt x="12" y="10"/>
                  </a:lnTo>
                  <a:lnTo>
                    <a:pt x="14" y="10"/>
                  </a:lnTo>
                  <a:lnTo>
                    <a:pt x="14" y="8"/>
                  </a:lnTo>
                  <a:lnTo>
                    <a:pt x="14" y="6"/>
                  </a:lnTo>
                  <a:lnTo>
                    <a:pt x="14" y="4"/>
                  </a:lnTo>
                  <a:lnTo>
                    <a:pt x="14" y="2"/>
                  </a:lnTo>
                  <a:lnTo>
                    <a:pt x="16" y="2"/>
                  </a:lnTo>
                  <a:lnTo>
                    <a:pt x="16"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1" name="Freeform 480"/>
            <p:cNvSpPr>
              <a:spLocks/>
            </p:cNvSpPr>
            <p:nvPr/>
          </p:nvSpPr>
          <p:spPr bwMode="auto">
            <a:xfrm>
              <a:off x="171" y="4127"/>
              <a:ext cx="12" cy="18"/>
            </a:xfrm>
            <a:custGeom>
              <a:avLst/>
              <a:gdLst>
                <a:gd name="T0" fmla="*/ 12 w 12"/>
                <a:gd name="T1" fmla="*/ 8 h 18"/>
                <a:gd name="T2" fmla="*/ 12 w 12"/>
                <a:gd name="T3" fmla="*/ 8 h 18"/>
                <a:gd name="T4" fmla="*/ 12 w 12"/>
                <a:gd name="T5" fmla="*/ 6 h 18"/>
                <a:gd name="T6" fmla="*/ 10 w 12"/>
                <a:gd name="T7" fmla="*/ 6 h 18"/>
                <a:gd name="T8" fmla="*/ 10 w 12"/>
                <a:gd name="T9" fmla="*/ 6 h 18"/>
                <a:gd name="T10" fmla="*/ 8 w 12"/>
                <a:gd name="T11" fmla="*/ 6 h 18"/>
                <a:gd name="T12" fmla="*/ 8 w 12"/>
                <a:gd name="T13" fmla="*/ 6 h 18"/>
                <a:gd name="T14" fmla="*/ 6 w 12"/>
                <a:gd name="T15" fmla="*/ 6 h 18"/>
                <a:gd name="T16" fmla="*/ 8 w 12"/>
                <a:gd name="T17" fmla="*/ 4 h 18"/>
                <a:gd name="T18" fmla="*/ 8 w 12"/>
                <a:gd name="T19" fmla="*/ 4 h 18"/>
                <a:gd name="T20" fmla="*/ 8 w 12"/>
                <a:gd name="T21" fmla="*/ 2 h 18"/>
                <a:gd name="T22" fmla="*/ 8 w 12"/>
                <a:gd name="T23" fmla="*/ 0 h 18"/>
                <a:gd name="T24" fmla="*/ 8 w 12"/>
                <a:gd name="T25" fmla="*/ 0 h 18"/>
                <a:gd name="T26" fmla="*/ 6 w 12"/>
                <a:gd name="T27" fmla="*/ 0 h 18"/>
                <a:gd name="T28" fmla="*/ 4 w 12"/>
                <a:gd name="T29" fmla="*/ 2 h 18"/>
                <a:gd name="T30" fmla="*/ 4 w 12"/>
                <a:gd name="T31" fmla="*/ 2 h 18"/>
                <a:gd name="T32" fmla="*/ 4 w 12"/>
                <a:gd name="T33" fmla="*/ 4 h 18"/>
                <a:gd name="T34" fmla="*/ 6 w 12"/>
                <a:gd name="T35" fmla="*/ 6 h 18"/>
                <a:gd name="T36" fmla="*/ 4 w 12"/>
                <a:gd name="T37" fmla="*/ 6 h 18"/>
                <a:gd name="T38" fmla="*/ 4 w 12"/>
                <a:gd name="T39" fmla="*/ 6 h 18"/>
                <a:gd name="T40" fmla="*/ 4 w 12"/>
                <a:gd name="T41" fmla="*/ 8 h 18"/>
                <a:gd name="T42" fmla="*/ 6 w 12"/>
                <a:gd name="T43" fmla="*/ 8 h 18"/>
                <a:gd name="T44" fmla="*/ 4 w 12"/>
                <a:gd name="T45" fmla="*/ 10 h 18"/>
                <a:gd name="T46" fmla="*/ 2 w 12"/>
                <a:gd name="T47" fmla="*/ 10 h 18"/>
                <a:gd name="T48" fmla="*/ 2 w 12"/>
                <a:gd name="T49" fmla="*/ 8 h 18"/>
                <a:gd name="T50" fmla="*/ 0 w 12"/>
                <a:gd name="T51" fmla="*/ 8 h 18"/>
                <a:gd name="T52" fmla="*/ 2 w 12"/>
                <a:gd name="T53" fmla="*/ 10 h 18"/>
                <a:gd name="T54" fmla="*/ 2 w 12"/>
                <a:gd name="T55" fmla="*/ 10 h 18"/>
                <a:gd name="T56" fmla="*/ 2 w 12"/>
                <a:gd name="T57" fmla="*/ 10 h 18"/>
                <a:gd name="T58" fmla="*/ 2 w 12"/>
                <a:gd name="T59" fmla="*/ 12 h 18"/>
                <a:gd name="T60" fmla="*/ 2 w 12"/>
                <a:gd name="T61" fmla="*/ 12 h 18"/>
                <a:gd name="T62" fmla="*/ 2 w 12"/>
                <a:gd name="T63" fmla="*/ 14 h 18"/>
                <a:gd name="T64" fmla="*/ 0 w 12"/>
                <a:gd name="T65" fmla="*/ 14 h 18"/>
                <a:gd name="T66" fmla="*/ 0 w 12"/>
                <a:gd name="T67" fmla="*/ 16 h 18"/>
                <a:gd name="T68" fmla="*/ 0 w 12"/>
                <a:gd name="T69" fmla="*/ 18 h 18"/>
                <a:gd name="T70" fmla="*/ 2 w 12"/>
                <a:gd name="T71" fmla="*/ 18 h 18"/>
                <a:gd name="T72" fmla="*/ 2 w 12"/>
                <a:gd name="T73" fmla="*/ 18 h 18"/>
                <a:gd name="T74" fmla="*/ 2 w 12"/>
                <a:gd name="T75" fmla="*/ 16 h 18"/>
                <a:gd name="T76" fmla="*/ 2 w 12"/>
                <a:gd name="T77" fmla="*/ 14 h 18"/>
                <a:gd name="T78" fmla="*/ 4 w 12"/>
                <a:gd name="T79" fmla="*/ 12 h 18"/>
                <a:gd name="T80" fmla="*/ 4 w 12"/>
                <a:gd name="T81" fmla="*/ 14 h 18"/>
                <a:gd name="T82" fmla="*/ 4 w 12"/>
                <a:gd name="T83" fmla="*/ 16 h 18"/>
                <a:gd name="T84" fmla="*/ 4 w 12"/>
                <a:gd name="T85" fmla="*/ 16 h 18"/>
                <a:gd name="T86" fmla="*/ 4 w 12"/>
                <a:gd name="T87" fmla="*/ 16 h 18"/>
                <a:gd name="T88" fmla="*/ 6 w 12"/>
                <a:gd name="T89" fmla="*/ 16 h 18"/>
                <a:gd name="T90" fmla="*/ 6 w 12"/>
                <a:gd name="T91" fmla="*/ 16 h 18"/>
                <a:gd name="T92" fmla="*/ 6 w 12"/>
                <a:gd name="T93" fmla="*/ 16 h 18"/>
                <a:gd name="T94" fmla="*/ 6 w 12"/>
                <a:gd name="T95" fmla="*/ 14 h 18"/>
                <a:gd name="T96" fmla="*/ 6 w 12"/>
                <a:gd name="T97" fmla="*/ 14 h 18"/>
                <a:gd name="T98" fmla="*/ 8 w 12"/>
                <a:gd name="T99" fmla="*/ 14 h 18"/>
                <a:gd name="T100" fmla="*/ 8 w 12"/>
                <a:gd name="T101" fmla="*/ 12 h 18"/>
                <a:gd name="T102" fmla="*/ 10 w 12"/>
                <a:gd name="T103" fmla="*/ 12 h 18"/>
                <a:gd name="T104" fmla="*/ 10 w 12"/>
                <a:gd name="T105" fmla="*/ 10 h 18"/>
                <a:gd name="T106" fmla="*/ 10 w 12"/>
                <a:gd name="T107" fmla="*/ 10 h 18"/>
                <a:gd name="T108" fmla="*/ 12 w 12"/>
                <a:gd name="T109" fmla="*/ 10 h 18"/>
                <a:gd name="T110" fmla="*/ 12 w 12"/>
                <a:gd name="T111" fmla="*/ 10 h 1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 h="18">
                  <a:moveTo>
                    <a:pt x="12" y="10"/>
                  </a:moveTo>
                  <a:lnTo>
                    <a:pt x="12" y="10"/>
                  </a:lnTo>
                  <a:lnTo>
                    <a:pt x="12" y="8"/>
                  </a:lnTo>
                  <a:lnTo>
                    <a:pt x="12" y="6"/>
                  </a:lnTo>
                  <a:lnTo>
                    <a:pt x="10" y="6"/>
                  </a:lnTo>
                  <a:lnTo>
                    <a:pt x="8" y="6"/>
                  </a:lnTo>
                  <a:lnTo>
                    <a:pt x="6" y="6"/>
                  </a:lnTo>
                  <a:lnTo>
                    <a:pt x="8" y="6"/>
                  </a:lnTo>
                  <a:lnTo>
                    <a:pt x="8" y="4"/>
                  </a:lnTo>
                  <a:lnTo>
                    <a:pt x="8" y="2"/>
                  </a:lnTo>
                  <a:lnTo>
                    <a:pt x="8" y="0"/>
                  </a:lnTo>
                  <a:lnTo>
                    <a:pt x="6" y="0"/>
                  </a:lnTo>
                  <a:lnTo>
                    <a:pt x="6" y="2"/>
                  </a:lnTo>
                  <a:lnTo>
                    <a:pt x="4" y="2"/>
                  </a:lnTo>
                  <a:lnTo>
                    <a:pt x="4" y="0"/>
                  </a:lnTo>
                  <a:lnTo>
                    <a:pt x="4" y="2"/>
                  </a:lnTo>
                  <a:lnTo>
                    <a:pt x="4" y="4"/>
                  </a:lnTo>
                  <a:lnTo>
                    <a:pt x="6" y="6"/>
                  </a:lnTo>
                  <a:lnTo>
                    <a:pt x="4" y="6"/>
                  </a:lnTo>
                  <a:lnTo>
                    <a:pt x="4" y="8"/>
                  </a:lnTo>
                  <a:lnTo>
                    <a:pt x="6" y="8"/>
                  </a:lnTo>
                  <a:lnTo>
                    <a:pt x="6" y="10"/>
                  </a:lnTo>
                  <a:lnTo>
                    <a:pt x="4" y="8"/>
                  </a:lnTo>
                  <a:lnTo>
                    <a:pt x="4" y="10"/>
                  </a:lnTo>
                  <a:lnTo>
                    <a:pt x="2" y="10"/>
                  </a:lnTo>
                  <a:lnTo>
                    <a:pt x="2" y="8"/>
                  </a:lnTo>
                  <a:lnTo>
                    <a:pt x="0" y="8"/>
                  </a:lnTo>
                  <a:lnTo>
                    <a:pt x="0" y="10"/>
                  </a:lnTo>
                  <a:lnTo>
                    <a:pt x="2" y="10"/>
                  </a:lnTo>
                  <a:lnTo>
                    <a:pt x="4" y="10"/>
                  </a:lnTo>
                  <a:lnTo>
                    <a:pt x="2" y="10"/>
                  </a:lnTo>
                  <a:lnTo>
                    <a:pt x="2" y="12"/>
                  </a:lnTo>
                  <a:lnTo>
                    <a:pt x="2" y="10"/>
                  </a:lnTo>
                  <a:lnTo>
                    <a:pt x="2" y="12"/>
                  </a:lnTo>
                  <a:lnTo>
                    <a:pt x="2" y="14"/>
                  </a:lnTo>
                  <a:lnTo>
                    <a:pt x="0" y="14"/>
                  </a:lnTo>
                  <a:lnTo>
                    <a:pt x="0" y="16"/>
                  </a:lnTo>
                  <a:lnTo>
                    <a:pt x="0" y="18"/>
                  </a:lnTo>
                  <a:lnTo>
                    <a:pt x="2" y="18"/>
                  </a:lnTo>
                  <a:lnTo>
                    <a:pt x="2" y="16"/>
                  </a:lnTo>
                  <a:lnTo>
                    <a:pt x="2" y="14"/>
                  </a:lnTo>
                  <a:lnTo>
                    <a:pt x="4" y="12"/>
                  </a:lnTo>
                  <a:lnTo>
                    <a:pt x="4" y="14"/>
                  </a:lnTo>
                  <a:lnTo>
                    <a:pt x="4" y="16"/>
                  </a:lnTo>
                  <a:lnTo>
                    <a:pt x="4" y="18"/>
                  </a:lnTo>
                  <a:lnTo>
                    <a:pt x="4" y="16"/>
                  </a:lnTo>
                  <a:lnTo>
                    <a:pt x="6" y="16"/>
                  </a:lnTo>
                  <a:lnTo>
                    <a:pt x="6" y="14"/>
                  </a:lnTo>
                  <a:lnTo>
                    <a:pt x="8" y="14"/>
                  </a:lnTo>
                  <a:lnTo>
                    <a:pt x="8" y="12"/>
                  </a:lnTo>
                  <a:lnTo>
                    <a:pt x="10" y="12"/>
                  </a:lnTo>
                  <a:lnTo>
                    <a:pt x="10" y="10"/>
                  </a:lnTo>
                  <a:lnTo>
                    <a:pt x="12" y="10"/>
                  </a:lnTo>
                  <a:lnTo>
                    <a:pt x="12" y="12"/>
                  </a:lnTo>
                  <a:lnTo>
                    <a:pt x="12" y="1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2" name="Freeform 481"/>
            <p:cNvSpPr>
              <a:spLocks/>
            </p:cNvSpPr>
            <p:nvPr/>
          </p:nvSpPr>
          <p:spPr bwMode="auto">
            <a:xfrm>
              <a:off x="187" y="4119"/>
              <a:ext cx="6" cy="6"/>
            </a:xfrm>
            <a:custGeom>
              <a:avLst/>
              <a:gdLst>
                <a:gd name="T0" fmla="*/ 0 w 6"/>
                <a:gd name="T1" fmla="*/ 4 h 6"/>
                <a:gd name="T2" fmla="*/ 2 w 6"/>
                <a:gd name="T3" fmla="*/ 6 h 6"/>
                <a:gd name="T4" fmla="*/ 2 w 6"/>
                <a:gd name="T5" fmla="*/ 6 h 6"/>
                <a:gd name="T6" fmla="*/ 2 w 6"/>
                <a:gd name="T7" fmla="*/ 6 h 6"/>
                <a:gd name="T8" fmla="*/ 2 w 6"/>
                <a:gd name="T9" fmla="*/ 6 h 6"/>
                <a:gd name="T10" fmla="*/ 4 w 6"/>
                <a:gd name="T11" fmla="*/ 6 h 6"/>
                <a:gd name="T12" fmla="*/ 4 w 6"/>
                <a:gd name="T13" fmla="*/ 6 h 6"/>
                <a:gd name="T14" fmla="*/ 4 w 6"/>
                <a:gd name="T15" fmla="*/ 6 h 6"/>
                <a:gd name="T16" fmla="*/ 4 w 6"/>
                <a:gd name="T17" fmla="*/ 6 h 6"/>
                <a:gd name="T18" fmla="*/ 4 w 6"/>
                <a:gd name="T19" fmla="*/ 6 h 6"/>
                <a:gd name="T20" fmla="*/ 4 w 6"/>
                <a:gd name="T21" fmla="*/ 6 h 6"/>
                <a:gd name="T22" fmla="*/ 4 w 6"/>
                <a:gd name="T23" fmla="*/ 6 h 6"/>
                <a:gd name="T24" fmla="*/ 4 w 6"/>
                <a:gd name="T25" fmla="*/ 6 h 6"/>
                <a:gd name="T26" fmla="*/ 4 w 6"/>
                <a:gd name="T27" fmla="*/ 4 h 6"/>
                <a:gd name="T28" fmla="*/ 4 w 6"/>
                <a:gd name="T29" fmla="*/ 4 h 6"/>
                <a:gd name="T30" fmla="*/ 4 w 6"/>
                <a:gd name="T31" fmla="*/ 4 h 6"/>
                <a:gd name="T32" fmla="*/ 6 w 6"/>
                <a:gd name="T33" fmla="*/ 4 h 6"/>
                <a:gd name="T34" fmla="*/ 6 w 6"/>
                <a:gd name="T35" fmla="*/ 4 h 6"/>
                <a:gd name="T36" fmla="*/ 6 w 6"/>
                <a:gd name="T37" fmla="*/ 4 h 6"/>
                <a:gd name="T38" fmla="*/ 6 w 6"/>
                <a:gd name="T39" fmla="*/ 4 h 6"/>
                <a:gd name="T40" fmla="*/ 4 w 6"/>
                <a:gd name="T41" fmla="*/ 4 h 6"/>
                <a:gd name="T42" fmla="*/ 4 w 6"/>
                <a:gd name="T43" fmla="*/ 4 h 6"/>
                <a:gd name="T44" fmla="*/ 4 w 6"/>
                <a:gd name="T45" fmla="*/ 2 h 6"/>
                <a:gd name="T46" fmla="*/ 4 w 6"/>
                <a:gd name="T47" fmla="*/ 2 h 6"/>
                <a:gd name="T48" fmla="*/ 4 w 6"/>
                <a:gd name="T49" fmla="*/ 2 h 6"/>
                <a:gd name="T50" fmla="*/ 4 w 6"/>
                <a:gd name="T51" fmla="*/ 2 h 6"/>
                <a:gd name="T52" fmla="*/ 4 w 6"/>
                <a:gd name="T53" fmla="*/ 0 h 6"/>
                <a:gd name="T54" fmla="*/ 4 w 6"/>
                <a:gd name="T55" fmla="*/ 0 h 6"/>
                <a:gd name="T56" fmla="*/ 2 w 6"/>
                <a:gd name="T57" fmla="*/ 0 h 6"/>
                <a:gd name="T58" fmla="*/ 2 w 6"/>
                <a:gd name="T59" fmla="*/ 0 h 6"/>
                <a:gd name="T60" fmla="*/ 2 w 6"/>
                <a:gd name="T61" fmla="*/ 0 h 6"/>
                <a:gd name="T62" fmla="*/ 0 w 6"/>
                <a:gd name="T63" fmla="*/ 0 h 6"/>
                <a:gd name="T64" fmla="*/ 0 w 6"/>
                <a:gd name="T65" fmla="*/ 2 h 6"/>
                <a:gd name="T66" fmla="*/ 0 w 6"/>
                <a:gd name="T67" fmla="*/ 2 h 6"/>
                <a:gd name="T68" fmla="*/ 0 w 6"/>
                <a:gd name="T69" fmla="*/ 2 h 6"/>
                <a:gd name="T70" fmla="*/ 0 w 6"/>
                <a:gd name="T71" fmla="*/ 4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 h="6">
                  <a:moveTo>
                    <a:pt x="0" y="4"/>
                  </a:moveTo>
                  <a:lnTo>
                    <a:pt x="0" y="4"/>
                  </a:lnTo>
                  <a:lnTo>
                    <a:pt x="2" y="6"/>
                  </a:lnTo>
                  <a:lnTo>
                    <a:pt x="4" y="6"/>
                  </a:lnTo>
                  <a:lnTo>
                    <a:pt x="4" y="4"/>
                  </a:lnTo>
                  <a:lnTo>
                    <a:pt x="6" y="4"/>
                  </a:lnTo>
                  <a:lnTo>
                    <a:pt x="4" y="4"/>
                  </a:lnTo>
                  <a:lnTo>
                    <a:pt x="4" y="2"/>
                  </a:lnTo>
                  <a:lnTo>
                    <a:pt x="4" y="0"/>
                  </a:lnTo>
                  <a:lnTo>
                    <a:pt x="2" y="0"/>
                  </a:lnTo>
                  <a:lnTo>
                    <a:pt x="0" y="0"/>
                  </a:lnTo>
                  <a:lnTo>
                    <a:pt x="0" y="2"/>
                  </a:lnTo>
                  <a:lnTo>
                    <a:pt x="0"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3" name="Freeform 482"/>
            <p:cNvSpPr>
              <a:spLocks/>
            </p:cNvSpPr>
            <p:nvPr/>
          </p:nvSpPr>
          <p:spPr bwMode="auto">
            <a:xfrm>
              <a:off x="207" y="4101"/>
              <a:ext cx="30" cy="22"/>
            </a:xfrm>
            <a:custGeom>
              <a:avLst/>
              <a:gdLst>
                <a:gd name="T0" fmla="*/ 30 w 30"/>
                <a:gd name="T1" fmla="*/ 6 h 22"/>
                <a:gd name="T2" fmla="*/ 30 w 30"/>
                <a:gd name="T3" fmla="*/ 4 h 22"/>
                <a:gd name="T4" fmla="*/ 30 w 30"/>
                <a:gd name="T5" fmla="*/ 2 h 22"/>
                <a:gd name="T6" fmla="*/ 28 w 30"/>
                <a:gd name="T7" fmla="*/ 0 h 22"/>
                <a:gd name="T8" fmla="*/ 26 w 30"/>
                <a:gd name="T9" fmla="*/ 0 h 22"/>
                <a:gd name="T10" fmla="*/ 24 w 30"/>
                <a:gd name="T11" fmla="*/ 0 h 22"/>
                <a:gd name="T12" fmla="*/ 22 w 30"/>
                <a:gd name="T13" fmla="*/ 2 h 22"/>
                <a:gd name="T14" fmla="*/ 20 w 30"/>
                <a:gd name="T15" fmla="*/ 4 h 22"/>
                <a:gd name="T16" fmla="*/ 20 w 30"/>
                <a:gd name="T17" fmla="*/ 6 h 22"/>
                <a:gd name="T18" fmla="*/ 22 w 30"/>
                <a:gd name="T19" fmla="*/ 6 h 22"/>
                <a:gd name="T20" fmla="*/ 24 w 30"/>
                <a:gd name="T21" fmla="*/ 6 h 22"/>
                <a:gd name="T22" fmla="*/ 26 w 30"/>
                <a:gd name="T23" fmla="*/ 6 h 22"/>
                <a:gd name="T24" fmla="*/ 24 w 30"/>
                <a:gd name="T25" fmla="*/ 8 h 22"/>
                <a:gd name="T26" fmla="*/ 24 w 30"/>
                <a:gd name="T27" fmla="*/ 10 h 22"/>
                <a:gd name="T28" fmla="*/ 22 w 30"/>
                <a:gd name="T29" fmla="*/ 10 h 22"/>
                <a:gd name="T30" fmla="*/ 20 w 30"/>
                <a:gd name="T31" fmla="*/ 10 h 22"/>
                <a:gd name="T32" fmla="*/ 22 w 30"/>
                <a:gd name="T33" fmla="*/ 10 h 22"/>
                <a:gd name="T34" fmla="*/ 20 w 30"/>
                <a:gd name="T35" fmla="*/ 12 h 22"/>
                <a:gd name="T36" fmla="*/ 18 w 30"/>
                <a:gd name="T37" fmla="*/ 12 h 22"/>
                <a:gd name="T38" fmla="*/ 20 w 30"/>
                <a:gd name="T39" fmla="*/ 12 h 22"/>
                <a:gd name="T40" fmla="*/ 18 w 30"/>
                <a:gd name="T41" fmla="*/ 14 h 22"/>
                <a:gd name="T42" fmla="*/ 18 w 30"/>
                <a:gd name="T43" fmla="*/ 14 h 22"/>
                <a:gd name="T44" fmla="*/ 16 w 30"/>
                <a:gd name="T45" fmla="*/ 14 h 22"/>
                <a:gd name="T46" fmla="*/ 14 w 30"/>
                <a:gd name="T47" fmla="*/ 16 h 22"/>
                <a:gd name="T48" fmla="*/ 14 w 30"/>
                <a:gd name="T49" fmla="*/ 16 h 22"/>
                <a:gd name="T50" fmla="*/ 12 w 30"/>
                <a:gd name="T51" fmla="*/ 16 h 22"/>
                <a:gd name="T52" fmla="*/ 10 w 30"/>
                <a:gd name="T53" fmla="*/ 16 h 22"/>
                <a:gd name="T54" fmla="*/ 10 w 30"/>
                <a:gd name="T55" fmla="*/ 16 h 22"/>
                <a:gd name="T56" fmla="*/ 8 w 30"/>
                <a:gd name="T57" fmla="*/ 18 h 22"/>
                <a:gd name="T58" fmla="*/ 8 w 30"/>
                <a:gd name="T59" fmla="*/ 18 h 22"/>
                <a:gd name="T60" fmla="*/ 8 w 30"/>
                <a:gd name="T61" fmla="*/ 20 h 22"/>
                <a:gd name="T62" fmla="*/ 6 w 30"/>
                <a:gd name="T63" fmla="*/ 20 h 22"/>
                <a:gd name="T64" fmla="*/ 6 w 30"/>
                <a:gd name="T65" fmla="*/ 18 h 22"/>
                <a:gd name="T66" fmla="*/ 4 w 30"/>
                <a:gd name="T67" fmla="*/ 20 h 22"/>
                <a:gd name="T68" fmla="*/ 0 w 30"/>
                <a:gd name="T69" fmla="*/ 20 h 22"/>
                <a:gd name="T70" fmla="*/ 2 w 30"/>
                <a:gd name="T71" fmla="*/ 20 h 22"/>
                <a:gd name="T72" fmla="*/ 4 w 30"/>
                <a:gd name="T73" fmla="*/ 20 h 22"/>
                <a:gd name="T74" fmla="*/ 6 w 30"/>
                <a:gd name="T75" fmla="*/ 20 h 22"/>
                <a:gd name="T76" fmla="*/ 8 w 30"/>
                <a:gd name="T77" fmla="*/ 20 h 22"/>
                <a:gd name="T78" fmla="*/ 10 w 30"/>
                <a:gd name="T79" fmla="*/ 18 h 22"/>
                <a:gd name="T80" fmla="*/ 12 w 30"/>
                <a:gd name="T81" fmla="*/ 18 h 22"/>
                <a:gd name="T82" fmla="*/ 14 w 30"/>
                <a:gd name="T83" fmla="*/ 20 h 22"/>
                <a:gd name="T84" fmla="*/ 16 w 30"/>
                <a:gd name="T85" fmla="*/ 18 h 22"/>
                <a:gd name="T86" fmla="*/ 16 w 30"/>
                <a:gd name="T87" fmla="*/ 18 h 22"/>
                <a:gd name="T88" fmla="*/ 18 w 30"/>
                <a:gd name="T89" fmla="*/ 18 h 22"/>
                <a:gd name="T90" fmla="*/ 18 w 30"/>
                <a:gd name="T91" fmla="*/ 16 h 22"/>
                <a:gd name="T92" fmla="*/ 20 w 30"/>
                <a:gd name="T93" fmla="*/ 16 h 22"/>
                <a:gd name="T94" fmla="*/ 20 w 30"/>
                <a:gd name="T95" fmla="*/ 16 h 22"/>
                <a:gd name="T96" fmla="*/ 22 w 30"/>
                <a:gd name="T97" fmla="*/ 16 h 22"/>
                <a:gd name="T98" fmla="*/ 22 w 30"/>
                <a:gd name="T99" fmla="*/ 16 h 22"/>
                <a:gd name="T100" fmla="*/ 22 w 30"/>
                <a:gd name="T101" fmla="*/ 14 h 22"/>
                <a:gd name="T102" fmla="*/ 22 w 30"/>
                <a:gd name="T103" fmla="*/ 14 h 22"/>
                <a:gd name="T104" fmla="*/ 24 w 30"/>
                <a:gd name="T105" fmla="*/ 14 h 22"/>
                <a:gd name="T106" fmla="*/ 26 w 30"/>
                <a:gd name="T107" fmla="*/ 14 h 22"/>
                <a:gd name="T108" fmla="*/ 26 w 30"/>
                <a:gd name="T109" fmla="*/ 12 h 22"/>
                <a:gd name="T110" fmla="*/ 28 w 30"/>
                <a:gd name="T111" fmla="*/ 12 h 22"/>
                <a:gd name="T112" fmla="*/ 28 w 30"/>
                <a:gd name="T113" fmla="*/ 12 h 22"/>
                <a:gd name="T114" fmla="*/ 26 w 30"/>
                <a:gd name="T115" fmla="*/ 10 h 22"/>
                <a:gd name="T116" fmla="*/ 26 w 30"/>
                <a:gd name="T117" fmla="*/ 8 h 22"/>
                <a:gd name="T118" fmla="*/ 28 w 30"/>
                <a:gd name="T119" fmla="*/ 8 h 22"/>
                <a:gd name="T120" fmla="*/ 30 w 30"/>
                <a:gd name="T121" fmla="*/ 8 h 2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0" h="22">
                  <a:moveTo>
                    <a:pt x="30" y="8"/>
                  </a:moveTo>
                  <a:lnTo>
                    <a:pt x="30" y="6"/>
                  </a:lnTo>
                  <a:lnTo>
                    <a:pt x="30" y="4"/>
                  </a:lnTo>
                  <a:lnTo>
                    <a:pt x="30" y="2"/>
                  </a:lnTo>
                  <a:lnTo>
                    <a:pt x="28" y="2"/>
                  </a:lnTo>
                  <a:lnTo>
                    <a:pt x="28" y="0"/>
                  </a:lnTo>
                  <a:lnTo>
                    <a:pt x="26" y="0"/>
                  </a:lnTo>
                  <a:lnTo>
                    <a:pt x="24" y="0"/>
                  </a:lnTo>
                  <a:lnTo>
                    <a:pt x="24" y="2"/>
                  </a:lnTo>
                  <a:lnTo>
                    <a:pt x="22" y="2"/>
                  </a:lnTo>
                  <a:lnTo>
                    <a:pt x="22" y="4"/>
                  </a:lnTo>
                  <a:lnTo>
                    <a:pt x="20" y="4"/>
                  </a:lnTo>
                  <a:lnTo>
                    <a:pt x="20" y="6"/>
                  </a:lnTo>
                  <a:lnTo>
                    <a:pt x="22" y="6"/>
                  </a:lnTo>
                  <a:lnTo>
                    <a:pt x="22" y="4"/>
                  </a:lnTo>
                  <a:lnTo>
                    <a:pt x="24" y="6"/>
                  </a:lnTo>
                  <a:lnTo>
                    <a:pt x="26" y="6"/>
                  </a:lnTo>
                  <a:lnTo>
                    <a:pt x="26" y="8"/>
                  </a:lnTo>
                  <a:lnTo>
                    <a:pt x="24" y="8"/>
                  </a:lnTo>
                  <a:lnTo>
                    <a:pt x="24" y="10"/>
                  </a:lnTo>
                  <a:lnTo>
                    <a:pt x="22" y="10"/>
                  </a:lnTo>
                  <a:lnTo>
                    <a:pt x="22" y="8"/>
                  </a:lnTo>
                  <a:lnTo>
                    <a:pt x="22" y="10"/>
                  </a:lnTo>
                  <a:lnTo>
                    <a:pt x="20" y="10"/>
                  </a:lnTo>
                  <a:lnTo>
                    <a:pt x="22" y="10"/>
                  </a:lnTo>
                  <a:lnTo>
                    <a:pt x="22" y="12"/>
                  </a:lnTo>
                  <a:lnTo>
                    <a:pt x="20" y="12"/>
                  </a:lnTo>
                  <a:lnTo>
                    <a:pt x="20" y="10"/>
                  </a:lnTo>
                  <a:lnTo>
                    <a:pt x="20" y="12"/>
                  </a:lnTo>
                  <a:lnTo>
                    <a:pt x="18" y="12"/>
                  </a:lnTo>
                  <a:lnTo>
                    <a:pt x="20" y="12"/>
                  </a:lnTo>
                  <a:lnTo>
                    <a:pt x="18" y="14"/>
                  </a:lnTo>
                  <a:lnTo>
                    <a:pt x="16" y="14"/>
                  </a:lnTo>
                  <a:lnTo>
                    <a:pt x="14" y="14"/>
                  </a:lnTo>
                  <a:lnTo>
                    <a:pt x="14" y="16"/>
                  </a:lnTo>
                  <a:lnTo>
                    <a:pt x="12" y="16"/>
                  </a:lnTo>
                  <a:lnTo>
                    <a:pt x="10" y="16"/>
                  </a:lnTo>
                  <a:lnTo>
                    <a:pt x="10" y="14"/>
                  </a:lnTo>
                  <a:lnTo>
                    <a:pt x="10" y="16"/>
                  </a:lnTo>
                  <a:lnTo>
                    <a:pt x="8" y="18"/>
                  </a:lnTo>
                  <a:lnTo>
                    <a:pt x="8" y="20"/>
                  </a:lnTo>
                  <a:lnTo>
                    <a:pt x="8" y="18"/>
                  </a:lnTo>
                  <a:lnTo>
                    <a:pt x="6" y="18"/>
                  </a:lnTo>
                  <a:lnTo>
                    <a:pt x="6" y="20"/>
                  </a:lnTo>
                  <a:lnTo>
                    <a:pt x="6" y="18"/>
                  </a:lnTo>
                  <a:lnTo>
                    <a:pt x="4" y="18"/>
                  </a:lnTo>
                  <a:lnTo>
                    <a:pt x="4" y="20"/>
                  </a:lnTo>
                  <a:lnTo>
                    <a:pt x="2" y="20"/>
                  </a:lnTo>
                  <a:lnTo>
                    <a:pt x="0" y="20"/>
                  </a:lnTo>
                  <a:lnTo>
                    <a:pt x="2" y="22"/>
                  </a:lnTo>
                  <a:lnTo>
                    <a:pt x="2" y="20"/>
                  </a:lnTo>
                  <a:lnTo>
                    <a:pt x="4" y="20"/>
                  </a:lnTo>
                  <a:lnTo>
                    <a:pt x="6" y="20"/>
                  </a:lnTo>
                  <a:lnTo>
                    <a:pt x="8" y="20"/>
                  </a:lnTo>
                  <a:lnTo>
                    <a:pt x="10" y="20"/>
                  </a:lnTo>
                  <a:lnTo>
                    <a:pt x="10" y="18"/>
                  </a:lnTo>
                  <a:lnTo>
                    <a:pt x="12" y="18"/>
                  </a:lnTo>
                  <a:lnTo>
                    <a:pt x="14" y="18"/>
                  </a:lnTo>
                  <a:lnTo>
                    <a:pt x="14" y="20"/>
                  </a:lnTo>
                  <a:lnTo>
                    <a:pt x="16" y="20"/>
                  </a:lnTo>
                  <a:lnTo>
                    <a:pt x="16" y="18"/>
                  </a:lnTo>
                  <a:lnTo>
                    <a:pt x="18" y="18"/>
                  </a:lnTo>
                  <a:lnTo>
                    <a:pt x="20" y="18"/>
                  </a:lnTo>
                  <a:lnTo>
                    <a:pt x="18" y="16"/>
                  </a:lnTo>
                  <a:lnTo>
                    <a:pt x="20" y="16"/>
                  </a:lnTo>
                  <a:lnTo>
                    <a:pt x="20" y="18"/>
                  </a:lnTo>
                  <a:lnTo>
                    <a:pt x="20" y="16"/>
                  </a:lnTo>
                  <a:lnTo>
                    <a:pt x="20" y="14"/>
                  </a:lnTo>
                  <a:lnTo>
                    <a:pt x="20" y="16"/>
                  </a:lnTo>
                  <a:lnTo>
                    <a:pt x="22" y="16"/>
                  </a:lnTo>
                  <a:lnTo>
                    <a:pt x="22" y="18"/>
                  </a:lnTo>
                  <a:lnTo>
                    <a:pt x="22" y="16"/>
                  </a:lnTo>
                  <a:lnTo>
                    <a:pt x="22" y="14"/>
                  </a:lnTo>
                  <a:lnTo>
                    <a:pt x="24" y="14"/>
                  </a:lnTo>
                  <a:lnTo>
                    <a:pt x="24" y="12"/>
                  </a:lnTo>
                  <a:lnTo>
                    <a:pt x="24" y="14"/>
                  </a:lnTo>
                  <a:lnTo>
                    <a:pt x="26" y="14"/>
                  </a:lnTo>
                  <a:lnTo>
                    <a:pt x="26" y="12"/>
                  </a:lnTo>
                  <a:lnTo>
                    <a:pt x="28" y="12"/>
                  </a:lnTo>
                  <a:lnTo>
                    <a:pt x="28" y="14"/>
                  </a:lnTo>
                  <a:lnTo>
                    <a:pt x="30" y="14"/>
                  </a:lnTo>
                  <a:lnTo>
                    <a:pt x="30" y="12"/>
                  </a:lnTo>
                  <a:lnTo>
                    <a:pt x="28" y="12"/>
                  </a:lnTo>
                  <a:lnTo>
                    <a:pt x="28" y="10"/>
                  </a:lnTo>
                  <a:lnTo>
                    <a:pt x="26" y="10"/>
                  </a:lnTo>
                  <a:lnTo>
                    <a:pt x="26" y="8"/>
                  </a:lnTo>
                  <a:lnTo>
                    <a:pt x="28" y="8"/>
                  </a:lnTo>
                  <a:lnTo>
                    <a:pt x="30"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4" name="Freeform 483"/>
            <p:cNvSpPr>
              <a:spLocks/>
            </p:cNvSpPr>
            <p:nvPr/>
          </p:nvSpPr>
          <p:spPr bwMode="auto">
            <a:xfrm>
              <a:off x="237" y="4111"/>
              <a:ext cx="26" cy="6"/>
            </a:xfrm>
            <a:custGeom>
              <a:avLst/>
              <a:gdLst>
                <a:gd name="T0" fmla="*/ 24 w 26"/>
                <a:gd name="T1" fmla="*/ 0 h 6"/>
                <a:gd name="T2" fmla="*/ 22 w 26"/>
                <a:gd name="T3" fmla="*/ 0 h 6"/>
                <a:gd name="T4" fmla="*/ 22 w 26"/>
                <a:gd name="T5" fmla="*/ 0 h 6"/>
                <a:gd name="T6" fmla="*/ 22 w 26"/>
                <a:gd name="T7" fmla="*/ 0 h 6"/>
                <a:gd name="T8" fmla="*/ 20 w 26"/>
                <a:gd name="T9" fmla="*/ 0 h 6"/>
                <a:gd name="T10" fmla="*/ 20 w 26"/>
                <a:gd name="T11" fmla="*/ 0 h 6"/>
                <a:gd name="T12" fmla="*/ 18 w 26"/>
                <a:gd name="T13" fmla="*/ 0 h 6"/>
                <a:gd name="T14" fmla="*/ 18 w 26"/>
                <a:gd name="T15" fmla="*/ 2 h 6"/>
                <a:gd name="T16" fmla="*/ 16 w 26"/>
                <a:gd name="T17" fmla="*/ 2 h 6"/>
                <a:gd name="T18" fmla="*/ 16 w 26"/>
                <a:gd name="T19" fmla="*/ 0 h 6"/>
                <a:gd name="T20" fmla="*/ 16 w 26"/>
                <a:gd name="T21" fmla="*/ 2 h 6"/>
                <a:gd name="T22" fmla="*/ 14 w 26"/>
                <a:gd name="T23" fmla="*/ 0 h 6"/>
                <a:gd name="T24" fmla="*/ 14 w 26"/>
                <a:gd name="T25" fmla="*/ 2 h 6"/>
                <a:gd name="T26" fmla="*/ 14 w 26"/>
                <a:gd name="T27" fmla="*/ 2 h 6"/>
                <a:gd name="T28" fmla="*/ 12 w 26"/>
                <a:gd name="T29" fmla="*/ 2 h 6"/>
                <a:gd name="T30" fmla="*/ 12 w 26"/>
                <a:gd name="T31" fmla="*/ 0 h 6"/>
                <a:gd name="T32" fmla="*/ 12 w 26"/>
                <a:gd name="T33" fmla="*/ 0 h 6"/>
                <a:gd name="T34" fmla="*/ 10 w 26"/>
                <a:gd name="T35" fmla="*/ 0 h 6"/>
                <a:gd name="T36" fmla="*/ 10 w 26"/>
                <a:gd name="T37" fmla="*/ 0 h 6"/>
                <a:gd name="T38" fmla="*/ 10 w 26"/>
                <a:gd name="T39" fmla="*/ 0 h 6"/>
                <a:gd name="T40" fmla="*/ 8 w 26"/>
                <a:gd name="T41" fmla="*/ 0 h 6"/>
                <a:gd name="T42" fmla="*/ 8 w 26"/>
                <a:gd name="T43" fmla="*/ 0 h 6"/>
                <a:gd name="T44" fmla="*/ 6 w 26"/>
                <a:gd name="T45" fmla="*/ 2 h 6"/>
                <a:gd name="T46" fmla="*/ 6 w 26"/>
                <a:gd name="T47" fmla="*/ 2 h 6"/>
                <a:gd name="T48" fmla="*/ 6 w 26"/>
                <a:gd name="T49" fmla="*/ 2 h 6"/>
                <a:gd name="T50" fmla="*/ 4 w 26"/>
                <a:gd name="T51" fmla="*/ 2 h 6"/>
                <a:gd name="T52" fmla="*/ 4 w 26"/>
                <a:gd name="T53" fmla="*/ 2 h 6"/>
                <a:gd name="T54" fmla="*/ 4 w 26"/>
                <a:gd name="T55" fmla="*/ 2 h 6"/>
                <a:gd name="T56" fmla="*/ 2 w 26"/>
                <a:gd name="T57" fmla="*/ 2 h 6"/>
                <a:gd name="T58" fmla="*/ 0 w 26"/>
                <a:gd name="T59" fmla="*/ 2 h 6"/>
                <a:gd name="T60" fmla="*/ 0 w 26"/>
                <a:gd name="T61" fmla="*/ 2 h 6"/>
                <a:gd name="T62" fmla="*/ 0 w 26"/>
                <a:gd name="T63" fmla="*/ 2 h 6"/>
                <a:gd name="T64" fmla="*/ 2 w 26"/>
                <a:gd name="T65" fmla="*/ 4 h 6"/>
                <a:gd name="T66" fmla="*/ 2 w 26"/>
                <a:gd name="T67" fmla="*/ 4 h 6"/>
                <a:gd name="T68" fmla="*/ 4 w 26"/>
                <a:gd name="T69" fmla="*/ 4 h 6"/>
                <a:gd name="T70" fmla="*/ 4 w 26"/>
                <a:gd name="T71" fmla="*/ 4 h 6"/>
                <a:gd name="T72" fmla="*/ 6 w 26"/>
                <a:gd name="T73" fmla="*/ 6 h 6"/>
                <a:gd name="T74" fmla="*/ 6 w 26"/>
                <a:gd name="T75" fmla="*/ 4 h 6"/>
                <a:gd name="T76" fmla="*/ 8 w 26"/>
                <a:gd name="T77" fmla="*/ 4 h 6"/>
                <a:gd name="T78" fmla="*/ 8 w 26"/>
                <a:gd name="T79" fmla="*/ 4 h 6"/>
                <a:gd name="T80" fmla="*/ 10 w 26"/>
                <a:gd name="T81" fmla="*/ 4 h 6"/>
                <a:gd name="T82" fmla="*/ 10 w 26"/>
                <a:gd name="T83" fmla="*/ 4 h 6"/>
                <a:gd name="T84" fmla="*/ 10 w 26"/>
                <a:gd name="T85" fmla="*/ 4 h 6"/>
                <a:gd name="T86" fmla="*/ 12 w 26"/>
                <a:gd name="T87" fmla="*/ 4 h 6"/>
                <a:gd name="T88" fmla="*/ 12 w 26"/>
                <a:gd name="T89" fmla="*/ 4 h 6"/>
                <a:gd name="T90" fmla="*/ 14 w 26"/>
                <a:gd name="T91" fmla="*/ 4 h 6"/>
                <a:gd name="T92" fmla="*/ 14 w 26"/>
                <a:gd name="T93" fmla="*/ 6 h 6"/>
                <a:gd name="T94" fmla="*/ 14 w 26"/>
                <a:gd name="T95" fmla="*/ 4 h 6"/>
                <a:gd name="T96" fmla="*/ 16 w 26"/>
                <a:gd name="T97" fmla="*/ 4 h 6"/>
                <a:gd name="T98" fmla="*/ 18 w 26"/>
                <a:gd name="T99" fmla="*/ 4 h 6"/>
                <a:gd name="T100" fmla="*/ 18 w 26"/>
                <a:gd name="T101" fmla="*/ 2 h 6"/>
                <a:gd name="T102" fmla="*/ 20 w 26"/>
                <a:gd name="T103" fmla="*/ 2 h 6"/>
                <a:gd name="T104" fmla="*/ 20 w 26"/>
                <a:gd name="T105" fmla="*/ 2 h 6"/>
                <a:gd name="T106" fmla="*/ 22 w 26"/>
                <a:gd name="T107" fmla="*/ 2 h 6"/>
                <a:gd name="T108" fmla="*/ 24 w 26"/>
                <a:gd name="T109" fmla="*/ 2 h 6"/>
                <a:gd name="T110" fmla="*/ 26 w 26"/>
                <a:gd name="T111" fmla="*/ 0 h 6"/>
                <a:gd name="T112" fmla="*/ 24 w 26"/>
                <a:gd name="T113" fmla="*/ 0 h 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6" h="6">
                  <a:moveTo>
                    <a:pt x="24" y="0"/>
                  </a:moveTo>
                  <a:lnTo>
                    <a:pt x="24" y="0"/>
                  </a:lnTo>
                  <a:lnTo>
                    <a:pt x="22" y="0"/>
                  </a:lnTo>
                  <a:lnTo>
                    <a:pt x="20" y="0"/>
                  </a:lnTo>
                  <a:lnTo>
                    <a:pt x="18" y="0"/>
                  </a:lnTo>
                  <a:lnTo>
                    <a:pt x="18" y="2"/>
                  </a:lnTo>
                  <a:lnTo>
                    <a:pt x="16" y="2"/>
                  </a:lnTo>
                  <a:lnTo>
                    <a:pt x="16" y="0"/>
                  </a:lnTo>
                  <a:lnTo>
                    <a:pt x="16" y="2"/>
                  </a:lnTo>
                  <a:lnTo>
                    <a:pt x="16" y="0"/>
                  </a:lnTo>
                  <a:lnTo>
                    <a:pt x="14" y="0"/>
                  </a:lnTo>
                  <a:lnTo>
                    <a:pt x="14" y="2"/>
                  </a:lnTo>
                  <a:lnTo>
                    <a:pt x="14" y="0"/>
                  </a:lnTo>
                  <a:lnTo>
                    <a:pt x="14" y="2"/>
                  </a:lnTo>
                  <a:lnTo>
                    <a:pt x="12" y="2"/>
                  </a:lnTo>
                  <a:lnTo>
                    <a:pt x="12" y="0"/>
                  </a:lnTo>
                  <a:lnTo>
                    <a:pt x="10" y="0"/>
                  </a:lnTo>
                  <a:lnTo>
                    <a:pt x="8" y="0"/>
                  </a:lnTo>
                  <a:lnTo>
                    <a:pt x="8" y="2"/>
                  </a:lnTo>
                  <a:lnTo>
                    <a:pt x="6" y="2"/>
                  </a:lnTo>
                  <a:lnTo>
                    <a:pt x="4" y="2"/>
                  </a:lnTo>
                  <a:lnTo>
                    <a:pt x="2" y="2"/>
                  </a:lnTo>
                  <a:lnTo>
                    <a:pt x="0" y="2"/>
                  </a:lnTo>
                  <a:lnTo>
                    <a:pt x="2" y="4"/>
                  </a:lnTo>
                  <a:lnTo>
                    <a:pt x="2" y="2"/>
                  </a:lnTo>
                  <a:lnTo>
                    <a:pt x="2" y="4"/>
                  </a:lnTo>
                  <a:lnTo>
                    <a:pt x="4" y="4"/>
                  </a:lnTo>
                  <a:lnTo>
                    <a:pt x="6" y="6"/>
                  </a:lnTo>
                  <a:lnTo>
                    <a:pt x="6" y="4"/>
                  </a:lnTo>
                  <a:lnTo>
                    <a:pt x="8" y="4"/>
                  </a:lnTo>
                  <a:lnTo>
                    <a:pt x="10" y="4"/>
                  </a:lnTo>
                  <a:lnTo>
                    <a:pt x="12" y="4"/>
                  </a:lnTo>
                  <a:lnTo>
                    <a:pt x="12" y="6"/>
                  </a:lnTo>
                  <a:lnTo>
                    <a:pt x="12" y="4"/>
                  </a:lnTo>
                  <a:lnTo>
                    <a:pt x="14" y="4"/>
                  </a:lnTo>
                  <a:lnTo>
                    <a:pt x="14" y="6"/>
                  </a:lnTo>
                  <a:lnTo>
                    <a:pt x="14" y="4"/>
                  </a:lnTo>
                  <a:lnTo>
                    <a:pt x="16" y="4"/>
                  </a:lnTo>
                  <a:lnTo>
                    <a:pt x="18" y="4"/>
                  </a:lnTo>
                  <a:lnTo>
                    <a:pt x="18" y="2"/>
                  </a:lnTo>
                  <a:lnTo>
                    <a:pt x="20" y="2"/>
                  </a:lnTo>
                  <a:lnTo>
                    <a:pt x="22" y="2"/>
                  </a:lnTo>
                  <a:lnTo>
                    <a:pt x="24" y="2"/>
                  </a:lnTo>
                  <a:lnTo>
                    <a:pt x="26" y="2"/>
                  </a:lnTo>
                  <a:lnTo>
                    <a:pt x="26" y="0"/>
                  </a:lnTo>
                  <a:lnTo>
                    <a:pt x="24"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5" name="Freeform 484"/>
            <p:cNvSpPr>
              <a:spLocks/>
            </p:cNvSpPr>
            <p:nvPr/>
          </p:nvSpPr>
          <p:spPr bwMode="auto">
            <a:xfrm>
              <a:off x="349" y="4031"/>
              <a:ext cx="28" cy="36"/>
            </a:xfrm>
            <a:custGeom>
              <a:avLst/>
              <a:gdLst>
                <a:gd name="T0" fmla="*/ 26 w 28"/>
                <a:gd name="T1" fmla="*/ 6 h 36"/>
                <a:gd name="T2" fmla="*/ 26 w 28"/>
                <a:gd name="T3" fmla="*/ 4 h 36"/>
                <a:gd name="T4" fmla="*/ 28 w 28"/>
                <a:gd name="T5" fmla="*/ 4 h 36"/>
                <a:gd name="T6" fmla="*/ 26 w 28"/>
                <a:gd name="T7" fmla="*/ 2 h 36"/>
                <a:gd name="T8" fmla="*/ 22 w 28"/>
                <a:gd name="T9" fmla="*/ 2 h 36"/>
                <a:gd name="T10" fmla="*/ 22 w 28"/>
                <a:gd name="T11" fmla="*/ 0 h 36"/>
                <a:gd name="T12" fmla="*/ 20 w 28"/>
                <a:gd name="T13" fmla="*/ 0 h 36"/>
                <a:gd name="T14" fmla="*/ 18 w 28"/>
                <a:gd name="T15" fmla="*/ 2 h 36"/>
                <a:gd name="T16" fmla="*/ 16 w 28"/>
                <a:gd name="T17" fmla="*/ 4 h 36"/>
                <a:gd name="T18" fmla="*/ 14 w 28"/>
                <a:gd name="T19" fmla="*/ 6 h 36"/>
                <a:gd name="T20" fmla="*/ 14 w 28"/>
                <a:gd name="T21" fmla="*/ 8 h 36"/>
                <a:gd name="T22" fmla="*/ 14 w 28"/>
                <a:gd name="T23" fmla="*/ 10 h 36"/>
                <a:gd name="T24" fmla="*/ 14 w 28"/>
                <a:gd name="T25" fmla="*/ 12 h 36"/>
                <a:gd name="T26" fmla="*/ 14 w 28"/>
                <a:gd name="T27" fmla="*/ 14 h 36"/>
                <a:gd name="T28" fmla="*/ 16 w 28"/>
                <a:gd name="T29" fmla="*/ 14 h 36"/>
                <a:gd name="T30" fmla="*/ 14 w 28"/>
                <a:gd name="T31" fmla="*/ 16 h 36"/>
                <a:gd name="T32" fmla="*/ 14 w 28"/>
                <a:gd name="T33" fmla="*/ 14 h 36"/>
                <a:gd name="T34" fmla="*/ 12 w 28"/>
                <a:gd name="T35" fmla="*/ 16 h 36"/>
                <a:gd name="T36" fmla="*/ 10 w 28"/>
                <a:gd name="T37" fmla="*/ 14 h 36"/>
                <a:gd name="T38" fmla="*/ 8 w 28"/>
                <a:gd name="T39" fmla="*/ 16 h 36"/>
                <a:gd name="T40" fmla="*/ 8 w 28"/>
                <a:gd name="T41" fmla="*/ 18 h 36"/>
                <a:gd name="T42" fmla="*/ 6 w 28"/>
                <a:gd name="T43" fmla="*/ 20 h 36"/>
                <a:gd name="T44" fmla="*/ 6 w 28"/>
                <a:gd name="T45" fmla="*/ 20 h 36"/>
                <a:gd name="T46" fmla="*/ 6 w 28"/>
                <a:gd name="T47" fmla="*/ 22 h 36"/>
                <a:gd name="T48" fmla="*/ 6 w 28"/>
                <a:gd name="T49" fmla="*/ 24 h 36"/>
                <a:gd name="T50" fmla="*/ 6 w 28"/>
                <a:gd name="T51" fmla="*/ 26 h 36"/>
                <a:gd name="T52" fmla="*/ 6 w 28"/>
                <a:gd name="T53" fmla="*/ 28 h 36"/>
                <a:gd name="T54" fmla="*/ 4 w 28"/>
                <a:gd name="T55" fmla="*/ 28 h 36"/>
                <a:gd name="T56" fmla="*/ 4 w 28"/>
                <a:gd name="T57" fmla="*/ 30 h 36"/>
                <a:gd name="T58" fmla="*/ 4 w 28"/>
                <a:gd name="T59" fmla="*/ 32 h 36"/>
                <a:gd name="T60" fmla="*/ 2 w 28"/>
                <a:gd name="T61" fmla="*/ 32 h 36"/>
                <a:gd name="T62" fmla="*/ 2 w 28"/>
                <a:gd name="T63" fmla="*/ 34 h 36"/>
                <a:gd name="T64" fmla="*/ 2 w 28"/>
                <a:gd name="T65" fmla="*/ 34 h 36"/>
                <a:gd name="T66" fmla="*/ 0 w 28"/>
                <a:gd name="T67" fmla="*/ 36 h 36"/>
                <a:gd name="T68" fmla="*/ 0 w 28"/>
                <a:gd name="T69" fmla="*/ 36 h 36"/>
                <a:gd name="T70" fmla="*/ 2 w 28"/>
                <a:gd name="T71" fmla="*/ 36 h 36"/>
                <a:gd name="T72" fmla="*/ 4 w 28"/>
                <a:gd name="T73" fmla="*/ 34 h 36"/>
                <a:gd name="T74" fmla="*/ 6 w 28"/>
                <a:gd name="T75" fmla="*/ 32 h 36"/>
                <a:gd name="T76" fmla="*/ 6 w 28"/>
                <a:gd name="T77" fmla="*/ 32 h 36"/>
                <a:gd name="T78" fmla="*/ 8 w 28"/>
                <a:gd name="T79" fmla="*/ 32 h 36"/>
                <a:gd name="T80" fmla="*/ 8 w 28"/>
                <a:gd name="T81" fmla="*/ 32 h 36"/>
                <a:gd name="T82" fmla="*/ 8 w 28"/>
                <a:gd name="T83" fmla="*/ 30 h 36"/>
                <a:gd name="T84" fmla="*/ 8 w 28"/>
                <a:gd name="T85" fmla="*/ 30 h 36"/>
                <a:gd name="T86" fmla="*/ 10 w 28"/>
                <a:gd name="T87" fmla="*/ 30 h 36"/>
                <a:gd name="T88" fmla="*/ 10 w 28"/>
                <a:gd name="T89" fmla="*/ 28 h 36"/>
                <a:gd name="T90" fmla="*/ 12 w 28"/>
                <a:gd name="T91" fmla="*/ 26 h 36"/>
                <a:gd name="T92" fmla="*/ 12 w 28"/>
                <a:gd name="T93" fmla="*/ 26 h 36"/>
                <a:gd name="T94" fmla="*/ 14 w 28"/>
                <a:gd name="T95" fmla="*/ 24 h 36"/>
                <a:gd name="T96" fmla="*/ 14 w 28"/>
                <a:gd name="T97" fmla="*/ 22 h 36"/>
                <a:gd name="T98" fmla="*/ 16 w 28"/>
                <a:gd name="T99" fmla="*/ 20 h 36"/>
                <a:gd name="T100" fmla="*/ 16 w 28"/>
                <a:gd name="T101" fmla="*/ 18 h 36"/>
                <a:gd name="T102" fmla="*/ 16 w 28"/>
                <a:gd name="T103" fmla="*/ 18 h 36"/>
                <a:gd name="T104" fmla="*/ 18 w 28"/>
                <a:gd name="T105" fmla="*/ 14 h 36"/>
                <a:gd name="T106" fmla="*/ 20 w 28"/>
                <a:gd name="T107" fmla="*/ 14 h 36"/>
                <a:gd name="T108" fmla="*/ 22 w 28"/>
                <a:gd name="T109" fmla="*/ 12 h 36"/>
                <a:gd name="T110" fmla="*/ 26 w 28"/>
                <a:gd name="T111" fmla="*/ 10 h 36"/>
                <a:gd name="T112" fmla="*/ 26 w 28"/>
                <a:gd name="T113" fmla="*/ 8 h 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8" h="36">
                  <a:moveTo>
                    <a:pt x="26" y="8"/>
                  </a:moveTo>
                  <a:lnTo>
                    <a:pt x="26" y="6"/>
                  </a:lnTo>
                  <a:lnTo>
                    <a:pt x="26" y="4"/>
                  </a:lnTo>
                  <a:lnTo>
                    <a:pt x="28" y="4"/>
                  </a:lnTo>
                  <a:lnTo>
                    <a:pt x="28" y="2"/>
                  </a:lnTo>
                  <a:lnTo>
                    <a:pt x="26" y="2"/>
                  </a:lnTo>
                  <a:lnTo>
                    <a:pt x="24" y="2"/>
                  </a:lnTo>
                  <a:lnTo>
                    <a:pt x="22" y="2"/>
                  </a:lnTo>
                  <a:lnTo>
                    <a:pt x="22" y="0"/>
                  </a:lnTo>
                  <a:lnTo>
                    <a:pt x="20" y="0"/>
                  </a:lnTo>
                  <a:lnTo>
                    <a:pt x="20" y="2"/>
                  </a:lnTo>
                  <a:lnTo>
                    <a:pt x="18" y="2"/>
                  </a:lnTo>
                  <a:lnTo>
                    <a:pt x="16" y="2"/>
                  </a:lnTo>
                  <a:lnTo>
                    <a:pt x="16" y="4"/>
                  </a:lnTo>
                  <a:lnTo>
                    <a:pt x="14" y="4"/>
                  </a:lnTo>
                  <a:lnTo>
                    <a:pt x="14" y="6"/>
                  </a:lnTo>
                  <a:lnTo>
                    <a:pt x="14" y="8"/>
                  </a:lnTo>
                  <a:lnTo>
                    <a:pt x="14" y="10"/>
                  </a:lnTo>
                  <a:lnTo>
                    <a:pt x="14" y="12"/>
                  </a:lnTo>
                  <a:lnTo>
                    <a:pt x="14" y="14"/>
                  </a:lnTo>
                  <a:lnTo>
                    <a:pt x="16" y="14"/>
                  </a:lnTo>
                  <a:lnTo>
                    <a:pt x="14" y="16"/>
                  </a:lnTo>
                  <a:lnTo>
                    <a:pt x="14" y="14"/>
                  </a:lnTo>
                  <a:lnTo>
                    <a:pt x="12" y="14"/>
                  </a:lnTo>
                  <a:lnTo>
                    <a:pt x="12" y="16"/>
                  </a:lnTo>
                  <a:lnTo>
                    <a:pt x="10" y="16"/>
                  </a:lnTo>
                  <a:lnTo>
                    <a:pt x="10" y="14"/>
                  </a:lnTo>
                  <a:lnTo>
                    <a:pt x="10" y="16"/>
                  </a:lnTo>
                  <a:lnTo>
                    <a:pt x="8" y="16"/>
                  </a:lnTo>
                  <a:lnTo>
                    <a:pt x="8" y="18"/>
                  </a:lnTo>
                  <a:lnTo>
                    <a:pt x="6" y="18"/>
                  </a:lnTo>
                  <a:lnTo>
                    <a:pt x="6" y="20"/>
                  </a:lnTo>
                  <a:lnTo>
                    <a:pt x="6" y="22"/>
                  </a:lnTo>
                  <a:lnTo>
                    <a:pt x="6" y="24"/>
                  </a:lnTo>
                  <a:lnTo>
                    <a:pt x="6" y="26"/>
                  </a:lnTo>
                  <a:lnTo>
                    <a:pt x="6" y="28"/>
                  </a:lnTo>
                  <a:lnTo>
                    <a:pt x="4" y="28"/>
                  </a:lnTo>
                  <a:lnTo>
                    <a:pt x="6" y="28"/>
                  </a:lnTo>
                  <a:lnTo>
                    <a:pt x="4" y="30"/>
                  </a:lnTo>
                  <a:lnTo>
                    <a:pt x="4" y="32"/>
                  </a:lnTo>
                  <a:lnTo>
                    <a:pt x="2" y="32"/>
                  </a:lnTo>
                  <a:lnTo>
                    <a:pt x="2" y="34"/>
                  </a:lnTo>
                  <a:lnTo>
                    <a:pt x="2" y="36"/>
                  </a:lnTo>
                  <a:lnTo>
                    <a:pt x="0" y="36"/>
                  </a:lnTo>
                  <a:lnTo>
                    <a:pt x="2" y="36"/>
                  </a:lnTo>
                  <a:lnTo>
                    <a:pt x="2" y="34"/>
                  </a:lnTo>
                  <a:lnTo>
                    <a:pt x="4" y="34"/>
                  </a:lnTo>
                  <a:lnTo>
                    <a:pt x="4" y="32"/>
                  </a:lnTo>
                  <a:lnTo>
                    <a:pt x="6" y="32"/>
                  </a:lnTo>
                  <a:lnTo>
                    <a:pt x="8" y="32"/>
                  </a:lnTo>
                  <a:lnTo>
                    <a:pt x="8" y="30"/>
                  </a:lnTo>
                  <a:lnTo>
                    <a:pt x="10" y="30"/>
                  </a:lnTo>
                  <a:lnTo>
                    <a:pt x="10" y="28"/>
                  </a:lnTo>
                  <a:lnTo>
                    <a:pt x="12" y="26"/>
                  </a:lnTo>
                  <a:lnTo>
                    <a:pt x="12" y="24"/>
                  </a:lnTo>
                  <a:lnTo>
                    <a:pt x="12" y="26"/>
                  </a:lnTo>
                  <a:lnTo>
                    <a:pt x="14" y="26"/>
                  </a:lnTo>
                  <a:lnTo>
                    <a:pt x="14" y="24"/>
                  </a:lnTo>
                  <a:lnTo>
                    <a:pt x="14" y="22"/>
                  </a:lnTo>
                  <a:lnTo>
                    <a:pt x="16" y="20"/>
                  </a:lnTo>
                  <a:lnTo>
                    <a:pt x="16" y="18"/>
                  </a:lnTo>
                  <a:lnTo>
                    <a:pt x="16" y="16"/>
                  </a:lnTo>
                  <a:lnTo>
                    <a:pt x="18" y="16"/>
                  </a:lnTo>
                  <a:lnTo>
                    <a:pt x="18" y="14"/>
                  </a:lnTo>
                  <a:lnTo>
                    <a:pt x="20" y="14"/>
                  </a:lnTo>
                  <a:lnTo>
                    <a:pt x="22" y="14"/>
                  </a:lnTo>
                  <a:lnTo>
                    <a:pt x="22" y="12"/>
                  </a:lnTo>
                  <a:lnTo>
                    <a:pt x="24" y="12"/>
                  </a:lnTo>
                  <a:lnTo>
                    <a:pt x="24" y="10"/>
                  </a:lnTo>
                  <a:lnTo>
                    <a:pt x="26" y="10"/>
                  </a:lnTo>
                  <a:lnTo>
                    <a:pt x="26"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6" name="Freeform 485"/>
            <p:cNvSpPr>
              <a:spLocks/>
            </p:cNvSpPr>
            <p:nvPr/>
          </p:nvSpPr>
          <p:spPr bwMode="auto">
            <a:xfrm>
              <a:off x="375" y="4007"/>
              <a:ext cx="36" cy="38"/>
            </a:xfrm>
            <a:custGeom>
              <a:avLst/>
              <a:gdLst>
                <a:gd name="T0" fmla="*/ 34 w 36"/>
                <a:gd name="T1" fmla="*/ 10 h 38"/>
                <a:gd name="T2" fmla="*/ 32 w 36"/>
                <a:gd name="T3" fmla="*/ 12 h 38"/>
                <a:gd name="T4" fmla="*/ 30 w 36"/>
                <a:gd name="T5" fmla="*/ 14 h 38"/>
                <a:gd name="T6" fmla="*/ 30 w 36"/>
                <a:gd name="T7" fmla="*/ 14 h 38"/>
                <a:gd name="T8" fmla="*/ 30 w 36"/>
                <a:gd name="T9" fmla="*/ 12 h 38"/>
                <a:gd name="T10" fmla="*/ 30 w 36"/>
                <a:gd name="T11" fmla="*/ 10 h 38"/>
                <a:gd name="T12" fmla="*/ 32 w 36"/>
                <a:gd name="T13" fmla="*/ 8 h 38"/>
                <a:gd name="T14" fmla="*/ 34 w 36"/>
                <a:gd name="T15" fmla="*/ 6 h 38"/>
                <a:gd name="T16" fmla="*/ 36 w 36"/>
                <a:gd name="T17" fmla="*/ 4 h 38"/>
                <a:gd name="T18" fmla="*/ 36 w 36"/>
                <a:gd name="T19" fmla="*/ 4 h 38"/>
                <a:gd name="T20" fmla="*/ 34 w 36"/>
                <a:gd name="T21" fmla="*/ 2 h 38"/>
                <a:gd name="T22" fmla="*/ 32 w 36"/>
                <a:gd name="T23" fmla="*/ 0 h 38"/>
                <a:gd name="T24" fmla="*/ 30 w 36"/>
                <a:gd name="T25" fmla="*/ 2 h 38"/>
                <a:gd name="T26" fmla="*/ 30 w 36"/>
                <a:gd name="T27" fmla="*/ 6 h 38"/>
                <a:gd name="T28" fmla="*/ 28 w 36"/>
                <a:gd name="T29" fmla="*/ 8 h 38"/>
                <a:gd name="T30" fmla="*/ 28 w 36"/>
                <a:gd name="T31" fmla="*/ 6 h 38"/>
                <a:gd name="T32" fmla="*/ 26 w 36"/>
                <a:gd name="T33" fmla="*/ 4 h 38"/>
                <a:gd name="T34" fmla="*/ 26 w 36"/>
                <a:gd name="T35" fmla="*/ 0 h 38"/>
                <a:gd name="T36" fmla="*/ 22 w 36"/>
                <a:gd name="T37" fmla="*/ 2 h 38"/>
                <a:gd name="T38" fmla="*/ 22 w 36"/>
                <a:gd name="T39" fmla="*/ 2 h 38"/>
                <a:gd name="T40" fmla="*/ 18 w 36"/>
                <a:gd name="T41" fmla="*/ 4 h 38"/>
                <a:gd name="T42" fmla="*/ 16 w 36"/>
                <a:gd name="T43" fmla="*/ 8 h 38"/>
                <a:gd name="T44" fmla="*/ 14 w 36"/>
                <a:gd name="T45" fmla="*/ 10 h 38"/>
                <a:gd name="T46" fmla="*/ 16 w 36"/>
                <a:gd name="T47" fmla="*/ 12 h 38"/>
                <a:gd name="T48" fmla="*/ 20 w 36"/>
                <a:gd name="T49" fmla="*/ 12 h 38"/>
                <a:gd name="T50" fmla="*/ 26 w 36"/>
                <a:gd name="T51" fmla="*/ 14 h 38"/>
                <a:gd name="T52" fmla="*/ 24 w 36"/>
                <a:gd name="T53" fmla="*/ 14 h 38"/>
                <a:gd name="T54" fmla="*/ 24 w 36"/>
                <a:gd name="T55" fmla="*/ 18 h 38"/>
                <a:gd name="T56" fmla="*/ 22 w 36"/>
                <a:gd name="T57" fmla="*/ 16 h 38"/>
                <a:gd name="T58" fmla="*/ 18 w 36"/>
                <a:gd name="T59" fmla="*/ 16 h 38"/>
                <a:gd name="T60" fmla="*/ 18 w 36"/>
                <a:gd name="T61" fmla="*/ 18 h 38"/>
                <a:gd name="T62" fmla="*/ 18 w 36"/>
                <a:gd name="T63" fmla="*/ 18 h 38"/>
                <a:gd name="T64" fmla="*/ 16 w 36"/>
                <a:gd name="T65" fmla="*/ 22 h 38"/>
                <a:gd name="T66" fmla="*/ 18 w 36"/>
                <a:gd name="T67" fmla="*/ 24 h 38"/>
                <a:gd name="T68" fmla="*/ 18 w 36"/>
                <a:gd name="T69" fmla="*/ 24 h 38"/>
                <a:gd name="T70" fmla="*/ 16 w 36"/>
                <a:gd name="T71" fmla="*/ 26 h 38"/>
                <a:gd name="T72" fmla="*/ 12 w 36"/>
                <a:gd name="T73" fmla="*/ 26 h 38"/>
                <a:gd name="T74" fmla="*/ 12 w 36"/>
                <a:gd name="T75" fmla="*/ 28 h 38"/>
                <a:gd name="T76" fmla="*/ 10 w 36"/>
                <a:gd name="T77" fmla="*/ 30 h 38"/>
                <a:gd name="T78" fmla="*/ 8 w 36"/>
                <a:gd name="T79" fmla="*/ 30 h 38"/>
                <a:gd name="T80" fmla="*/ 6 w 36"/>
                <a:gd name="T81" fmla="*/ 30 h 38"/>
                <a:gd name="T82" fmla="*/ 6 w 36"/>
                <a:gd name="T83" fmla="*/ 32 h 38"/>
                <a:gd name="T84" fmla="*/ 2 w 36"/>
                <a:gd name="T85" fmla="*/ 34 h 38"/>
                <a:gd name="T86" fmla="*/ 2 w 36"/>
                <a:gd name="T87" fmla="*/ 36 h 38"/>
                <a:gd name="T88" fmla="*/ 6 w 36"/>
                <a:gd name="T89" fmla="*/ 38 h 38"/>
                <a:gd name="T90" fmla="*/ 8 w 36"/>
                <a:gd name="T91" fmla="*/ 36 h 38"/>
                <a:gd name="T92" fmla="*/ 10 w 36"/>
                <a:gd name="T93" fmla="*/ 34 h 38"/>
                <a:gd name="T94" fmla="*/ 14 w 36"/>
                <a:gd name="T95" fmla="*/ 32 h 38"/>
                <a:gd name="T96" fmla="*/ 16 w 36"/>
                <a:gd name="T97" fmla="*/ 30 h 38"/>
                <a:gd name="T98" fmla="*/ 20 w 36"/>
                <a:gd name="T99" fmla="*/ 28 h 38"/>
                <a:gd name="T100" fmla="*/ 22 w 36"/>
                <a:gd name="T101" fmla="*/ 26 h 38"/>
                <a:gd name="T102" fmla="*/ 22 w 36"/>
                <a:gd name="T103" fmla="*/ 24 h 38"/>
                <a:gd name="T104" fmla="*/ 26 w 36"/>
                <a:gd name="T105" fmla="*/ 26 h 38"/>
                <a:gd name="T106" fmla="*/ 24 w 36"/>
                <a:gd name="T107" fmla="*/ 24 h 38"/>
                <a:gd name="T108" fmla="*/ 26 w 36"/>
                <a:gd name="T109" fmla="*/ 22 h 38"/>
                <a:gd name="T110" fmla="*/ 28 w 36"/>
                <a:gd name="T111" fmla="*/ 24 h 38"/>
                <a:gd name="T112" fmla="*/ 28 w 36"/>
                <a:gd name="T113" fmla="*/ 22 h 38"/>
                <a:gd name="T114" fmla="*/ 28 w 36"/>
                <a:gd name="T115" fmla="*/ 20 h 38"/>
                <a:gd name="T116" fmla="*/ 30 w 36"/>
                <a:gd name="T117" fmla="*/ 18 h 38"/>
                <a:gd name="T118" fmla="*/ 30 w 36"/>
                <a:gd name="T119" fmla="*/ 18 h 38"/>
                <a:gd name="T120" fmla="*/ 32 w 36"/>
                <a:gd name="T121" fmla="*/ 16 h 38"/>
                <a:gd name="T122" fmla="*/ 36 w 36"/>
                <a:gd name="T123" fmla="*/ 14 h 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 h="38">
                  <a:moveTo>
                    <a:pt x="36" y="12"/>
                  </a:moveTo>
                  <a:lnTo>
                    <a:pt x="36" y="12"/>
                  </a:lnTo>
                  <a:lnTo>
                    <a:pt x="34" y="12"/>
                  </a:lnTo>
                  <a:lnTo>
                    <a:pt x="34" y="10"/>
                  </a:lnTo>
                  <a:lnTo>
                    <a:pt x="34" y="12"/>
                  </a:lnTo>
                  <a:lnTo>
                    <a:pt x="32" y="12"/>
                  </a:lnTo>
                  <a:lnTo>
                    <a:pt x="32" y="10"/>
                  </a:lnTo>
                  <a:lnTo>
                    <a:pt x="32" y="12"/>
                  </a:lnTo>
                  <a:lnTo>
                    <a:pt x="30" y="12"/>
                  </a:lnTo>
                  <a:lnTo>
                    <a:pt x="32" y="14"/>
                  </a:lnTo>
                  <a:lnTo>
                    <a:pt x="30" y="14"/>
                  </a:lnTo>
                  <a:lnTo>
                    <a:pt x="30" y="12"/>
                  </a:lnTo>
                  <a:lnTo>
                    <a:pt x="30" y="14"/>
                  </a:lnTo>
                  <a:lnTo>
                    <a:pt x="28" y="14"/>
                  </a:lnTo>
                  <a:lnTo>
                    <a:pt x="28" y="12"/>
                  </a:lnTo>
                  <a:lnTo>
                    <a:pt x="30" y="12"/>
                  </a:lnTo>
                  <a:lnTo>
                    <a:pt x="30" y="10"/>
                  </a:lnTo>
                  <a:lnTo>
                    <a:pt x="32" y="10"/>
                  </a:lnTo>
                  <a:lnTo>
                    <a:pt x="32" y="8"/>
                  </a:lnTo>
                  <a:lnTo>
                    <a:pt x="32" y="6"/>
                  </a:lnTo>
                  <a:lnTo>
                    <a:pt x="34" y="6"/>
                  </a:lnTo>
                  <a:lnTo>
                    <a:pt x="34" y="4"/>
                  </a:lnTo>
                  <a:lnTo>
                    <a:pt x="34" y="6"/>
                  </a:lnTo>
                  <a:lnTo>
                    <a:pt x="36" y="6"/>
                  </a:lnTo>
                  <a:lnTo>
                    <a:pt x="36" y="4"/>
                  </a:lnTo>
                  <a:lnTo>
                    <a:pt x="36" y="2"/>
                  </a:lnTo>
                  <a:lnTo>
                    <a:pt x="36" y="4"/>
                  </a:lnTo>
                  <a:lnTo>
                    <a:pt x="34" y="4"/>
                  </a:lnTo>
                  <a:lnTo>
                    <a:pt x="36" y="4"/>
                  </a:lnTo>
                  <a:lnTo>
                    <a:pt x="36" y="2"/>
                  </a:lnTo>
                  <a:lnTo>
                    <a:pt x="34" y="2"/>
                  </a:lnTo>
                  <a:lnTo>
                    <a:pt x="34" y="0"/>
                  </a:lnTo>
                  <a:lnTo>
                    <a:pt x="34" y="2"/>
                  </a:lnTo>
                  <a:lnTo>
                    <a:pt x="32" y="2"/>
                  </a:lnTo>
                  <a:lnTo>
                    <a:pt x="32" y="0"/>
                  </a:lnTo>
                  <a:lnTo>
                    <a:pt x="32" y="2"/>
                  </a:lnTo>
                  <a:lnTo>
                    <a:pt x="30" y="2"/>
                  </a:lnTo>
                  <a:lnTo>
                    <a:pt x="30" y="4"/>
                  </a:lnTo>
                  <a:lnTo>
                    <a:pt x="30" y="6"/>
                  </a:lnTo>
                  <a:lnTo>
                    <a:pt x="30" y="4"/>
                  </a:lnTo>
                  <a:lnTo>
                    <a:pt x="30" y="6"/>
                  </a:lnTo>
                  <a:lnTo>
                    <a:pt x="28" y="6"/>
                  </a:lnTo>
                  <a:lnTo>
                    <a:pt x="28" y="8"/>
                  </a:lnTo>
                  <a:lnTo>
                    <a:pt x="28" y="6"/>
                  </a:lnTo>
                  <a:lnTo>
                    <a:pt x="26" y="6"/>
                  </a:lnTo>
                  <a:lnTo>
                    <a:pt x="26" y="4"/>
                  </a:lnTo>
                  <a:lnTo>
                    <a:pt x="26" y="2"/>
                  </a:lnTo>
                  <a:lnTo>
                    <a:pt x="26" y="0"/>
                  </a:lnTo>
                  <a:lnTo>
                    <a:pt x="24" y="0"/>
                  </a:lnTo>
                  <a:lnTo>
                    <a:pt x="24" y="2"/>
                  </a:lnTo>
                  <a:lnTo>
                    <a:pt x="22" y="2"/>
                  </a:lnTo>
                  <a:lnTo>
                    <a:pt x="24" y="2"/>
                  </a:lnTo>
                  <a:lnTo>
                    <a:pt x="24" y="0"/>
                  </a:lnTo>
                  <a:lnTo>
                    <a:pt x="22" y="0"/>
                  </a:lnTo>
                  <a:lnTo>
                    <a:pt x="22" y="2"/>
                  </a:lnTo>
                  <a:lnTo>
                    <a:pt x="20" y="2"/>
                  </a:lnTo>
                  <a:lnTo>
                    <a:pt x="18" y="4"/>
                  </a:lnTo>
                  <a:lnTo>
                    <a:pt x="16" y="4"/>
                  </a:lnTo>
                  <a:lnTo>
                    <a:pt x="16" y="6"/>
                  </a:lnTo>
                  <a:lnTo>
                    <a:pt x="16" y="8"/>
                  </a:lnTo>
                  <a:lnTo>
                    <a:pt x="14" y="8"/>
                  </a:lnTo>
                  <a:lnTo>
                    <a:pt x="14" y="10"/>
                  </a:lnTo>
                  <a:lnTo>
                    <a:pt x="16" y="10"/>
                  </a:lnTo>
                  <a:lnTo>
                    <a:pt x="16" y="12"/>
                  </a:lnTo>
                  <a:lnTo>
                    <a:pt x="18" y="12"/>
                  </a:lnTo>
                  <a:lnTo>
                    <a:pt x="20" y="12"/>
                  </a:lnTo>
                  <a:lnTo>
                    <a:pt x="22" y="12"/>
                  </a:lnTo>
                  <a:lnTo>
                    <a:pt x="22" y="14"/>
                  </a:lnTo>
                  <a:lnTo>
                    <a:pt x="24" y="14"/>
                  </a:lnTo>
                  <a:lnTo>
                    <a:pt x="26" y="14"/>
                  </a:lnTo>
                  <a:lnTo>
                    <a:pt x="24" y="14"/>
                  </a:lnTo>
                  <a:lnTo>
                    <a:pt x="24" y="16"/>
                  </a:lnTo>
                  <a:lnTo>
                    <a:pt x="24" y="14"/>
                  </a:lnTo>
                  <a:lnTo>
                    <a:pt x="22" y="14"/>
                  </a:lnTo>
                  <a:lnTo>
                    <a:pt x="22" y="16"/>
                  </a:lnTo>
                  <a:lnTo>
                    <a:pt x="24" y="16"/>
                  </a:lnTo>
                  <a:lnTo>
                    <a:pt x="24" y="18"/>
                  </a:lnTo>
                  <a:lnTo>
                    <a:pt x="22" y="16"/>
                  </a:lnTo>
                  <a:lnTo>
                    <a:pt x="22" y="18"/>
                  </a:lnTo>
                  <a:lnTo>
                    <a:pt x="22" y="16"/>
                  </a:lnTo>
                  <a:lnTo>
                    <a:pt x="22" y="14"/>
                  </a:lnTo>
                  <a:lnTo>
                    <a:pt x="20" y="14"/>
                  </a:lnTo>
                  <a:lnTo>
                    <a:pt x="18" y="14"/>
                  </a:lnTo>
                  <a:lnTo>
                    <a:pt x="18" y="16"/>
                  </a:lnTo>
                  <a:lnTo>
                    <a:pt x="18" y="18"/>
                  </a:lnTo>
                  <a:lnTo>
                    <a:pt x="20" y="18"/>
                  </a:lnTo>
                  <a:lnTo>
                    <a:pt x="18" y="18"/>
                  </a:lnTo>
                  <a:lnTo>
                    <a:pt x="18" y="20"/>
                  </a:lnTo>
                  <a:lnTo>
                    <a:pt x="18" y="18"/>
                  </a:lnTo>
                  <a:lnTo>
                    <a:pt x="16" y="18"/>
                  </a:lnTo>
                  <a:lnTo>
                    <a:pt x="16" y="20"/>
                  </a:lnTo>
                  <a:lnTo>
                    <a:pt x="16" y="22"/>
                  </a:lnTo>
                  <a:lnTo>
                    <a:pt x="18" y="22"/>
                  </a:lnTo>
                  <a:lnTo>
                    <a:pt x="18" y="24"/>
                  </a:lnTo>
                  <a:lnTo>
                    <a:pt x="18" y="22"/>
                  </a:lnTo>
                  <a:lnTo>
                    <a:pt x="20" y="22"/>
                  </a:lnTo>
                  <a:lnTo>
                    <a:pt x="20" y="24"/>
                  </a:lnTo>
                  <a:lnTo>
                    <a:pt x="18" y="24"/>
                  </a:lnTo>
                  <a:lnTo>
                    <a:pt x="16" y="24"/>
                  </a:lnTo>
                  <a:lnTo>
                    <a:pt x="16" y="26"/>
                  </a:lnTo>
                  <a:lnTo>
                    <a:pt x="14" y="26"/>
                  </a:lnTo>
                  <a:lnTo>
                    <a:pt x="12" y="26"/>
                  </a:lnTo>
                  <a:lnTo>
                    <a:pt x="14" y="28"/>
                  </a:lnTo>
                  <a:lnTo>
                    <a:pt x="12" y="28"/>
                  </a:lnTo>
                  <a:lnTo>
                    <a:pt x="12" y="30"/>
                  </a:lnTo>
                  <a:lnTo>
                    <a:pt x="12" y="28"/>
                  </a:lnTo>
                  <a:lnTo>
                    <a:pt x="10" y="28"/>
                  </a:lnTo>
                  <a:lnTo>
                    <a:pt x="12" y="28"/>
                  </a:lnTo>
                  <a:lnTo>
                    <a:pt x="10" y="30"/>
                  </a:lnTo>
                  <a:lnTo>
                    <a:pt x="10" y="28"/>
                  </a:lnTo>
                  <a:lnTo>
                    <a:pt x="8" y="28"/>
                  </a:lnTo>
                  <a:lnTo>
                    <a:pt x="8" y="30"/>
                  </a:lnTo>
                  <a:lnTo>
                    <a:pt x="10" y="32"/>
                  </a:lnTo>
                  <a:lnTo>
                    <a:pt x="8" y="32"/>
                  </a:lnTo>
                  <a:lnTo>
                    <a:pt x="8" y="30"/>
                  </a:lnTo>
                  <a:lnTo>
                    <a:pt x="6" y="30"/>
                  </a:lnTo>
                  <a:lnTo>
                    <a:pt x="6" y="32"/>
                  </a:lnTo>
                  <a:lnTo>
                    <a:pt x="4" y="32"/>
                  </a:lnTo>
                  <a:lnTo>
                    <a:pt x="2" y="34"/>
                  </a:lnTo>
                  <a:lnTo>
                    <a:pt x="0" y="34"/>
                  </a:lnTo>
                  <a:lnTo>
                    <a:pt x="0" y="36"/>
                  </a:lnTo>
                  <a:lnTo>
                    <a:pt x="2" y="36"/>
                  </a:lnTo>
                  <a:lnTo>
                    <a:pt x="4" y="36"/>
                  </a:lnTo>
                  <a:lnTo>
                    <a:pt x="6" y="36"/>
                  </a:lnTo>
                  <a:lnTo>
                    <a:pt x="6" y="38"/>
                  </a:lnTo>
                  <a:lnTo>
                    <a:pt x="6" y="36"/>
                  </a:lnTo>
                  <a:lnTo>
                    <a:pt x="8" y="36"/>
                  </a:lnTo>
                  <a:lnTo>
                    <a:pt x="10" y="36"/>
                  </a:lnTo>
                  <a:lnTo>
                    <a:pt x="10" y="34"/>
                  </a:lnTo>
                  <a:lnTo>
                    <a:pt x="12" y="32"/>
                  </a:lnTo>
                  <a:lnTo>
                    <a:pt x="14" y="32"/>
                  </a:lnTo>
                  <a:lnTo>
                    <a:pt x="14" y="30"/>
                  </a:lnTo>
                  <a:lnTo>
                    <a:pt x="16" y="30"/>
                  </a:lnTo>
                  <a:lnTo>
                    <a:pt x="16" y="28"/>
                  </a:lnTo>
                  <a:lnTo>
                    <a:pt x="18" y="28"/>
                  </a:lnTo>
                  <a:lnTo>
                    <a:pt x="20" y="28"/>
                  </a:lnTo>
                  <a:lnTo>
                    <a:pt x="20" y="26"/>
                  </a:lnTo>
                  <a:lnTo>
                    <a:pt x="20" y="28"/>
                  </a:lnTo>
                  <a:lnTo>
                    <a:pt x="22" y="28"/>
                  </a:lnTo>
                  <a:lnTo>
                    <a:pt x="22" y="26"/>
                  </a:lnTo>
                  <a:lnTo>
                    <a:pt x="22" y="24"/>
                  </a:lnTo>
                  <a:lnTo>
                    <a:pt x="22" y="26"/>
                  </a:lnTo>
                  <a:lnTo>
                    <a:pt x="24" y="26"/>
                  </a:lnTo>
                  <a:lnTo>
                    <a:pt x="26" y="26"/>
                  </a:lnTo>
                  <a:lnTo>
                    <a:pt x="26" y="24"/>
                  </a:lnTo>
                  <a:lnTo>
                    <a:pt x="24" y="24"/>
                  </a:lnTo>
                  <a:lnTo>
                    <a:pt x="24" y="22"/>
                  </a:lnTo>
                  <a:lnTo>
                    <a:pt x="24" y="20"/>
                  </a:lnTo>
                  <a:lnTo>
                    <a:pt x="24" y="22"/>
                  </a:lnTo>
                  <a:lnTo>
                    <a:pt x="26" y="22"/>
                  </a:lnTo>
                  <a:lnTo>
                    <a:pt x="26" y="24"/>
                  </a:lnTo>
                  <a:lnTo>
                    <a:pt x="28" y="24"/>
                  </a:lnTo>
                  <a:lnTo>
                    <a:pt x="28" y="22"/>
                  </a:lnTo>
                  <a:lnTo>
                    <a:pt x="26" y="22"/>
                  </a:lnTo>
                  <a:lnTo>
                    <a:pt x="28" y="22"/>
                  </a:lnTo>
                  <a:lnTo>
                    <a:pt x="28" y="20"/>
                  </a:lnTo>
                  <a:lnTo>
                    <a:pt x="28" y="18"/>
                  </a:lnTo>
                  <a:lnTo>
                    <a:pt x="28" y="20"/>
                  </a:lnTo>
                  <a:lnTo>
                    <a:pt x="28" y="22"/>
                  </a:lnTo>
                  <a:lnTo>
                    <a:pt x="30" y="22"/>
                  </a:lnTo>
                  <a:lnTo>
                    <a:pt x="28" y="20"/>
                  </a:lnTo>
                  <a:lnTo>
                    <a:pt x="30" y="20"/>
                  </a:lnTo>
                  <a:lnTo>
                    <a:pt x="30" y="18"/>
                  </a:lnTo>
                  <a:lnTo>
                    <a:pt x="30" y="20"/>
                  </a:lnTo>
                  <a:lnTo>
                    <a:pt x="30" y="18"/>
                  </a:lnTo>
                  <a:lnTo>
                    <a:pt x="30" y="16"/>
                  </a:lnTo>
                  <a:lnTo>
                    <a:pt x="32" y="16"/>
                  </a:lnTo>
                  <a:lnTo>
                    <a:pt x="32" y="14"/>
                  </a:lnTo>
                  <a:lnTo>
                    <a:pt x="34" y="14"/>
                  </a:lnTo>
                  <a:lnTo>
                    <a:pt x="36" y="14"/>
                  </a:lnTo>
                  <a:lnTo>
                    <a:pt x="36" y="1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7" name="Freeform 486"/>
            <p:cNvSpPr>
              <a:spLocks/>
            </p:cNvSpPr>
            <p:nvPr/>
          </p:nvSpPr>
          <p:spPr bwMode="auto">
            <a:xfrm>
              <a:off x="-83" y="4109"/>
              <a:ext cx="24" cy="12"/>
            </a:xfrm>
            <a:custGeom>
              <a:avLst/>
              <a:gdLst>
                <a:gd name="T0" fmla="*/ 24 w 24"/>
                <a:gd name="T1" fmla="*/ 8 h 12"/>
                <a:gd name="T2" fmla="*/ 24 w 24"/>
                <a:gd name="T3" fmla="*/ 6 h 12"/>
                <a:gd name="T4" fmla="*/ 22 w 24"/>
                <a:gd name="T5" fmla="*/ 6 h 12"/>
                <a:gd name="T6" fmla="*/ 20 w 24"/>
                <a:gd name="T7" fmla="*/ 6 h 12"/>
                <a:gd name="T8" fmla="*/ 20 w 24"/>
                <a:gd name="T9" fmla="*/ 6 h 12"/>
                <a:gd name="T10" fmla="*/ 20 w 24"/>
                <a:gd name="T11" fmla="*/ 4 h 12"/>
                <a:gd name="T12" fmla="*/ 20 w 24"/>
                <a:gd name="T13" fmla="*/ 4 h 12"/>
                <a:gd name="T14" fmla="*/ 18 w 24"/>
                <a:gd name="T15" fmla="*/ 4 h 12"/>
                <a:gd name="T16" fmla="*/ 18 w 24"/>
                <a:gd name="T17" fmla="*/ 4 h 12"/>
                <a:gd name="T18" fmla="*/ 16 w 24"/>
                <a:gd name="T19" fmla="*/ 4 h 12"/>
                <a:gd name="T20" fmla="*/ 16 w 24"/>
                <a:gd name="T21" fmla="*/ 4 h 12"/>
                <a:gd name="T22" fmla="*/ 16 w 24"/>
                <a:gd name="T23" fmla="*/ 4 h 12"/>
                <a:gd name="T24" fmla="*/ 16 w 24"/>
                <a:gd name="T25" fmla="*/ 2 h 12"/>
                <a:gd name="T26" fmla="*/ 16 w 24"/>
                <a:gd name="T27" fmla="*/ 2 h 12"/>
                <a:gd name="T28" fmla="*/ 14 w 24"/>
                <a:gd name="T29" fmla="*/ 2 h 12"/>
                <a:gd name="T30" fmla="*/ 12 w 24"/>
                <a:gd name="T31" fmla="*/ 2 h 12"/>
                <a:gd name="T32" fmla="*/ 12 w 24"/>
                <a:gd name="T33" fmla="*/ 2 h 12"/>
                <a:gd name="T34" fmla="*/ 10 w 24"/>
                <a:gd name="T35" fmla="*/ 2 h 12"/>
                <a:gd name="T36" fmla="*/ 10 w 24"/>
                <a:gd name="T37" fmla="*/ 2 h 12"/>
                <a:gd name="T38" fmla="*/ 8 w 24"/>
                <a:gd name="T39" fmla="*/ 2 h 12"/>
                <a:gd name="T40" fmla="*/ 6 w 24"/>
                <a:gd name="T41" fmla="*/ 2 h 12"/>
                <a:gd name="T42" fmla="*/ 4 w 24"/>
                <a:gd name="T43" fmla="*/ 2 h 12"/>
                <a:gd name="T44" fmla="*/ 4 w 24"/>
                <a:gd name="T45" fmla="*/ 2 h 12"/>
                <a:gd name="T46" fmla="*/ 2 w 24"/>
                <a:gd name="T47" fmla="*/ 4 h 12"/>
                <a:gd name="T48" fmla="*/ 2 w 24"/>
                <a:gd name="T49" fmla="*/ 4 h 12"/>
                <a:gd name="T50" fmla="*/ 0 w 24"/>
                <a:gd name="T51" fmla="*/ 6 h 12"/>
                <a:gd name="T52" fmla="*/ 2 w 24"/>
                <a:gd name="T53" fmla="*/ 6 h 12"/>
                <a:gd name="T54" fmla="*/ 2 w 24"/>
                <a:gd name="T55" fmla="*/ 6 h 12"/>
                <a:gd name="T56" fmla="*/ 4 w 24"/>
                <a:gd name="T57" fmla="*/ 6 h 12"/>
                <a:gd name="T58" fmla="*/ 4 w 24"/>
                <a:gd name="T59" fmla="*/ 6 h 12"/>
                <a:gd name="T60" fmla="*/ 4 w 24"/>
                <a:gd name="T61" fmla="*/ 6 h 12"/>
                <a:gd name="T62" fmla="*/ 4 w 24"/>
                <a:gd name="T63" fmla="*/ 8 h 12"/>
                <a:gd name="T64" fmla="*/ 4 w 24"/>
                <a:gd name="T65" fmla="*/ 8 h 12"/>
                <a:gd name="T66" fmla="*/ 4 w 24"/>
                <a:gd name="T67" fmla="*/ 8 h 12"/>
                <a:gd name="T68" fmla="*/ 6 w 24"/>
                <a:gd name="T69" fmla="*/ 8 h 12"/>
                <a:gd name="T70" fmla="*/ 8 w 24"/>
                <a:gd name="T71" fmla="*/ 8 h 12"/>
                <a:gd name="T72" fmla="*/ 8 w 24"/>
                <a:gd name="T73" fmla="*/ 6 h 12"/>
                <a:gd name="T74" fmla="*/ 8 w 24"/>
                <a:gd name="T75" fmla="*/ 8 h 12"/>
                <a:gd name="T76" fmla="*/ 8 w 24"/>
                <a:gd name="T77" fmla="*/ 8 h 12"/>
                <a:gd name="T78" fmla="*/ 8 w 24"/>
                <a:gd name="T79" fmla="*/ 10 h 12"/>
                <a:gd name="T80" fmla="*/ 8 w 24"/>
                <a:gd name="T81" fmla="*/ 12 h 12"/>
                <a:gd name="T82" fmla="*/ 10 w 24"/>
                <a:gd name="T83" fmla="*/ 12 h 12"/>
                <a:gd name="T84" fmla="*/ 10 w 24"/>
                <a:gd name="T85" fmla="*/ 10 h 12"/>
                <a:gd name="T86" fmla="*/ 10 w 24"/>
                <a:gd name="T87" fmla="*/ 12 h 12"/>
                <a:gd name="T88" fmla="*/ 10 w 24"/>
                <a:gd name="T89" fmla="*/ 10 h 12"/>
                <a:gd name="T90" fmla="*/ 12 w 24"/>
                <a:gd name="T91" fmla="*/ 12 h 12"/>
                <a:gd name="T92" fmla="*/ 12 w 24"/>
                <a:gd name="T93" fmla="*/ 12 h 12"/>
                <a:gd name="T94" fmla="*/ 12 w 24"/>
                <a:gd name="T95" fmla="*/ 12 h 12"/>
                <a:gd name="T96" fmla="*/ 14 w 24"/>
                <a:gd name="T97" fmla="*/ 10 h 12"/>
                <a:gd name="T98" fmla="*/ 14 w 24"/>
                <a:gd name="T99" fmla="*/ 10 h 12"/>
                <a:gd name="T100" fmla="*/ 16 w 24"/>
                <a:gd name="T101" fmla="*/ 8 h 12"/>
                <a:gd name="T102" fmla="*/ 16 w 24"/>
                <a:gd name="T103" fmla="*/ 10 h 12"/>
                <a:gd name="T104" fmla="*/ 16 w 24"/>
                <a:gd name="T105" fmla="*/ 10 h 12"/>
                <a:gd name="T106" fmla="*/ 18 w 24"/>
                <a:gd name="T107" fmla="*/ 10 h 12"/>
                <a:gd name="T108" fmla="*/ 18 w 24"/>
                <a:gd name="T109" fmla="*/ 8 h 12"/>
                <a:gd name="T110" fmla="*/ 18 w 24"/>
                <a:gd name="T111" fmla="*/ 8 h 12"/>
                <a:gd name="T112" fmla="*/ 18 w 24"/>
                <a:gd name="T113" fmla="*/ 8 h 12"/>
                <a:gd name="T114" fmla="*/ 18 w 24"/>
                <a:gd name="T115" fmla="*/ 8 h 12"/>
                <a:gd name="T116" fmla="*/ 20 w 24"/>
                <a:gd name="T117" fmla="*/ 8 h 12"/>
                <a:gd name="T118" fmla="*/ 20 w 24"/>
                <a:gd name="T119" fmla="*/ 8 h 12"/>
                <a:gd name="T120" fmla="*/ 20 w 24"/>
                <a:gd name="T121" fmla="*/ 8 h 12"/>
                <a:gd name="T122" fmla="*/ 22 w 24"/>
                <a:gd name="T123" fmla="*/ 8 h 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 h="12">
                  <a:moveTo>
                    <a:pt x="22" y="8"/>
                  </a:moveTo>
                  <a:lnTo>
                    <a:pt x="22" y="8"/>
                  </a:lnTo>
                  <a:lnTo>
                    <a:pt x="24" y="8"/>
                  </a:lnTo>
                  <a:lnTo>
                    <a:pt x="24" y="6"/>
                  </a:lnTo>
                  <a:lnTo>
                    <a:pt x="22" y="6"/>
                  </a:lnTo>
                  <a:lnTo>
                    <a:pt x="20" y="6"/>
                  </a:lnTo>
                  <a:lnTo>
                    <a:pt x="18" y="6"/>
                  </a:lnTo>
                  <a:lnTo>
                    <a:pt x="20" y="6"/>
                  </a:lnTo>
                  <a:lnTo>
                    <a:pt x="20" y="4"/>
                  </a:lnTo>
                  <a:lnTo>
                    <a:pt x="18" y="4"/>
                  </a:lnTo>
                  <a:lnTo>
                    <a:pt x="18" y="2"/>
                  </a:lnTo>
                  <a:lnTo>
                    <a:pt x="18" y="4"/>
                  </a:lnTo>
                  <a:lnTo>
                    <a:pt x="16" y="4"/>
                  </a:lnTo>
                  <a:lnTo>
                    <a:pt x="16" y="2"/>
                  </a:lnTo>
                  <a:lnTo>
                    <a:pt x="16" y="0"/>
                  </a:lnTo>
                  <a:lnTo>
                    <a:pt x="14" y="2"/>
                  </a:lnTo>
                  <a:lnTo>
                    <a:pt x="12" y="2"/>
                  </a:lnTo>
                  <a:lnTo>
                    <a:pt x="10" y="2"/>
                  </a:lnTo>
                  <a:lnTo>
                    <a:pt x="8" y="2"/>
                  </a:lnTo>
                  <a:lnTo>
                    <a:pt x="6" y="2"/>
                  </a:lnTo>
                  <a:lnTo>
                    <a:pt x="4" y="2"/>
                  </a:lnTo>
                  <a:lnTo>
                    <a:pt x="2" y="4"/>
                  </a:lnTo>
                  <a:lnTo>
                    <a:pt x="0" y="6"/>
                  </a:lnTo>
                  <a:lnTo>
                    <a:pt x="2" y="6"/>
                  </a:lnTo>
                  <a:lnTo>
                    <a:pt x="4" y="6"/>
                  </a:lnTo>
                  <a:lnTo>
                    <a:pt x="4" y="8"/>
                  </a:lnTo>
                  <a:lnTo>
                    <a:pt x="6" y="8"/>
                  </a:lnTo>
                  <a:lnTo>
                    <a:pt x="8" y="8"/>
                  </a:lnTo>
                  <a:lnTo>
                    <a:pt x="8" y="6"/>
                  </a:lnTo>
                  <a:lnTo>
                    <a:pt x="8" y="8"/>
                  </a:lnTo>
                  <a:lnTo>
                    <a:pt x="8" y="10"/>
                  </a:lnTo>
                  <a:lnTo>
                    <a:pt x="8" y="12"/>
                  </a:lnTo>
                  <a:lnTo>
                    <a:pt x="10" y="12"/>
                  </a:lnTo>
                  <a:lnTo>
                    <a:pt x="10" y="10"/>
                  </a:lnTo>
                  <a:lnTo>
                    <a:pt x="10" y="12"/>
                  </a:lnTo>
                  <a:lnTo>
                    <a:pt x="10" y="10"/>
                  </a:lnTo>
                  <a:lnTo>
                    <a:pt x="12" y="12"/>
                  </a:lnTo>
                  <a:lnTo>
                    <a:pt x="14" y="10"/>
                  </a:lnTo>
                  <a:lnTo>
                    <a:pt x="14" y="8"/>
                  </a:lnTo>
                  <a:lnTo>
                    <a:pt x="16" y="8"/>
                  </a:lnTo>
                  <a:lnTo>
                    <a:pt x="16" y="10"/>
                  </a:lnTo>
                  <a:lnTo>
                    <a:pt x="18" y="10"/>
                  </a:lnTo>
                  <a:lnTo>
                    <a:pt x="18" y="8"/>
                  </a:lnTo>
                  <a:lnTo>
                    <a:pt x="20" y="8"/>
                  </a:lnTo>
                  <a:lnTo>
                    <a:pt x="22"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8" name="Freeform 487"/>
            <p:cNvSpPr>
              <a:spLocks/>
            </p:cNvSpPr>
            <p:nvPr/>
          </p:nvSpPr>
          <p:spPr bwMode="auto">
            <a:xfrm>
              <a:off x="-59" y="4131"/>
              <a:ext cx="10" cy="6"/>
            </a:xfrm>
            <a:custGeom>
              <a:avLst/>
              <a:gdLst>
                <a:gd name="T0" fmla="*/ 8 w 10"/>
                <a:gd name="T1" fmla="*/ 0 h 6"/>
                <a:gd name="T2" fmla="*/ 6 w 10"/>
                <a:gd name="T3" fmla="*/ 0 h 6"/>
                <a:gd name="T4" fmla="*/ 6 w 10"/>
                <a:gd name="T5" fmla="*/ 0 h 6"/>
                <a:gd name="T6" fmla="*/ 6 w 10"/>
                <a:gd name="T7" fmla="*/ 0 h 6"/>
                <a:gd name="T8" fmla="*/ 6 w 10"/>
                <a:gd name="T9" fmla="*/ 0 h 6"/>
                <a:gd name="T10" fmla="*/ 6 w 10"/>
                <a:gd name="T11" fmla="*/ 0 h 6"/>
                <a:gd name="T12" fmla="*/ 6 w 10"/>
                <a:gd name="T13" fmla="*/ 0 h 6"/>
                <a:gd name="T14" fmla="*/ 6 w 10"/>
                <a:gd name="T15" fmla="*/ 2 h 6"/>
                <a:gd name="T16" fmla="*/ 4 w 10"/>
                <a:gd name="T17" fmla="*/ 2 h 6"/>
                <a:gd name="T18" fmla="*/ 4 w 10"/>
                <a:gd name="T19" fmla="*/ 2 h 6"/>
                <a:gd name="T20" fmla="*/ 4 w 10"/>
                <a:gd name="T21" fmla="*/ 2 h 6"/>
                <a:gd name="T22" fmla="*/ 4 w 10"/>
                <a:gd name="T23" fmla="*/ 4 h 6"/>
                <a:gd name="T24" fmla="*/ 2 w 10"/>
                <a:gd name="T25" fmla="*/ 2 h 6"/>
                <a:gd name="T26" fmla="*/ 2 w 10"/>
                <a:gd name="T27" fmla="*/ 2 h 6"/>
                <a:gd name="T28" fmla="*/ 2 w 10"/>
                <a:gd name="T29" fmla="*/ 2 h 6"/>
                <a:gd name="T30" fmla="*/ 2 w 10"/>
                <a:gd name="T31" fmla="*/ 4 h 6"/>
                <a:gd name="T32" fmla="*/ 2 w 10"/>
                <a:gd name="T33" fmla="*/ 4 h 6"/>
                <a:gd name="T34" fmla="*/ 0 w 10"/>
                <a:gd name="T35" fmla="*/ 4 h 6"/>
                <a:gd name="T36" fmla="*/ 0 w 10"/>
                <a:gd name="T37" fmla="*/ 4 h 6"/>
                <a:gd name="T38" fmla="*/ 0 w 10"/>
                <a:gd name="T39" fmla="*/ 6 h 6"/>
                <a:gd name="T40" fmla="*/ 0 w 10"/>
                <a:gd name="T41" fmla="*/ 6 h 6"/>
                <a:gd name="T42" fmla="*/ 2 w 10"/>
                <a:gd name="T43" fmla="*/ 6 h 6"/>
                <a:gd name="T44" fmla="*/ 2 w 10"/>
                <a:gd name="T45" fmla="*/ 6 h 6"/>
                <a:gd name="T46" fmla="*/ 2 w 10"/>
                <a:gd name="T47" fmla="*/ 6 h 6"/>
                <a:gd name="T48" fmla="*/ 2 w 10"/>
                <a:gd name="T49" fmla="*/ 6 h 6"/>
                <a:gd name="T50" fmla="*/ 4 w 10"/>
                <a:gd name="T51" fmla="*/ 6 h 6"/>
                <a:gd name="T52" fmla="*/ 4 w 10"/>
                <a:gd name="T53" fmla="*/ 6 h 6"/>
                <a:gd name="T54" fmla="*/ 4 w 10"/>
                <a:gd name="T55" fmla="*/ 6 h 6"/>
                <a:gd name="T56" fmla="*/ 4 w 10"/>
                <a:gd name="T57" fmla="*/ 4 h 6"/>
                <a:gd name="T58" fmla="*/ 6 w 10"/>
                <a:gd name="T59" fmla="*/ 4 h 6"/>
                <a:gd name="T60" fmla="*/ 6 w 10"/>
                <a:gd name="T61" fmla="*/ 4 h 6"/>
                <a:gd name="T62" fmla="*/ 6 w 10"/>
                <a:gd name="T63" fmla="*/ 4 h 6"/>
                <a:gd name="T64" fmla="*/ 6 w 10"/>
                <a:gd name="T65" fmla="*/ 4 h 6"/>
                <a:gd name="T66" fmla="*/ 6 w 10"/>
                <a:gd name="T67" fmla="*/ 6 h 6"/>
                <a:gd name="T68" fmla="*/ 6 w 10"/>
                <a:gd name="T69" fmla="*/ 6 h 6"/>
                <a:gd name="T70" fmla="*/ 8 w 10"/>
                <a:gd name="T71" fmla="*/ 6 h 6"/>
                <a:gd name="T72" fmla="*/ 8 w 10"/>
                <a:gd name="T73" fmla="*/ 6 h 6"/>
                <a:gd name="T74" fmla="*/ 8 w 10"/>
                <a:gd name="T75" fmla="*/ 6 h 6"/>
                <a:gd name="T76" fmla="*/ 8 w 10"/>
                <a:gd name="T77" fmla="*/ 6 h 6"/>
                <a:gd name="T78" fmla="*/ 8 w 10"/>
                <a:gd name="T79" fmla="*/ 6 h 6"/>
                <a:gd name="T80" fmla="*/ 8 w 10"/>
                <a:gd name="T81" fmla="*/ 6 h 6"/>
                <a:gd name="T82" fmla="*/ 8 w 10"/>
                <a:gd name="T83" fmla="*/ 6 h 6"/>
                <a:gd name="T84" fmla="*/ 8 w 10"/>
                <a:gd name="T85" fmla="*/ 4 h 6"/>
                <a:gd name="T86" fmla="*/ 8 w 10"/>
                <a:gd name="T87" fmla="*/ 4 h 6"/>
                <a:gd name="T88" fmla="*/ 8 w 10"/>
                <a:gd name="T89" fmla="*/ 4 h 6"/>
                <a:gd name="T90" fmla="*/ 8 w 10"/>
                <a:gd name="T91" fmla="*/ 2 h 6"/>
                <a:gd name="T92" fmla="*/ 8 w 10"/>
                <a:gd name="T93" fmla="*/ 2 h 6"/>
                <a:gd name="T94" fmla="*/ 8 w 10"/>
                <a:gd name="T95" fmla="*/ 2 h 6"/>
                <a:gd name="T96" fmla="*/ 8 w 10"/>
                <a:gd name="T97" fmla="*/ 0 h 6"/>
                <a:gd name="T98" fmla="*/ 8 w 10"/>
                <a:gd name="T99" fmla="*/ 0 h 6"/>
                <a:gd name="T100" fmla="*/ 10 w 10"/>
                <a:gd name="T101" fmla="*/ 0 h 6"/>
                <a:gd name="T102" fmla="*/ 10 w 10"/>
                <a:gd name="T103" fmla="*/ 0 h 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 h="6">
                  <a:moveTo>
                    <a:pt x="8" y="0"/>
                  </a:moveTo>
                  <a:lnTo>
                    <a:pt x="8" y="0"/>
                  </a:lnTo>
                  <a:lnTo>
                    <a:pt x="6" y="0"/>
                  </a:lnTo>
                  <a:lnTo>
                    <a:pt x="6" y="2"/>
                  </a:lnTo>
                  <a:lnTo>
                    <a:pt x="4" y="2"/>
                  </a:lnTo>
                  <a:lnTo>
                    <a:pt x="4" y="4"/>
                  </a:lnTo>
                  <a:lnTo>
                    <a:pt x="2" y="4"/>
                  </a:lnTo>
                  <a:lnTo>
                    <a:pt x="2" y="2"/>
                  </a:lnTo>
                  <a:lnTo>
                    <a:pt x="2" y="4"/>
                  </a:lnTo>
                  <a:lnTo>
                    <a:pt x="0" y="4"/>
                  </a:lnTo>
                  <a:lnTo>
                    <a:pt x="0" y="6"/>
                  </a:lnTo>
                  <a:lnTo>
                    <a:pt x="2" y="6"/>
                  </a:lnTo>
                  <a:lnTo>
                    <a:pt x="4" y="6"/>
                  </a:lnTo>
                  <a:lnTo>
                    <a:pt x="4" y="4"/>
                  </a:lnTo>
                  <a:lnTo>
                    <a:pt x="6" y="4"/>
                  </a:lnTo>
                  <a:lnTo>
                    <a:pt x="6" y="6"/>
                  </a:lnTo>
                  <a:lnTo>
                    <a:pt x="8" y="6"/>
                  </a:lnTo>
                  <a:lnTo>
                    <a:pt x="8" y="4"/>
                  </a:lnTo>
                  <a:lnTo>
                    <a:pt x="8" y="2"/>
                  </a:lnTo>
                  <a:lnTo>
                    <a:pt x="8" y="0"/>
                  </a:lnTo>
                  <a:lnTo>
                    <a:pt x="10" y="0"/>
                  </a:lnTo>
                  <a:lnTo>
                    <a:pt x="8"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49" name="Freeform 488"/>
            <p:cNvSpPr>
              <a:spLocks/>
            </p:cNvSpPr>
            <p:nvPr/>
          </p:nvSpPr>
          <p:spPr bwMode="auto">
            <a:xfrm>
              <a:off x="35" y="4137"/>
              <a:ext cx="8" cy="14"/>
            </a:xfrm>
            <a:custGeom>
              <a:avLst/>
              <a:gdLst>
                <a:gd name="T0" fmla="*/ 8 w 8"/>
                <a:gd name="T1" fmla="*/ 8 h 14"/>
                <a:gd name="T2" fmla="*/ 6 w 8"/>
                <a:gd name="T3" fmla="*/ 8 h 14"/>
                <a:gd name="T4" fmla="*/ 6 w 8"/>
                <a:gd name="T5" fmla="*/ 6 h 14"/>
                <a:gd name="T6" fmla="*/ 6 w 8"/>
                <a:gd name="T7" fmla="*/ 6 h 14"/>
                <a:gd name="T8" fmla="*/ 6 w 8"/>
                <a:gd name="T9" fmla="*/ 6 h 14"/>
                <a:gd name="T10" fmla="*/ 8 w 8"/>
                <a:gd name="T11" fmla="*/ 4 h 14"/>
                <a:gd name="T12" fmla="*/ 8 w 8"/>
                <a:gd name="T13" fmla="*/ 4 h 14"/>
                <a:gd name="T14" fmla="*/ 8 w 8"/>
                <a:gd name="T15" fmla="*/ 2 h 14"/>
                <a:gd name="T16" fmla="*/ 8 w 8"/>
                <a:gd name="T17" fmla="*/ 2 h 14"/>
                <a:gd name="T18" fmla="*/ 8 w 8"/>
                <a:gd name="T19" fmla="*/ 2 h 14"/>
                <a:gd name="T20" fmla="*/ 8 w 8"/>
                <a:gd name="T21" fmla="*/ 0 h 14"/>
                <a:gd name="T22" fmla="*/ 8 w 8"/>
                <a:gd name="T23" fmla="*/ 0 h 14"/>
                <a:gd name="T24" fmla="*/ 6 w 8"/>
                <a:gd name="T25" fmla="*/ 0 h 14"/>
                <a:gd name="T26" fmla="*/ 6 w 8"/>
                <a:gd name="T27" fmla="*/ 0 h 14"/>
                <a:gd name="T28" fmla="*/ 6 w 8"/>
                <a:gd name="T29" fmla="*/ 0 h 14"/>
                <a:gd name="T30" fmla="*/ 6 w 8"/>
                <a:gd name="T31" fmla="*/ 2 h 14"/>
                <a:gd name="T32" fmla="*/ 6 w 8"/>
                <a:gd name="T33" fmla="*/ 2 h 14"/>
                <a:gd name="T34" fmla="*/ 6 w 8"/>
                <a:gd name="T35" fmla="*/ 4 h 14"/>
                <a:gd name="T36" fmla="*/ 6 w 8"/>
                <a:gd name="T37" fmla="*/ 4 h 14"/>
                <a:gd name="T38" fmla="*/ 6 w 8"/>
                <a:gd name="T39" fmla="*/ 6 h 14"/>
                <a:gd name="T40" fmla="*/ 4 w 8"/>
                <a:gd name="T41" fmla="*/ 6 h 14"/>
                <a:gd name="T42" fmla="*/ 4 w 8"/>
                <a:gd name="T43" fmla="*/ 6 h 14"/>
                <a:gd name="T44" fmla="*/ 2 w 8"/>
                <a:gd name="T45" fmla="*/ 6 h 14"/>
                <a:gd name="T46" fmla="*/ 2 w 8"/>
                <a:gd name="T47" fmla="*/ 8 h 14"/>
                <a:gd name="T48" fmla="*/ 2 w 8"/>
                <a:gd name="T49" fmla="*/ 10 h 14"/>
                <a:gd name="T50" fmla="*/ 0 w 8"/>
                <a:gd name="T51" fmla="*/ 10 h 14"/>
                <a:gd name="T52" fmla="*/ 0 w 8"/>
                <a:gd name="T53" fmla="*/ 10 h 14"/>
                <a:gd name="T54" fmla="*/ 0 w 8"/>
                <a:gd name="T55" fmla="*/ 10 h 14"/>
                <a:gd name="T56" fmla="*/ 0 w 8"/>
                <a:gd name="T57" fmla="*/ 10 h 14"/>
                <a:gd name="T58" fmla="*/ 0 w 8"/>
                <a:gd name="T59" fmla="*/ 12 h 14"/>
                <a:gd name="T60" fmla="*/ 0 w 8"/>
                <a:gd name="T61" fmla="*/ 12 h 14"/>
                <a:gd name="T62" fmla="*/ 0 w 8"/>
                <a:gd name="T63" fmla="*/ 12 h 14"/>
                <a:gd name="T64" fmla="*/ 2 w 8"/>
                <a:gd name="T65" fmla="*/ 14 h 14"/>
                <a:gd name="T66" fmla="*/ 2 w 8"/>
                <a:gd name="T67" fmla="*/ 14 h 14"/>
                <a:gd name="T68" fmla="*/ 2 w 8"/>
                <a:gd name="T69" fmla="*/ 12 h 14"/>
                <a:gd name="T70" fmla="*/ 2 w 8"/>
                <a:gd name="T71" fmla="*/ 12 h 14"/>
                <a:gd name="T72" fmla="*/ 2 w 8"/>
                <a:gd name="T73" fmla="*/ 10 h 14"/>
                <a:gd name="T74" fmla="*/ 2 w 8"/>
                <a:gd name="T75" fmla="*/ 10 h 14"/>
                <a:gd name="T76" fmla="*/ 2 w 8"/>
                <a:gd name="T77" fmla="*/ 10 h 14"/>
                <a:gd name="T78" fmla="*/ 4 w 8"/>
                <a:gd name="T79" fmla="*/ 8 h 14"/>
                <a:gd name="T80" fmla="*/ 4 w 8"/>
                <a:gd name="T81" fmla="*/ 8 h 14"/>
                <a:gd name="T82" fmla="*/ 4 w 8"/>
                <a:gd name="T83" fmla="*/ 10 h 14"/>
                <a:gd name="T84" fmla="*/ 6 w 8"/>
                <a:gd name="T85" fmla="*/ 10 h 14"/>
                <a:gd name="T86" fmla="*/ 6 w 8"/>
                <a:gd name="T87" fmla="*/ 8 h 14"/>
                <a:gd name="T88" fmla="*/ 6 w 8"/>
                <a:gd name="T89" fmla="*/ 8 h 14"/>
                <a:gd name="T90" fmla="*/ 6 w 8"/>
                <a:gd name="T91" fmla="*/ 10 h 14"/>
                <a:gd name="T92" fmla="*/ 8 w 8"/>
                <a:gd name="T93" fmla="*/ 8 h 14"/>
                <a:gd name="T94" fmla="*/ 8 w 8"/>
                <a:gd name="T95" fmla="*/ 8 h 14"/>
                <a:gd name="T96" fmla="*/ 8 w 8"/>
                <a:gd name="T97" fmla="*/ 8 h 14"/>
                <a:gd name="T98" fmla="*/ 8 w 8"/>
                <a:gd name="T99" fmla="*/ 8 h 14"/>
                <a:gd name="T100" fmla="*/ 8 w 8"/>
                <a:gd name="T101" fmla="*/ 8 h 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 h="14">
                  <a:moveTo>
                    <a:pt x="8" y="8"/>
                  </a:moveTo>
                  <a:lnTo>
                    <a:pt x="8" y="8"/>
                  </a:lnTo>
                  <a:lnTo>
                    <a:pt x="6" y="8"/>
                  </a:lnTo>
                  <a:lnTo>
                    <a:pt x="6" y="6"/>
                  </a:lnTo>
                  <a:lnTo>
                    <a:pt x="6" y="4"/>
                  </a:lnTo>
                  <a:lnTo>
                    <a:pt x="8" y="4"/>
                  </a:lnTo>
                  <a:lnTo>
                    <a:pt x="8" y="2"/>
                  </a:lnTo>
                  <a:lnTo>
                    <a:pt x="8" y="0"/>
                  </a:lnTo>
                  <a:lnTo>
                    <a:pt x="6" y="0"/>
                  </a:lnTo>
                  <a:lnTo>
                    <a:pt x="6" y="2"/>
                  </a:lnTo>
                  <a:lnTo>
                    <a:pt x="6" y="4"/>
                  </a:lnTo>
                  <a:lnTo>
                    <a:pt x="6" y="6"/>
                  </a:lnTo>
                  <a:lnTo>
                    <a:pt x="4" y="6"/>
                  </a:lnTo>
                  <a:lnTo>
                    <a:pt x="2" y="6"/>
                  </a:lnTo>
                  <a:lnTo>
                    <a:pt x="2" y="8"/>
                  </a:lnTo>
                  <a:lnTo>
                    <a:pt x="2" y="10"/>
                  </a:lnTo>
                  <a:lnTo>
                    <a:pt x="0" y="10"/>
                  </a:lnTo>
                  <a:lnTo>
                    <a:pt x="0" y="12"/>
                  </a:lnTo>
                  <a:lnTo>
                    <a:pt x="2" y="14"/>
                  </a:lnTo>
                  <a:lnTo>
                    <a:pt x="2" y="12"/>
                  </a:lnTo>
                  <a:lnTo>
                    <a:pt x="2" y="10"/>
                  </a:lnTo>
                  <a:lnTo>
                    <a:pt x="4" y="8"/>
                  </a:lnTo>
                  <a:lnTo>
                    <a:pt x="4" y="10"/>
                  </a:lnTo>
                  <a:lnTo>
                    <a:pt x="6" y="10"/>
                  </a:lnTo>
                  <a:lnTo>
                    <a:pt x="6" y="8"/>
                  </a:lnTo>
                  <a:lnTo>
                    <a:pt x="6" y="10"/>
                  </a:lnTo>
                  <a:lnTo>
                    <a:pt x="6" y="8"/>
                  </a:lnTo>
                  <a:lnTo>
                    <a:pt x="8"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0" name="Freeform 489"/>
            <p:cNvSpPr>
              <a:spLocks/>
            </p:cNvSpPr>
            <p:nvPr/>
          </p:nvSpPr>
          <p:spPr bwMode="auto">
            <a:xfrm>
              <a:off x="69" y="4155"/>
              <a:ext cx="20" cy="12"/>
            </a:xfrm>
            <a:custGeom>
              <a:avLst/>
              <a:gdLst>
                <a:gd name="T0" fmla="*/ 20 w 20"/>
                <a:gd name="T1" fmla="*/ 10 h 12"/>
                <a:gd name="T2" fmla="*/ 18 w 20"/>
                <a:gd name="T3" fmla="*/ 8 h 12"/>
                <a:gd name="T4" fmla="*/ 16 w 20"/>
                <a:gd name="T5" fmla="*/ 10 h 12"/>
                <a:gd name="T6" fmla="*/ 16 w 20"/>
                <a:gd name="T7" fmla="*/ 10 h 12"/>
                <a:gd name="T8" fmla="*/ 16 w 20"/>
                <a:gd name="T9" fmla="*/ 8 h 12"/>
                <a:gd name="T10" fmla="*/ 14 w 20"/>
                <a:gd name="T11" fmla="*/ 10 h 12"/>
                <a:gd name="T12" fmla="*/ 14 w 20"/>
                <a:gd name="T13" fmla="*/ 8 h 12"/>
                <a:gd name="T14" fmla="*/ 14 w 20"/>
                <a:gd name="T15" fmla="*/ 8 h 12"/>
                <a:gd name="T16" fmla="*/ 14 w 20"/>
                <a:gd name="T17" fmla="*/ 6 h 12"/>
                <a:gd name="T18" fmla="*/ 12 w 20"/>
                <a:gd name="T19" fmla="*/ 6 h 12"/>
                <a:gd name="T20" fmla="*/ 10 w 20"/>
                <a:gd name="T21" fmla="*/ 6 h 12"/>
                <a:gd name="T22" fmla="*/ 10 w 20"/>
                <a:gd name="T23" fmla="*/ 4 h 12"/>
                <a:gd name="T24" fmla="*/ 8 w 20"/>
                <a:gd name="T25" fmla="*/ 4 h 12"/>
                <a:gd name="T26" fmla="*/ 8 w 20"/>
                <a:gd name="T27" fmla="*/ 2 h 12"/>
                <a:gd name="T28" fmla="*/ 8 w 20"/>
                <a:gd name="T29" fmla="*/ 2 h 12"/>
                <a:gd name="T30" fmla="*/ 6 w 20"/>
                <a:gd name="T31" fmla="*/ 2 h 12"/>
                <a:gd name="T32" fmla="*/ 6 w 20"/>
                <a:gd name="T33" fmla="*/ 2 h 12"/>
                <a:gd name="T34" fmla="*/ 6 w 20"/>
                <a:gd name="T35" fmla="*/ 0 h 12"/>
                <a:gd name="T36" fmla="*/ 4 w 20"/>
                <a:gd name="T37" fmla="*/ 0 h 12"/>
                <a:gd name="T38" fmla="*/ 4 w 20"/>
                <a:gd name="T39" fmla="*/ 0 h 12"/>
                <a:gd name="T40" fmla="*/ 4 w 20"/>
                <a:gd name="T41" fmla="*/ 0 h 12"/>
                <a:gd name="T42" fmla="*/ 2 w 20"/>
                <a:gd name="T43" fmla="*/ 0 h 12"/>
                <a:gd name="T44" fmla="*/ 2 w 20"/>
                <a:gd name="T45" fmla="*/ 0 h 12"/>
                <a:gd name="T46" fmla="*/ 0 w 20"/>
                <a:gd name="T47" fmla="*/ 0 h 12"/>
                <a:gd name="T48" fmla="*/ 0 w 20"/>
                <a:gd name="T49" fmla="*/ 0 h 12"/>
                <a:gd name="T50" fmla="*/ 0 w 20"/>
                <a:gd name="T51" fmla="*/ 0 h 12"/>
                <a:gd name="T52" fmla="*/ 0 w 20"/>
                <a:gd name="T53" fmla="*/ 2 h 12"/>
                <a:gd name="T54" fmla="*/ 0 w 20"/>
                <a:gd name="T55" fmla="*/ 2 h 12"/>
                <a:gd name="T56" fmla="*/ 2 w 20"/>
                <a:gd name="T57" fmla="*/ 2 h 12"/>
                <a:gd name="T58" fmla="*/ 4 w 20"/>
                <a:gd name="T59" fmla="*/ 2 h 12"/>
                <a:gd name="T60" fmla="*/ 4 w 20"/>
                <a:gd name="T61" fmla="*/ 4 h 12"/>
                <a:gd name="T62" fmla="*/ 6 w 20"/>
                <a:gd name="T63" fmla="*/ 4 h 12"/>
                <a:gd name="T64" fmla="*/ 6 w 20"/>
                <a:gd name="T65" fmla="*/ 4 h 12"/>
                <a:gd name="T66" fmla="*/ 6 w 20"/>
                <a:gd name="T67" fmla="*/ 4 h 12"/>
                <a:gd name="T68" fmla="*/ 8 w 20"/>
                <a:gd name="T69" fmla="*/ 4 h 12"/>
                <a:gd name="T70" fmla="*/ 8 w 20"/>
                <a:gd name="T71" fmla="*/ 6 h 12"/>
                <a:gd name="T72" fmla="*/ 10 w 20"/>
                <a:gd name="T73" fmla="*/ 6 h 12"/>
                <a:gd name="T74" fmla="*/ 10 w 20"/>
                <a:gd name="T75" fmla="*/ 8 h 12"/>
                <a:gd name="T76" fmla="*/ 12 w 20"/>
                <a:gd name="T77" fmla="*/ 8 h 12"/>
                <a:gd name="T78" fmla="*/ 12 w 20"/>
                <a:gd name="T79" fmla="*/ 10 h 12"/>
                <a:gd name="T80" fmla="*/ 14 w 20"/>
                <a:gd name="T81" fmla="*/ 10 h 12"/>
                <a:gd name="T82" fmla="*/ 16 w 20"/>
                <a:gd name="T83" fmla="*/ 10 h 12"/>
                <a:gd name="T84" fmla="*/ 14 w 20"/>
                <a:gd name="T85" fmla="*/ 12 h 12"/>
                <a:gd name="T86" fmla="*/ 16 w 20"/>
                <a:gd name="T87" fmla="*/ 12 h 12"/>
                <a:gd name="T88" fmla="*/ 16 w 20"/>
                <a:gd name="T89" fmla="*/ 12 h 12"/>
                <a:gd name="T90" fmla="*/ 18 w 20"/>
                <a:gd name="T91" fmla="*/ 10 h 12"/>
                <a:gd name="T92" fmla="*/ 18 w 20"/>
                <a:gd name="T93" fmla="*/ 10 h 12"/>
                <a:gd name="T94" fmla="*/ 20 w 20"/>
                <a:gd name="T95" fmla="*/ 10 h 12"/>
                <a:gd name="T96" fmla="*/ 20 w 20"/>
                <a:gd name="T97" fmla="*/ 10 h 1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0" h="12">
                  <a:moveTo>
                    <a:pt x="20" y="10"/>
                  </a:moveTo>
                  <a:lnTo>
                    <a:pt x="20" y="10"/>
                  </a:lnTo>
                  <a:lnTo>
                    <a:pt x="18" y="8"/>
                  </a:lnTo>
                  <a:lnTo>
                    <a:pt x="18" y="10"/>
                  </a:lnTo>
                  <a:lnTo>
                    <a:pt x="16" y="10"/>
                  </a:lnTo>
                  <a:lnTo>
                    <a:pt x="16" y="8"/>
                  </a:lnTo>
                  <a:lnTo>
                    <a:pt x="16" y="10"/>
                  </a:lnTo>
                  <a:lnTo>
                    <a:pt x="14" y="10"/>
                  </a:lnTo>
                  <a:lnTo>
                    <a:pt x="14" y="8"/>
                  </a:lnTo>
                  <a:lnTo>
                    <a:pt x="14" y="6"/>
                  </a:lnTo>
                  <a:lnTo>
                    <a:pt x="12" y="6"/>
                  </a:lnTo>
                  <a:lnTo>
                    <a:pt x="10" y="6"/>
                  </a:lnTo>
                  <a:lnTo>
                    <a:pt x="10" y="4"/>
                  </a:lnTo>
                  <a:lnTo>
                    <a:pt x="8" y="4"/>
                  </a:lnTo>
                  <a:lnTo>
                    <a:pt x="8" y="2"/>
                  </a:lnTo>
                  <a:lnTo>
                    <a:pt x="6" y="2"/>
                  </a:lnTo>
                  <a:lnTo>
                    <a:pt x="6" y="0"/>
                  </a:lnTo>
                  <a:lnTo>
                    <a:pt x="4" y="0"/>
                  </a:lnTo>
                  <a:lnTo>
                    <a:pt x="2" y="0"/>
                  </a:lnTo>
                  <a:lnTo>
                    <a:pt x="0" y="0"/>
                  </a:lnTo>
                  <a:lnTo>
                    <a:pt x="0" y="2"/>
                  </a:lnTo>
                  <a:lnTo>
                    <a:pt x="2" y="2"/>
                  </a:lnTo>
                  <a:lnTo>
                    <a:pt x="4" y="2"/>
                  </a:lnTo>
                  <a:lnTo>
                    <a:pt x="4" y="4"/>
                  </a:lnTo>
                  <a:lnTo>
                    <a:pt x="4" y="2"/>
                  </a:lnTo>
                  <a:lnTo>
                    <a:pt x="6" y="4"/>
                  </a:lnTo>
                  <a:lnTo>
                    <a:pt x="8" y="4"/>
                  </a:lnTo>
                  <a:lnTo>
                    <a:pt x="8" y="6"/>
                  </a:lnTo>
                  <a:lnTo>
                    <a:pt x="10" y="6"/>
                  </a:lnTo>
                  <a:lnTo>
                    <a:pt x="10" y="8"/>
                  </a:lnTo>
                  <a:lnTo>
                    <a:pt x="12" y="8"/>
                  </a:lnTo>
                  <a:lnTo>
                    <a:pt x="12" y="10"/>
                  </a:lnTo>
                  <a:lnTo>
                    <a:pt x="14" y="10"/>
                  </a:lnTo>
                  <a:lnTo>
                    <a:pt x="16" y="10"/>
                  </a:lnTo>
                  <a:lnTo>
                    <a:pt x="14" y="10"/>
                  </a:lnTo>
                  <a:lnTo>
                    <a:pt x="14" y="12"/>
                  </a:lnTo>
                  <a:lnTo>
                    <a:pt x="16" y="12"/>
                  </a:lnTo>
                  <a:lnTo>
                    <a:pt x="18" y="12"/>
                  </a:lnTo>
                  <a:lnTo>
                    <a:pt x="18" y="10"/>
                  </a:lnTo>
                  <a:lnTo>
                    <a:pt x="20" y="1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1" name="Freeform 490"/>
            <p:cNvSpPr>
              <a:spLocks/>
            </p:cNvSpPr>
            <p:nvPr/>
          </p:nvSpPr>
          <p:spPr bwMode="auto">
            <a:xfrm>
              <a:off x="63" y="4141"/>
              <a:ext cx="4" cy="4"/>
            </a:xfrm>
            <a:custGeom>
              <a:avLst/>
              <a:gdLst>
                <a:gd name="T0" fmla="*/ 2 w 4"/>
                <a:gd name="T1" fmla="*/ 0 h 4"/>
                <a:gd name="T2" fmla="*/ 2 w 4"/>
                <a:gd name="T3" fmla="*/ 0 h 4"/>
                <a:gd name="T4" fmla="*/ 2 w 4"/>
                <a:gd name="T5" fmla="*/ 0 h 4"/>
                <a:gd name="T6" fmla="*/ 2 w 4"/>
                <a:gd name="T7" fmla="*/ 0 h 4"/>
                <a:gd name="T8" fmla="*/ 2 w 4"/>
                <a:gd name="T9" fmla="*/ 0 h 4"/>
                <a:gd name="T10" fmla="*/ 2 w 4"/>
                <a:gd name="T11" fmla="*/ 0 h 4"/>
                <a:gd name="T12" fmla="*/ 0 w 4"/>
                <a:gd name="T13" fmla="*/ 0 h 4"/>
                <a:gd name="T14" fmla="*/ 0 w 4"/>
                <a:gd name="T15" fmla="*/ 0 h 4"/>
                <a:gd name="T16" fmla="*/ 0 w 4"/>
                <a:gd name="T17" fmla="*/ 0 h 4"/>
                <a:gd name="T18" fmla="*/ 0 w 4"/>
                <a:gd name="T19" fmla="*/ 0 h 4"/>
                <a:gd name="T20" fmla="*/ 0 w 4"/>
                <a:gd name="T21" fmla="*/ 0 h 4"/>
                <a:gd name="T22" fmla="*/ 0 w 4"/>
                <a:gd name="T23" fmla="*/ 0 h 4"/>
                <a:gd name="T24" fmla="*/ 0 w 4"/>
                <a:gd name="T25" fmla="*/ 0 h 4"/>
                <a:gd name="T26" fmla="*/ 0 w 4"/>
                <a:gd name="T27" fmla="*/ 0 h 4"/>
                <a:gd name="T28" fmla="*/ 0 w 4"/>
                <a:gd name="T29" fmla="*/ 0 h 4"/>
                <a:gd name="T30" fmla="*/ 0 w 4"/>
                <a:gd name="T31" fmla="*/ 0 h 4"/>
                <a:gd name="T32" fmla="*/ 0 w 4"/>
                <a:gd name="T33" fmla="*/ 0 h 4"/>
                <a:gd name="T34" fmla="*/ 0 w 4"/>
                <a:gd name="T35" fmla="*/ 0 h 4"/>
                <a:gd name="T36" fmla="*/ 0 w 4"/>
                <a:gd name="T37" fmla="*/ 2 h 4"/>
                <a:gd name="T38" fmla="*/ 0 w 4"/>
                <a:gd name="T39" fmla="*/ 2 h 4"/>
                <a:gd name="T40" fmla="*/ 0 w 4"/>
                <a:gd name="T41" fmla="*/ 2 h 4"/>
                <a:gd name="T42" fmla="*/ 0 w 4"/>
                <a:gd name="T43" fmla="*/ 2 h 4"/>
                <a:gd name="T44" fmla="*/ 0 w 4"/>
                <a:gd name="T45" fmla="*/ 2 h 4"/>
                <a:gd name="T46" fmla="*/ 0 w 4"/>
                <a:gd name="T47" fmla="*/ 2 h 4"/>
                <a:gd name="T48" fmla="*/ 0 w 4"/>
                <a:gd name="T49" fmla="*/ 2 h 4"/>
                <a:gd name="T50" fmla="*/ 0 w 4"/>
                <a:gd name="T51" fmla="*/ 2 h 4"/>
                <a:gd name="T52" fmla="*/ 0 w 4"/>
                <a:gd name="T53" fmla="*/ 2 h 4"/>
                <a:gd name="T54" fmla="*/ 0 w 4"/>
                <a:gd name="T55" fmla="*/ 2 h 4"/>
                <a:gd name="T56" fmla="*/ 0 w 4"/>
                <a:gd name="T57" fmla="*/ 4 h 4"/>
                <a:gd name="T58" fmla="*/ 0 w 4"/>
                <a:gd name="T59" fmla="*/ 4 h 4"/>
                <a:gd name="T60" fmla="*/ 2 w 4"/>
                <a:gd name="T61" fmla="*/ 4 h 4"/>
                <a:gd name="T62" fmla="*/ 2 w 4"/>
                <a:gd name="T63" fmla="*/ 4 h 4"/>
                <a:gd name="T64" fmla="*/ 2 w 4"/>
                <a:gd name="T65" fmla="*/ 4 h 4"/>
                <a:gd name="T66" fmla="*/ 2 w 4"/>
                <a:gd name="T67" fmla="*/ 4 h 4"/>
                <a:gd name="T68" fmla="*/ 2 w 4"/>
                <a:gd name="T69" fmla="*/ 4 h 4"/>
                <a:gd name="T70" fmla="*/ 2 w 4"/>
                <a:gd name="T71" fmla="*/ 2 h 4"/>
                <a:gd name="T72" fmla="*/ 2 w 4"/>
                <a:gd name="T73" fmla="*/ 2 h 4"/>
                <a:gd name="T74" fmla="*/ 2 w 4"/>
                <a:gd name="T75" fmla="*/ 2 h 4"/>
                <a:gd name="T76" fmla="*/ 2 w 4"/>
                <a:gd name="T77" fmla="*/ 2 h 4"/>
                <a:gd name="T78" fmla="*/ 2 w 4"/>
                <a:gd name="T79" fmla="*/ 2 h 4"/>
                <a:gd name="T80" fmla="*/ 4 w 4"/>
                <a:gd name="T81" fmla="*/ 2 h 4"/>
                <a:gd name="T82" fmla="*/ 4 w 4"/>
                <a:gd name="T83" fmla="*/ 0 h 4"/>
                <a:gd name="T84" fmla="*/ 4 w 4"/>
                <a:gd name="T85" fmla="*/ 0 h 4"/>
                <a:gd name="T86" fmla="*/ 2 w 4"/>
                <a:gd name="T87" fmla="*/ 0 h 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 h="4">
                  <a:moveTo>
                    <a:pt x="2" y="0"/>
                  </a:moveTo>
                  <a:lnTo>
                    <a:pt x="2" y="0"/>
                  </a:lnTo>
                  <a:lnTo>
                    <a:pt x="0" y="0"/>
                  </a:lnTo>
                  <a:lnTo>
                    <a:pt x="0" y="2"/>
                  </a:lnTo>
                  <a:lnTo>
                    <a:pt x="0" y="4"/>
                  </a:lnTo>
                  <a:lnTo>
                    <a:pt x="2" y="4"/>
                  </a:lnTo>
                  <a:lnTo>
                    <a:pt x="2" y="2"/>
                  </a:lnTo>
                  <a:lnTo>
                    <a:pt x="4" y="2"/>
                  </a:lnTo>
                  <a:lnTo>
                    <a:pt x="4"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2" name="Freeform 491"/>
            <p:cNvSpPr>
              <a:spLocks/>
            </p:cNvSpPr>
            <p:nvPr/>
          </p:nvSpPr>
          <p:spPr bwMode="auto">
            <a:xfrm>
              <a:off x="127" y="4139"/>
              <a:ext cx="2" cy="4"/>
            </a:xfrm>
            <a:custGeom>
              <a:avLst/>
              <a:gdLst>
                <a:gd name="T0" fmla="*/ 2 w 2"/>
                <a:gd name="T1" fmla="*/ 2 h 4"/>
                <a:gd name="T2" fmla="*/ 2 w 2"/>
                <a:gd name="T3" fmla="*/ 2 h 4"/>
                <a:gd name="T4" fmla="*/ 2 w 2"/>
                <a:gd name="T5" fmla="*/ 2 h 4"/>
                <a:gd name="T6" fmla="*/ 2 w 2"/>
                <a:gd name="T7" fmla="*/ 2 h 4"/>
                <a:gd name="T8" fmla="*/ 2 w 2"/>
                <a:gd name="T9" fmla="*/ 2 h 4"/>
                <a:gd name="T10" fmla="*/ 2 w 2"/>
                <a:gd name="T11" fmla="*/ 2 h 4"/>
                <a:gd name="T12" fmla="*/ 2 w 2"/>
                <a:gd name="T13" fmla="*/ 0 h 4"/>
                <a:gd name="T14" fmla="*/ 2 w 2"/>
                <a:gd name="T15" fmla="*/ 0 h 4"/>
                <a:gd name="T16" fmla="*/ 0 w 2"/>
                <a:gd name="T17" fmla="*/ 0 h 4"/>
                <a:gd name="T18" fmla="*/ 0 w 2"/>
                <a:gd name="T19" fmla="*/ 0 h 4"/>
                <a:gd name="T20" fmla="*/ 0 w 2"/>
                <a:gd name="T21" fmla="*/ 0 h 4"/>
                <a:gd name="T22" fmla="*/ 0 w 2"/>
                <a:gd name="T23" fmla="*/ 2 h 4"/>
                <a:gd name="T24" fmla="*/ 0 w 2"/>
                <a:gd name="T25" fmla="*/ 2 h 4"/>
                <a:gd name="T26" fmla="*/ 0 w 2"/>
                <a:gd name="T27" fmla="*/ 2 h 4"/>
                <a:gd name="T28" fmla="*/ 0 w 2"/>
                <a:gd name="T29" fmla="*/ 2 h 4"/>
                <a:gd name="T30" fmla="*/ 0 w 2"/>
                <a:gd name="T31" fmla="*/ 2 h 4"/>
                <a:gd name="T32" fmla="*/ 0 w 2"/>
                <a:gd name="T33" fmla="*/ 4 h 4"/>
                <a:gd name="T34" fmla="*/ 0 w 2"/>
                <a:gd name="T35" fmla="*/ 4 h 4"/>
                <a:gd name="T36" fmla="*/ 0 w 2"/>
                <a:gd name="T37" fmla="*/ 4 h 4"/>
                <a:gd name="T38" fmla="*/ 0 w 2"/>
                <a:gd name="T39" fmla="*/ 4 h 4"/>
                <a:gd name="T40" fmla="*/ 0 w 2"/>
                <a:gd name="T41" fmla="*/ 4 h 4"/>
                <a:gd name="T42" fmla="*/ 0 w 2"/>
                <a:gd name="T43" fmla="*/ 4 h 4"/>
                <a:gd name="T44" fmla="*/ 0 w 2"/>
                <a:gd name="T45" fmla="*/ 4 h 4"/>
                <a:gd name="T46" fmla="*/ 0 w 2"/>
                <a:gd name="T47" fmla="*/ 4 h 4"/>
                <a:gd name="T48" fmla="*/ 2 w 2"/>
                <a:gd name="T49" fmla="*/ 4 h 4"/>
                <a:gd name="T50" fmla="*/ 2 w 2"/>
                <a:gd name="T51" fmla="*/ 4 h 4"/>
                <a:gd name="T52" fmla="*/ 2 w 2"/>
                <a:gd name="T53" fmla="*/ 4 h 4"/>
                <a:gd name="T54" fmla="*/ 2 w 2"/>
                <a:gd name="T55" fmla="*/ 4 h 4"/>
                <a:gd name="T56" fmla="*/ 2 w 2"/>
                <a:gd name="T57" fmla="*/ 4 h 4"/>
                <a:gd name="T58" fmla="*/ 2 w 2"/>
                <a:gd name="T59" fmla="*/ 2 h 4"/>
                <a:gd name="T60" fmla="*/ 2 w 2"/>
                <a:gd name="T61" fmla="*/ 2 h 4"/>
                <a:gd name="T62" fmla="*/ 2 w 2"/>
                <a:gd name="T63" fmla="*/ 2 h 4"/>
                <a:gd name="T64" fmla="*/ 2 w 2"/>
                <a:gd name="T65" fmla="*/ 2 h 4"/>
                <a:gd name="T66" fmla="*/ 2 w 2"/>
                <a:gd name="T67" fmla="*/ 2 h 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4">
                  <a:moveTo>
                    <a:pt x="2" y="2"/>
                  </a:moveTo>
                  <a:lnTo>
                    <a:pt x="2" y="2"/>
                  </a:lnTo>
                  <a:lnTo>
                    <a:pt x="2" y="0"/>
                  </a:lnTo>
                  <a:lnTo>
                    <a:pt x="0" y="0"/>
                  </a:lnTo>
                  <a:lnTo>
                    <a:pt x="0" y="2"/>
                  </a:lnTo>
                  <a:lnTo>
                    <a:pt x="0" y="4"/>
                  </a:lnTo>
                  <a:lnTo>
                    <a:pt x="2" y="4"/>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3" name="Freeform 492"/>
            <p:cNvSpPr>
              <a:spLocks/>
            </p:cNvSpPr>
            <p:nvPr/>
          </p:nvSpPr>
          <p:spPr bwMode="auto">
            <a:xfrm>
              <a:off x="183" y="4131"/>
              <a:ext cx="4" cy="6"/>
            </a:xfrm>
            <a:custGeom>
              <a:avLst/>
              <a:gdLst>
                <a:gd name="T0" fmla="*/ 4 w 4"/>
                <a:gd name="T1" fmla="*/ 4 h 6"/>
                <a:gd name="T2" fmla="*/ 4 w 4"/>
                <a:gd name="T3" fmla="*/ 4 h 6"/>
                <a:gd name="T4" fmla="*/ 4 w 4"/>
                <a:gd name="T5" fmla="*/ 2 h 6"/>
                <a:gd name="T6" fmla="*/ 4 w 4"/>
                <a:gd name="T7" fmla="*/ 2 h 6"/>
                <a:gd name="T8" fmla="*/ 4 w 4"/>
                <a:gd name="T9" fmla="*/ 2 h 6"/>
                <a:gd name="T10" fmla="*/ 2 w 4"/>
                <a:gd name="T11" fmla="*/ 2 h 6"/>
                <a:gd name="T12" fmla="*/ 2 w 4"/>
                <a:gd name="T13" fmla="*/ 2 h 6"/>
                <a:gd name="T14" fmla="*/ 2 w 4"/>
                <a:gd name="T15" fmla="*/ 2 h 6"/>
                <a:gd name="T16" fmla="*/ 2 w 4"/>
                <a:gd name="T17" fmla="*/ 2 h 6"/>
                <a:gd name="T18" fmla="*/ 2 w 4"/>
                <a:gd name="T19" fmla="*/ 2 h 6"/>
                <a:gd name="T20" fmla="*/ 2 w 4"/>
                <a:gd name="T21" fmla="*/ 2 h 6"/>
                <a:gd name="T22" fmla="*/ 2 w 4"/>
                <a:gd name="T23" fmla="*/ 2 h 6"/>
                <a:gd name="T24" fmla="*/ 2 w 4"/>
                <a:gd name="T25" fmla="*/ 2 h 6"/>
                <a:gd name="T26" fmla="*/ 4 w 4"/>
                <a:gd name="T27" fmla="*/ 2 h 6"/>
                <a:gd name="T28" fmla="*/ 4 w 4"/>
                <a:gd name="T29" fmla="*/ 0 h 6"/>
                <a:gd name="T30" fmla="*/ 4 w 4"/>
                <a:gd name="T31" fmla="*/ 0 h 6"/>
                <a:gd name="T32" fmla="*/ 2 w 4"/>
                <a:gd name="T33" fmla="*/ 0 h 6"/>
                <a:gd name="T34" fmla="*/ 2 w 4"/>
                <a:gd name="T35" fmla="*/ 0 h 6"/>
                <a:gd name="T36" fmla="*/ 0 w 4"/>
                <a:gd name="T37" fmla="*/ 0 h 6"/>
                <a:gd name="T38" fmla="*/ 0 w 4"/>
                <a:gd name="T39" fmla="*/ 2 h 6"/>
                <a:gd name="T40" fmla="*/ 0 w 4"/>
                <a:gd name="T41" fmla="*/ 2 h 6"/>
                <a:gd name="T42" fmla="*/ 2 w 4"/>
                <a:gd name="T43" fmla="*/ 2 h 6"/>
                <a:gd name="T44" fmla="*/ 0 w 4"/>
                <a:gd name="T45" fmla="*/ 2 h 6"/>
                <a:gd name="T46" fmla="*/ 0 w 4"/>
                <a:gd name="T47" fmla="*/ 4 h 6"/>
                <a:gd name="T48" fmla="*/ 0 w 4"/>
                <a:gd name="T49" fmla="*/ 4 h 6"/>
                <a:gd name="T50" fmla="*/ 0 w 4"/>
                <a:gd name="T51" fmla="*/ 4 h 6"/>
                <a:gd name="T52" fmla="*/ 2 w 4"/>
                <a:gd name="T53" fmla="*/ 6 h 6"/>
                <a:gd name="T54" fmla="*/ 2 w 4"/>
                <a:gd name="T55" fmla="*/ 6 h 6"/>
                <a:gd name="T56" fmla="*/ 2 w 4"/>
                <a:gd name="T57" fmla="*/ 6 h 6"/>
                <a:gd name="T58" fmla="*/ 2 w 4"/>
                <a:gd name="T59" fmla="*/ 6 h 6"/>
                <a:gd name="T60" fmla="*/ 2 w 4"/>
                <a:gd name="T61" fmla="*/ 6 h 6"/>
                <a:gd name="T62" fmla="*/ 2 w 4"/>
                <a:gd name="T63" fmla="*/ 6 h 6"/>
                <a:gd name="T64" fmla="*/ 2 w 4"/>
                <a:gd name="T65" fmla="*/ 6 h 6"/>
                <a:gd name="T66" fmla="*/ 4 w 4"/>
                <a:gd name="T67" fmla="*/ 6 h 6"/>
                <a:gd name="T68" fmla="*/ 4 w 4"/>
                <a:gd name="T69" fmla="*/ 6 h 6"/>
                <a:gd name="T70" fmla="*/ 4 w 4"/>
                <a:gd name="T71" fmla="*/ 6 h 6"/>
                <a:gd name="T72" fmla="*/ 4 w 4"/>
                <a:gd name="T73" fmla="*/ 6 h 6"/>
                <a:gd name="T74" fmla="*/ 4 w 4"/>
                <a:gd name="T75" fmla="*/ 4 h 6"/>
                <a:gd name="T76" fmla="*/ 4 w 4"/>
                <a:gd name="T77" fmla="*/ 4 h 6"/>
                <a:gd name="T78" fmla="*/ 4 w 4"/>
                <a:gd name="T79" fmla="*/ 4 h 6"/>
                <a:gd name="T80" fmla="*/ 4 w 4"/>
                <a:gd name="T81" fmla="*/ 4 h 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 h="6">
                  <a:moveTo>
                    <a:pt x="4" y="4"/>
                  </a:moveTo>
                  <a:lnTo>
                    <a:pt x="4" y="4"/>
                  </a:lnTo>
                  <a:lnTo>
                    <a:pt x="4" y="2"/>
                  </a:lnTo>
                  <a:lnTo>
                    <a:pt x="2" y="2"/>
                  </a:lnTo>
                  <a:lnTo>
                    <a:pt x="4" y="2"/>
                  </a:lnTo>
                  <a:lnTo>
                    <a:pt x="4" y="0"/>
                  </a:lnTo>
                  <a:lnTo>
                    <a:pt x="2" y="0"/>
                  </a:lnTo>
                  <a:lnTo>
                    <a:pt x="0" y="0"/>
                  </a:lnTo>
                  <a:lnTo>
                    <a:pt x="0" y="2"/>
                  </a:lnTo>
                  <a:lnTo>
                    <a:pt x="2" y="2"/>
                  </a:lnTo>
                  <a:lnTo>
                    <a:pt x="0" y="2"/>
                  </a:lnTo>
                  <a:lnTo>
                    <a:pt x="0" y="4"/>
                  </a:lnTo>
                  <a:lnTo>
                    <a:pt x="2" y="6"/>
                  </a:lnTo>
                  <a:lnTo>
                    <a:pt x="4" y="6"/>
                  </a:lnTo>
                  <a:lnTo>
                    <a:pt x="4"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4" name="Freeform 493"/>
            <p:cNvSpPr>
              <a:spLocks/>
            </p:cNvSpPr>
            <p:nvPr/>
          </p:nvSpPr>
          <p:spPr bwMode="auto">
            <a:xfrm>
              <a:off x="187" y="4129"/>
              <a:ext cx="6" cy="6"/>
            </a:xfrm>
            <a:custGeom>
              <a:avLst/>
              <a:gdLst>
                <a:gd name="T0" fmla="*/ 6 w 6"/>
                <a:gd name="T1" fmla="*/ 4 h 6"/>
                <a:gd name="T2" fmla="*/ 6 w 6"/>
                <a:gd name="T3" fmla="*/ 2 h 6"/>
                <a:gd name="T4" fmla="*/ 6 w 6"/>
                <a:gd name="T5" fmla="*/ 2 h 6"/>
                <a:gd name="T6" fmla="*/ 6 w 6"/>
                <a:gd name="T7" fmla="*/ 2 h 6"/>
                <a:gd name="T8" fmla="*/ 4 w 6"/>
                <a:gd name="T9" fmla="*/ 2 h 6"/>
                <a:gd name="T10" fmla="*/ 4 w 6"/>
                <a:gd name="T11" fmla="*/ 2 h 6"/>
                <a:gd name="T12" fmla="*/ 4 w 6"/>
                <a:gd name="T13" fmla="*/ 2 h 6"/>
                <a:gd name="T14" fmla="*/ 4 w 6"/>
                <a:gd name="T15" fmla="*/ 2 h 6"/>
                <a:gd name="T16" fmla="*/ 2 w 6"/>
                <a:gd name="T17" fmla="*/ 2 h 6"/>
                <a:gd name="T18" fmla="*/ 2 w 6"/>
                <a:gd name="T19" fmla="*/ 2 h 6"/>
                <a:gd name="T20" fmla="*/ 2 w 6"/>
                <a:gd name="T21" fmla="*/ 2 h 6"/>
                <a:gd name="T22" fmla="*/ 2 w 6"/>
                <a:gd name="T23" fmla="*/ 2 h 6"/>
                <a:gd name="T24" fmla="*/ 2 w 6"/>
                <a:gd name="T25" fmla="*/ 0 h 6"/>
                <a:gd name="T26" fmla="*/ 0 w 6"/>
                <a:gd name="T27" fmla="*/ 2 h 6"/>
                <a:gd name="T28" fmla="*/ 0 w 6"/>
                <a:gd name="T29" fmla="*/ 2 h 6"/>
                <a:gd name="T30" fmla="*/ 2 w 6"/>
                <a:gd name="T31" fmla="*/ 2 h 6"/>
                <a:gd name="T32" fmla="*/ 2 w 6"/>
                <a:gd name="T33" fmla="*/ 2 h 6"/>
                <a:gd name="T34" fmla="*/ 2 w 6"/>
                <a:gd name="T35" fmla="*/ 2 h 6"/>
                <a:gd name="T36" fmla="*/ 2 w 6"/>
                <a:gd name="T37" fmla="*/ 2 h 6"/>
                <a:gd name="T38" fmla="*/ 0 w 6"/>
                <a:gd name="T39" fmla="*/ 4 h 6"/>
                <a:gd name="T40" fmla="*/ 2 w 6"/>
                <a:gd name="T41" fmla="*/ 4 h 6"/>
                <a:gd name="T42" fmla="*/ 2 w 6"/>
                <a:gd name="T43" fmla="*/ 4 h 6"/>
                <a:gd name="T44" fmla="*/ 2 w 6"/>
                <a:gd name="T45" fmla="*/ 4 h 6"/>
                <a:gd name="T46" fmla="*/ 2 w 6"/>
                <a:gd name="T47" fmla="*/ 4 h 6"/>
                <a:gd name="T48" fmla="*/ 2 w 6"/>
                <a:gd name="T49" fmla="*/ 6 h 6"/>
                <a:gd name="T50" fmla="*/ 2 w 6"/>
                <a:gd name="T51" fmla="*/ 6 h 6"/>
                <a:gd name="T52" fmla="*/ 4 w 6"/>
                <a:gd name="T53" fmla="*/ 6 h 6"/>
                <a:gd name="T54" fmla="*/ 2 w 6"/>
                <a:gd name="T55" fmla="*/ 4 h 6"/>
                <a:gd name="T56" fmla="*/ 2 w 6"/>
                <a:gd name="T57" fmla="*/ 4 h 6"/>
                <a:gd name="T58" fmla="*/ 4 w 6"/>
                <a:gd name="T59" fmla="*/ 4 h 6"/>
                <a:gd name="T60" fmla="*/ 4 w 6"/>
                <a:gd name="T61" fmla="*/ 4 h 6"/>
                <a:gd name="T62" fmla="*/ 4 w 6"/>
                <a:gd name="T63" fmla="*/ 4 h 6"/>
                <a:gd name="T64" fmla="*/ 4 w 6"/>
                <a:gd name="T65" fmla="*/ 4 h 6"/>
                <a:gd name="T66" fmla="*/ 4 w 6"/>
                <a:gd name="T67" fmla="*/ 4 h 6"/>
                <a:gd name="T68" fmla="*/ 4 w 6"/>
                <a:gd name="T69" fmla="*/ 4 h 6"/>
                <a:gd name="T70" fmla="*/ 4 w 6"/>
                <a:gd name="T71" fmla="*/ 4 h 6"/>
                <a:gd name="T72" fmla="*/ 4 w 6"/>
                <a:gd name="T73" fmla="*/ 4 h 6"/>
                <a:gd name="T74" fmla="*/ 4 w 6"/>
                <a:gd name="T75" fmla="*/ 4 h 6"/>
                <a:gd name="T76" fmla="*/ 6 w 6"/>
                <a:gd name="T77" fmla="*/ 4 h 6"/>
                <a:gd name="T78" fmla="*/ 6 w 6"/>
                <a:gd name="T79" fmla="*/ 4 h 6"/>
                <a:gd name="T80" fmla="*/ 6 w 6"/>
                <a:gd name="T81" fmla="*/ 4 h 6"/>
                <a:gd name="T82" fmla="*/ 6 w 6"/>
                <a:gd name="T83" fmla="*/ 4 h 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 h="6">
                  <a:moveTo>
                    <a:pt x="6" y="4"/>
                  </a:moveTo>
                  <a:lnTo>
                    <a:pt x="6" y="4"/>
                  </a:lnTo>
                  <a:lnTo>
                    <a:pt x="6" y="2"/>
                  </a:lnTo>
                  <a:lnTo>
                    <a:pt x="4" y="2"/>
                  </a:lnTo>
                  <a:lnTo>
                    <a:pt x="2" y="2"/>
                  </a:lnTo>
                  <a:lnTo>
                    <a:pt x="2" y="0"/>
                  </a:lnTo>
                  <a:lnTo>
                    <a:pt x="2" y="2"/>
                  </a:lnTo>
                  <a:lnTo>
                    <a:pt x="0" y="2"/>
                  </a:lnTo>
                  <a:lnTo>
                    <a:pt x="2" y="2"/>
                  </a:lnTo>
                  <a:lnTo>
                    <a:pt x="0" y="4"/>
                  </a:lnTo>
                  <a:lnTo>
                    <a:pt x="2" y="4"/>
                  </a:lnTo>
                  <a:lnTo>
                    <a:pt x="2" y="6"/>
                  </a:lnTo>
                  <a:lnTo>
                    <a:pt x="4" y="6"/>
                  </a:lnTo>
                  <a:lnTo>
                    <a:pt x="2" y="6"/>
                  </a:lnTo>
                  <a:lnTo>
                    <a:pt x="2" y="4"/>
                  </a:lnTo>
                  <a:lnTo>
                    <a:pt x="4" y="4"/>
                  </a:lnTo>
                  <a:lnTo>
                    <a:pt x="6"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5" name="Freeform 494"/>
            <p:cNvSpPr>
              <a:spLocks/>
            </p:cNvSpPr>
            <p:nvPr/>
          </p:nvSpPr>
          <p:spPr bwMode="auto">
            <a:xfrm>
              <a:off x="269" y="4097"/>
              <a:ext cx="8" cy="6"/>
            </a:xfrm>
            <a:custGeom>
              <a:avLst/>
              <a:gdLst>
                <a:gd name="T0" fmla="*/ 8 w 8"/>
                <a:gd name="T1" fmla="*/ 2 h 6"/>
                <a:gd name="T2" fmla="*/ 8 w 8"/>
                <a:gd name="T3" fmla="*/ 0 h 6"/>
                <a:gd name="T4" fmla="*/ 6 w 8"/>
                <a:gd name="T5" fmla="*/ 0 h 6"/>
                <a:gd name="T6" fmla="*/ 6 w 8"/>
                <a:gd name="T7" fmla="*/ 0 h 6"/>
                <a:gd name="T8" fmla="*/ 6 w 8"/>
                <a:gd name="T9" fmla="*/ 0 h 6"/>
                <a:gd name="T10" fmla="*/ 4 w 8"/>
                <a:gd name="T11" fmla="*/ 0 h 6"/>
                <a:gd name="T12" fmla="*/ 4 w 8"/>
                <a:gd name="T13" fmla="*/ 0 h 6"/>
                <a:gd name="T14" fmla="*/ 4 w 8"/>
                <a:gd name="T15" fmla="*/ 0 h 6"/>
                <a:gd name="T16" fmla="*/ 4 w 8"/>
                <a:gd name="T17" fmla="*/ 0 h 6"/>
                <a:gd name="T18" fmla="*/ 4 w 8"/>
                <a:gd name="T19" fmla="*/ 2 h 6"/>
                <a:gd name="T20" fmla="*/ 2 w 8"/>
                <a:gd name="T21" fmla="*/ 2 h 6"/>
                <a:gd name="T22" fmla="*/ 2 w 8"/>
                <a:gd name="T23" fmla="*/ 2 h 6"/>
                <a:gd name="T24" fmla="*/ 2 w 8"/>
                <a:gd name="T25" fmla="*/ 2 h 6"/>
                <a:gd name="T26" fmla="*/ 2 w 8"/>
                <a:gd name="T27" fmla="*/ 2 h 6"/>
                <a:gd name="T28" fmla="*/ 2 w 8"/>
                <a:gd name="T29" fmla="*/ 4 h 6"/>
                <a:gd name="T30" fmla="*/ 2 w 8"/>
                <a:gd name="T31" fmla="*/ 4 h 6"/>
                <a:gd name="T32" fmla="*/ 0 w 8"/>
                <a:gd name="T33" fmla="*/ 4 h 6"/>
                <a:gd name="T34" fmla="*/ 0 w 8"/>
                <a:gd name="T35" fmla="*/ 6 h 6"/>
                <a:gd name="T36" fmla="*/ 2 w 8"/>
                <a:gd name="T37" fmla="*/ 6 h 6"/>
                <a:gd name="T38" fmla="*/ 2 w 8"/>
                <a:gd name="T39" fmla="*/ 6 h 6"/>
                <a:gd name="T40" fmla="*/ 2 w 8"/>
                <a:gd name="T41" fmla="*/ 6 h 6"/>
                <a:gd name="T42" fmla="*/ 4 w 8"/>
                <a:gd name="T43" fmla="*/ 6 h 6"/>
                <a:gd name="T44" fmla="*/ 4 w 8"/>
                <a:gd name="T45" fmla="*/ 6 h 6"/>
                <a:gd name="T46" fmla="*/ 4 w 8"/>
                <a:gd name="T47" fmla="*/ 6 h 6"/>
                <a:gd name="T48" fmla="*/ 4 w 8"/>
                <a:gd name="T49" fmla="*/ 6 h 6"/>
                <a:gd name="T50" fmla="*/ 4 w 8"/>
                <a:gd name="T51" fmla="*/ 4 h 6"/>
                <a:gd name="T52" fmla="*/ 6 w 8"/>
                <a:gd name="T53" fmla="*/ 4 h 6"/>
                <a:gd name="T54" fmla="*/ 6 w 8"/>
                <a:gd name="T55" fmla="*/ 4 h 6"/>
                <a:gd name="T56" fmla="*/ 6 w 8"/>
                <a:gd name="T57" fmla="*/ 4 h 6"/>
                <a:gd name="T58" fmla="*/ 6 w 8"/>
                <a:gd name="T59" fmla="*/ 4 h 6"/>
                <a:gd name="T60" fmla="*/ 6 w 8"/>
                <a:gd name="T61" fmla="*/ 4 h 6"/>
                <a:gd name="T62" fmla="*/ 8 w 8"/>
                <a:gd name="T63" fmla="*/ 4 h 6"/>
                <a:gd name="T64" fmla="*/ 8 w 8"/>
                <a:gd name="T65" fmla="*/ 2 h 6"/>
                <a:gd name="T66" fmla="*/ 8 w 8"/>
                <a:gd name="T67" fmla="*/ 2 h 6"/>
                <a:gd name="T68" fmla="*/ 8 w 8"/>
                <a:gd name="T69" fmla="*/ 2 h 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 h="6">
                  <a:moveTo>
                    <a:pt x="8" y="2"/>
                  </a:moveTo>
                  <a:lnTo>
                    <a:pt x="8" y="2"/>
                  </a:lnTo>
                  <a:lnTo>
                    <a:pt x="8" y="0"/>
                  </a:lnTo>
                  <a:lnTo>
                    <a:pt x="6" y="0"/>
                  </a:lnTo>
                  <a:lnTo>
                    <a:pt x="4" y="0"/>
                  </a:lnTo>
                  <a:lnTo>
                    <a:pt x="4" y="2"/>
                  </a:lnTo>
                  <a:lnTo>
                    <a:pt x="2" y="2"/>
                  </a:lnTo>
                  <a:lnTo>
                    <a:pt x="2" y="4"/>
                  </a:lnTo>
                  <a:lnTo>
                    <a:pt x="0" y="4"/>
                  </a:lnTo>
                  <a:lnTo>
                    <a:pt x="0" y="6"/>
                  </a:lnTo>
                  <a:lnTo>
                    <a:pt x="2" y="6"/>
                  </a:lnTo>
                  <a:lnTo>
                    <a:pt x="4" y="6"/>
                  </a:lnTo>
                  <a:lnTo>
                    <a:pt x="4" y="4"/>
                  </a:lnTo>
                  <a:lnTo>
                    <a:pt x="6" y="4"/>
                  </a:lnTo>
                  <a:lnTo>
                    <a:pt x="8" y="4"/>
                  </a:lnTo>
                  <a:lnTo>
                    <a:pt x="8"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6" name="Freeform 495"/>
            <p:cNvSpPr>
              <a:spLocks/>
            </p:cNvSpPr>
            <p:nvPr/>
          </p:nvSpPr>
          <p:spPr bwMode="auto">
            <a:xfrm>
              <a:off x="299" y="4087"/>
              <a:ext cx="2" cy="4"/>
            </a:xfrm>
            <a:custGeom>
              <a:avLst/>
              <a:gdLst>
                <a:gd name="T0" fmla="*/ 2 w 2"/>
                <a:gd name="T1" fmla="*/ 2 h 4"/>
                <a:gd name="T2" fmla="*/ 2 w 2"/>
                <a:gd name="T3" fmla="*/ 0 h 4"/>
                <a:gd name="T4" fmla="*/ 2 w 2"/>
                <a:gd name="T5" fmla="*/ 0 h 4"/>
                <a:gd name="T6" fmla="*/ 2 w 2"/>
                <a:gd name="T7" fmla="*/ 0 h 4"/>
                <a:gd name="T8" fmla="*/ 2 w 2"/>
                <a:gd name="T9" fmla="*/ 0 h 4"/>
                <a:gd name="T10" fmla="*/ 2 w 2"/>
                <a:gd name="T11" fmla="*/ 0 h 4"/>
                <a:gd name="T12" fmla="*/ 2 w 2"/>
                <a:gd name="T13" fmla="*/ 0 h 4"/>
                <a:gd name="T14" fmla="*/ 2 w 2"/>
                <a:gd name="T15" fmla="*/ 0 h 4"/>
                <a:gd name="T16" fmla="*/ 0 w 2"/>
                <a:gd name="T17" fmla="*/ 0 h 4"/>
                <a:gd name="T18" fmla="*/ 0 w 2"/>
                <a:gd name="T19" fmla="*/ 0 h 4"/>
                <a:gd name="T20" fmla="*/ 0 w 2"/>
                <a:gd name="T21" fmla="*/ 2 h 4"/>
                <a:gd name="T22" fmla="*/ 0 w 2"/>
                <a:gd name="T23" fmla="*/ 2 h 4"/>
                <a:gd name="T24" fmla="*/ 0 w 2"/>
                <a:gd name="T25" fmla="*/ 2 h 4"/>
                <a:gd name="T26" fmla="*/ 0 w 2"/>
                <a:gd name="T27" fmla="*/ 2 h 4"/>
                <a:gd name="T28" fmla="*/ 0 w 2"/>
                <a:gd name="T29" fmla="*/ 2 h 4"/>
                <a:gd name="T30" fmla="*/ 0 w 2"/>
                <a:gd name="T31" fmla="*/ 4 h 4"/>
                <a:gd name="T32" fmla="*/ 0 w 2"/>
                <a:gd name="T33" fmla="*/ 4 h 4"/>
                <a:gd name="T34" fmla="*/ 0 w 2"/>
                <a:gd name="T35" fmla="*/ 4 h 4"/>
                <a:gd name="T36" fmla="*/ 0 w 2"/>
                <a:gd name="T37" fmla="*/ 4 h 4"/>
                <a:gd name="T38" fmla="*/ 0 w 2"/>
                <a:gd name="T39" fmla="*/ 4 h 4"/>
                <a:gd name="T40" fmla="*/ 2 w 2"/>
                <a:gd name="T41" fmla="*/ 4 h 4"/>
                <a:gd name="T42" fmla="*/ 2 w 2"/>
                <a:gd name="T43" fmla="*/ 4 h 4"/>
                <a:gd name="T44" fmla="*/ 2 w 2"/>
                <a:gd name="T45" fmla="*/ 4 h 4"/>
                <a:gd name="T46" fmla="*/ 2 w 2"/>
                <a:gd name="T47" fmla="*/ 4 h 4"/>
                <a:gd name="T48" fmla="*/ 2 w 2"/>
                <a:gd name="T49" fmla="*/ 4 h 4"/>
                <a:gd name="T50" fmla="*/ 2 w 2"/>
                <a:gd name="T51" fmla="*/ 4 h 4"/>
                <a:gd name="T52" fmla="*/ 2 w 2"/>
                <a:gd name="T53" fmla="*/ 2 h 4"/>
                <a:gd name="T54" fmla="*/ 2 w 2"/>
                <a:gd name="T55" fmla="*/ 2 h 4"/>
                <a:gd name="T56" fmla="*/ 2 w 2"/>
                <a:gd name="T57" fmla="*/ 2 h 4"/>
                <a:gd name="T58" fmla="*/ 2 w 2"/>
                <a:gd name="T59" fmla="*/ 2 h 4"/>
                <a:gd name="T60" fmla="*/ 2 w 2"/>
                <a:gd name="T61" fmla="*/ 2 h 4"/>
                <a:gd name="T62" fmla="*/ 2 w 2"/>
                <a:gd name="T63" fmla="*/ 2 h 4"/>
                <a:gd name="T64" fmla="*/ 2 w 2"/>
                <a:gd name="T65" fmla="*/ 2 h 4"/>
                <a:gd name="T66" fmla="*/ 2 w 2"/>
                <a:gd name="T67" fmla="*/ 2 h 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4">
                  <a:moveTo>
                    <a:pt x="2" y="2"/>
                  </a:moveTo>
                  <a:lnTo>
                    <a:pt x="2" y="0"/>
                  </a:lnTo>
                  <a:lnTo>
                    <a:pt x="0" y="0"/>
                  </a:lnTo>
                  <a:lnTo>
                    <a:pt x="0" y="2"/>
                  </a:lnTo>
                  <a:lnTo>
                    <a:pt x="0" y="4"/>
                  </a:lnTo>
                  <a:lnTo>
                    <a:pt x="2" y="4"/>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7" name="Freeform 496"/>
            <p:cNvSpPr>
              <a:spLocks/>
            </p:cNvSpPr>
            <p:nvPr/>
          </p:nvSpPr>
          <p:spPr bwMode="auto">
            <a:xfrm>
              <a:off x="309" y="4077"/>
              <a:ext cx="6" cy="8"/>
            </a:xfrm>
            <a:custGeom>
              <a:avLst/>
              <a:gdLst>
                <a:gd name="T0" fmla="*/ 6 w 6"/>
                <a:gd name="T1" fmla="*/ 2 h 8"/>
                <a:gd name="T2" fmla="*/ 6 w 6"/>
                <a:gd name="T3" fmla="*/ 0 h 8"/>
                <a:gd name="T4" fmla="*/ 6 w 6"/>
                <a:gd name="T5" fmla="*/ 0 h 8"/>
                <a:gd name="T6" fmla="*/ 4 w 6"/>
                <a:gd name="T7" fmla="*/ 0 h 8"/>
                <a:gd name="T8" fmla="*/ 4 w 6"/>
                <a:gd name="T9" fmla="*/ 0 h 8"/>
                <a:gd name="T10" fmla="*/ 4 w 6"/>
                <a:gd name="T11" fmla="*/ 0 h 8"/>
                <a:gd name="T12" fmla="*/ 4 w 6"/>
                <a:gd name="T13" fmla="*/ 0 h 8"/>
                <a:gd name="T14" fmla="*/ 4 w 6"/>
                <a:gd name="T15" fmla="*/ 2 h 8"/>
                <a:gd name="T16" fmla="*/ 4 w 6"/>
                <a:gd name="T17" fmla="*/ 2 h 8"/>
                <a:gd name="T18" fmla="*/ 2 w 6"/>
                <a:gd name="T19" fmla="*/ 2 h 8"/>
                <a:gd name="T20" fmla="*/ 2 w 6"/>
                <a:gd name="T21" fmla="*/ 2 h 8"/>
                <a:gd name="T22" fmla="*/ 2 w 6"/>
                <a:gd name="T23" fmla="*/ 4 h 8"/>
                <a:gd name="T24" fmla="*/ 2 w 6"/>
                <a:gd name="T25" fmla="*/ 4 h 8"/>
                <a:gd name="T26" fmla="*/ 2 w 6"/>
                <a:gd name="T27" fmla="*/ 4 h 8"/>
                <a:gd name="T28" fmla="*/ 2 w 6"/>
                <a:gd name="T29" fmla="*/ 4 h 8"/>
                <a:gd name="T30" fmla="*/ 2 w 6"/>
                <a:gd name="T31" fmla="*/ 4 h 8"/>
                <a:gd name="T32" fmla="*/ 2 w 6"/>
                <a:gd name="T33" fmla="*/ 6 h 8"/>
                <a:gd name="T34" fmla="*/ 0 w 6"/>
                <a:gd name="T35" fmla="*/ 6 h 8"/>
                <a:gd name="T36" fmla="*/ 0 w 6"/>
                <a:gd name="T37" fmla="*/ 6 h 8"/>
                <a:gd name="T38" fmla="*/ 0 w 6"/>
                <a:gd name="T39" fmla="*/ 8 h 8"/>
                <a:gd name="T40" fmla="*/ 2 w 6"/>
                <a:gd name="T41" fmla="*/ 8 h 8"/>
                <a:gd name="T42" fmla="*/ 2 w 6"/>
                <a:gd name="T43" fmla="*/ 8 h 8"/>
                <a:gd name="T44" fmla="*/ 2 w 6"/>
                <a:gd name="T45" fmla="*/ 8 h 8"/>
                <a:gd name="T46" fmla="*/ 2 w 6"/>
                <a:gd name="T47" fmla="*/ 8 h 8"/>
                <a:gd name="T48" fmla="*/ 2 w 6"/>
                <a:gd name="T49" fmla="*/ 8 h 8"/>
                <a:gd name="T50" fmla="*/ 2 w 6"/>
                <a:gd name="T51" fmla="*/ 6 h 8"/>
                <a:gd name="T52" fmla="*/ 4 w 6"/>
                <a:gd name="T53" fmla="*/ 6 h 8"/>
                <a:gd name="T54" fmla="*/ 4 w 6"/>
                <a:gd name="T55" fmla="*/ 6 h 8"/>
                <a:gd name="T56" fmla="*/ 4 w 6"/>
                <a:gd name="T57" fmla="*/ 6 h 8"/>
                <a:gd name="T58" fmla="*/ 6 w 6"/>
                <a:gd name="T59" fmla="*/ 6 h 8"/>
                <a:gd name="T60" fmla="*/ 6 w 6"/>
                <a:gd name="T61" fmla="*/ 6 h 8"/>
                <a:gd name="T62" fmla="*/ 6 w 6"/>
                <a:gd name="T63" fmla="*/ 4 h 8"/>
                <a:gd name="T64" fmla="*/ 6 w 6"/>
                <a:gd name="T65" fmla="*/ 4 h 8"/>
                <a:gd name="T66" fmla="*/ 6 w 6"/>
                <a:gd name="T67" fmla="*/ 4 h 8"/>
                <a:gd name="T68" fmla="*/ 6 w 6"/>
                <a:gd name="T69" fmla="*/ 2 h 8"/>
                <a:gd name="T70" fmla="*/ 6 w 6"/>
                <a:gd name="T71" fmla="*/ 2 h 8"/>
                <a:gd name="T72" fmla="*/ 6 w 6"/>
                <a:gd name="T73" fmla="*/ 2 h 8"/>
                <a:gd name="T74" fmla="*/ 6 w 6"/>
                <a:gd name="T75" fmla="*/ 2 h 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 h="8">
                  <a:moveTo>
                    <a:pt x="6" y="2"/>
                  </a:moveTo>
                  <a:lnTo>
                    <a:pt x="6" y="2"/>
                  </a:lnTo>
                  <a:lnTo>
                    <a:pt x="6" y="0"/>
                  </a:lnTo>
                  <a:lnTo>
                    <a:pt x="4" y="0"/>
                  </a:lnTo>
                  <a:lnTo>
                    <a:pt x="4" y="2"/>
                  </a:lnTo>
                  <a:lnTo>
                    <a:pt x="2" y="2"/>
                  </a:lnTo>
                  <a:lnTo>
                    <a:pt x="2" y="4"/>
                  </a:lnTo>
                  <a:lnTo>
                    <a:pt x="2" y="6"/>
                  </a:lnTo>
                  <a:lnTo>
                    <a:pt x="0" y="6"/>
                  </a:lnTo>
                  <a:lnTo>
                    <a:pt x="0" y="8"/>
                  </a:lnTo>
                  <a:lnTo>
                    <a:pt x="2" y="8"/>
                  </a:lnTo>
                  <a:lnTo>
                    <a:pt x="2" y="6"/>
                  </a:lnTo>
                  <a:lnTo>
                    <a:pt x="4" y="6"/>
                  </a:lnTo>
                  <a:lnTo>
                    <a:pt x="6" y="6"/>
                  </a:lnTo>
                  <a:lnTo>
                    <a:pt x="6" y="4"/>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8" name="Freeform 497"/>
            <p:cNvSpPr>
              <a:spLocks/>
            </p:cNvSpPr>
            <p:nvPr/>
          </p:nvSpPr>
          <p:spPr bwMode="auto">
            <a:xfrm>
              <a:off x="325" y="4073"/>
              <a:ext cx="2" cy="2"/>
            </a:xfrm>
            <a:custGeom>
              <a:avLst/>
              <a:gdLst>
                <a:gd name="T0" fmla="*/ 2 w 2"/>
                <a:gd name="T1" fmla="*/ 0 h 2"/>
                <a:gd name="T2" fmla="*/ 2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2 h 2"/>
                <a:gd name="T48" fmla="*/ 0 w 2"/>
                <a:gd name="T49" fmla="*/ 2 h 2"/>
                <a:gd name="T50" fmla="*/ 0 w 2"/>
                <a:gd name="T51" fmla="*/ 2 h 2"/>
                <a:gd name="T52" fmla="*/ 2 w 2"/>
                <a:gd name="T53" fmla="*/ 2 h 2"/>
                <a:gd name="T54" fmla="*/ 2 w 2"/>
                <a:gd name="T55" fmla="*/ 2 h 2"/>
                <a:gd name="T56" fmla="*/ 2 w 2"/>
                <a:gd name="T57" fmla="*/ 2 h 2"/>
                <a:gd name="T58" fmla="*/ 2 w 2"/>
                <a:gd name="T59" fmla="*/ 2 h 2"/>
                <a:gd name="T60" fmla="*/ 2 w 2"/>
                <a:gd name="T61" fmla="*/ 2 h 2"/>
                <a:gd name="T62" fmla="*/ 2 w 2"/>
                <a:gd name="T63" fmla="*/ 0 h 2"/>
                <a:gd name="T64" fmla="*/ 2 w 2"/>
                <a:gd name="T65" fmla="*/ 0 h 2"/>
                <a:gd name="T66" fmla="*/ 2 w 2"/>
                <a:gd name="T67" fmla="*/ 0 h 2"/>
                <a:gd name="T68" fmla="*/ 2 w 2"/>
                <a:gd name="T69" fmla="*/ 0 h 2"/>
                <a:gd name="T70" fmla="*/ 2 w 2"/>
                <a:gd name="T71" fmla="*/ 0 h 2"/>
                <a:gd name="T72" fmla="*/ 2 w 2"/>
                <a:gd name="T73" fmla="*/ 0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59" name="Freeform 498"/>
            <p:cNvSpPr>
              <a:spLocks/>
            </p:cNvSpPr>
            <p:nvPr/>
          </p:nvSpPr>
          <p:spPr bwMode="auto">
            <a:xfrm>
              <a:off x="327" y="4067"/>
              <a:ext cx="8" cy="4"/>
            </a:xfrm>
            <a:custGeom>
              <a:avLst/>
              <a:gdLst>
                <a:gd name="T0" fmla="*/ 8 w 8"/>
                <a:gd name="T1" fmla="*/ 2 h 4"/>
                <a:gd name="T2" fmla="*/ 8 w 8"/>
                <a:gd name="T3" fmla="*/ 0 h 4"/>
                <a:gd name="T4" fmla="*/ 8 w 8"/>
                <a:gd name="T5" fmla="*/ 0 h 4"/>
                <a:gd name="T6" fmla="*/ 8 w 8"/>
                <a:gd name="T7" fmla="*/ 0 h 4"/>
                <a:gd name="T8" fmla="*/ 8 w 8"/>
                <a:gd name="T9" fmla="*/ 0 h 4"/>
                <a:gd name="T10" fmla="*/ 8 w 8"/>
                <a:gd name="T11" fmla="*/ 0 h 4"/>
                <a:gd name="T12" fmla="*/ 8 w 8"/>
                <a:gd name="T13" fmla="*/ 0 h 4"/>
                <a:gd name="T14" fmla="*/ 6 w 8"/>
                <a:gd name="T15" fmla="*/ 0 h 4"/>
                <a:gd name="T16" fmla="*/ 6 w 8"/>
                <a:gd name="T17" fmla="*/ 0 h 4"/>
                <a:gd name="T18" fmla="*/ 6 w 8"/>
                <a:gd name="T19" fmla="*/ 0 h 4"/>
                <a:gd name="T20" fmla="*/ 6 w 8"/>
                <a:gd name="T21" fmla="*/ 0 h 4"/>
                <a:gd name="T22" fmla="*/ 4 w 8"/>
                <a:gd name="T23" fmla="*/ 0 h 4"/>
                <a:gd name="T24" fmla="*/ 4 w 8"/>
                <a:gd name="T25" fmla="*/ 0 h 4"/>
                <a:gd name="T26" fmla="*/ 4 w 8"/>
                <a:gd name="T27" fmla="*/ 2 h 4"/>
                <a:gd name="T28" fmla="*/ 4 w 8"/>
                <a:gd name="T29" fmla="*/ 2 h 4"/>
                <a:gd name="T30" fmla="*/ 4 w 8"/>
                <a:gd name="T31" fmla="*/ 2 h 4"/>
                <a:gd name="T32" fmla="*/ 2 w 8"/>
                <a:gd name="T33" fmla="*/ 2 h 4"/>
                <a:gd name="T34" fmla="*/ 2 w 8"/>
                <a:gd name="T35" fmla="*/ 2 h 4"/>
                <a:gd name="T36" fmla="*/ 2 w 8"/>
                <a:gd name="T37" fmla="*/ 2 h 4"/>
                <a:gd name="T38" fmla="*/ 0 w 8"/>
                <a:gd name="T39" fmla="*/ 4 h 4"/>
                <a:gd name="T40" fmla="*/ 2 w 8"/>
                <a:gd name="T41" fmla="*/ 4 h 4"/>
                <a:gd name="T42" fmla="*/ 2 w 8"/>
                <a:gd name="T43" fmla="*/ 4 h 4"/>
                <a:gd name="T44" fmla="*/ 2 w 8"/>
                <a:gd name="T45" fmla="*/ 4 h 4"/>
                <a:gd name="T46" fmla="*/ 2 w 8"/>
                <a:gd name="T47" fmla="*/ 4 h 4"/>
                <a:gd name="T48" fmla="*/ 4 w 8"/>
                <a:gd name="T49" fmla="*/ 4 h 4"/>
                <a:gd name="T50" fmla="*/ 4 w 8"/>
                <a:gd name="T51" fmla="*/ 4 h 4"/>
                <a:gd name="T52" fmla="*/ 4 w 8"/>
                <a:gd name="T53" fmla="*/ 4 h 4"/>
                <a:gd name="T54" fmla="*/ 4 w 8"/>
                <a:gd name="T55" fmla="*/ 2 h 4"/>
                <a:gd name="T56" fmla="*/ 4 w 8"/>
                <a:gd name="T57" fmla="*/ 2 h 4"/>
                <a:gd name="T58" fmla="*/ 4 w 8"/>
                <a:gd name="T59" fmla="*/ 4 h 4"/>
                <a:gd name="T60" fmla="*/ 6 w 8"/>
                <a:gd name="T61" fmla="*/ 4 h 4"/>
                <a:gd name="T62" fmla="*/ 6 w 8"/>
                <a:gd name="T63" fmla="*/ 4 h 4"/>
                <a:gd name="T64" fmla="*/ 6 w 8"/>
                <a:gd name="T65" fmla="*/ 4 h 4"/>
                <a:gd name="T66" fmla="*/ 6 w 8"/>
                <a:gd name="T67" fmla="*/ 4 h 4"/>
                <a:gd name="T68" fmla="*/ 6 w 8"/>
                <a:gd name="T69" fmla="*/ 4 h 4"/>
                <a:gd name="T70" fmla="*/ 8 w 8"/>
                <a:gd name="T71" fmla="*/ 4 h 4"/>
                <a:gd name="T72" fmla="*/ 8 w 8"/>
                <a:gd name="T73" fmla="*/ 4 h 4"/>
                <a:gd name="T74" fmla="*/ 8 w 8"/>
                <a:gd name="T75" fmla="*/ 4 h 4"/>
                <a:gd name="T76" fmla="*/ 8 w 8"/>
                <a:gd name="T77" fmla="*/ 4 h 4"/>
                <a:gd name="T78" fmla="*/ 8 w 8"/>
                <a:gd name="T79" fmla="*/ 4 h 4"/>
                <a:gd name="T80" fmla="*/ 8 w 8"/>
                <a:gd name="T81" fmla="*/ 2 h 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 h="4">
                  <a:moveTo>
                    <a:pt x="8" y="2"/>
                  </a:moveTo>
                  <a:lnTo>
                    <a:pt x="8" y="2"/>
                  </a:lnTo>
                  <a:lnTo>
                    <a:pt x="8" y="0"/>
                  </a:lnTo>
                  <a:lnTo>
                    <a:pt x="6" y="0"/>
                  </a:lnTo>
                  <a:lnTo>
                    <a:pt x="4" y="0"/>
                  </a:lnTo>
                  <a:lnTo>
                    <a:pt x="4" y="2"/>
                  </a:lnTo>
                  <a:lnTo>
                    <a:pt x="2" y="2"/>
                  </a:lnTo>
                  <a:lnTo>
                    <a:pt x="0" y="2"/>
                  </a:lnTo>
                  <a:lnTo>
                    <a:pt x="0" y="4"/>
                  </a:lnTo>
                  <a:lnTo>
                    <a:pt x="2" y="4"/>
                  </a:lnTo>
                  <a:lnTo>
                    <a:pt x="4" y="4"/>
                  </a:lnTo>
                  <a:lnTo>
                    <a:pt x="4" y="2"/>
                  </a:lnTo>
                  <a:lnTo>
                    <a:pt x="4" y="4"/>
                  </a:lnTo>
                  <a:lnTo>
                    <a:pt x="6" y="4"/>
                  </a:lnTo>
                  <a:lnTo>
                    <a:pt x="8" y="4"/>
                  </a:lnTo>
                  <a:lnTo>
                    <a:pt x="8"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0" name="Freeform 499"/>
            <p:cNvSpPr>
              <a:spLocks/>
            </p:cNvSpPr>
            <p:nvPr/>
          </p:nvSpPr>
          <p:spPr bwMode="auto">
            <a:xfrm>
              <a:off x="409" y="4013"/>
              <a:ext cx="6" cy="6"/>
            </a:xfrm>
            <a:custGeom>
              <a:avLst/>
              <a:gdLst>
                <a:gd name="T0" fmla="*/ 4 w 6"/>
                <a:gd name="T1" fmla="*/ 0 h 6"/>
                <a:gd name="T2" fmla="*/ 4 w 6"/>
                <a:gd name="T3" fmla="*/ 0 h 6"/>
                <a:gd name="T4" fmla="*/ 4 w 6"/>
                <a:gd name="T5" fmla="*/ 0 h 6"/>
                <a:gd name="T6" fmla="*/ 4 w 6"/>
                <a:gd name="T7" fmla="*/ 0 h 6"/>
                <a:gd name="T8" fmla="*/ 4 w 6"/>
                <a:gd name="T9" fmla="*/ 2 h 6"/>
                <a:gd name="T10" fmla="*/ 2 w 6"/>
                <a:gd name="T11" fmla="*/ 0 h 6"/>
                <a:gd name="T12" fmla="*/ 2 w 6"/>
                <a:gd name="T13" fmla="*/ 2 h 6"/>
                <a:gd name="T14" fmla="*/ 2 w 6"/>
                <a:gd name="T15" fmla="*/ 2 h 6"/>
                <a:gd name="T16" fmla="*/ 2 w 6"/>
                <a:gd name="T17" fmla="*/ 2 h 6"/>
                <a:gd name="T18" fmla="*/ 2 w 6"/>
                <a:gd name="T19" fmla="*/ 4 h 6"/>
                <a:gd name="T20" fmla="*/ 2 w 6"/>
                <a:gd name="T21" fmla="*/ 4 h 6"/>
                <a:gd name="T22" fmla="*/ 2 w 6"/>
                <a:gd name="T23" fmla="*/ 2 h 6"/>
                <a:gd name="T24" fmla="*/ 2 w 6"/>
                <a:gd name="T25" fmla="*/ 2 h 6"/>
                <a:gd name="T26" fmla="*/ 2 w 6"/>
                <a:gd name="T27" fmla="*/ 2 h 6"/>
                <a:gd name="T28" fmla="*/ 2 w 6"/>
                <a:gd name="T29" fmla="*/ 2 h 6"/>
                <a:gd name="T30" fmla="*/ 2 w 6"/>
                <a:gd name="T31" fmla="*/ 2 h 6"/>
                <a:gd name="T32" fmla="*/ 2 w 6"/>
                <a:gd name="T33" fmla="*/ 4 h 6"/>
                <a:gd name="T34" fmla="*/ 2 w 6"/>
                <a:gd name="T35" fmla="*/ 4 h 6"/>
                <a:gd name="T36" fmla="*/ 0 w 6"/>
                <a:gd name="T37" fmla="*/ 2 h 6"/>
                <a:gd name="T38" fmla="*/ 0 w 6"/>
                <a:gd name="T39" fmla="*/ 4 h 6"/>
                <a:gd name="T40" fmla="*/ 0 w 6"/>
                <a:gd name="T41" fmla="*/ 4 h 6"/>
                <a:gd name="T42" fmla="*/ 2 w 6"/>
                <a:gd name="T43" fmla="*/ 6 h 6"/>
                <a:gd name="T44" fmla="*/ 2 w 6"/>
                <a:gd name="T45" fmla="*/ 6 h 6"/>
                <a:gd name="T46" fmla="*/ 2 w 6"/>
                <a:gd name="T47" fmla="*/ 6 h 6"/>
                <a:gd name="T48" fmla="*/ 2 w 6"/>
                <a:gd name="T49" fmla="*/ 6 h 6"/>
                <a:gd name="T50" fmla="*/ 2 w 6"/>
                <a:gd name="T51" fmla="*/ 6 h 6"/>
                <a:gd name="T52" fmla="*/ 4 w 6"/>
                <a:gd name="T53" fmla="*/ 6 h 6"/>
                <a:gd name="T54" fmla="*/ 2 w 6"/>
                <a:gd name="T55" fmla="*/ 6 h 6"/>
                <a:gd name="T56" fmla="*/ 4 w 6"/>
                <a:gd name="T57" fmla="*/ 6 h 6"/>
                <a:gd name="T58" fmla="*/ 4 w 6"/>
                <a:gd name="T59" fmla="*/ 4 h 6"/>
                <a:gd name="T60" fmla="*/ 4 w 6"/>
                <a:gd name="T61" fmla="*/ 4 h 6"/>
                <a:gd name="T62" fmla="*/ 4 w 6"/>
                <a:gd name="T63" fmla="*/ 4 h 6"/>
                <a:gd name="T64" fmla="*/ 4 w 6"/>
                <a:gd name="T65" fmla="*/ 4 h 6"/>
                <a:gd name="T66" fmla="*/ 4 w 6"/>
                <a:gd name="T67" fmla="*/ 4 h 6"/>
                <a:gd name="T68" fmla="*/ 4 w 6"/>
                <a:gd name="T69" fmla="*/ 4 h 6"/>
                <a:gd name="T70" fmla="*/ 4 w 6"/>
                <a:gd name="T71" fmla="*/ 4 h 6"/>
                <a:gd name="T72" fmla="*/ 4 w 6"/>
                <a:gd name="T73" fmla="*/ 2 h 6"/>
                <a:gd name="T74" fmla="*/ 4 w 6"/>
                <a:gd name="T75" fmla="*/ 2 h 6"/>
                <a:gd name="T76" fmla="*/ 4 w 6"/>
                <a:gd name="T77" fmla="*/ 2 h 6"/>
                <a:gd name="T78" fmla="*/ 4 w 6"/>
                <a:gd name="T79" fmla="*/ 2 h 6"/>
                <a:gd name="T80" fmla="*/ 6 w 6"/>
                <a:gd name="T81" fmla="*/ 0 h 6"/>
                <a:gd name="T82" fmla="*/ 4 w 6"/>
                <a:gd name="T83" fmla="*/ 0 h 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 h="6">
                  <a:moveTo>
                    <a:pt x="4" y="0"/>
                  </a:moveTo>
                  <a:lnTo>
                    <a:pt x="4" y="0"/>
                  </a:lnTo>
                  <a:lnTo>
                    <a:pt x="4" y="2"/>
                  </a:lnTo>
                  <a:lnTo>
                    <a:pt x="2" y="0"/>
                  </a:lnTo>
                  <a:lnTo>
                    <a:pt x="2" y="2"/>
                  </a:lnTo>
                  <a:lnTo>
                    <a:pt x="2" y="4"/>
                  </a:lnTo>
                  <a:lnTo>
                    <a:pt x="2" y="2"/>
                  </a:lnTo>
                  <a:lnTo>
                    <a:pt x="2" y="4"/>
                  </a:lnTo>
                  <a:lnTo>
                    <a:pt x="0" y="2"/>
                  </a:lnTo>
                  <a:lnTo>
                    <a:pt x="0" y="4"/>
                  </a:lnTo>
                  <a:lnTo>
                    <a:pt x="2" y="6"/>
                  </a:lnTo>
                  <a:lnTo>
                    <a:pt x="4" y="6"/>
                  </a:lnTo>
                  <a:lnTo>
                    <a:pt x="2" y="6"/>
                  </a:lnTo>
                  <a:lnTo>
                    <a:pt x="4" y="6"/>
                  </a:lnTo>
                  <a:lnTo>
                    <a:pt x="4" y="4"/>
                  </a:lnTo>
                  <a:lnTo>
                    <a:pt x="4" y="2"/>
                  </a:lnTo>
                  <a:lnTo>
                    <a:pt x="4" y="0"/>
                  </a:lnTo>
                  <a:lnTo>
                    <a:pt x="6" y="0"/>
                  </a:lnTo>
                  <a:lnTo>
                    <a:pt x="4"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1" name="Freeform 500"/>
            <p:cNvSpPr>
              <a:spLocks/>
            </p:cNvSpPr>
            <p:nvPr/>
          </p:nvSpPr>
          <p:spPr bwMode="auto">
            <a:xfrm>
              <a:off x="87" y="4135"/>
              <a:ext cx="6" cy="8"/>
            </a:xfrm>
            <a:custGeom>
              <a:avLst/>
              <a:gdLst>
                <a:gd name="T0" fmla="*/ 6 w 6"/>
                <a:gd name="T1" fmla="*/ 2 h 8"/>
                <a:gd name="T2" fmla="*/ 6 w 6"/>
                <a:gd name="T3" fmla="*/ 2 h 8"/>
                <a:gd name="T4" fmla="*/ 6 w 6"/>
                <a:gd name="T5" fmla="*/ 2 h 8"/>
                <a:gd name="T6" fmla="*/ 4 w 6"/>
                <a:gd name="T7" fmla="*/ 2 h 8"/>
                <a:gd name="T8" fmla="*/ 4 w 6"/>
                <a:gd name="T9" fmla="*/ 0 h 8"/>
                <a:gd name="T10" fmla="*/ 4 w 6"/>
                <a:gd name="T11" fmla="*/ 0 h 8"/>
                <a:gd name="T12" fmla="*/ 2 w 6"/>
                <a:gd name="T13" fmla="*/ 0 h 8"/>
                <a:gd name="T14" fmla="*/ 2 w 6"/>
                <a:gd name="T15" fmla="*/ 0 h 8"/>
                <a:gd name="T16" fmla="*/ 2 w 6"/>
                <a:gd name="T17" fmla="*/ 0 h 8"/>
                <a:gd name="T18" fmla="*/ 2 w 6"/>
                <a:gd name="T19" fmla="*/ 2 h 8"/>
                <a:gd name="T20" fmla="*/ 2 w 6"/>
                <a:gd name="T21" fmla="*/ 2 h 8"/>
                <a:gd name="T22" fmla="*/ 0 w 6"/>
                <a:gd name="T23" fmla="*/ 2 h 8"/>
                <a:gd name="T24" fmla="*/ 0 w 6"/>
                <a:gd name="T25" fmla="*/ 2 h 8"/>
                <a:gd name="T26" fmla="*/ 0 w 6"/>
                <a:gd name="T27" fmla="*/ 2 h 8"/>
                <a:gd name="T28" fmla="*/ 0 w 6"/>
                <a:gd name="T29" fmla="*/ 4 h 8"/>
                <a:gd name="T30" fmla="*/ 0 w 6"/>
                <a:gd name="T31" fmla="*/ 4 h 8"/>
                <a:gd name="T32" fmla="*/ 0 w 6"/>
                <a:gd name="T33" fmla="*/ 4 h 8"/>
                <a:gd name="T34" fmla="*/ 0 w 6"/>
                <a:gd name="T35" fmla="*/ 4 h 8"/>
                <a:gd name="T36" fmla="*/ 0 w 6"/>
                <a:gd name="T37" fmla="*/ 6 h 8"/>
                <a:gd name="T38" fmla="*/ 0 w 6"/>
                <a:gd name="T39" fmla="*/ 6 h 8"/>
                <a:gd name="T40" fmla="*/ 0 w 6"/>
                <a:gd name="T41" fmla="*/ 6 h 8"/>
                <a:gd name="T42" fmla="*/ 2 w 6"/>
                <a:gd name="T43" fmla="*/ 6 h 8"/>
                <a:gd name="T44" fmla="*/ 2 w 6"/>
                <a:gd name="T45" fmla="*/ 6 h 8"/>
                <a:gd name="T46" fmla="*/ 2 w 6"/>
                <a:gd name="T47" fmla="*/ 6 h 8"/>
                <a:gd name="T48" fmla="*/ 2 w 6"/>
                <a:gd name="T49" fmla="*/ 6 h 8"/>
                <a:gd name="T50" fmla="*/ 4 w 6"/>
                <a:gd name="T51" fmla="*/ 8 h 8"/>
                <a:gd name="T52" fmla="*/ 4 w 6"/>
                <a:gd name="T53" fmla="*/ 8 h 8"/>
                <a:gd name="T54" fmla="*/ 4 w 6"/>
                <a:gd name="T55" fmla="*/ 6 h 8"/>
                <a:gd name="T56" fmla="*/ 6 w 6"/>
                <a:gd name="T57" fmla="*/ 6 h 8"/>
                <a:gd name="T58" fmla="*/ 6 w 6"/>
                <a:gd name="T59" fmla="*/ 6 h 8"/>
                <a:gd name="T60" fmla="*/ 6 w 6"/>
                <a:gd name="T61" fmla="*/ 4 h 8"/>
                <a:gd name="T62" fmla="*/ 6 w 6"/>
                <a:gd name="T63" fmla="*/ 4 h 8"/>
                <a:gd name="T64" fmla="*/ 6 w 6"/>
                <a:gd name="T65" fmla="*/ 4 h 8"/>
                <a:gd name="T66" fmla="*/ 6 w 6"/>
                <a:gd name="T67" fmla="*/ 4 h 8"/>
                <a:gd name="T68" fmla="*/ 6 w 6"/>
                <a:gd name="T69" fmla="*/ 4 h 8"/>
                <a:gd name="T70" fmla="*/ 6 w 6"/>
                <a:gd name="T71" fmla="*/ 2 h 8"/>
                <a:gd name="T72" fmla="*/ 6 w 6"/>
                <a:gd name="T73" fmla="*/ 2 h 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 h="8">
                  <a:moveTo>
                    <a:pt x="6" y="2"/>
                  </a:moveTo>
                  <a:lnTo>
                    <a:pt x="6" y="2"/>
                  </a:lnTo>
                  <a:lnTo>
                    <a:pt x="4" y="2"/>
                  </a:lnTo>
                  <a:lnTo>
                    <a:pt x="4" y="0"/>
                  </a:lnTo>
                  <a:lnTo>
                    <a:pt x="2" y="0"/>
                  </a:lnTo>
                  <a:lnTo>
                    <a:pt x="2" y="2"/>
                  </a:lnTo>
                  <a:lnTo>
                    <a:pt x="0" y="2"/>
                  </a:lnTo>
                  <a:lnTo>
                    <a:pt x="0" y="4"/>
                  </a:lnTo>
                  <a:lnTo>
                    <a:pt x="0" y="6"/>
                  </a:lnTo>
                  <a:lnTo>
                    <a:pt x="2" y="6"/>
                  </a:lnTo>
                  <a:lnTo>
                    <a:pt x="4" y="8"/>
                  </a:lnTo>
                  <a:lnTo>
                    <a:pt x="4" y="6"/>
                  </a:lnTo>
                  <a:lnTo>
                    <a:pt x="6" y="6"/>
                  </a:lnTo>
                  <a:lnTo>
                    <a:pt x="6" y="4"/>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2" name="Freeform 501"/>
            <p:cNvSpPr>
              <a:spLocks/>
            </p:cNvSpPr>
            <p:nvPr/>
          </p:nvSpPr>
          <p:spPr bwMode="auto">
            <a:xfrm>
              <a:off x="-45" y="4119"/>
              <a:ext cx="4" cy="2"/>
            </a:xfrm>
            <a:custGeom>
              <a:avLst/>
              <a:gdLst>
                <a:gd name="T0" fmla="*/ 2 w 4"/>
                <a:gd name="T1" fmla="*/ 0 h 2"/>
                <a:gd name="T2" fmla="*/ 2 w 4"/>
                <a:gd name="T3" fmla="*/ 0 h 2"/>
                <a:gd name="T4" fmla="*/ 2 w 4"/>
                <a:gd name="T5" fmla="*/ 0 h 2"/>
                <a:gd name="T6" fmla="*/ 2 w 4"/>
                <a:gd name="T7" fmla="*/ 0 h 2"/>
                <a:gd name="T8" fmla="*/ 2 w 4"/>
                <a:gd name="T9" fmla="*/ 0 h 2"/>
                <a:gd name="T10" fmla="*/ 2 w 4"/>
                <a:gd name="T11" fmla="*/ 0 h 2"/>
                <a:gd name="T12" fmla="*/ 2 w 4"/>
                <a:gd name="T13" fmla="*/ 0 h 2"/>
                <a:gd name="T14" fmla="*/ 2 w 4"/>
                <a:gd name="T15" fmla="*/ 0 h 2"/>
                <a:gd name="T16" fmla="*/ 2 w 4"/>
                <a:gd name="T17" fmla="*/ 0 h 2"/>
                <a:gd name="T18" fmla="*/ 2 w 4"/>
                <a:gd name="T19" fmla="*/ 0 h 2"/>
                <a:gd name="T20" fmla="*/ 2 w 4"/>
                <a:gd name="T21" fmla="*/ 0 h 2"/>
                <a:gd name="T22" fmla="*/ 0 w 4"/>
                <a:gd name="T23" fmla="*/ 0 h 2"/>
                <a:gd name="T24" fmla="*/ 0 w 4"/>
                <a:gd name="T25" fmla="*/ 0 h 2"/>
                <a:gd name="T26" fmla="*/ 0 w 4"/>
                <a:gd name="T27" fmla="*/ 0 h 2"/>
                <a:gd name="T28" fmla="*/ 0 w 4"/>
                <a:gd name="T29" fmla="*/ 0 h 2"/>
                <a:gd name="T30" fmla="*/ 0 w 4"/>
                <a:gd name="T31" fmla="*/ 2 h 2"/>
                <a:gd name="T32" fmla="*/ 2 w 4"/>
                <a:gd name="T33" fmla="*/ 2 h 2"/>
                <a:gd name="T34" fmla="*/ 2 w 4"/>
                <a:gd name="T35" fmla="*/ 0 h 2"/>
                <a:gd name="T36" fmla="*/ 2 w 4"/>
                <a:gd name="T37" fmla="*/ 0 h 2"/>
                <a:gd name="T38" fmla="*/ 4 w 4"/>
                <a:gd name="T39" fmla="*/ 2 h 2"/>
                <a:gd name="T40" fmla="*/ 4 w 4"/>
                <a:gd name="T41" fmla="*/ 0 h 2"/>
                <a:gd name="T42" fmla="*/ 4 w 4"/>
                <a:gd name="T43" fmla="*/ 0 h 2"/>
                <a:gd name="T44" fmla="*/ 2 w 4"/>
                <a:gd name="T45" fmla="*/ 0 h 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 h="2">
                  <a:moveTo>
                    <a:pt x="2" y="0"/>
                  </a:moveTo>
                  <a:lnTo>
                    <a:pt x="2" y="0"/>
                  </a:lnTo>
                  <a:lnTo>
                    <a:pt x="0" y="0"/>
                  </a:lnTo>
                  <a:lnTo>
                    <a:pt x="0" y="2"/>
                  </a:lnTo>
                  <a:lnTo>
                    <a:pt x="2" y="2"/>
                  </a:lnTo>
                  <a:lnTo>
                    <a:pt x="2" y="0"/>
                  </a:lnTo>
                  <a:lnTo>
                    <a:pt x="4" y="2"/>
                  </a:lnTo>
                  <a:lnTo>
                    <a:pt x="4"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3" name="Freeform 502"/>
            <p:cNvSpPr>
              <a:spLocks/>
            </p:cNvSpPr>
            <p:nvPr/>
          </p:nvSpPr>
          <p:spPr bwMode="auto">
            <a:xfrm>
              <a:off x="-47" y="4119"/>
              <a:ext cx="2" cy="0"/>
            </a:xfrm>
            <a:custGeom>
              <a:avLst/>
              <a:gdLst>
                <a:gd name="T0" fmla="*/ 2 w 2"/>
                <a:gd name="T1" fmla="*/ 2 w 2"/>
                <a:gd name="T2" fmla="*/ 0 w 2"/>
                <a:gd name="T3" fmla="*/ 0 w 2"/>
                <a:gd name="T4" fmla="*/ 0 w 2"/>
                <a:gd name="T5" fmla="*/ 0 w 2"/>
                <a:gd name="T6" fmla="*/ 0 w 2"/>
                <a:gd name="T7" fmla="*/ 0 w 2"/>
                <a:gd name="T8" fmla="*/ 0 w 2"/>
                <a:gd name="T9" fmla="*/ 2 w 2"/>
                <a:gd name="T10" fmla="*/ 2 w 2"/>
                <a:gd name="T11" fmla="*/ 2 w 2"/>
                <a:gd name="T12" fmla="*/ 2 w 2"/>
                <a:gd name="T13" fmla="*/ 2 w 2"/>
                <a:gd name="T14" fmla="*/ 2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4" name="Freeform 503"/>
            <p:cNvSpPr>
              <a:spLocks/>
            </p:cNvSpPr>
            <p:nvPr/>
          </p:nvSpPr>
          <p:spPr bwMode="auto">
            <a:xfrm>
              <a:off x="-49" y="4117"/>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2 h 2"/>
                <a:gd name="T12" fmla="*/ 0 w 2"/>
                <a:gd name="T13" fmla="*/ 2 h 2"/>
                <a:gd name="T14" fmla="*/ 0 w 2"/>
                <a:gd name="T15" fmla="*/ 2 h 2"/>
                <a:gd name="T16" fmla="*/ 2 w 2"/>
                <a:gd name="T17" fmla="*/ 2 h 2"/>
                <a:gd name="T18" fmla="*/ 2 w 2"/>
                <a:gd name="T19" fmla="*/ 2 h 2"/>
                <a:gd name="T20" fmla="*/ 2 w 2"/>
                <a:gd name="T21" fmla="*/ 2 h 2"/>
                <a:gd name="T22" fmla="*/ 2 w 2"/>
                <a:gd name="T23" fmla="*/ 2 h 2"/>
                <a:gd name="T24" fmla="*/ 2 w 2"/>
                <a:gd name="T25" fmla="*/ 2 h 2"/>
                <a:gd name="T26" fmla="*/ 0 w 2"/>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0" y="0"/>
                  </a:moveTo>
                  <a:lnTo>
                    <a:pt x="0" y="0"/>
                  </a:lnTo>
                  <a:lnTo>
                    <a:pt x="0" y="2"/>
                  </a:lnTo>
                  <a:lnTo>
                    <a:pt x="2"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5" name="Freeform 504"/>
            <p:cNvSpPr>
              <a:spLocks/>
            </p:cNvSpPr>
            <p:nvPr/>
          </p:nvSpPr>
          <p:spPr bwMode="auto">
            <a:xfrm>
              <a:off x="-1" y="4131"/>
              <a:ext cx="4" cy="0"/>
            </a:xfrm>
            <a:custGeom>
              <a:avLst/>
              <a:gdLst>
                <a:gd name="T0" fmla="*/ 2 w 4"/>
                <a:gd name="T1" fmla="*/ 2 w 4"/>
                <a:gd name="T2" fmla="*/ 2 w 4"/>
                <a:gd name="T3" fmla="*/ 2 w 4"/>
                <a:gd name="T4" fmla="*/ 0 w 4"/>
                <a:gd name="T5" fmla="*/ 0 w 4"/>
                <a:gd name="T6" fmla="*/ 2 w 4"/>
                <a:gd name="T7" fmla="*/ 2 w 4"/>
                <a:gd name="T8" fmla="*/ 2 w 4"/>
                <a:gd name="T9" fmla="*/ 2 w 4"/>
                <a:gd name="T10" fmla="*/ 2 w 4"/>
                <a:gd name="T11" fmla="*/ 2 w 4"/>
                <a:gd name="T12" fmla="*/ 4 w 4"/>
                <a:gd name="T13" fmla="*/ 4 w 4"/>
                <a:gd name="T14" fmla="*/ 4 w 4"/>
                <a:gd name="T15" fmla="*/ 4 w 4"/>
                <a:gd name="T16" fmla="*/ 4 w 4"/>
                <a:gd name="T17" fmla="*/ 2 w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18">
                  <a:pos x="T0" y="0"/>
                </a:cxn>
                <a:cxn ang="T19">
                  <a:pos x="T1" y="0"/>
                </a:cxn>
                <a:cxn ang="T20">
                  <a:pos x="T2" y="0"/>
                </a:cxn>
                <a:cxn ang="T21">
                  <a:pos x="T3" y="0"/>
                </a:cxn>
                <a:cxn ang="T22">
                  <a:pos x="T4" y="0"/>
                </a:cxn>
                <a:cxn ang="T23">
                  <a:pos x="T5" y="0"/>
                </a:cxn>
                <a:cxn ang="T24">
                  <a:pos x="T6" y="0"/>
                </a:cxn>
                <a:cxn ang="T25">
                  <a:pos x="T7" y="0"/>
                </a:cxn>
                <a:cxn ang="T26">
                  <a:pos x="T8" y="0"/>
                </a:cxn>
                <a:cxn ang="T27">
                  <a:pos x="T9" y="0"/>
                </a:cxn>
                <a:cxn ang="T28">
                  <a:pos x="T10" y="0"/>
                </a:cxn>
                <a:cxn ang="T29">
                  <a:pos x="T11" y="0"/>
                </a:cxn>
                <a:cxn ang="T30">
                  <a:pos x="T12" y="0"/>
                </a:cxn>
                <a:cxn ang="T31">
                  <a:pos x="T13" y="0"/>
                </a:cxn>
                <a:cxn ang="T32">
                  <a:pos x="T14" y="0"/>
                </a:cxn>
                <a:cxn ang="T33">
                  <a:pos x="T15" y="0"/>
                </a:cxn>
                <a:cxn ang="T34">
                  <a:pos x="T16" y="0"/>
                </a:cxn>
                <a:cxn ang="T35">
                  <a:pos x="T17" y="0"/>
                </a:cxn>
              </a:cxnLst>
              <a:rect l="0" t="0" r="r" b="b"/>
              <a:pathLst>
                <a:path w="4">
                  <a:moveTo>
                    <a:pt x="2" y="0"/>
                  </a:moveTo>
                  <a:lnTo>
                    <a:pt x="2" y="0"/>
                  </a:lnTo>
                  <a:lnTo>
                    <a:pt x="0" y="0"/>
                  </a:lnTo>
                  <a:lnTo>
                    <a:pt x="2" y="0"/>
                  </a:lnTo>
                  <a:lnTo>
                    <a:pt x="4"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6" name="Freeform 505"/>
            <p:cNvSpPr>
              <a:spLocks/>
            </p:cNvSpPr>
            <p:nvPr/>
          </p:nvSpPr>
          <p:spPr bwMode="auto">
            <a:xfrm>
              <a:off x="57" y="4149"/>
              <a:ext cx="6" cy="2"/>
            </a:xfrm>
            <a:custGeom>
              <a:avLst/>
              <a:gdLst>
                <a:gd name="T0" fmla="*/ 4 w 6"/>
                <a:gd name="T1" fmla="*/ 2 h 2"/>
                <a:gd name="T2" fmla="*/ 4 w 6"/>
                <a:gd name="T3" fmla="*/ 0 h 2"/>
                <a:gd name="T4" fmla="*/ 4 w 6"/>
                <a:gd name="T5" fmla="*/ 0 h 2"/>
                <a:gd name="T6" fmla="*/ 4 w 6"/>
                <a:gd name="T7" fmla="*/ 0 h 2"/>
                <a:gd name="T8" fmla="*/ 4 w 6"/>
                <a:gd name="T9" fmla="*/ 0 h 2"/>
                <a:gd name="T10" fmla="*/ 4 w 6"/>
                <a:gd name="T11" fmla="*/ 0 h 2"/>
                <a:gd name="T12" fmla="*/ 4 w 6"/>
                <a:gd name="T13" fmla="*/ 0 h 2"/>
                <a:gd name="T14" fmla="*/ 4 w 6"/>
                <a:gd name="T15" fmla="*/ 0 h 2"/>
                <a:gd name="T16" fmla="*/ 4 w 6"/>
                <a:gd name="T17" fmla="*/ 0 h 2"/>
                <a:gd name="T18" fmla="*/ 4 w 6"/>
                <a:gd name="T19" fmla="*/ 0 h 2"/>
                <a:gd name="T20" fmla="*/ 4 w 6"/>
                <a:gd name="T21" fmla="*/ 0 h 2"/>
                <a:gd name="T22" fmla="*/ 2 w 6"/>
                <a:gd name="T23" fmla="*/ 0 h 2"/>
                <a:gd name="T24" fmla="*/ 2 w 6"/>
                <a:gd name="T25" fmla="*/ 0 h 2"/>
                <a:gd name="T26" fmla="*/ 0 w 6"/>
                <a:gd name="T27" fmla="*/ 0 h 2"/>
                <a:gd name="T28" fmla="*/ 0 w 6"/>
                <a:gd name="T29" fmla="*/ 0 h 2"/>
                <a:gd name="T30" fmla="*/ 0 w 6"/>
                <a:gd name="T31" fmla="*/ 0 h 2"/>
                <a:gd name="T32" fmla="*/ 2 w 6"/>
                <a:gd name="T33" fmla="*/ 0 h 2"/>
                <a:gd name="T34" fmla="*/ 2 w 6"/>
                <a:gd name="T35" fmla="*/ 0 h 2"/>
                <a:gd name="T36" fmla="*/ 2 w 6"/>
                <a:gd name="T37" fmla="*/ 0 h 2"/>
                <a:gd name="T38" fmla="*/ 2 w 6"/>
                <a:gd name="T39" fmla="*/ 0 h 2"/>
                <a:gd name="T40" fmla="*/ 2 w 6"/>
                <a:gd name="T41" fmla="*/ 0 h 2"/>
                <a:gd name="T42" fmla="*/ 2 w 6"/>
                <a:gd name="T43" fmla="*/ 0 h 2"/>
                <a:gd name="T44" fmla="*/ 2 w 6"/>
                <a:gd name="T45" fmla="*/ 0 h 2"/>
                <a:gd name="T46" fmla="*/ 2 w 6"/>
                <a:gd name="T47" fmla="*/ 0 h 2"/>
                <a:gd name="T48" fmla="*/ 4 w 6"/>
                <a:gd name="T49" fmla="*/ 0 h 2"/>
                <a:gd name="T50" fmla="*/ 4 w 6"/>
                <a:gd name="T51" fmla="*/ 2 h 2"/>
                <a:gd name="T52" fmla="*/ 4 w 6"/>
                <a:gd name="T53" fmla="*/ 2 h 2"/>
                <a:gd name="T54" fmla="*/ 4 w 6"/>
                <a:gd name="T55" fmla="*/ 2 h 2"/>
                <a:gd name="T56" fmla="*/ 4 w 6"/>
                <a:gd name="T57" fmla="*/ 2 h 2"/>
                <a:gd name="T58" fmla="*/ 4 w 6"/>
                <a:gd name="T59" fmla="*/ 2 h 2"/>
                <a:gd name="T60" fmla="*/ 4 w 6"/>
                <a:gd name="T61" fmla="*/ 2 h 2"/>
                <a:gd name="T62" fmla="*/ 4 w 6"/>
                <a:gd name="T63" fmla="*/ 2 h 2"/>
                <a:gd name="T64" fmla="*/ 4 w 6"/>
                <a:gd name="T65" fmla="*/ 2 h 2"/>
                <a:gd name="T66" fmla="*/ 6 w 6"/>
                <a:gd name="T67" fmla="*/ 2 h 2"/>
                <a:gd name="T68" fmla="*/ 4 w 6"/>
                <a:gd name="T69" fmla="*/ 2 h 2"/>
                <a:gd name="T70" fmla="*/ 4 w 6"/>
                <a:gd name="T71" fmla="*/ 2 h 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 h="2">
                  <a:moveTo>
                    <a:pt x="4" y="2"/>
                  </a:moveTo>
                  <a:lnTo>
                    <a:pt x="4" y="0"/>
                  </a:lnTo>
                  <a:lnTo>
                    <a:pt x="2" y="0"/>
                  </a:lnTo>
                  <a:lnTo>
                    <a:pt x="0" y="0"/>
                  </a:lnTo>
                  <a:lnTo>
                    <a:pt x="2" y="0"/>
                  </a:lnTo>
                  <a:lnTo>
                    <a:pt x="4" y="0"/>
                  </a:lnTo>
                  <a:lnTo>
                    <a:pt x="4" y="2"/>
                  </a:lnTo>
                  <a:lnTo>
                    <a:pt x="6" y="2"/>
                  </a:lnTo>
                  <a:lnTo>
                    <a:pt x="4"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7" name="Freeform 506"/>
            <p:cNvSpPr>
              <a:spLocks/>
            </p:cNvSpPr>
            <p:nvPr/>
          </p:nvSpPr>
          <p:spPr bwMode="auto">
            <a:xfrm>
              <a:off x="53" y="4139"/>
              <a:ext cx="4" cy="2"/>
            </a:xfrm>
            <a:custGeom>
              <a:avLst/>
              <a:gdLst>
                <a:gd name="T0" fmla="*/ 2 w 4"/>
                <a:gd name="T1" fmla="*/ 0 h 2"/>
                <a:gd name="T2" fmla="*/ 2 w 4"/>
                <a:gd name="T3" fmla="*/ 0 h 2"/>
                <a:gd name="T4" fmla="*/ 2 w 4"/>
                <a:gd name="T5" fmla="*/ 0 h 2"/>
                <a:gd name="T6" fmla="*/ 2 w 4"/>
                <a:gd name="T7" fmla="*/ 0 h 2"/>
                <a:gd name="T8" fmla="*/ 2 w 4"/>
                <a:gd name="T9" fmla="*/ 0 h 2"/>
                <a:gd name="T10" fmla="*/ 2 w 4"/>
                <a:gd name="T11" fmla="*/ 0 h 2"/>
                <a:gd name="T12" fmla="*/ 2 w 4"/>
                <a:gd name="T13" fmla="*/ 0 h 2"/>
                <a:gd name="T14" fmla="*/ 2 w 4"/>
                <a:gd name="T15" fmla="*/ 0 h 2"/>
                <a:gd name="T16" fmla="*/ 2 w 4"/>
                <a:gd name="T17" fmla="*/ 0 h 2"/>
                <a:gd name="T18" fmla="*/ 2 w 4"/>
                <a:gd name="T19" fmla="*/ 0 h 2"/>
                <a:gd name="T20" fmla="*/ 2 w 4"/>
                <a:gd name="T21" fmla="*/ 0 h 2"/>
                <a:gd name="T22" fmla="*/ 0 w 4"/>
                <a:gd name="T23" fmla="*/ 0 h 2"/>
                <a:gd name="T24" fmla="*/ 0 w 4"/>
                <a:gd name="T25" fmla="*/ 0 h 2"/>
                <a:gd name="T26" fmla="*/ 0 w 4"/>
                <a:gd name="T27" fmla="*/ 0 h 2"/>
                <a:gd name="T28" fmla="*/ 0 w 4"/>
                <a:gd name="T29" fmla="*/ 0 h 2"/>
                <a:gd name="T30" fmla="*/ 2 w 4"/>
                <a:gd name="T31" fmla="*/ 0 h 2"/>
                <a:gd name="T32" fmla="*/ 2 w 4"/>
                <a:gd name="T33" fmla="*/ 0 h 2"/>
                <a:gd name="T34" fmla="*/ 2 w 4"/>
                <a:gd name="T35" fmla="*/ 2 h 2"/>
                <a:gd name="T36" fmla="*/ 2 w 4"/>
                <a:gd name="T37" fmla="*/ 2 h 2"/>
                <a:gd name="T38" fmla="*/ 2 w 4"/>
                <a:gd name="T39" fmla="*/ 2 h 2"/>
                <a:gd name="T40" fmla="*/ 2 w 4"/>
                <a:gd name="T41" fmla="*/ 2 h 2"/>
                <a:gd name="T42" fmla="*/ 2 w 4"/>
                <a:gd name="T43" fmla="*/ 2 h 2"/>
                <a:gd name="T44" fmla="*/ 2 w 4"/>
                <a:gd name="T45" fmla="*/ 2 h 2"/>
                <a:gd name="T46" fmla="*/ 2 w 4"/>
                <a:gd name="T47" fmla="*/ 2 h 2"/>
                <a:gd name="T48" fmla="*/ 4 w 4"/>
                <a:gd name="T49" fmla="*/ 2 h 2"/>
                <a:gd name="T50" fmla="*/ 4 w 4"/>
                <a:gd name="T51" fmla="*/ 2 h 2"/>
                <a:gd name="T52" fmla="*/ 4 w 4"/>
                <a:gd name="T53" fmla="*/ 2 h 2"/>
                <a:gd name="T54" fmla="*/ 2 w 4"/>
                <a:gd name="T55" fmla="*/ 0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 h="2">
                  <a:moveTo>
                    <a:pt x="2" y="0"/>
                  </a:moveTo>
                  <a:lnTo>
                    <a:pt x="2" y="0"/>
                  </a:lnTo>
                  <a:lnTo>
                    <a:pt x="0" y="0"/>
                  </a:lnTo>
                  <a:lnTo>
                    <a:pt x="2" y="0"/>
                  </a:lnTo>
                  <a:lnTo>
                    <a:pt x="2" y="2"/>
                  </a:lnTo>
                  <a:lnTo>
                    <a:pt x="4"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8" name="Freeform 507"/>
            <p:cNvSpPr>
              <a:spLocks/>
            </p:cNvSpPr>
            <p:nvPr/>
          </p:nvSpPr>
          <p:spPr bwMode="auto">
            <a:xfrm>
              <a:off x="123" y="4165"/>
              <a:ext cx="2" cy="4"/>
            </a:xfrm>
            <a:custGeom>
              <a:avLst/>
              <a:gdLst>
                <a:gd name="T0" fmla="*/ 2 w 2"/>
                <a:gd name="T1" fmla="*/ 2 h 4"/>
                <a:gd name="T2" fmla="*/ 2 w 2"/>
                <a:gd name="T3" fmla="*/ 0 h 4"/>
                <a:gd name="T4" fmla="*/ 2 w 2"/>
                <a:gd name="T5" fmla="*/ 0 h 4"/>
                <a:gd name="T6" fmla="*/ 0 w 2"/>
                <a:gd name="T7" fmla="*/ 0 h 4"/>
                <a:gd name="T8" fmla="*/ 0 w 2"/>
                <a:gd name="T9" fmla="*/ 0 h 4"/>
                <a:gd name="T10" fmla="*/ 0 w 2"/>
                <a:gd name="T11" fmla="*/ 0 h 4"/>
                <a:gd name="T12" fmla="*/ 0 w 2"/>
                <a:gd name="T13" fmla="*/ 0 h 4"/>
                <a:gd name="T14" fmla="*/ 0 w 2"/>
                <a:gd name="T15" fmla="*/ 0 h 4"/>
                <a:gd name="T16" fmla="*/ 0 w 2"/>
                <a:gd name="T17" fmla="*/ 0 h 4"/>
                <a:gd name="T18" fmla="*/ 0 w 2"/>
                <a:gd name="T19" fmla="*/ 0 h 4"/>
                <a:gd name="T20" fmla="*/ 0 w 2"/>
                <a:gd name="T21" fmla="*/ 2 h 4"/>
                <a:gd name="T22" fmla="*/ 0 w 2"/>
                <a:gd name="T23" fmla="*/ 2 h 4"/>
                <a:gd name="T24" fmla="*/ 0 w 2"/>
                <a:gd name="T25" fmla="*/ 2 h 4"/>
                <a:gd name="T26" fmla="*/ 0 w 2"/>
                <a:gd name="T27" fmla="*/ 2 h 4"/>
                <a:gd name="T28" fmla="*/ 0 w 2"/>
                <a:gd name="T29" fmla="*/ 2 h 4"/>
                <a:gd name="T30" fmla="*/ 0 w 2"/>
                <a:gd name="T31" fmla="*/ 2 h 4"/>
                <a:gd name="T32" fmla="*/ 0 w 2"/>
                <a:gd name="T33" fmla="*/ 2 h 4"/>
                <a:gd name="T34" fmla="*/ 0 w 2"/>
                <a:gd name="T35" fmla="*/ 4 h 4"/>
                <a:gd name="T36" fmla="*/ 0 w 2"/>
                <a:gd name="T37" fmla="*/ 4 h 4"/>
                <a:gd name="T38" fmla="*/ 0 w 2"/>
                <a:gd name="T39" fmla="*/ 4 h 4"/>
                <a:gd name="T40" fmla="*/ 0 w 2"/>
                <a:gd name="T41" fmla="*/ 4 h 4"/>
                <a:gd name="T42" fmla="*/ 0 w 2"/>
                <a:gd name="T43" fmla="*/ 4 h 4"/>
                <a:gd name="T44" fmla="*/ 0 w 2"/>
                <a:gd name="T45" fmla="*/ 2 h 4"/>
                <a:gd name="T46" fmla="*/ 2 w 2"/>
                <a:gd name="T47" fmla="*/ 2 h 4"/>
                <a:gd name="T48" fmla="*/ 2 w 2"/>
                <a:gd name="T49" fmla="*/ 2 h 4"/>
                <a:gd name="T50" fmla="*/ 2 w 2"/>
                <a:gd name="T51" fmla="*/ 2 h 4"/>
                <a:gd name="T52" fmla="*/ 2 w 2"/>
                <a:gd name="T53" fmla="*/ 2 h 4"/>
                <a:gd name="T54" fmla="*/ 2 w 2"/>
                <a:gd name="T55" fmla="*/ 2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2"/>
                  </a:moveTo>
                  <a:lnTo>
                    <a:pt x="2" y="0"/>
                  </a:lnTo>
                  <a:lnTo>
                    <a:pt x="0" y="0"/>
                  </a:lnTo>
                  <a:lnTo>
                    <a:pt x="0" y="2"/>
                  </a:lnTo>
                  <a:lnTo>
                    <a:pt x="0" y="4"/>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69" name="Freeform 508"/>
            <p:cNvSpPr>
              <a:spLocks/>
            </p:cNvSpPr>
            <p:nvPr/>
          </p:nvSpPr>
          <p:spPr bwMode="auto">
            <a:xfrm>
              <a:off x="125" y="4159"/>
              <a:ext cx="2" cy="4"/>
            </a:xfrm>
            <a:custGeom>
              <a:avLst/>
              <a:gdLst>
                <a:gd name="T0" fmla="*/ 2 w 2"/>
                <a:gd name="T1" fmla="*/ 2 h 4"/>
                <a:gd name="T2" fmla="*/ 2 w 2"/>
                <a:gd name="T3" fmla="*/ 2 h 4"/>
                <a:gd name="T4" fmla="*/ 2 w 2"/>
                <a:gd name="T5" fmla="*/ 2 h 4"/>
                <a:gd name="T6" fmla="*/ 2 w 2"/>
                <a:gd name="T7" fmla="*/ 2 h 4"/>
                <a:gd name="T8" fmla="*/ 2 w 2"/>
                <a:gd name="T9" fmla="*/ 2 h 4"/>
                <a:gd name="T10" fmla="*/ 2 w 2"/>
                <a:gd name="T11" fmla="*/ 2 h 4"/>
                <a:gd name="T12" fmla="*/ 2 w 2"/>
                <a:gd name="T13" fmla="*/ 0 h 4"/>
                <a:gd name="T14" fmla="*/ 2 w 2"/>
                <a:gd name="T15" fmla="*/ 0 h 4"/>
                <a:gd name="T16" fmla="*/ 0 w 2"/>
                <a:gd name="T17" fmla="*/ 0 h 4"/>
                <a:gd name="T18" fmla="*/ 0 w 2"/>
                <a:gd name="T19" fmla="*/ 2 h 4"/>
                <a:gd name="T20" fmla="*/ 0 w 2"/>
                <a:gd name="T21" fmla="*/ 2 h 4"/>
                <a:gd name="T22" fmla="*/ 0 w 2"/>
                <a:gd name="T23" fmla="*/ 2 h 4"/>
                <a:gd name="T24" fmla="*/ 0 w 2"/>
                <a:gd name="T25" fmla="*/ 2 h 4"/>
                <a:gd name="T26" fmla="*/ 0 w 2"/>
                <a:gd name="T27" fmla="*/ 2 h 4"/>
                <a:gd name="T28" fmla="*/ 0 w 2"/>
                <a:gd name="T29" fmla="*/ 2 h 4"/>
                <a:gd name="T30" fmla="*/ 0 w 2"/>
                <a:gd name="T31" fmla="*/ 2 h 4"/>
                <a:gd name="T32" fmla="*/ 0 w 2"/>
                <a:gd name="T33" fmla="*/ 4 h 4"/>
                <a:gd name="T34" fmla="*/ 0 w 2"/>
                <a:gd name="T35" fmla="*/ 4 h 4"/>
                <a:gd name="T36" fmla="*/ 0 w 2"/>
                <a:gd name="T37" fmla="*/ 4 h 4"/>
                <a:gd name="T38" fmla="*/ 0 w 2"/>
                <a:gd name="T39" fmla="*/ 4 h 4"/>
                <a:gd name="T40" fmla="*/ 2 w 2"/>
                <a:gd name="T41" fmla="*/ 4 h 4"/>
                <a:gd name="T42" fmla="*/ 2 w 2"/>
                <a:gd name="T43" fmla="*/ 4 h 4"/>
                <a:gd name="T44" fmla="*/ 2 w 2"/>
                <a:gd name="T45" fmla="*/ 4 h 4"/>
                <a:gd name="T46" fmla="*/ 2 w 2"/>
                <a:gd name="T47" fmla="*/ 4 h 4"/>
                <a:gd name="T48" fmla="*/ 2 w 2"/>
                <a:gd name="T49" fmla="*/ 4 h 4"/>
                <a:gd name="T50" fmla="*/ 2 w 2"/>
                <a:gd name="T51" fmla="*/ 4 h 4"/>
                <a:gd name="T52" fmla="*/ 2 w 2"/>
                <a:gd name="T53" fmla="*/ 4 h 4"/>
                <a:gd name="T54" fmla="*/ 2 w 2"/>
                <a:gd name="T55" fmla="*/ 4 h 4"/>
                <a:gd name="T56" fmla="*/ 2 w 2"/>
                <a:gd name="T57" fmla="*/ 4 h 4"/>
                <a:gd name="T58" fmla="*/ 2 w 2"/>
                <a:gd name="T59" fmla="*/ 4 h 4"/>
                <a:gd name="T60" fmla="*/ 2 w 2"/>
                <a:gd name="T61" fmla="*/ 2 h 4"/>
                <a:gd name="T62" fmla="*/ 2 w 2"/>
                <a:gd name="T63" fmla="*/ 2 h 4"/>
                <a:gd name="T64" fmla="*/ 2 w 2"/>
                <a:gd name="T65" fmla="*/ 2 h 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 h="4">
                  <a:moveTo>
                    <a:pt x="2" y="2"/>
                  </a:moveTo>
                  <a:lnTo>
                    <a:pt x="2" y="2"/>
                  </a:lnTo>
                  <a:lnTo>
                    <a:pt x="2" y="0"/>
                  </a:lnTo>
                  <a:lnTo>
                    <a:pt x="0" y="0"/>
                  </a:lnTo>
                  <a:lnTo>
                    <a:pt x="0" y="2"/>
                  </a:lnTo>
                  <a:lnTo>
                    <a:pt x="0" y="4"/>
                  </a:lnTo>
                  <a:lnTo>
                    <a:pt x="2" y="4"/>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0" name="Freeform 509"/>
            <p:cNvSpPr>
              <a:spLocks/>
            </p:cNvSpPr>
            <p:nvPr/>
          </p:nvSpPr>
          <p:spPr bwMode="auto">
            <a:xfrm>
              <a:off x="127" y="4151"/>
              <a:ext cx="4" cy="2"/>
            </a:xfrm>
            <a:custGeom>
              <a:avLst/>
              <a:gdLst>
                <a:gd name="T0" fmla="*/ 4 w 4"/>
                <a:gd name="T1" fmla="*/ 0 h 2"/>
                <a:gd name="T2" fmla="*/ 2 w 4"/>
                <a:gd name="T3" fmla="*/ 0 h 2"/>
                <a:gd name="T4" fmla="*/ 2 w 4"/>
                <a:gd name="T5" fmla="*/ 0 h 2"/>
                <a:gd name="T6" fmla="*/ 2 w 4"/>
                <a:gd name="T7" fmla="*/ 0 h 2"/>
                <a:gd name="T8" fmla="*/ 2 w 4"/>
                <a:gd name="T9" fmla="*/ 0 h 2"/>
                <a:gd name="T10" fmla="*/ 2 w 4"/>
                <a:gd name="T11" fmla="*/ 0 h 2"/>
                <a:gd name="T12" fmla="*/ 2 w 4"/>
                <a:gd name="T13" fmla="*/ 0 h 2"/>
                <a:gd name="T14" fmla="*/ 0 w 4"/>
                <a:gd name="T15" fmla="*/ 0 h 2"/>
                <a:gd name="T16" fmla="*/ 0 w 4"/>
                <a:gd name="T17" fmla="*/ 0 h 2"/>
                <a:gd name="T18" fmla="*/ 0 w 4"/>
                <a:gd name="T19" fmla="*/ 0 h 2"/>
                <a:gd name="T20" fmla="*/ 2 w 4"/>
                <a:gd name="T21" fmla="*/ 2 h 2"/>
                <a:gd name="T22" fmla="*/ 2 w 4"/>
                <a:gd name="T23" fmla="*/ 2 h 2"/>
                <a:gd name="T24" fmla="*/ 2 w 4"/>
                <a:gd name="T25" fmla="*/ 2 h 2"/>
                <a:gd name="T26" fmla="*/ 2 w 4"/>
                <a:gd name="T27" fmla="*/ 2 h 2"/>
                <a:gd name="T28" fmla="*/ 2 w 4"/>
                <a:gd name="T29" fmla="*/ 2 h 2"/>
                <a:gd name="T30" fmla="*/ 2 w 4"/>
                <a:gd name="T31" fmla="*/ 2 h 2"/>
                <a:gd name="T32" fmla="*/ 2 w 4"/>
                <a:gd name="T33" fmla="*/ 2 h 2"/>
                <a:gd name="T34" fmla="*/ 4 w 4"/>
                <a:gd name="T35" fmla="*/ 2 h 2"/>
                <a:gd name="T36" fmla="*/ 4 w 4"/>
                <a:gd name="T37" fmla="*/ 2 h 2"/>
                <a:gd name="T38" fmla="*/ 4 w 4"/>
                <a:gd name="T39" fmla="*/ 2 h 2"/>
                <a:gd name="T40" fmla="*/ 4 w 4"/>
                <a:gd name="T41" fmla="*/ 2 h 2"/>
                <a:gd name="T42" fmla="*/ 4 w 4"/>
                <a:gd name="T43" fmla="*/ 0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 h="2">
                  <a:moveTo>
                    <a:pt x="4" y="0"/>
                  </a:moveTo>
                  <a:lnTo>
                    <a:pt x="2" y="0"/>
                  </a:lnTo>
                  <a:lnTo>
                    <a:pt x="0" y="0"/>
                  </a:lnTo>
                  <a:lnTo>
                    <a:pt x="2" y="2"/>
                  </a:lnTo>
                  <a:lnTo>
                    <a:pt x="4" y="2"/>
                  </a:lnTo>
                  <a:lnTo>
                    <a:pt x="4"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1" name="Freeform 510"/>
            <p:cNvSpPr>
              <a:spLocks/>
            </p:cNvSpPr>
            <p:nvPr/>
          </p:nvSpPr>
          <p:spPr bwMode="auto">
            <a:xfrm>
              <a:off x="191" y="4129"/>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2 w 2"/>
                <a:gd name="T11" fmla="*/ 0 h 2"/>
                <a:gd name="T12" fmla="*/ 2 w 2"/>
                <a:gd name="T13" fmla="*/ 0 h 2"/>
                <a:gd name="T14" fmla="*/ 2 w 2"/>
                <a:gd name="T15" fmla="*/ 0 h 2"/>
                <a:gd name="T16" fmla="*/ 2 w 2"/>
                <a:gd name="T17" fmla="*/ 0 h 2"/>
                <a:gd name="T18" fmla="*/ 2 w 2"/>
                <a:gd name="T19" fmla="*/ 0 h 2"/>
                <a:gd name="T20" fmla="*/ 2 w 2"/>
                <a:gd name="T21" fmla="*/ 0 h 2"/>
                <a:gd name="T22" fmla="*/ 2 w 2"/>
                <a:gd name="T23" fmla="*/ 0 h 2"/>
                <a:gd name="T24" fmla="*/ 2 w 2"/>
                <a:gd name="T25" fmla="*/ 0 h 2"/>
                <a:gd name="T26" fmla="*/ 2 w 2"/>
                <a:gd name="T27" fmla="*/ 0 h 2"/>
                <a:gd name="T28" fmla="*/ 2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0 h 2"/>
                <a:gd name="T50" fmla="*/ 0 w 2"/>
                <a:gd name="T51" fmla="*/ 2 h 2"/>
                <a:gd name="T52" fmla="*/ 0 w 2"/>
                <a:gd name="T53" fmla="*/ 2 h 2"/>
                <a:gd name="T54" fmla="*/ 0 w 2"/>
                <a:gd name="T55" fmla="*/ 2 h 2"/>
                <a:gd name="T56" fmla="*/ 2 w 2"/>
                <a:gd name="T57" fmla="*/ 2 h 2"/>
                <a:gd name="T58" fmla="*/ 2 w 2"/>
                <a:gd name="T59" fmla="*/ 2 h 2"/>
                <a:gd name="T60" fmla="*/ 2 w 2"/>
                <a:gd name="T61" fmla="*/ 2 h 2"/>
                <a:gd name="T62" fmla="*/ 2 w 2"/>
                <a:gd name="T63" fmla="*/ 2 h 2"/>
                <a:gd name="T64" fmla="*/ 2 w 2"/>
                <a:gd name="T65" fmla="*/ 2 h 2"/>
                <a:gd name="T66" fmla="*/ 2 w 2"/>
                <a:gd name="T67" fmla="*/ 2 h 2"/>
                <a:gd name="T68" fmla="*/ 2 w 2"/>
                <a:gd name="T69" fmla="*/ 2 h 2"/>
                <a:gd name="T70" fmla="*/ 2 w 2"/>
                <a:gd name="T71" fmla="*/ 2 h 2"/>
                <a:gd name="T72" fmla="*/ 2 w 2"/>
                <a:gd name="T73" fmla="*/ 2 h 2"/>
                <a:gd name="T74" fmla="*/ 2 w 2"/>
                <a:gd name="T75" fmla="*/ 2 h 2"/>
                <a:gd name="T76" fmla="*/ 2 w 2"/>
                <a:gd name="T77" fmla="*/ 0 h 2"/>
                <a:gd name="T78" fmla="*/ 2 w 2"/>
                <a:gd name="T79" fmla="*/ 0 h 2"/>
                <a:gd name="T80" fmla="*/ 2 w 2"/>
                <a:gd name="T81" fmla="*/ 0 h 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2" name="Freeform 511"/>
            <p:cNvSpPr>
              <a:spLocks/>
            </p:cNvSpPr>
            <p:nvPr/>
          </p:nvSpPr>
          <p:spPr bwMode="auto">
            <a:xfrm>
              <a:off x="193" y="4125"/>
              <a:ext cx="4" cy="0"/>
            </a:xfrm>
            <a:custGeom>
              <a:avLst/>
              <a:gdLst>
                <a:gd name="T0" fmla="*/ 2 w 4"/>
                <a:gd name="T1" fmla="*/ 4 w 4"/>
                <a:gd name="T2" fmla="*/ 4 w 4"/>
                <a:gd name="T3" fmla="*/ 4 w 4"/>
                <a:gd name="T4" fmla="*/ 4 w 4"/>
                <a:gd name="T5" fmla="*/ 4 w 4"/>
                <a:gd name="T6" fmla="*/ 4 w 4"/>
                <a:gd name="T7" fmla="*/ 2 w 4"/>
                <a:gd name="T8" fmla="*/ 2 w 4"/>
                <a:gd name="T9" fmla="*/ 2 w 4"/>
                <a:gd name="T10" fmla="*/ 2 w 4"/>
                <a:gd name="T11" fmla="*/ 2 w 4"/>
                <a:gd name="T12" fmla="*/ 2 w 4"/>
                <a:gd name="T13" fmla="*/ 2 w 4"/>
                <a:gd name="T14" fmla="*/ 2 w 4"/>
                <a:gd name="T15" fmla="*/ 2 w 4"/>
                <a:gd name="T16" fmla="*/ 2 w 4"/>
                <a:gd name="T17" fmla="*/ 0 w 4"/>
                <a:gd name="T18" fmla="*/ 0 w 4"/>
                <a:gd name="T19" fmla="*/ 0 w 4"/>
                <a:gd name="T20" fmla="*/ 0 w 4"/>
                <a:gd name="T21" fmla="*/ 2 w 4"/>
                <a:gd name="T22" fmla="*/ 2 w 4"/>
                <a:gd name="T23" fmla="*/ 2 w 4"/>
                <a:gd name="T24" fmla="*/ 2 w 4"/>
                <a:gd name="T25" fmla="*/ 2 w 4"/>
                <a:gd name="T26" fmla="*/ 2 w 4"/>
                <a:gd name="T27" fmla="*/ 2 w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Lst>
              <a:ahLst/>
              <a:cxnLst>
                <a:cxn ang="T28">
                  <a:pos x="T0" y="0"/>
                </a:cxn>
                <a:cxn ang="T29">
                  <a:pos x="T1" y="0"/>
                </a:cxn>
                <a:cxn ang="T30">
                  <a:pos x="T2" y="0"/>
                </a:cxn>
                <a:cxn ang="T31">
                  <a:pos x="T3" y="0"/>
                </a:cxn>
                <a:cxn ang="T32">
                  <a:pos x="T4" y="0"/>
                </a:cxn>
                <a:cxn ang="T33">
                  <a:pos x="T5" y="0"/>
                </a:cxn>
                <a:cxn ang="T34">
                  <a:pos x="T6" y="0"/>
                </a:cxn>
                <a:cxn ang="T35">
                  <a:pos x="T7" y="0"/>
                </a:cxn>
                <a:cxn ang="T36">
                  <a:pos x="T8" y="0"/>
                </a:cxn>
                <a:cxn ang="T37">
                  <a:pos x="T9" y="0"/>
                </a:cxn>
                <a:cxn ang="T38">
                  <a:pos x="T10" y="0"/>
                </a:cxn>
                <a:cxn ang="T39">
                  <a:pos x="T11" y="0"/>
                </a:cxn>
                <a:cxn ang="T40">
                  <a:pos x="T12" y="0"/>
                </a:cxn>
                <a:cxn ang="T41">
                  <a:pos x="T13" y="0"/>
                </a:cxn>
                <a:cxn ang="T42">
                  <a:pos x="T14" y="0"/>
                </a:cxn>
                <a:cxn ang="T43">
                  <a:pos x="T15" y="0"/>
                </a:cxn>
                <a:cxn ang="T44">
                  <a:pos x="T16" y="0"/>
                </a:cxn>
                <a:cxn ang="T45">
                  <a:pos x="T17" y="0"/>
                </a:cxn>
                <a:cxn ang="T46">
                  <a:pos x="T18" y="0"/>
                </a:cxn>
                <a:cxn ang="T47">
                  <a:pos x="T19" y="0"/>
                </a:cxn>
                <a:cxn ang="T48">
                  <a:pos x="T20" y="0"/>
                </a:cxn>
                <a:cxn ang="T49">
                  <a:pos x="T21" y="0"/>
                </a:cxn>
                <a:cxn ang="T50">
                  <a:pos x="T22" y="0"/>
                </a:cxn>
                <a:cxn ang="T51">
                  <a:pos x="T23" y="0"/>
                </a:cxn>
                <a:cxn ang="T52">
                  <a:pos x="T24" y="0"/>
                </a:cxn>
                <a:cxn ang="T53">
                  <a:pos x="T25" y="0"/>
                </a:cxn>
                <a:cxn ang="T54">
                  <a:pos x="T26" y="0"/>
                </a:cxn>
                <a:cxn ang="T55">
                  <a:pos x="T27" y="0"/>
                </a:cxn>
              </a:cxnLst>
              <a:rect l="0" t="0" r="r" b="b"/>
              <a:pathLst>
                <a:path w="4">
                  <a:moveTo>
                    <a:pt x="2" y="0"/>
                  </a:moveTo>
                  <a:lnTo>
                    <a:pt x="4" y="0"/>
                  </a:ln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3" name="Freeform 512"/>
            <p:cNvSpPr>
              <a:spLocks/>
            </p:cNvSpPr>
            <p:nvPr/>
          </p:nvSpPr>
          <p:spPr bwMode="auto">
            <a:xfrm>
              <a:off x="195" y="4125"/>
              <a:ext cx="4" cy="2"/>
            </a:xfrm>
            <a:custGeom>
              <a:avLst/>
              <a:gdLst>
                <a:gd name="T0" fmla="*/ 2 w 4"/>
                <a:gd name="T1" fmla="*/ 2 h 2"/>
                <a:gd name="T2" fmla="*/ 2 w 4"/>
                <a:gd name="T3" fmla="*/ 2 h 2"/>
                <a:gd name="T4" fmla="*/ 2 w 4"/>
                <a:gd name="T5" fmla="*/ 2 h 2"/>
                <a:gd name="T6" fmla="*/ 2 w 4"/>
                <a:gd name="T7" fmla="*/ 0 h 2"/>
                <a:gd name="T8" fmla="*/ 2 w 4"/>
                <a:gd name="T9" fmla="*/ 0 h 2"/>
                <a:gd name="T10" fmla="*/ 2 w 4"/>
                <a:gd name="T11" fmla="*/ 0 h 2"/>
                <a:gd name="T12" fmla="*/ 2 w 4"/>
                <a:gd name="T13" fmla="*/ 0 h 2"/>
                <a:gd name="T14" fmla="*/ 2 w 4"/>
                <a:gd name="T15" fmla="*/ 0 h 2"/>
                <a:gd name="T16" fmla="*/ 2 w 4"/>
                <a:gd name="T17" fmla="*/ 0 h 2"/>
                <a:gd name="T18" fmla="*/ 0 w 4"/>
                <a:gd name="T19" fmla="*/ 2 h 2"/>
                <a:gd name="T20" fmla="*/ 0 w 4"/>
                <a:gd name="T21" fmla="*/ 2 h 2"/>
                <a:gd name="T22" fmla="*/ 0 w 4"/>
                <a:gd name="T23" fmla="*/ 2 h 2"/>
                <a:gd name="T24" fmla="*/ 2 w 4"/>
                <a:gd name="T25" fmla="*/ 2 h 2"/>
                <a:gd name="T26" fmla="*/ 2 w 4"/>
                <a:gd name="T27" fmla="*/ 2 h 2"/>
                <a:gd name="T28" fmla="*/ 2 w 4"/>
                <a:gd name="T29" fmla="*/ 2 h 2"/>
                <a:gd name="T30" fmla="*/ 2 w 4"/>
                <a:gd name="T31" fmla="*/ 2 h 2"/>
                <a:gd name="T32" fmla="*/ 2 w 4"/>
                <a:gd name="T33" fmla="*/ 2 h 2"/>
                <a:gd name="T34" fmla="*/ 2 w 4"/>
                <a:gd name="T35" fmla="*/ 2 h 2"/>
                <a:gd name="T36" fmla="*/ 2 w 4"/>
                <a:gd name="T37" fmla="*/ 2 h 2"/>
                <a:gd name="T38" fmla="*/ 2 w 4"/>
                <a:gd name="T39" fmla="*/ 2 h 2"/>
                <a:gd name="T40" fmla="*/ 2 w 4"/>
                <a:gd name="T41" fmla="*/ 2 h 2"/>
                <a:gd name="T42" fmla="*/ 4 w 4"/>
                <a:gd name="T43" fmla="*/ 2 h 2"/>
                <a:gd name="T44" fmla="*/ 4 w 4"/>
                <a:gd name="T45" fmla="*/ 2 h 2"/>
                <a:gd name="T46" fmla="*/ 2 w 4"/>
                <a:gd name="T47" fmla="*/ 2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 h="2">
                  <a:moveTo>
                    <a:pt x="2" y="2"/>
                  </a:moveTo>
                  <a:lnTo>
                    <a:pt x="2" y="2"/>
                  </a:lnTo>
                  <a:lnTo>
                    <a:pt x="2" y="0"/>
                  </a:lnTo>
                  <a:lnTo>
                    <a:pt x="0" y="2"/>
                  </a:lnTo>
                  <a:lnTo>
                    <a:pt x="2" y="2"/>
                  </a:lnTo>
                  <a:lnTo>
                    <a:pt x="4"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4" name="Freeform 513"/>
            <p:cNvSpPr>
              <a:spLocks/>
            </p:cNvSpPr>
            <p:nvPr/>
          </p:nvSpPr>
          <p:spPr bwMode="auto">
            <a:xfrm>
              <a:off x="199" y="4125"/>
              <a:ext cx="2" cy="2"/>
            </a:xfrm>
            <a:custGeom>
              <a:avLst/>
              <a:gdLst>
                <a:gd name="T0" fmla="*/ 2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0 h 2"/>
                <a:gd name="T36" fmla="*/ 0 w 2"/>
                <a:gd name="T37" fmla="*/ 0 h 2"/>
                <a:gd name="T38" fmla="*/ 0 w 2"/>
                <a:gd name="T39" fmla="*/ 0 h 2"/>
                <a:gd name="T40" fmla="*/ 0 w 2"/>
                <a:gd name="T41" fmla="*/ 0 h 2"/>
                <a:gd name="T42" fmla="*/ 2 w 2"/>
                <a:gd name="T43" fmla="*/ 0 h 2"/>
                <a:gd name="T44" fmla="*/ 2 w 2"/>
                <a:gd name="T45" fmla="*/ 0 h 2"/>
                <a:gd name="T46" fmla="*/ 2 w 2"/>
                <a:gd name="T47" fmla="*/ 0 h 2"/>
                <a:gd name="T48" fmla="*/ 2 w 2"/>
                <a:gd name="T49" fmla="*/ 0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2" y="0"/>
                  </a:moveTo>
                  <a:lnTo>
                    <a:pt x="0" y="0"/>
                  </a:lnTo>
                  <a:lnTo>
                    <a:pt x="0" y="2"/>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5" name="Freeform 514"/>
            <p:cNvSpPr>
              <a:spLocks/>
            </p:cNvSpPr>
            <p:nvPr/>
          </p:nvSpPr>
          <p:spPr bwMode="auto">
            <a:xfrm>
              <a:off x="325" y="4065"/>
              <a:ext cx="2" cy="4"/>
            </a:xfrm>
            <a:custGeom>
              <a:avLst/>
              <a:gdLst>
                <a:gd name="T0" fmla="*/ 2 w 2"/>
                <a:gd name="T1" fmla="*/ 2 h 4"/>
                <a:gd name="T2" fmla="*/ 2 w 2"/>
                <a:gd name="T3" fmla="*/ 2 h 4"/>
                <a:gd name="T4" fmla="*/ 2 w 2"/>
                <a:gd name="T5" fmla="*/ 2 h 4"/>
                <a:gd name="T6" fmla="*/ 2 w 2"/>
                <a:gd name="T7" fmla="*/ 2 h 4"/>
                <a:gd name="T8" fmla="*/ 2 w 2"/>
                <a:gd name="T9" fmla="*/ 2 h 4"/>
                <a:gd name="T10" fmla="*/ 2 w 2"/>
                <a:gd name="T11" fmla="*/ 2 h 4"/>
                <a:gd name="T12" fmla="*/ 0 w 2"/>
                <a:gd name="T13" fmla="*/ 0 h 4"/>
                <a:gd name="T14" fmla="*/ 0 w 2"/>
                <a:gd name="T15" fmla="*/ 2 h 4"/>
                <a:gd name="T16" fmla="*/ 0 w 2"/>
                <a:gd name="T17" fmla="*/ 2 h 4"/>
                <a:gd name="T18" fmla="*/ 0 w 2"/>
                <a:gd name="T19" fmla="*/ 2 h 4"/>
                <a:gd name="T20" fmla="*/ 0 w 2"/>
                <a:gd name="T21" fmla="*/ 2 h 4"/>
                <a:gd name="T22" fmla="*/ 0 w 2"/>
                <a:gd name="T23" fmla="*/ 2 h 4"/>
                <a:gd name="T24" fmla="*/ 0 w 2"/>
                <a:gd name="T25" fmla="*/ 2 h 4"/>
                <a:gd name="T26" fmla="*/ 0 w 2"/>
                <a:gd name="T27" fmla="*/ 2 h 4"/>
                <a:gd name="T28" fmla="*/ 0 w 2"/>
                <a:gd name="T29" fmla="*/ 4 h 4"/>
                <a:gd name="T30" fmla="*/ 0 w 2"/>
                <a:gd name="T31" fmla="*/ 4 h 4"/>
                <a:gd name="T32" fmla="*/ 0 w 2"/>
                <a:gd name="T33" fmla="*/ 4 h 4"/>
                <a:gd name="T34" fmla="*/ 0 w 2"/>
                <a:gd name="T35" fmla="*/ 4 h 4"/>
                <a:gd name="T36" fmla="*/ 2 w 2"/>
                <a:gd name="T37" fmla="*/ 4 h 4"/>
                <a:gd name="T38" fmla="*/ 2 w 2"/>
                <a:gd name="T39" fmla="*/ 4 h 4"/>
                <a:gd name="T40" fmla="*/ 2 w 2"/>
                <a:gd name="T41" fmla="*/ 4 h 4"/>
                <a:gd name="T42" fmla="*/ 2 w 2"/>
                <a:gd name="T43" fmla="*/ 4 h 4"/>
                <a:gd name="T44" fmla="*/ 2 w 2"/>
                <a:gd name="T45" fmla="*/ 4 h 4"/>
                <a:gd name="T46" fmla="*/ 2 w 2"/>
                <a:gd name="T47" fmla="*/ 4 h 4"/>
                <a:gd name="T48" fmla="*/ 2 w 2"/>
                <a:gd name="T49" fmla="*/ 4 h 4"/>
                <a:gd name="T50" fmla="*/ 2 w 2"/>
                <a:gd name="T51" fmla="*/ 2 h 4"/>
                <a:gd name="T52" fmla="*/ 2 w 2"/>
                <a:gd name="T53" fmla="*/ 2 h 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4">
                  <a:moveTo>
                    <a:pt x="2" y="2"/>
                  </a:moveTo>
                  <a:lnTo>
                    <a:pt x="2" y="2"/>
                  </a:lnTo>
                  <a:lnTo>
                    <a:pt x="0" y="0"/>
                  </a:lnTo>
                  <a:lnTo>
                    <a:pt x="0" y="2"/>
                  </a:lnTo>
                  <a:lnTo>
                    <a:pt x="0" y="4"/>
                  </a:lnTo>
                  <a:lnTo>
                    <a:pt x="2" y="4"/>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6" name="Freeform 515"/>
            <p:cNvSpPr>
              <a:spLocks/>
            </p:cNvSpPr>
            <p:nvPr/>
          </p:nvSpPr>
          <p:spPr bwMode="auto">
            <a:xfrm>
              <a:off x="331" y="4057"/>
              <a:ext cx="2" cy="2"/>
            </a:xfrm>
            <a:custGeom>
              <a:avLst/>
              <a:gdLst>
                <a:gd name="T0" fmla="*/ 2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2 h 2"/>
                <a:gd name="T16" fmla="*/ 2 w 2"/>
                <a:gd name="T17" fmla="*/ 0 h 2"/>
                <a:gd name="T18" fmla="*/ 2 w 2"/>
                <a:gd name="T19" fmla="*/ 0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2"/>
                  </a:moveTo>
                  <a:lnTo>
                    <a:pt x="2" y="2"/>
                  </a:lnTo>
                  <a:lnTo>
                    <a:pt x="2" y="0"/>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7" name="Freeform 516"/>
            <p:cNvSpPr>
              <a:spLocks/>
            </p:cNvSpPr>
            <p:nvPr/>
          </p:nvSpPr>
          <p:spPr bwMode="auto">
            <a:xfrm>
              <a:off x="333" y="4059"/>
              <a:ext cx="2" cy="6"/>
            </a:xfrm>
            <a:custGeom>
              <a:avLst/>
              <a:gdLst>
                <a:gd name="T0" fmla="*/ 2 w 2"/>
                <a:gd name="T1" fmla="*/ 0 h 6"/>
                <a:gd name="T2" fmla="*/ 2 w 2"/>
                <a:gd name="T3" fmla="*/ 0 h 6"/>
                <a:gd name="T4" fmla="*/ 2 w 2"/>
                <a:gd name="T5" fmla="*/ 0 h 6"/>
                <a:gd name="T6" fmla="*/ 2 w 2"/>
                <a:gd name="T7" fmla="*/ 0 h 6"/>
                <a:gd name="T8" fmla="*/ 2 w 2"/>
                <a:gd name="T9" fmla="*/ 0 h 6"/>
                <a:gd name="T10" fmla="*/ 0 w 2"/>
                <a:gd name="T11" fmla="*/ 0 h 6"/>
                <a:gd name="T12" fmla="*/ 0 w 2"/>
                <a:gd name="T13" fmla="*/ 0 h 6"/>
                <a:gd name="T14" fmla="*/ 0 w 2"/>
                <a:gd name="T15" fmla="*/ 2 h 6"/>
                <a:gd name="T16" fmla="*/ 0 w 2"/>
                <a:gd name="T17" fmla="*/ 2 h 6"/>
                <a:gd name="T18" fmla="*/ 0 w 2"/>
                <a:gd name="T19" fmla="*/ 2 h 6"/>
                <a:gd name="T20" fmla="*/ 0 w 2"/>
                <a:gd name="T21" fmla="*/ 2 h 6"/>
                <a:gd name="T22" fmla="*/ 0 w 2"/>
                <a:gd name="T23" fmla="*/ 2 h 6"/>
                <a:gd name="T24" fmla="*/ 0 w 2"/>
                <a:gd name="T25" fmla="*/ 2 h 6"/>
                <a:gd name="T26" fmla="*/ 0 w 2"/>
                <a:gd name="T27" fmla="*/ 4 h 6"/>
                <a:gd name="T28" fmla="*/ 0 w 2"/>
                <a:gd name="T29" fmla="*/ 4 h 6"/>
                <a:gd name="T30" fmla="*/ 0 w 2"/>
                <a:gd name="T31" fmla="*/ 4 h 6"/>
                <a:gd name="T32" fmla="*/ 0 w 2"/>
                <a:gd name="T33" fmla="*/ 4 h 6"/>
                <a:gd name="T34" fmla="*/ 0 w 2"/>
                <a:gd name="T35" fmla="*/ 4 h 6"/>
                <a:gd name="T36" fmla="*/ 0 w 2"/>
                <a:gd name="T37" fmla="*/ 4 h 6"/>
                <a:gd name="T38" fmla="*/ 0 w 2"/>
                <a:gd name="T39" fmla="*/ 4 h 6"/>
                <a:gd name="T40" fmla="*/ 0 w 2"/>
                <a:gd name="T41" fmla="*/ 4 h 6"/>
                <a:gd name="T42" fmla="*/ 0 w 2"/>
                <a:gd name="T43" fmla="*/ 6 h 6"/>
                <a:gd name="T44" fmla="*/ 0 w 2"/>
                <a:gd name="T45" fmla="*/ 6 h 6"/>
                <a:gd name="T46" fmla="*/ 0 w 2"/>
                <a:gd name="T47" fmla="*/ 4 h 6"/>
                <a:gd name="T48" fmla="*/ 2 w 2"/>
                <a:gd name="T49" fmla="*/ 4 h 6"/>
                <a:gd name="T50" fmla="*/ 2 w 2"/>
                <a:gd name="T51" fmla="*/ 4 h 6"/>
                <a:gd name="T52" fmla="*/ 2 w 2"/>
                <a:gd name="T53" fmla="*/ 4 h 6"/>
                <a:gd name="T54" fmla="*/ 2 w 2"/>
                <a:gd name="T55" fmla="*/ 4 h 6"/>
                <a:gd name="T56" fmla="*/ 2 w 2"/>
                <a:gd name="T57" fmla="*/ 4 h 6"/>
                <a:gd name="T58" fmla="*/ 2 w 2"/>
                <a:gd name="T59" fmla="*/ 2 h 6"/>
                <a:gd name="T60" fmla="*/ 2 w 2"/>
                <a:gd name="T61" fmla="*/ 2 h 6"/>
                <a:gd name="T62" fmla="*/ 2 w 2"/>
                <a:gd name="T63" fmla="*/ 2 h 6"/>
                <a:gd name="T64" fmla="*/ 2 w 2"/>
                <a:gd name="T65" fmla="*/ 2 h 6"/>
                <a:gd name="T66" fmla="*/ 2 w 2"/>
                <a:gd name="T67" fmla="*/ 2 h 6"/>
                <a:gd name="T68" fmla="*/ 2 w 2"/>
                <a:gd name="T69" fmla="*/ 2 h 6"/>
                <a:gd name="T70" fmla="*/ 2 w 2"/>
                <a:gd name="T71" fmla="*/ 0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 h="6">
                  <a:moveTo>
                    <a:pt x="2" y="0"/>
                  </a:moveTo>
                  <a:lnTo>
                    <a:pt x="2" y="0"/>
                  </a:lnTo>
                  <a:lnTo>
                    <a:pt x="0" y="0"/>
                  </a:lnTo>
                  <a:lnTo>
                    <a:pt x="0" y="2"/>
                  </a:lnTo>
                  <a:lnTo>
                    <a:pt x="0" y="4"/>
                  </a:lnTo>
                  <a:lnTo>
                    <a:pt x="0" y="6"/>
                  </a:lnTo>
                  <a:lnTo>
                    <a:pt x="0" y="4"/>
                  </a:lnTo>
                  <a:lnTo>
                    <a:pt x="2" y="4"/>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8" name="Freeform 517"/>
            <p:cNvSpPr>
              <a:spLocks/>
            </p:cNvSpPr>
            <p:nvPr/>
          </p:nvSpPr>
          <p:spPr bwMode="auto">
            <a:xfrm>
              <a:off x="43" y="4143"/>
              <a:ext cx="2" cy="2"/>
            </a:xfrm>
            <a:custGeom>
              <a:avLst/>
              <a:gdLst>
                <a:gd name="T0" fmla="*/ 2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2 w 2"/>
                <a:gd name="T25" fmla="*/ 2 h 2"/>
                <a:gd name="T26" fmla="*/ 2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0 h 2"/>
                <a:gd name="T40" fmla="*/ 2 w 2"/>
                <a:gd name="T41" fmla="*/ 0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2" y="0"/>
                  </a:move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79" name="Freeform 518"/>
            <p:cNvSpPr>
              <a:spLocks/>
            </p:cNvSpPr>
            <p:nvPr/>
          </p:nvSpPr>
          <p:spPr bwMode="auto">
            <a:xfrm>
              <a:off x="59" y="4141"/>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2 w 2"/>
                <a:gd name="T15" fmla="*/ 0 h 2"/>
                <a:gd name="T16" fmla="*/ 2 w 2"/>
                <a:gd name="T17" fmla="*/ 0 h 2"/>
                <a:gd name="T18" fmla="*/ 2 w 2"/>
                <a:gd name="T19" fmla="*/ 0 h 2"/>
                <a:gd name="T20" fmla="*/ 2 w 2"/>
                <a:gd name="T21" fmla="*/ 0 h 2"/>
                <a:gd name="T22" fmla="*/ 2 w 2"/>
                <a:gd name="T23" fmla="*/ 0 h 2"/>
                <a:gd name="T24" fmla="*/ 2 w 2"/>
                <a:gd name="T25" fmla="*/ 0 h 2"/>
                <a:gd name="T26" fmla="*/ 0 w 2"/>
                <a:gd name="T27" fmla="*/ 0 h 2"/>
                <a:gd name="T28" fmla="*/ 0 w 2"/>
                <a:gd name="T29" fmla="*/ 2 h 2"/>
                <a:gd name="T30" fmla="*/ 0 w 2"/>
                <a:gd name="T31" fmla="*/ 2 h 2"/>
                <a:gd name="T32" fmla="*/ 0 w 2"/>
                <a:gd name="T33" fmla="*/ 2 h 2"/>
                <a:gd name="T34" fmla="*/ 0 w 2"/>
                <a:gd name="T35" fmla="*/ 2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2"/>
                  </a:moveTo>
                  <a:lnTo>
                    <a:pt x="2" y="2"/>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0" name="Freeform 519"/>
            <p:cNvSpPr>
              <a:spLocks/>
            </p:cNvSpPr>
            <p:nvPr/>
          </p:nvSpPr>
          <p:spPr bwMode="auto">
            <a:xfrm>
              <a:off x="59" y="414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1" name="Freeform 520"/>
            <p:cNvSpPr>
              <a:spLocks/>
            </p:cNvSpPr>
            <p:nvPr/>
          </p:nvSpPr>
          <p:spPr bwMode="auto">
            <a:xfrm>
              <a:off x="123" y="4151"/>
              <a:ext cx="0" cy="2"/>
            </a:xfrm>
            <a:custGeom>
              <a:avLst/>
              <a:gdLst>
                <a:gd name="T0" fmla="*/ 0 h 2"/>
                <a:gd name="T1" fmla="*/ 0 h 2"/>
                <a:gd name="T2" fmla="*/ 2 h 2"/>
                <a:gd name="T3" fmla="*/ 2 h 2"/>
                <a:gd name="T4" fmla="*/ 2 h 2"/>
                <a:gd name="T5" fmla="*/ 2 h 2"/>
                <a:gd name="T6" fmla="*/ 0 h 2"/>
                <a:gd name="T7" fmla="*/ 0 h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0" y="T0"/>
                </a:cxn>
                <a:cxn ang="T9">
                  <a:pos x="0" y="T1"/>
                </a:cxn>
                <a:cxn ang="T10">
                  <a:pos x="0" y="T2"/>
                </a:cxn>
                <a:cxn ang="T11">
                  <a:pos x="0" y="T3"/>
                </a:cxn>
                <a:cxn ang="T12">
                  <a:pos x="0" y="T4"/>
                </a:cxn>
                <a:cxn ang="T13">
                  <a:pos x="0" y="T5"/>
                </a:cxn>
                <a:cxn ang="T14">
                  <a:pos x="0" y="T6"/>
                </a:cxn>
                <a:cxn ang="T15">
                  <a:pos x="0" y="T7"/>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2" name="Freeform 521"/>
            <p:cNvSpPr>
              <a:spLocks/>
            </p:cNvSpPr>
            <p:nvPr/>
          </p:nvSpPr>
          <p:spPr bwMode="auto">
            <a:xfrm>
              <a:off x="131" y="4149"/>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2 h 2"/>
                <a:gd name="T16" fmla="*/ 0 w 2"/>
                <a:gd name="T17" fmla="*/ 2 h 2"/>
                <a:gd name="T18" fmla="*/ 0 w 2"/>
                <a:gd name="T19" fmla="*/ 2 h 2"/>
                <a:gd name="T20" fmla="*/ 2 w 2"/>
                <a:gd name="T21" fmla="*/ 2 h 2"/>
                <a:gd name="T22" fmla="*/ 2 w 2"/>
                <a:gd name="T23" fmla="*/ 2 h 2"/>
                <a:gd name="T24" fmla="*/ 2 w 2"/>
                <a:gd name="T25" fmla="*/ 2 h 2"/>
                <a:gd name="T26" fmla="*/ 2 w 2"/>
                <a:gd name="T27" fmla="*/ 2 h 2"/>
                <a:gd name="T28" fmla="*/ 2 w 2"/>
                <a:gd name="T29" fmla="*/ 2 h 2"/>
                <a:gd name="T30" fmla="*/ 2 w 2"/>
                <a:gd name="T31" fmla="*/ 2 h 2"/>
                <a:gd name="T32" fmla="*/ 2 w 2"/>
                <a:gd name="T33" fmla="*/ 2 h 2"/>
                <a:gd name="T34" fmla="*/ 2 w 2"/>
                <a:gd name="T35" fmla="*/ 0 h 2"/>
                <a:gd name="T36" fmla="*/ 2 w 2"/>
                <a:gd name="T37" fmla="*/ 0 h 2"/>
                <a:gd name="T38" fmla="*/ 2 w 2"/>
                <a:gd name="T39" fmla="*/ 0 h 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3" name="Freeform 522"/>
            <p:cNvSpPr>
              <a:spLocks/>
            </p:cNvSpPr>
            <p:nvPr/>
          </p:nvSpPr>
          <p:spPr bwMode="auto">
            <a:xfrm>
              <a:off x="133" y="4149"/>
              <a:ext cx="2" cy="2"/>
            </a:xfrm>
            <a:custGeom>
              <a:avLst/>
              <a:gdLst>
                <a:gd name="T0" fmla="*/ 0 w 2"/>
                <a:gd name="T1" fmla="*/ 0 h 2"/>
                <a:gd name="T2" fmla="*/ 0 w 2"/>
                <a:gd name="T3" fmla="*/ 0 h 2"/>
                <a:gd name="T4" fmla="*/ 0 w 2"/>
                <a:gd name="T5" fmla="*/ 2 h 2"/>
                <a:gd name="T6" fmla="*/ 0 w 2"/>
                <a:gd name="T7" fmla="*/ 2 h 2"/>
                <a:gd name="T8" fmla="*/ 0 w 2"/>
                <a:gd name="T9" fmla="*/ 2 h 2"/>
                <a:gd name="T10" fmla="*/ 2 w 2"/>
                <a:gd name="T11" fmla="*/ 2 h 2"/>
                <a:gd name="T12" fmla="*/ 2 w 2"/>
                <a:gd name="T13" fmla="*/ 2 h 2"/>
                <a:gd name="T14" fmla="*/ 2 w 2"/>
                <a:gd name="T15" fmla="*/ 0 h 2"/>
                <a:gd name="T16" fmla="*/ 2 w 2"/>
                <a:gd name="T17" fmla="*/ 0 h 2"/>
                <a:gd name="T18" fmla="*/ 0 w 2"/>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0" y="0"/>
                  </a:moveTo>
                  <a:lnTo>
                    <a:pt x="0" y="0"/>
                  </a:lnTo>
                  <a:lnTo>
                    <a:pt x="0" y="2"/>
                  </a:lnTo>
                  <a:lnTo>
                    <a:pt x="2" y="2"/>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4" name="Freeform 523"/>
            <p:cNvSpPr>
              <a:spLocks/>
            </p:cNvSpPr>
            <p:nvPr/>
          </p:nvSpPr>
          <p:spPr bwMode="auto">
            <a:xfrm>
              <a:off x="141" y="4153"/>
              <a:ext cx="0" cy="2"/>
            </a:xfrm>
            <a:custGeom>
              <a:avLst/>
              <a:gdLst>
                <a:gd name="T0" fmla="*/ 0 h 2"/>
                <a:gd name="T1" fmla="*/ 0 h 2"/>
                <a:gd name="T2" fmla="*/ 0 h 2"/>
                <a:gd name="T3" fmla="*/ 2 h 2"/>
                <a:gd name="T4" fmla="*/ 2 h 2"/>
                <a:gd name="T5" fmla="*/ 2 h 2"/>
                <a:gd name="T6" fmla="*/ 0 h 2"/>
                <a:gd name="T7" fmla="*/ 0 h 2"/>
                <a:gd name="T8" fmla="*/ 0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5" name="Freeform 524"/>
            <p:cNvSpPr>
              <a:spLocks/>
            </p:cNvSpPr>
            <p:nvPr/>
          </p:nvSpPr>
          <p:spPr bwMode="auto">
            <a:xfrm>
              <a:off x="159" y="4131"/>
              <a:ext cx="0" cy="2"/>
            </a:xfrm>
            <a:custGeom>
              <a:avLst/>
              <a:gdLst>
                <a:gd name="T0" fmla="*/ 2 h 2"/>
                <a:gd name="T1" fmla="*/ 2 h 2"/>
                <a:gd name="T2" fmla="*/ 2 h 2"/>
                <a:gd name="T3" fmla="*/ 2 h 2"/>
                <a:gd name="T4" fmla="*/ 2 h 2"/>
                <a:gd name="T5" fmla="*/ 0 h 2"/>
                <a:gd name="T6" fmla="*/ 0 h 2"/>
                <a:gd name="T7" fmla="*/ 0 h 2"/>
                <a:gd name="T8" fmla="*/ 0 h 2"/>
                <a:gd name="T9" fmla="*/ 2 h 2"/>
                <a:gd name="T10" fmla="*/ 2 h 2"/>
                <a:gd name="T11" fmla="*/ 2 h 2"/>
                <a:gd name="T12" fmla="*/ 2 h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0" y="T0"/>
                </a:cxn>
                <a:cxn ang="T14">
                  <a:pos x="0" y="T1"/>
                </a:cxn>
                <a:cxn ang="T15">
                  <a:pos x="0" y="T2"/>
                </a:cxn>
                <a:cxn ang="T16">
                  <a:pos x="0" y="T3"/>
                </a:cxn>
                <a:cxn ang="T17">
                  <a:pos x="0" y="T4"/>
                </a:cxn>
                <a:cxn ang="T18">
                  <a:pos x="0" y="T5"/>
                </a:cxn>
                <a:cxn ang="T19">
                  <a:pos x="0" y="T6"/>
                </a:cxn>
                <a:cxn ang="T20">
                  <a:pos x="0" y="T7"/>
                </a:cxn>
                <a:cxn ang="T21">
                  <a:pos x="0" y="T8"/>
                </a:cxn>
                <a:cxn ang="T22">
                  <a:pos x="0" y="T9"/>
                </a:cxn>
                <a:cxn ang="T23">
                  <a:pos x="0" y="T10"/>
                </a:cxn>
                <a:cxn ang="T24">
                  <a:pos x="0" y="T11"/>
                </a:cxn>
                <a:cxn ang="T25">
                  <a:pos x="0" y="T12"/>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6" name="Freeform 525"/>
            <p:cNvSpPr>
              <a:spLocks/>
            </p:cNvSpPr>
            <p:nvPr/>
          </p:nvSpPr>
          <p:spPr bwMode="auto">
            <a:xfrm>
              <a:off x="179" y="414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7" name="Freeform 526"/>
            <p:cNvSpPr>
              <a:spLocks/>
            </p:cNvSpPr>
            <p:nvPr/>
          </p:nvSpPr>
          <p:spPr bwMode="auto">
            <a:xfrm>
              <a:off x="189" y="4127"/>
              <a:ext cx="2" cy="0"/>
            </a:xfrm>
            <a:custGeom>
              <a:avLst/>
              <a:gdLst>
                <a:gd name="T0" fmla="*/ 0 w 2"/>
                <a:gd name="T1" fmla="*/ 0 w 2"/>
                <a:gd name="T2" fmla="*/ 0 w 2"/>
                <a:gd name="T3" fmla="*/ 2 w 2"/>
                <a:gd name="T4" fmla="*/ 2 w 2"/>
                <a:gd name="T5" fmla="*/ 2 w 2"/>
                <a:gd name="T6" fmla="*/ 2 w 2"/>
                <a:gd name="T7" fmla="*/ 2 w 2"/>
                <a:gd name="T8" fmla="*/ 0 w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T0" y="0"/>
                </a:cxn>
                <a:cxn ang="T10">
                  <a:pos x="T1" y="0"/>
                </a:cxn>
                <a:cxn ang="T11">
                  <a:pos x="T2" y="0"/>
                </a:cxn>
                <a:cxn ang="T12">
                  <a:pos x="T3" y="0"/>
                </a:cxn>
                <a:cxn ang="T13">
                  <a:pos x="T4" y="0"/>
                </a:cxn>
                <a:cxn ang="T14">
                  <a:pos x="T5" y="0"/>
                </a:cxn>
                <a:cxn ang="T15">
                  <a:pos x="T6" y="0"/>
                </a:cxn>
                <a:cxn ang="T16">
                  <a:pos x="T7" y="0"/>
                </a:cxn>
                <a:cxn ang="T17">
                  <a:pos x="T8"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8" name="Freeform 527"/>
            <p:cNvSpPr>
              <a:spLocks/>
            </p:cNvSpPr>
            <p:nvPr/>
          </p:nvSpPr>
          <p:spPr bwMode="auto">
            <a:xfrm>
              <a:off x="191" y="412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89" name="Freeform 528"/>
            <p:cNvSpPr>
              <a:spLocks/>
            </p:cNvSpPr>
            <p:nvPr/>
          </p:nvSpPr>
          <p:spPr bwMode="auto">
            <a:xfrm>
              <a:off x="193" y="412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0" name="Freeform 529"/>
            <p:cNvSpPr>
              <a:spLocks/>
            </p:cNvSpPr>
            <p:nvPr/>
          </p:nvSpPr>
          <p:spPr bwMode="auto">
            <a:xfrm>
              <a:off x="205" y="412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1" name="Freeform 530"/>
            <p:cNvSpPr>
              <a:spLocks/>
            </p:cNvSpPr>
            <p:nvPr/>
          </p:nvSpPr>
          <p:spPr bwMode="auto">
            <a:xfrm>
              <a:off x="203" y="4115"/>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2" name="Freeform 531"/>
            <p:cNvSpPr>
              <a:spLocks/>
            </p:cNvSpPr>
            <p:nvPr/>
          </p:nvSpPr>
          <p:spPr bwMode="auto">
            <a:xfrm>
              <a:off x="211" y="4111"/>
              <a:ext cx="0" cy="2"/>
            </a:xfrm>
            <a:custGeom>
              <a:avLst/>
              <a:gdLst>
                <a:gd name="T0" fmla="*/ 2 h 2"/>
                <a:gd name="T1" fmla="*/ 2 h 2"/>
                <a:gd name="T2" fmla="*/ 0 h 2"/>
                <a:gd name="T3" fmla="*/ 0 h 2"/>
                <a:gd name="T4" fmla="*/ 0 h 2"/>
                <a:gd name="T5" fmla="*/ 0 h 2"/>
                <a:gd name="T6" fmla="*/ 2 h 2"/>
                <a:gd name="T7" fmla="*/ 0 60000 65536"/>
                <a:gd name="T8" fmla="*/ 0 60000 65536"/>
                <a:gd name="T9" fmla="*/ 0 60000 65536"/>
                <a:gd name="T10" fmla="*/ 0 60000 65536"/>
                <a:gd name="T11" fmla="*/ 0 60000 65536"/>
                <a:gd name="T12" fmla="*/ 0 60000 65536"/>
                <a:gd name="T13" fmla="*/ 0 60000 65536"/>
              </a:gdLst>
              <a:ahLst/>
              <a:cxnLst>
                <a:cxn ang="T7">
                  <a:pos x="0" y="T0"/>
                </a:cxn>
                <a:cxn ang="T8">
                  <a:pos x="0" y="T1"/>
                </a:cxn>
                <a:cxn ang="T9">
                  <a:pos x="0" y="T2"/>
                </a:cxn>
                <a:cxn ang="T10">
                  <a:pos x="0" y="T3"/>
                </a:cxn>
                <a:cxn ang="T11">
                  <a:pos x="0" y="T4"/>
                </a:cxn>
                <a:cxn ang="T12">
                  <a:pos x="0" y="T5"/>
                </a:cxn>
                <a:cxn ang="T13">
                  <a:pos x="0" y="T6"/>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3" name="Freeform 532"/>
            <p:cNvSpPr>
              <a:spLocks/>
            </p:cNvSpPr>
            <p:nvPr/>
          </p:nvSpPr>
          <p:spPr bwMode="auto">
            <a:xfrm>
              <a:off x="303" y="4085"/>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 name="T12" fmla="*/ 0 60000 65536"/>
                <a:gd name="T13" fmla="*/ 0 60000 65536"/>
                <a:gd name="T14" fmla="*/ 0 60000 65536"/>
                <a:gd name="T15" fmla="*/ 0 60000 65536"/>
                <a:gd name="T16"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 ang="T12">
                  <a:pos x="0" y="0"/>
                </a:cxn>
                <a:cxn ang="T13">
                  <a:pos x="0" y="0"/>
                </a:cxn>
                <a:cxn ang="T14">
                  <a:pos x="0" y="0"/>
                </a:cxn>
                <a:cxn ang="T15">
                  <a:pos x="0" y="0"/>
                </a:cxn>
                <a:cxn ang="T16">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4" name="Freeform 533"/>
            <p:cNvSpPr>
              <a:spLocks/>
            </p:cNvSpPr>
            <p:nvPr/>
          </p:nvSpPr>
          <p:spPr bwMode="auto">
            <a:xfrm>
              <a:off x="347" y="4063"/>
              <a:ext cx="0" cy="2"/>
            </a:xfrm>
            <a:custGeom>
              <a:avLst/>
              <a:gdLst>
                <a:gd name="T0" fmla="*/ 0 h 2"/>
                <a:gd name="T1" fmla="*/ 0 h 2"/>
                <a:gd name="T2" fmla="*/ 0 h 2"/>
                <a:gd name="T3" fmla="*/ 2 h 2"/>
                <a:gd name="T4" fmla="*/ 2 h 2"/>
                <a:gd name="T5" fmla="*/ 0 h 2"/>
                <a:gd name="T6" fmla="*/ 0 h 2"/>
                <a:gd name="T7" fmla="*/ 0 h 2"/>
                <a:gd name="T8" fmla="*/ 0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5" name="Freeform 534"/>
            <p:cNvSpPr>
              <a:spLocks/>
            </p:cNvSpPr>
            <p:nvPr/>
          </p:nvSpPr>
          <p:spPr bwMode="auto">
            <a:xfrm>
              <a:off x="353" y="4059"/>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6" name="Freeform 535"/>
            <p:cNvSpPr>
              <a:spLocks/>
            </p:cNvSpPr>
            <p:nvPr/>
          </p:nvSpPr>
          <p:spPr bwMode="auto">
            <a:xfrm>
              <a:off x="347" y="4069"/>
              <a:ext cx="2" cy="2"/>
            </a:xfrm>
            <a:custGeom>
              <a:avLst/>
              <a:gdLst>
                <a:gd name="T0" fmla="*/ 0 w 2"/>
                <a:gd name="T1" fmla="*/ 0 h 2"/>
                <a:gd name="T2" fmla="*/ 0 w 2"/>
                <a:gd name="T3" fmla="*/ 0 h 2"/>
                <a:gd name="T4" fmla="*/ 0 w 2"/>
                <a:gd name="T5" fmla="*/ 0 h 2"/>
                <a:gd name="T6" fmla="*/ 0 w 2"/>
                <a:gd name="T7" fmla="*/ 0 h 2"/>
                <a:gd name="T8" fmla="*/ 0 w 2"/>
                <a:gd name="T9" fmla="*/ 2 h 2"/>
                <a:gd name="T10" fmla="*/ 0 w 2"/>
                <a:gd name="T11" fmla="*/ 2 h 2"/>
                <a:gd name="T12" fmla="*/ 0 w 2"/>
                <a:gd name="T13" fmla="*/ 2 h 2"/>
                <a:gd name="T14" fmla="*/ 0 w 2"/>
                <a:gd name="T15" fmla="*/ 2 h 2"/>
                <a:gd name="T16" fmla="*/ 0 w 2"/>
                <a:gd name="T17" fmla="*/ 2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2 w 2"/>
                <a:gd name="T31" fmla="*/ 0 h 2"/>
                <a:gd name="T32" fmla="*/ 0 w 2"/>
                <a:gd name="T33" fmla="*/ 0 h 2"/>
                <a:gd name="T34" fmla="*/ 0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0"/>
                  </a:moveTo>
                  <a:lnTo>
                    <a:pt x="0" y="0"/>
                  </a:lnTo>
                  <a:lnTo>
                    <a:pt x="0" y="2"/>
                  </a:ln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7" name="Freeform 536"/>
            <p:cNvSpPr>
              <a:spLocks/>
            </p:cNvSpPr>
            <p:nvPr/>
          </p:nvSpPr>
          <p:spPr bwMode="auto">
            <a:xfrm>
              <a:off x="415" y="4013"/>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8" name="Freeform 537"/>
            <p:cNvSpPr>
              <a:spLocks/>
            </p:cNvSpPr>
            <p:nvPr/>
          </p:nvSpPr>
          <p:spPr bwMode="auto">
            <a:xfrm>
              <a:off x="403" y="4011"/>
              <a:ext cx="2" cy="2"/>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0 w 2"/>
                <a:gd name="T31" fmla="*/ 2 h 2"/>
                <a:gd name="T32" fmla="*/ 0 w 2"/>
                <a:gd name="T33" fmla="*/ 2 h 2"/>
                <a:gd name="T34" fmla="*/ 0 w 2"/>
                <a:gd name="T35" fmla="*/ 0 h 2"/>
                <a:gd name="T36" fmla="*/ 0 w 2"/>
                <a:gd name="T37" fmla="*/ 0 h 2"/>
                <a:gd name="T38" fmla="*/ 2 w 2"/>
                <a:gd name="T39" fmla="*/ 0 h 2"/>
                <a:gd name="T40" fmla="*/ 2 w 2"/>
                <a:gd name="T41" fmla="*/ 0 h 2"/>
                <a:gd name="T42" fmla="*/ 2 w 2"/>
                <a:gd name="T43" fmla="*/ 0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2" y="0"/>
                  </a:moveTo>
                  <a:lnTo>
                    <a:pt x="2" y="0"/>
                  </a:lnTo>
                  <a:lnTo>
                    <a:pt x="0" y="0"/>
                  </a:lnTo>
                  <a:lnTo>
                    <a:pt x="0" y="2"/>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499" name="Freeform 538"/>
            <p:cNvSpPr>
              <a:spLocks/>
            </p:cNvSpPr>
            <p:nvPr/>
          </p:nvSpPr>
          <p:spPr bwMode="auto">
            <a:xfrm>
              <a:off x="411" y="4007"/>
              <a:ext cx="2" cy="2"/>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0 h 2"/>
                <a:gd name="T38" fmla="*/ 2 w 2"/>
                <a:gd name="T39" fmla="*/ 0 h 2"/>
                <a:gd name="T40" fmla="*/ 2 w 2"/>
                <a:gd name="T41" fmla="*/ 0 h 2"/>
                <a:gd name="T42" fmla="*/ 2 w 2"/>
                <a:gd name="T43" fmla="*/ 0 h 2"/>
                <a:gd name="T44" fmla="*/ 2 w 2"/>
                <a:gd name="T45" fmla="*/ 0 h 2"/>
                <a:gd name="T46" fmla="*/ 2 w 2"/>
                <a:gd name="T47" fmla="*/ 0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00" name="Freeform 539"/>
            <p:cNvSpPr>
              <a:spLocks/>
            </p:cNvSpPr>
            <p:nvPr/>
          </p:nvSpPr>
          <p:spPr bwMode="auto">
            <a:xfrm>
              <a:off x="567" y="3855"/>
              <a:ext cx="2" cy="2"/>
            </a:xfrm>
            <a:custGeom>
              <a:avLst/>
              <a:gdLst>
                <a:gd name="T0" fmla="*/ 0 w 2"/>
                <a:gd name="T1" fmla="*/ 2 h 2"/>
                <a:gd name="T2" fmla="*/ 0 w 2"/>
                <a:gd name="T3" fmla="*/ 2 h 2"/>
                <a:gd name="T4" fmla="*/ 2 w 2"/>
                <a:gd name="T5" fmla="*/ 0 h 2"/>
                <a:gd name="T6" fmla="*/ 2 w 2"/>
                <a:gd name="T7" fmla="*/ 0 h 2"/>
                <a:gd name="T8" fmla="*/ 2 w 2"/>
                <a:gd name="T9" fmla="*/ 0 h 2"/>
                <a:gd name="T10" fmla="*/ 2 w 2"/>
                <a:gd name="T11" fmla="*/ 0 h 2"/>
                <a:gd name="T12" fmla="*/ 2 w 2"/>
                <a:gd name="T13" fmla="*/ 0 h 2"/>
                <a:gd name="T14" fmla="*/ 0 w 2"/>
                <a:gd name="T15" fmla="*/ 0 h 2"/>
                <a:gd name="T16" fmla="*/ 0 w 2"/>
                <a:gd name="T17" fmla="*/ 2 h 2"/>
                <a:gd name="T18" fmla="*/ 0 w 2"/>
                <a:gd name="T19" fmla="*/ 2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0" y="2"/>
                  </a:moveTo>
                  <a:lnTo>
                    <a:pt x="0" y="2"/>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01" name="Rectangle 540"/>
            <p:cNvSpPr>
              <a:spLocks noChangeArrowheads="1"/>
            </p:cNvSpPr>
            <p:nvPr/>
          </p:nvSpPr>
          <p:spPr bwMode="auto">
            <a:xfrm>
              <a:off x="567" y="385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02" name="Rectangle 541"/>
            <p:cNvSpPr>
              <a:spLocks noChangeArrowheads="1"/>
            </p:cNvSpPr>
            <p:nvPr/>
          </p:nvSpPr>
          <p:spPr bwMode="auto">
            <a:xfrm>
              <a:off x="567" y="385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03" name="Freeform 542"/>
            <p:cNvSpPr>
              <a:spLocks/>
            </p:cNvSpPr>
            <p:nvPr/>
          </p:nvSpPr>
          <p:spPr bwMode="auto">
            <a:xfrm>
              <a:off x="567" y="3855"/>
              <a:ext cx="0" cy="2"/>
            </a:xfrm>
            <a:custGeom>
              <a:avLst/>
              <a:gdLst>
                <a:gd name="T0" fmla="*/ 2 h 2"/>
                <a:gd name="T1" fmla="*/ 0 h 2"/>
                <a:gd name="T2" fmla="*/ 0 h 2"/>
                <a:gd name="T3" fmla="*/ 2 h 2"/>
                <a:gd name="T4" fmla="*/ 2 h 2"/>
                <a:gd name="T5" fmla="*/ 2 h 2"/>
                <a:gd name="T6" fmla="*/ 2 h 2"/>
                <a:gd name="T7" fmla="*/ 2 h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0" y="T0"/>
                </a:cxn>
                <a:cxn ang="T9">
                  <a:pos x="0" y="T1"/>
                </a:cxn>
                <a:cxn ang="T10">
                  <a:pos x="0" y="T2"/>
                </a:cxn>
                <a:cxn ang="T11">
                  <a:pos x="0" y="T3"/>
                </a:cxn>
                <a:cxn ang="T12">
                  <a:pos x="0" y="T4"/>
                </a:cxn>
                <a:cxn ang="T13">
                  <a:pos x="0" y="T5"/>
                </a:cxn>
                <a:cxn ang="T14">
                  <a:pos x="0" y="T6"/>
                </a:cxn>
                <a:cxn ang="T15">
                  <a:pos x="0" y="T7"/>
                </a:cxn>
              </a:cxnLst>
              <a:rect l="0" t="0" r="r" b="b"/>
              <a:pathLst>
                <a:path h="2">
                  <a:moveTo>
                    <a:pt x="0" y="2"/>
                  </a:move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04" name="Rectangle 543"/>
            <p:cNvSpPr>
              <a:spLocks noChangeArrowheads="1"/>
            </p:cNvSpPr>
            <p:nvPr/>
          </p:nvSpPr>
          <p:spPr bwMode="auto">
            <a:xfrm>
              <a:off x="567" y="385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05" name="Freeform 544"/>
            <p:cNvSpPr>
              <a:spLocks/>
            </p:cNvSpPr>
            <p:nvPr/>
          </p:nvSpPr>
          <p:spPr bwMode="auto">
            <a:xfrm>
              <a:off x="489" y="3931"/>
              <a:ext cx="0" cy="2"/>
            </a:xfrm>
            <a:custGeom>
              <a:avLst/>
              <a:gdLst>
                <a:gd name="T0" fmla="*/ 0 h 2"/>
                <a:gd name="T1" fmla="*/ 2 h 2"/>
                <a:gd name="T2" fmla="*/ 2 h 2"/>
                <a:gd name="T3" fmla="*/ 0 h 2"/>
                <a:gd name="T4" fmla="*/ 0 h 2"/>
                <a:gd name="T5" fmla="*/ 0 h 2"/>
                <a:gd name="T6" fmla="*/ 0 h 2"/>
                <a:gd name="T7" fmla="*/ 0 h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0" y="T0"/>
                </a:cxn>
                <a:cxn ang="T9">
                  <a:pos x="0" y="T1"/>
                </a:cxn>
                <a:cxn ang="T10">
                  <a:pos x="0" y="T2"/>
                </a:cxn>
                <a:cxn ang="T11">
                  <a:pos x="0" y="T3"/>
                </a:cxn>
                <a:cxn ang="T12">
                  <a:pos x="0" y="T4"/>
                </a:cxn>
                <a:cxn ang="T13">
                  <a:pos x="0" y="T5"/>
                </a:cxn>
                <a:cxn ang="T14">
                  <a:pos x="0" y="T6"/>
                </a:cxn>
                <a:cxn ang="T15">
                  <a:pos x="0" y="T7"/>
                </a:cxn>
              </a:cxnLst>
              <a:rect l="0" t="0" r="r" b="b"/>
              <a:pathLst>
                <a:path h="2">
                  <a:moveTo>
                    <a:pt x="0" y="0"/>
                  </a:move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06" name="Rectangle 545"/>
            <p:cNvSpPr>
              <a:spLocks noChangeArrowheads="1"/>
            </p:cNvSpPr>
            <p:nvPr/>
          </p:nvSpPr>
          <p:spPr bwMode="auto">
            <a:xfrm>
              <a:off x="489" y="3931"/>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07" name="Rectangle 546"/>
            <p:cNvSpPr>
              <a:spLocks noChangeArrowheads="1"/>
            </p:cNvSpPr>
            <p:nvPr/>
          </p:nvSpPr>
          <p:spPr bwMode="auto">
            <a:xfrm>
              <a:off x="567" y="3855"/>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08" name="Freeform 547"/>
            <p:cNvSpPr>
              <a:spLocks/>
            </p:cNvSpPr>
            <p:nvPr/>
          </p:nvSpPr>
          <p:spPr bwMode="auto">
            <a:xfrm>
              <a:off x="555" y="3869"/>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09" name="Freeform 548"/>
            <p:cNvSpPr>
              <a:spLocks/>
            </p:cNvSpPr>
            <p:nvPr/>
          </p:nvSpPr>
          <p:spPr bwMode="auto">
            <a:xfrm>
              <a:off x="547" y="3931"/>
              <a:ext cx="8" cy="20"/>
            </a:xfrm>
            <a:custGeom>
              <a:avLst/>
              <a:gdLst>
                <a:gd name="T0" fmla="*/ 8 w 8"/>
                <a:gd name="T1" fmla="*/ 6 h 20"/>
                <a:gd name="T2" fmla="*/ 8 w 8"/>
                <a:gd name="T3" fmla="*/ 4 h 20"/>
                <a:gd name="T4" fmla="*/ 8 w 8"/>
                <a:gd name="T5" fmla="*/ 4 h 20"/>
                <a:gd name="T6" fmla="*/ 6 w 8"/>
                <a:gd name="T7" fmla="*/ 6 h 20"/>
                <a:gd name="T8" fmla="*/ 6 w 8"/>
                <a:gd name="T9" fmla="*/ 6 h 20"/>
                <a:gd name="T10" fmla="*/ 6 w 8"/>
                <a:gd name="T11" fmla="*/ 4 h 20"/>
                <a:gd name="T12" fmla="*/ 6 w 8"/>
                <a:gd name="T13" fmla="*/ 2 h 20"/>
                <a:gd name="T14" fmla="*/ 6 w 8"/>
                <a:gd name="T15" fmla="*/ 2 h 20"/>
                <a:gd name="T16" fmla="*/ 8 w 8"/>
                <a:gd name="T17" fmla="*/ 2 h 20"/>
                <a:gd name="T18" fmla="*/ 6 w 8"/>
                <a:gd name="T19" fmla="*/ 0 h 20"/>
                <a:gd name="T20" fmla="*/ 6 w 8"/>
                <a:gd name="T21" fmla="*/ 2 h 20"/>
                <a:gd name="T22" fmla="*/ 6 w 8"/>
                <a:gd name="T23" fmla="*/ 2 h 20"/>
                <a:gd name="T24" fmla="*/ 6 w 8"/>
                <a:gd name="T25" fmla="*/ 2 h 20"/>
                <a:gd name="T26" fmla="*/ 4 w 8"/>
                <a:gd name="T27" fmla="*/ 4 h 20"/>
                <a:gd name="T28" fmla="*/ 6 w 8"/>
                <a:gd name="T29" fmla="*/ 4 h 20"/>
                <a:gd name="T30" fmla="*/ 4 w 8"/>
                <a:gd name="T31" fmla="*/ 4 h 20"/>
                <a:gd name="T32" fmla="*/ 4 w 8"/>
                <a:gd name="T33" fmla="*/ 4 h 20"/>
                <a:gd name="T34" fmla="*/ 2 w 8"/>
                <a:gd name="T35" fmla="*/ 4 h 20"/>
                <a:gd name="T36" fmla="*/ 4 w 8"/>
                <a:gd name="T37" fmla="*/ 6 h 20"/>
                <a:gd name="T38" fmla="*/ 4 w 8"/>
                <a:gd name="T39" fmla="*/ 8 h 20"/>
                <a:gd name="T40" fmla="*/ 4 w 8"/>
                <a:gd name="T41" fmla="*/ 8 h 20"/>
                <a:gd name="T42" fmla="*/ 2 w 8"/>
                <a:gd name="T43" fmla="*/ 6 h 20"/>
                <a:gd name="T44" fmla="*/ 2 w 8"/>
                <a:gd name="T45" fmla="*/ 6 h 20"/>
                <a:gd name="T46" fmla="*/ 2 w 8"/>
                <a:gd name="T47" fmla="*/ 6 h 20"/>
                <a:gd name="T48" fmla="*/ 2 w 8"/>
                <a:gd name="T49" fmla="*/ 8 h 20"/>
                <a:gd name="T50" fmla="*/ 2 w 8"/>
                <a:gd name="T51" fmla="*/ 8 h 20"/>
                <a:gd name="T52" fmla="*/ 0 w 8"/>
                <a:gd name="T53" fmla="*/ 8 h 20"/>
                <a:gd name="T54" fmla="*/ 0 w 8"/>
                <a:gd name="T55" fmla="*/ 8 h 20"/>
                <a:gd name="T56" fmla="*/ 2 w 8"/>
                <a:gd name="T57" fmla="*/ 8 h 20"/>
                <a:gd name="T58" fmla="*/ 2 w 8"/>
                <a:gd name="T59" fmla="*/ 10 h 20"/>
                <a:gd name="T60" fmla="*/ 0 w 8"/>
                <a:gd name="T61" fmla="*/ 10 h 20"/>
                <a:gd name="T62" fmla="*/ 0 w 8"/>
                <a:gd name="T63" fmla="*/ 10 h 20"/>
                <a:gd name="T64" fmla="*/ 2 w 8"/>
                <a:gd name="T65" fmla="*/ 10 h 20"/>
                <a:gd name="T66" fmla="*/ 2 w 8"/>
                <a:gd name="T67" fmla="*/ 14 h 20"/>
                <a:gd name="T68" fmla="*/ 0 w 8"/>
                <a:gd name="T69" fmla="*/ 16 h 20"/>
                <a:gd name="T70" fmla="*/ 0 w 8"/>
                <a:gd name="T71" fmla="*/ 16 h 20"/>
                <a:gd name="T72" fmla="*/ 0 w 8"/>
                <a:gd name="T73" fmla="*/ 16 h 20"/>
                <a:gd name="T74" fmla="*/ 0 w 8"/>
                <a:gd name="T75" fmla="*/ 18 h 20"/>
                <a:gd name="T76" fmla="*/ 0 w 8"/>
                <a:gd name="T77" fmla="*/ 18 h 20"/>
                <a:gd name="T78" fmla="*/ 2 w 8"/>
                <a:gd name="T79" fmla="*/ 18 h 20"/>
                <a:gd name="T80" fmla="*/ 2 w 8"/>
                <a:gd name="T81" fmla="*/ 16 h 20"/>
                <a:gd name="T82" fmla="*/ 2 w 8"/>
                <a:gd name="T83" fmla="*/ 14 h 20"/>
                <a:gd name="T84" fmla="*/ 4 w 8"/>
                <a:gd name="T85" fmla="*/ 14 h 20"/>
                <a:gd name="T86" fmla="*/ 4 w 8"/>
                <a:gd name="T87" fmla="*/ 12 h 20"/>
                <a:gd name="T88" fmla="*/ 4 w 8"/>
                <a:gd name="T89" fmla="*/ 12 h 20"/>
                <a:gd name="T90" fmla="*/ 4 w 8"/>
                <a:gd name="T91" fmla="*/ 10 h 20"/>
                <a:gd name="T92" fmla="*/ 4 w 8"/>
                <a:gd name="T93" fmla="*/ 10 h 20"/>
                <a:gd name="T94" fmla="*/ 6 w 8"/>
                <a:gd name="T95" fmla="*/ 10 h 20"/>
                <a:gd name="T96" fmla="*/ 6 w 8"/>
                <a:gd name="T97" fmla="*/ 8 h 20"/>
                <a:gd name="T98" fmla="*/ 6 w 8"/>
                <a:gd name="T99" fmla="*/ 8 h 20"/>
                <a:gd name="T100" fmla="*/ 6 w 8"/>
                <a:gd name="T101" fmla="*/ 6 h 20"/>
                <a:gd name="T102" fmla="*/ 6 w 8"/>
                <a:gd name="T103" fmla="*/ 8 h 20"/>
                <a:gd name="T104" fmla="*/ 8 w 8"/>
                <a:gd name="T105" fmla="*/ 8 h 20"/>
                <a:gd name="T106" fmla="*/ 8 w 8"/>
                <a:gd name="T107" fmla="*/ 6 h 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 h="20">
                  <a:moveTo>
                    <a:pt x="8" y="6"/>
                  </a:moveTo>
                  <a:lnTo>
                    <a:pt x="8" y="6"/>
                  </a:lnTo>
                  <a:lnTo>
                    <a:pt x="8" y="4"/>
                  </a:lnTo>
                  <a:lnTo>
                    <a:pt x="6" y="4"/>
                  </a:lnTo>
                  <a:lnTo>
                    <a:pt x="6" y="6"/>
                  </a:lnTo>
                  <a:lnTo>
                    <a:pt x="6" y="4"/>
                  </a:lnTo>
                  <a:lnTo>
                    <a:pt x="6" y="2"/>
                  </a:lnTo>
                  <a:lnTo>
                    <a:pt x="8" y="2"/>
                  </a:lnTo>
                  <a:lnTo>
                    <a:pt x="6" y="2"/>
                  </a:lnTo>
                  <a:lnTo>
                    <a:pt x="6" y="0"/>
                  </a:lnTo>
                  <a:lnTo>
                    <a:pt x="6" y="2"/>
                  </a:lnTo>
                  <a:lnTo>
                    <a:pt x="4" y="2"/>
                  </a:lnTo>
                  <a:lnTo>
                    <a:pt x="6" y="2"/>
                  </a:lnTo>
                  <a:lnTo>
                    <a:pt x="6" y="4"/>
                  </a:lnTo>
                  <a:lnTo>
                    <a:pt x="4" y="4"/>
                  </a:lnTo>
                  <a:lnTo>
                    <a:pt x="6" y="4"/>
                  </a:lnTo>
                  <a:lnTo>
                    <a:pt x="6" y="6"/>
                  </a:lnTo>
                  <a:lnTo>
                    <a:pt x="4" y="6"/>
                  </a:lnTo>
                  <a:lnTo>
                    <a:pt x="4" y="4"/>
                  </a:lnTo>
                  <a:lnTo>
                    <a:pt x="2" y="4"/>
                  </a:lnTo>
                  <a:lnTo>
                    <a:pt x="2" y="6"/>
                  </a:lnTo>
                  <a:lnTo>
                    <a:pt x="4" y="6"/>
                  </a:lnTo>
                  <a:lnTo>
                    <a:pt x="4" y="8"/>
                  </a:lnTo>
                  <a:lnTo>
                    <a:pt x="2" y="8"/>
                  </a:lnTo>
                  <a:lnTo>
                    <a:pt x="2" y="6"/>
                  </a:lnTo>
                  <a:lnTo>
                    <a:pt x="2" y="8"/>
                  </a:lnTo>
                  <a:lnTo>
                    <a:pt x="0" y="8"/>
                  </a:lnTo>
                  <a:lnTo>
                    <a:pt x="2" y="8"/>
                  </a:lnTo>
                  <a:lnTo>
                    <a:pt x="2" y="10"/>
                  </a:lnTo>
                  <a:lnTo>
                    <a:pt x="0" y="10"/>
                  </a:lnTo>
                  <a:lnTo>
                    <a:pt x="2" y="10"/>
                  </a:lnTo>
                  <a:lnTo>
                    <a:pt x="2" y="12"/>
                  </a:lnTo>
                  <a:lnTo>
                    <a:pt x="2" y="14"/>
                  </a:lnTo>
                  <a:lnTo>
                    <a:pt x="0" y="14"/>
                  </a:lnTo>
                  <a:lnTo>
                    <a:pt x="0" y="16"/>
                  </a:lnTo>
                  <a:lnTo>
                    <a:pt x="2" y="16"/>
                  </a:lnTo>
                  <a:lnTo>
                    <a:pt x="0" y="16"/>
                  </a:lnTo>
                  <a:lnTo>
                    <a:pt x="0" y="18"/>
                  </a:lnTo>
                  <a:lnTo>
                    <a:pt x="0" y="20"/>
                  </a:lnTo>
                  <a:lnTo>
                    <a:pt x="0" y="18"/>
                  </a:lnTo>
                  <a:lnTo>
                    <a:pt x="2" y="18"/>
                  </a:lnTo>
                  <a:lnTo>
                    <a:pt x="2" y="16"/>
                  </a:lnTo>
                  <a:lnTo>
                    <a:pt x="2" y="14"/>
                  </a:lnTo>
                  <a:lnTo>
                    <a:pt x="4" y="14"/>
                  </a:lnTo>
                  <a:lnTo>
                    <a:pt x="4" y="12"/>
                  </a:lnTo>
                  <a:lnTo>
                    <a:pt x="4" y="10"/>
                  </a:lnTo>
                  <a:lnTo>
                    <a:pt x="6" y="10"/>
                  </a:lnTo>
                  <a:lnTo>
                    <a:pt x="6" y="8"/>
                  </a:lnTo>
                  <a:lnTo>
                    <a:pt x="4" y="8"/>
                  </a:lnTo>
                  <a:lnTo>
                    <a:pt x="6" y="8"/>
                  </a:lnTo>
                  <a:lnTo>
                    <a:pt x="6" y="6"/>
                  </a:lnTo>
                  <a:lnTo>
                    <a:pt x="6" y="8"/>
                  </a:lnTo>
                  <a:lnTo>
                    <a:pt x="8" y="8"/>
                  </a:lnTo>
                  <a:lnTo>
                    <a:pt x="8" y="6"/>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0" name="Freeform 549"/>
            <p:cNvSpPr>
              <a:spLocks/>
            </p:cNvSpPr>
            <p:nvPr/>
          </p:nvSpPr>
          <p:spPr bwMode="auto">
            <a:xfrm>
              <a:off x="559" y="3931"/>
              <a:ext cx="4" cy="10"/>
            </a:xfrm>
            <a:custGeom>
              <a:avLst/>
              <a:gdLst>
                <a:gd name="T0" fmla="*/ 4 w 4"/>
                <a:gd name="T1" fmla="*/ 8 h 10"/>
                <a:gd name="T2" fmla="*/ 4 w 4"/>
                <a:gd name="T3" fmla="*/ 8 h 10"/>
                <a:gd name="T4" fmla="*/ 4 w 4"/>
                <a:gd name="T5" fmla="*/ 8 h 10"/>
                <a:gd name="T6" fmla="*/ 4 w 4"/>
                <a:gd name="T7" fmla="*/ 8 h 10"/>
                <a:gd name="T8" fmla="*/ 4 w 4"/>
                <a:gd name="T9" fmla="*/ 6 h 10"/>
                <a:gd name="T10" fmla="*/ 4 w 4"/>
                <a:gd name="T11" fmla="*/ 6 h 10"/>
                <a:gd name="T12" fmla="*/ 4 w 4"/>
                <a:gd name="T13" fmla="*/ 4 h 10"/>
                <a:gd name="T14" fmla="*/ 4 w 4"/>
                <a:gd name="T15" fmla="*/ 4 h 10"/>
                <a:gd name="T16" fmla="*/ 4 w 4"/>
                <a:gd name="T17" fmla="*/ 4 h 10"/>
                <a:gd name="T18" fmla="*/ 2 w 4"/>
                <a:gd name="T19" fmla="*/ 4 h 10"/>
                <a:gd name="T20" fmla="*/ 2 w 4"/>
                <a:gd name="T21" fmla="*/ 2 h 10"/>
                <a:gd name="T22" fmla="*/ 4 w 4"/>
                <a:gd name="T23" fmla="*/ 2 h 10"/>
                <a:gd name="T24" fmla="*/ 4 w 4"/>
                <a:gd name="T25" fmla="*/ 2 h 10"/>
                <a:gd name="T26" fmla="*/ 4 w 4"/>
                <a:gd name="T27" fmla="*/ 0 h 10"/>
                <a:gd name="T28" fmla="*/ 2 w 4"/>
                <a:gd name="T29" fmla="*/ 0 h 10"/>
                <a:gd name="T30" fmla="*/ 2 w 4"/>
                <a:gd name="T31" fmla="*/ 0 h 10"/>
                <a:gd name="T32" fmla="*/ 2 w 4"/>
                <a:gd name="T33" fmla="*/ 0 h 10"/>
                <a:gd name="T34" fmla="*/ 2 w 4"/>
                <a:gd name="T35" fmla="*/ 2 h 10"/>
                <a:gd name="T36" fmla="*/ 2 w 4"/>
                <a:gd name="T37" fmla="*/ 2 h 10"/>
                <a:gd name="T38" fmla="*/ 2 w 4"/>
                <a:gd name="T39" fmla="*/ 2 h 10"/>
                <a:gd name="T40" fmla="*/ 2 w 4"/>
                <a:gd name="T41" fmla="*/ 2 h 10"/>
                <a:gd name="T42" fmla="*/ 2 w 4"/>
                <a:gd name="T43" fmla="*/ 2 h 10"/>
                <a:gd name="T44" fmla="*/ 2 w 4"/>
                <a:gd name="T45" fmla="*/ 4 h 10"/>
                <a:gd name="T46" fmla="*/ 2 w 4"/>
                <a:gd name="T47" fmla="*/ 4 h 10"/>
                <a:gd name="T48" fmla="*/ 2 w 4"/>
                <a:gd name="T49" fmla="*/ 4 h 10"/>
                <a:gd name="T50" fmla="*/ 2 w 4"/>
                <a:gd name="T51" fmla="*/ 4 h 10"/>
                <a:gd name="T52" fmla="*/ 2 w 4"/>
                <a:gd name="T53" fmla="*/ 4 h 10"/>
                <a:gd name="T54" fmla="*/ 2 w 4"/>
                <a:gd name="T55" fmla="*/ 6 h 10"/>
                <a:gd name="T56" fmla="*/ 2 w 4"/>
                <a:gd name="T57" fmla="*/ 6 h 10"/>
                <a:gd name="T58" fmla="*/ 2 w 4"/>
                <a:gd name="T59" fmla="*/ 6 h 10"/>
                <a:gd name="T60" fmla="*/ 2 w 4"/>
                <a:gd name="T61" fmla="*/ 6 h 10"/>
                <a:gd name="T62" fmla="*/ 2 w 4"/>
                <a:gd name="T63" fmla="*/ 6 h 10"/>
                <a:gd name="T64" fmla="*/ 2 w 4"/>
                <a:gd name="T65" fmla="*/ 6 h 10"/>
                <a:gd name="T66" fmla="*/ 2 w 4"/>
                <a:gd name="T67" fmla="*/ 6 h 10"/>
                <a:gd name="T68" fmla="*/ 2 w 4"/>
                <a:gd name="T69" fmla="*/ 6 h 10"/>
                <a:gd name="T70" fmla="*/ 0 w 4"/>
                <a:gd name="T71" fmla="*/ 6 h 10"/>
                <a:gd name="T72" fmla="*/ 0 w 4"/>
                <a:gd name="T73" fmla="*/ 6 h 10"/>
                <a:gd name="T74" fmla="*/ 0 w 4"/>
                <a:gd name="T75" fmla="*/ 6 h 10"/>
                <a:gd name="T76" fmla="*/ 2 w 4"/>
                <a:gd name="T77" fmla="*/ 8 h 10"/>
                <a:gd name="T78" fmla="*/ 2 w 4"/>
                <a:gd name="T79" fmla="*/ 8 h 10"/>
                <a:gd name="T80" fmla="*/ 2 w 4"/>
                <a:gd name="T81" fmla="*/ 8 h 10"/>
                <a:gd name="T82" fmla="*/ 0 w 4"/>
                <a:gd name="T83" fmla="*/ 8 h 10"/>
                <a:gd name="T84" fmla="*/ 0 w 4"/>
                <a:gd name="T85" fmla="*/ 8 h 10"/>
                <a:gd name="T86" fmla="*/ 0 w 4"/>
                <a:gd name="T87" fmla="*/ 10 h 10"/>
                <a:gd name="T88" fmla="*/ 2 w 4"/>
                <a:gd name="T89" fmla="*/ 10 h 10"/>
                <a:gd name="T90" fmla="*/ 2 w 4"/>
                <a:gd name="T91" fmla="*/ 10 h 10"/>
                <a:gd name="T92" fmla="*/ 2 w 4"/>
                <a:gd name="T93" fmla="*/ 10 h 10"/>
                <a:gd name="T94" fmla="*/ 2 w 4"/>
                <a:gd name="T95" fmla="*/ 10 h 10"/>
                <a:gd name="T96" fmla="*/ 2 w 4"/>
                <a:gd name="T97" fmla="*/ 10 h 10"/>
                <a:gd name="T98" fmla="*/ 2 w 4"/>
                <a:gd name="T99" fmla="*/ 10 h 10"/>
                <a:gd name="T100" fmla="*/ 2 w 4"/>
                <a:gd name="T101" fmla="*/ 8 h 10"/>
                <a:gd name="T102" fmla="*/ 2 w 4"/>
                <a:gd name="T103" fmla="*/ 8 h 10"/>
                <a:gd name="T104" fmla="*/ 4 w 4"/>
                <a:gd name="T105" fmla="*/ 8 h 10"/>
                <a:gd name="T106" fmla="*/ 4 w 4"/>
                <a:gd name="T107" fmla="*/ 8 h 10"/>
                <a:gd name="T108" fmla="*/ 4 w 4"/>
                <a:gd name="T109" fmla="*/ 10 h 10"/>
                <a:gd name="T110" fmla="*/ 4 w 4"/>
                <a:gd name="T111" fmla="*/ 10 h 10"/>
                <a:gd name="T112" fmla="*/ 4 w 4"/>
                <a:gd name="T113" fmla="*/ 10 h 10"/>
                <a:gd name="T114" fmla="*/ 4 w 4"/>
                <a:gd name="T115" fmla="*/ 8 h 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 h="10">
                  <a:moveTo>
                    <a:pt x="4" y="8"/>
                  </a:moveTo>
                  <a:lnTo>
                    <a:pt x="4" y="8"/>
                  </a:lnTo>
                  <a:lnTo>
                    <a:pt x="4" y="6"/>
                  </a:lnTo>
                  <a:lnTo>
                    <a:pt x="4" y="4"/>
                  </a:lnTo>
                  <a:lnTo>
                    <a:pt x="2" y="4"/>
                  </a:lnTo>
                  <a:lnTo>
                    <a:pt x="2" y="2"/>
                  </a:lnTo>
                  <a:lnTo>
                    <a:pt x="4" y="2"/>
                  </a:lnTo>
                  <a:lnTo>
                    <a:pt x="4" y="0"/>
                  </a:lnTo>
                  <a:lnTo>
                    <a:pt x="2" y="0"/>
                  </a:lnTo>
                  <a:lnTo>
                    <a:pt x="2" y="2"/>
                  </a:lnTo>
                  <a:lnTo>
                    <a:pt x="2" y="4"/>
                  </a:lnTo>
                  <a:lnTo>
                    <a:pt x="2" y="6"/>
                  </a:lnTo>
                  <a:lnTo>
                    <a:pt x="0" y="6"/>
                  </a:lnTo>
                  <a:lnTo>
                    <a:pt x="2" y="8"/>
                  </a:lnTo>
                  <a:lnTo>
                    <a:pt x="0" y="8"/>
                  </a:lnTo>
                  <a:lnTo>
                    <a:pt x="0" y="10"/>
                  </a:lnTo>
                  <a:lnTo>
                    <a:pt x="2" y="10"/>
                  </a:lnTo>
                  <a:lnTo>
                    <a:pt x="2" y="8"/>
                  </a:lnTo>
                  <a:lnTo>
                    <a:pt x="4" y="8"/>
                  </a:lnTo>
                  <a:lnTo>
                    <a:pt x="4" y="10"/>
                  </a:lnTo>
                  <a:lnTo>
                    <a:pt x="4"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1" name="Freeform 550"/>
            <p:cNvSpPr>
              <a:spLocks/>
            </p:cNvSpPr>
            <p:nvPr/>
          </p:nvSpPr>
          <p:spPr bwMode="auto">
            <a:xfrm>
              <a:off x="531" y="3927"/>
              <a:ext cx="10" cy="14"/>
            </a:xfrm>
            <a:custGeom>
              <a:avLst/>
              <a:gdLst>
                <a:gd name="T0" fmla="*/ 8 w 10"/>
                <a:gd name="T1" fmla="*/ 10 h 14"/>
                <a:gd name="T2" fmla="*/ 8 w 10"/>
                <a:gd name="T3" fmla="*/ 8 h 14"/>
                <a:gd name="T4" fmla="*/ 6 w 10"/>
                <a:gd name="T5" fmla="*/ 8 h 14"/>
                <a:gd name="T6" fmla="*/ 6 w 10"/>
                <a:gd name="T7" fmla="*/ 8 h 14"/>
                <a:gd name="T8" fmla="*/ 6 w 10"/>
                <a:gd name="T9" fmla="*/ 8 h 14"/>
                <a:gd name="T10" fmla="*/ 8 w 10"/>
                <a:gd name="T11" fmla="*/ 6 h 14"/>
                <a:gd name="T12" fmla="*/ 6 w 10"/>
                <a:gd name="T13" fmla="*/ 6 h 14"/>
                <a:gd name="T14" fmla="*/ 6 w 10"/>
                <a:gd name="T15" fmla="*/ 6 h 14"/>
                <a:gd name="T16" fmla="*/ 6 w 10"/>
                <a:gd name="T17" fmla="*/ 4 h 14"/>
                <a:gd name="T18" fmla="*/ 6 w 10"/>
                <a:gd name="T19" fmla="*/ 4 h 14"/>
                <a:gd name="T20" fmla="*/ 6 w 10"/>
                <a:gd name="T21" fmla="*/ 2 h 14"/>
                <a:gd name="T22" fmla="*/ 6 w 10"/>
                <a:gd name="T23" fmla="*/ 0 h 14"/>
                <a:gd name="T24" fmla="*/ 6 w 10"/>
                <a:gd name="T25" fmla="*/ 0 h 14"/>
                <a:gd name="T26" fmla="*/ 4 w 10"/>
                <a:gd name="T27" fmla="*/ 2 h 14"/>
                <a:gd name="T28" fmla="*/ 6 w 10"/>
                <a:gd name="T29" fmla="*/ 4 h 14"/>
                <a:gd name="T30" fmla="*/ 6 w 10"/>
                <a:gd name="T31" fmla="*/ 4 h 14"/>
                <a:gd name="T32" fmla="*/ 4 w 10"/>
                <a:gd name="T33" fmla="*/ 4 h 14"/>
                <a:gd name="T34" fmla="*/ 4 w 10"/>
                <a:gd name="T35" fmla="*/ 4 h 14"/>
                <a:gd name="T36" fmla="*/ 4 w 10"/>
                <a:gd name="T37" fmla="*/ 6 h 14"/>
                <a:gd name="T38" fmla="*/ 2 w 10"/>
                <a:gd name="T39" fmla="*/ 4 h 14"/>
                <a:gd name="T40" fmla="*/ 4 w 10"/>
                <a:gd name="T41" fmla="*/ 4 h 14"/>
                <a:gd name="T42" fmla="*/ 4 w 10"/>
                <a:gd name="T43" fmla="*/ 4 h 14"/>
                <a:gd name="T44" fmla="*/ 4 w 10"/>
                <a:gd name="T45" fmla="*/ 2 h 14"/>
                <a:gd name="T46" fmla="*/ 4 w 10"/>
                <a:gd name="T47" fmla="*/ 2 h 14"/>
                <a:gd name="T48" fmla="*/ 2 w 10"/>
                <a:gd name="T49" fmla="*/ 0 h 14"/>
                <a:gd name="T50" fmla="*/ 2 w 10"/>
                <a:gd name="T51" fmla="*/ 0 h 14"/>
                <a:gd name="T52" fmla="*/ 0 w 10"/>
                <a:gd name="T53" fmla="*/ 2 h 14"/>
                <a:gd name="T54" fmla="*/ 0 w 10"/>
                <a:gd name="T55" fmla="*/ 2 h 14"/>
                <a:gd name="T56" fmla="*/ 0 w 10"/>
                <a:gd name="T57" fmla="*/ 4 h 14"/>
                <a:gd name="T58" fmla="*/ 0 w 10"/>
                <a:gd name="T59" fmla="*/ 4 h 14"/>
                <a:gd name="T60" fmla="*/ 0 w 10"/>
                <a:gd name="T61" fmla="*/ 6 h 14"/>
                <a:gd name="T62" fmla="*/ 0 w 10"/>
                <a:gd name="T63" fmla="*/ 8 h 14"/>
                <a:gd name="T64" fmla="*/ 0 w 10"/>
                <a:gd name="T65" fmla="*/ 8 h 14"/>
                <a:gd name="T66" fmla="*/ 0 w 10"/>
                <a:gd name="T67" fmla="*/ 10 h 14"/>
                <a:gd name="T68" fmla="*/ 0 w 10"/>
                <a:gd name="T69" fmla="*/ 12 h 14"/>
                <a:gd name="T70" fmla="*/ 2 w 10"/>
                <a:gd name="T71" fmla="*/ 12 h 14"/>
                <a:gd name="T72" fmla="*/ 0 w 10"/>
                <a:gd name="T73" fmla="*/ 12 h 14"/>
                <a:gd name="T74" fmla="*/ 2 w 10"/>
                <a:gd name="T75" fmla="*/ 14 h 14"/>
                <a:gd name="T76" fmla="*/ 2 w 10"/>
                <a:gd name="T77" fmla="*/ 12 h 14"/>
                <a:gd name="T78" fmla="*/ 2 w 10"/>
                <a:gd name="T79" fmla="*/ 12 h 14"/>
                <a:gd name="T80" fmla="*/ 2 w 10"/>
                <a:gd name="T81" fmla="*/ 10 h 14"/>
                <a:gd name="T82" fmla="*/ 4 w 10"/>
                <a:gd name="T83" fmla="*/ 10 h 14"/>
                <a:gd name="T84" fmla="*/ 4 w 10"/>
                <a:gd name="T85" fmla="*/ 10 h 14"/>
                <a:gd name="T86" fmla="*/ 4 w 10"/>
                <a:gd name="T87" fmla="*/ 10 h 14"/>
                <a:gd name="T88" fmla="*/ 4 w 10"/>
                <a:gd name="T89" fmla="*/ 10 h 14"/>
                <a:gd name="T90" fmla="*/ 4 w 10"/>
                <a:gd name="T91" fmla="*/ 12 h 14"/>
                <a:gd name="T92" fmla="*/ 6 w 10"/>
                <a:gd name="T93" fmla="*/ 12 h 14"/>
                <a:gd name="T94" fmla="*/ 6 w 10"/>
                <a:gd name="T95" fmla="*/ 12 h 14"/>
                <a:gd name="T96" fmla="*/ 8 w 10"/>
                <a:gd name="T97" fmla="*/ 12 h 14"/>
                <a:gd name="T98" fmla="*/ 8 w 10"/>
                <a:gd name="T99" fmla="*/ 12 h 14"/>
                <a:gd name="T100" fmla="*/ 8 w 10"/>
                <a:gd name="T101" fmla="*/ 12 h 14"/>
                <a:gd name="T102" fmla="*/ 8 w 10"/>
                <a:gd name="T103" fmla="*/ 10 h 14"/>
                <a:gd name="T104" fmla="*/ 8 w 10"/>
                <a:gd name="T105" fmla="*/ 10 h 14"/>
                <a:gd name="T106" fmla="*/ 8 w 10"/>
                <a:gd name="T107" fmla="*/ 10 h 14"/>
                <a:gd name="T108" fmla="*/ 8 w 10"/>
                <a:gd name="T109" fmla="*/ 10 h 14"/>
                <a:gd name="T110" fmla="*/ 10 w 10"/>
                <a:gd name="T111" fmla="*/ 10 h 14"/>
                <a:gd name="T112" fmla="*/ 8 w 10"/>
                <a:gd name="T113" fmla="*/ 10 h 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 h="14">
                  <a:moveTo>
                    <a:pt x="8" y="10"/>
                  </a:moveTo>
                  <a:lnTo>
                    <a:pt x="8" y="10"/>
                  </a:lnTo>
                  <a:lnTo>
                    <a:pt x="8" y="8"/>
                  </a:lnTo>
                  <a:lnTo>
                    <a:pt x="6" y="8"/>
                  </a:lnTo>
                  <a:lnTo>
                    <a:pt x="8" y="8"/>
                  </a:lnTo>
                  <a:lnTo>
                    <a:pt x="8" y="6"/>
                  </a:lnTo>
                  <a:lnTo>
                    <a:pt x="6" y="6"/>
                  </a:lnTo>
                  <a:lnTo>
                    <a:pt x="6" y="4"/>
                  </a:lnTo>
                  <a:lnTo>
                    <a:pt x="6" y="2"/>
                  </a:lnTo>
                  <a:lnTo>
                    <a:pt x="6" y="0"/>
                  </a:lnTo>
                  <a:lnTo>
                    <a:pt x="6" y="2"/>
                  </a:lnTo>
                  <a:lnTo>
                    <a:pt x="4" y="2"/>
                  </a:lnTo>
                  <a:lnTo>
                    <a:pt x="6" y="4"/>
                  </a:lnTo>
                  <a:lnTo>
                    <a:pt x="4" y="4"/>
                  </a:lnTo>
                  <a:lnTo>
                    <a:pt x="4" y="6"/>
                  </a:lnTo>
                  <a:lnTo>
                    <a:pt x="4" y="4"/>
                  </a:lnTo>
                  <a:lnTo>
                    <a:pt x="2" y="4"/>
                  </a:lnTo>
                  <a:lnTo>
                    <a:pt x="4" y="4"/>
                  </a:lnTo>
                  <a:lnTo>
                    <a:pt x="4" y="2"/>
                  </a:lnTo>
                  <a:lnTo>
                    <a:pt x="4" y="0"/>
                  </a:lnTo>
                  <a:lnTo>
                    <a:pt x="2" y="0"/>
                  </a:lnTo>
                  <a:lnTo>
                    <a:pt x="2" y="2"/>
                  </a:lnTo>
                  <a:lnTo>
                    <a:pt x="0" y="2"/>
                  </a:lnTo>
                  <a:lnTo>
                    <a:pt x="0" y="4"/>
                  </a:lnTo>
                  <a:lnTo>
                    <a:pt x="0" y="6"/>
                  </a:lnTo>
                  <a:lnTo>
                    <a:pt x="0" y="8"/>
                  </a:lnTo>
                  <a:lnTo>
                    <a:pt x="0" y="10"/>
                  </a:lnTo>
                  <a:lnTo>
                    <a:pt x="0" y="12"/>
                  </a:lnTo>
                  <a:lnTo>
                    <a:pt x="2" y="12"/>
                  </a:lnTo>
                  <a:lnTo>
                    <a:pt x="0" y="12"/>
                  </a:lnTo>
                  <a:lnTo>
                    <a:pt x="2" y="12"/>
                  </a:lnTo>
                  <a:lnTo>
                    <a:pt x="2" y="14"/>
                  </a:lnTo>
                  <a:lnTo>
                    <a:pt x="2" y="12"/>
                  </a:lnTo>
                  <a:lnTo>
                    <a:pt x="2" y="10"/>
                  </a:lnTo>
                  <a:lnTo>
                    <a:pt x="4" y="10"/>
                  </a:lnTo>
                  <a:lnTo>
                    <a:pt x="4" y="12"/>
                  </a:lnTo>
                  <a:lnTo>
                    <a:pt x="6" y="12"/>
                  </a:lnTo>
                  <a:lnTo>
                    <a:pt x="6" y="10"/>
                  </a:lnTo>
                  <a:lnTo>
                    <a:pt x="8" y="12"/>
                  </a:lnTo>
                  <a:lnTo>
                    <a:pt x="8" y="10"/>
                  </a:lnTo>
                  <a:lnTo>
                    <a:pt x="6" y="10"/>
                  </a:lnTo>
                  <a:lnTo>
                    <a:pt x="8" y="10"/>
                  </a:lnTo>
                  <a:lnTo>
                    <a:pt x="10" y="10"/>
                  </a:lnTo>
                  <a:lnTo>
                    <a:pt x="8" y="1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2" name="Freeform 551"/>
            <p:cNvSpPr>
              <a:spLocks/>
            </p:cNvSpPr>
            <p:nvPr/>
          </p:nvSpPr>
          <p:spPr bwMode="auto">
            <a:xfrm>
              <a:off x="495" y="3951"/>
              <a:ext cx="6" cy="6"/>
            </a:xfrm>
            <a:custGeom>
              <a:avLst/>
              <a:gdLst>
                <a:gd name="T0" fmla="*/ 6 w 6"/>
                <a:gd name="T1" fmla="*/ 2 h 6"/>
                <a:gd name="T2" fmla="*/ 6 w 6"/>
                <a:gd name="T3" fmla="*/ 2 h 6"/>
                <a:gd name="T4" fmla="*/ 6 w 6"/>
                <a:gd name="T5" fmla="*/ 2 h 6"/>
                <a:gd name="T6" fmla="*/ 6 w 6"/>
                <a:gd name="T7" fmla="*/ 2 h 6"/>
                <a:gd name="T8" fmla="*/ 4 w 6"/>
                <a:gd name="T9" fmla="*/ 0 h 6"/>
                <a:gd name="T10" fmla="*/ 4 w 6"/>
                <a:gd name="T11" fmla="*/ 0 h 6"/>
                <a:gd name="T12" fmla="*/ 4 w 6"/>
                <a:gd name="T13" fmla="*/ 0 h 6"/>
                <a:gd name="T14" fmla="*/ 4 w 6"/>
                <a:gd name="T15" fmla="*/ 0 h 6"/>
                <a:gd name="T16" fmla="*/ 4 w 6"/>
                <a:gd name="T17" fmla="*/ 0 h 6"/>
                <a:gd name="T18" fmla="*/ 4 w 6"/>
                <a:gd name="T19" fmla="*/ 0 h 6"/>
                <a:gd name="T20" fmla="*/ 4 w 6"/>
                <a:gd name="T21" fmla="*/ 0 h 6"/>
                <a:gd name="T22" fmla="*/ 2 w 6"/>
                <a:gd name="T23" fmla="*/ 0 h 6"/>
                <a:gd name="T24" fmla="*/ 2 w 6"/>
                <a:gd name="T25" fmla="*/ 0 h 6"/>
                <a:gd name="T26" fmla="*/ 2 w 6"/>
                <a:gd name="T27" fmla="*/ 0 h 6"/>
                <a:gd name="T28" fmla="*/ 2 w 6"/>
                <a:gd name="T29" fmla="*/ 0 h 6"/>
                <a:gd name="T30" fmla="*/ 2 w 6"/>
                <a:gd name="T31" fmla="*/ 2 h 6"/>
                <a:gd name="T32" fmla="*/ 2 w 6"/>
                <a:gd name="T33" fmla="*/ 2 h 6"/>
                <a:gd name="T34" fmla="*/ 2 w 6"/>
                <a:gd name="T35" fmla="*/ 2 h 6"/>
                <a:gd name="T36" fmla="*/ 0 w 6"/>
                <a:gd name="T37" fmla="*/ 2 h 6"/>
                <a:gd name="T38" fmla="*/ 0 w 6"/>
                <a:gd name="T39" fmla="*/ 2 h 6"/>
                <a:gd name="T40" fmla="*/ 0 w 6"/>
                <a:gd name="T41" fmla="*/ 2 h 6"/>
                <a:gd name="T42" fmla="*/ 0 w 6"/>
                <a:gd name="T43" fmla="*/ 2 h 6"/>
                <a:gd name="T44" fmla="*/ 0 w 6"/>
                <a:gd name="T45" fmla="*/ 4 h 6"/>
                <a:gd name="T46" fmla="*/ 0 w 6"/>
                <a:gd name="T47" fmla="*/ 4 h 6"/>
                <a:gd name="T48" fmla="*/ 0 w 6"/>
                <a:gd name="T49" fmla="*/ 4 h 6"/>
                <a:gd name="T50" fmla="*/ 0 w 6"/>
                <a:gd name="T51" fmla="*/ 4 h 6"/>
                <a:gd name="T52" fmla="*/ 2 w 6"/>
                <a:gd name="T53" fmla="*/ 6 h 6"/>
                <a:gd name="T54" fmla="*/ 2 w 6"/>
                <a:gd name="T55" fmla="*/ 6 h 6"/>
                <a:gd name="T56" fmla="*/ 2 w 6"/>
                <a:gd name="T57" fmla="*/ 6 h 6"/>
                <a:gd name="T58" fmla="*/ 2 w 6"/>
                <a:gd name="T59" fmla="*/ 6 h 6"/>
                <a:gd name="T60" fmla="*/ 2 w 6"/>
                <a:gd name="T61" fmla="*/ 6 h 6"/>
                <a:gd name="T62" fmla="*/ 4 w 6"/>
                <a:gd name="T63" fmla="*/ 6 h 6"/>
                <a:gd name="T64" fmla="*/ 4 w 6"/>
                <a:gd name="T65" fmla="*/ 6 h 6"/>
                <a:gd name="T66" fmla="*/ 4 w 6"/>
                <a:gd name="T67" fmla="*/ 6 h 6"/>
                <a:gd name="T68" fmla="*/ 4 w 6"/>
                <a:gd name="T69" fmla="*/ 6 h 6"/>
                <a:gd name="T70" fmla="*/ 4 w 6"/>
                <a:gd name="T71" fmla="*/ 6 h 6"/>
                <a:gd name="T72" fmla="*/ 4 w 6"/>
                <a:gd name="T73" fmla="*/ 6 h 6"/>
                <a:gd name="T74" fmla="*/ 4 w 6"/>
                <a:gd name="T75" fmla="*/ 4 h 6"/>
                <a:gd name="T76" fmla="*/ 4 w 6"/>
                <a:gd name="T77" fmla="*/ 4 h 6"/>
                <a:gd name="T78" fmla="*/ 4 w 6"/>
                <a:gd name="T79" fmla="*/ 4 h 6"/>
                <a:gd name="T80" fmla="*/ 6 w 6"/>
                <a:gd name="T81" fmla="*/ 4 h 6"/>
                <a:gd name="T82" fmla="*/ 6 w 6"/>
                <a:gd name="T83" fmla="*/ 4 h 6"/>
                <a:gd name="T84" fmla="*/ 6 w 6"/>
                <a:gd name="T85" fmla="*/ 4 h 6"/>
                <a:gd name="T86" fmla="*/ 6 w 6"/>
                <a:gd name="T87" fmla="*/ 2 h 6"/>
                <a:gd name="T88" fmla="*/ 6 w 6"/>
                <a:gd name="T89" fmla="*/ 2 h 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 h="6">
                  <a:moveTo>
                    <a:pt x="6" y="2"/>
                  </a:moveTo>
                  <a:lnTo>
                    <a:pt x="6" y="2"/>
                  </a:lnTo>
                  <a:lnTo>
                    <a:pt x="4" y="0"/>
                  </a:lnTo>
                  <a:lnTo>
                    <a:pt x="2" y="0"/>
                  </a:lnTo>
                  <a:lnTo>
                    <a:pt x="2" y="2"/>
                  </a:lnTo>
                  <a:lnTo>
                    <a:pt x="0" y="2"/>
                  </a:lnTo>
                  <a:lnTo>
                    <a:pt x="0" y="4"/>
                  </a:lnTo>
                  <a:lnTo>
                    <a:pt x="2" y="6"/>
                  </a:lnTo>
                  <a:lnTo>
                    <a:pt x="4" y="6"/>
                  </a:lnTo>
                  <a:lnTo>
                    <a:pt x="4" y="4"/>
                  </a:lnTo>
                  <a:lnTo>
                    <a:pt x="6" y="4"/>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3" name="Freeform 552"/>
            <p:cNvSpPr>
              <a:spLocks/>
            </p:cNvSpPr>
            <p:nvPr/>
          </p:nvSpPr>
          <p:spPr bwMode="auto">
            <a:xfrm>
              <a:off x="489" y="3975"/>
              <a:ext cx="6" cy="4"/>
            </a:xfrm>
            <a:custGeom>
              <a:avLst/>
              <a:gdLst>
                <a:gd name="T0" fmla="*/ 6 w 6"/>
                <a:gd name="T1" fmla="*/ 2 h 4"/>
                <a:gd name="T2" fmla="*/ 6 w 6"/>
                <a:gd name="T3" fmla="*/ 2 h 4"/>
                <a:gd name="T4" fmla="*/ 6 w 6"/>
                <a:gd name="T5" fmla="*/ 2 h 4"/>
                <a:gd name="T6" fmla="*/ 6 w 6"/>
                <a:gd name="T7" fmla="*/ 2 h 4"/>
                <a:gd name="T8" fmla="*/ 6 w 6"/>
                <a:gd name="T9" fmla="*/ 2 h 4"/>
                <a:gd name="T10" fmla="*/ 6 w 6"/>
                <a:gd name="T11" fmla="*/ 2 h 4"/>
                <a:gd name="T12" fmla="*/ 6 w 6"/>
                <a:gd name="T13" fmla="*/ 2 h 4"/>
                <a:gd name="T14" fmla="*/ 6 w 6"/>
                <a:gd name="T15" fmla="*/ 0 h 4"/>
                <a:gd name="T16" fmla="*/ 6 w 6"/>
                <a:gd name="T17" fmla="*/ 0 h 4"/>
                <a:gd name="T18" fmla="*/ 6 w 6"/>
                <a:gd name="T19" fmla="*/ 0 h 4"/>
                <a:gd name="T20" fmla="*/ 4 w 6"/>
                <a:gd name="T21" fmla="*/ 0 h 4"/>
                <a:gd name="T22" fmla="*/ 4 w 6"/>
                <a:gd name="T23" fmla="*/ 0 h 4"/>
                <a:gd name="T24" fmla="*/ 4 w 6"/>
                <a:gd name="T25" fmla="*/ 0 h 4"/>
                <a:gd name="T26" fmla="*/ 4 w 6"/>
                <a:gd name="T27" fmla="*/ 0 h 4"/>
                <a:gd name="T28" fmla="*/ 2 w 6"/>
                <a:gd name="T29" fmla="*/ 0 h 4"/>
                <a:gd name="T30" fmla="*/ 2 w 6"/>
                <a:gd name="T31" fmla="*/ 0 h 4"/>
                <a:gd name="T32" fmla="*/ 2 w 6"/>
                <a:gd name="T33" fmla="*/ 0 h 4"/>
                <a:gd name="T34" fmla="*/ 2 w 6"/>
                <a:gd name="T35" fmla="*/ 0 h 4"/>
                <a:gd name="T36" fmla="*/ 2 w 6"/>
                <a:gd name="T37" fmla="*/ 0 h 4"/>
                <a:gd name="T38" fmla="*/ 2 w 6"/>
                <a:gd name="T39" fmla="*/ 0 h 4"/>
                <a:gd name="T40" fmla="*/ 2 w 6"/>
                <a:gd name="T41" fmla="*/ 0 h 4"/>
                <a:gd name="T42" fmla="*/ 0 w 6"/>
                <a:gd name="T43" fmla="*/ 0 h 4"/>
                <a:gd name="T44" fmla="*/ 0 w 6"/>
                <a:gd name="T45" fmla="*/ 0 h 4"/>
                <a:gd name="T46" fmla="*/ 0 w 6"/>
                <a:gd name="T47" fmla="*/ 0 h 4"/>
                <a:gd name="T48" fmla="*/ 0 w 6"/>
                <a:gd name="T49" fmla="*/ 0 h 4"/>
                <a:gd name="T50" fmla="*/ 0 w 6"/>
                <a:gd name="T51" fmla="*/ 0 h 4"/>
                <a:gd name="T52" fmla="*/ 0 w 6"/>
                <a:gd name="T53" fmla="*/ 0 h 4"/>
                <a:gd name="T54" fmla="*/ 0 w 6"/>
                <a:gd name="T55" fmla="*/ 0 h 4"/>
                <a:gd name="T56" fmla="*/ 0 w 6"/>
                <a:gd name="T57" fmla="*/ 0 h 4"/>
                <a:gd name="T58" fmla="*/ 0 w 6"/>
                <a:gd name="T59" fmla="*/ 0 h 4"/>
                <a:gd name="T60" fmla="*/ 0 w 6"/>
                <a:gd name="T61" fmla="*/ 0 h 4"/>
                <a:gd name="T62" fmla="*/ 0 w 6"/>
                <a:gd name="T63" fmla="*/ 2 h 4"/>
                <a:gd name="T64" fmla="*/ 0 w 6"/>
                <a:gd name="T65" fmla="*/ 2 h 4"/>
                <a:gd name="T66" fmla="*/ 0 w 6"/>
                <a:gd name="T67" fmla="*/ 2 h 4"/>
                <a:gd name="T68" fmla="*/ 0 w 6"/>
                <a:gd name="T69" fmla="*/ 2 h 4"/>
                <a:gd name="T70" fmla="*/ 0 w 6"/>
                <a:gd name="T71" fmla="*/ 2 h 4"/>
                <a:gd name="T72" fmla="*/ 2 w 6"/>
                <a:gd name="T73" fmla="*/ 4 h 4"/>
                <a:gd name="T74" fmla="*/ 2 w 6"/>
                <a:gd name="T75" fmla="*/ 4 h 4"/>
                <a:gd name="T76" fmla="*/ 2 w 6"/>
                <a:gd name="T77" fmla="*/ 4 h 4"/>
                <a:gd name="T78" fmla="*/ 2 w 6"/>
                <a:gd name="T79" fmla="*/ 4 h 4"/>
                <a:gd name="T80" fmla="*/ 4 w 6"/>
                <a:gd name="T81" fmla="*/ 4 h 4"/>
                <a:gd name="T82" fmla="*/ 4 w 6"/>
                <a:gd name="T83" fmla="*/ 4 h 4"/>
                <a:gd name="T84" fmla="*/ 4 w 6"/>
                <a:gd name="T85" fmla="*/ 4 h 4"/>
                <a:gd name="T86" fmla="*/ 6 w 6"/>
                <a:gd name="T87" fmla="*/ 4 h 4"/>
                <a:gd name="T88" fmla="*/ 6 w 6"/>
                <a:gd name="T89" fmla="*/ 4 h 4"/>
                <a:gd name="T90" fmla="*/ 6 w 6"/>
                <a:gd name="T91" fmla="*/ 4 h 4"/>
                <a:gd name="T92" fmla="*/ 4 w 6"/>
                <a:gd name="T93" fmla="*/ 4 h 4"/>
                <a:gd name="T94" fmla="*/ 4 w 6"/>
                <a:gd name="T95" fmla="*/ 4 h 4"/>
                <a:gd name="T96" fmla="*/ 4 w 6"/>
                <a:gd name="T97" fmla="*/ 4 h 4"/>
                <a:gd name="T98" fmla="*/ 4 w 6"/>
                <a:gd name="T99" fmla="*/ 4 h 4"/>
                <a:gd name="T100" fmla="*/ 4 w 6"/>
                <a:gd name="T101" fmla="*/ 4 h 4"/>
                <a:gd name="T102" fmla="*/ 4 w 6"/>
                <a:gd name="T103" fmla="*/ 4 h 4"/>
                <a:gd name="T104" fmla="*/ 6 w 6"/>
                <a:gd name="T105" fmla="*/ 4 h 4"/>
                <a:gd name="T106" fmla="*/ 6 w 6"/>
                <a:gd name="T107" fmla="*/ 4 h 4"/>
                <a:gd name="T108" fmla="*/ 6 w 6"/>
                <a:gd name="T109" fmla="*/ 4 h 4"/>
                <a:gd name="T110" fmla="*/ 6 w 6"/>
                <a:gd name="T111" fmla="*/ 4 h 4"/>
                <a:gd name="T112" fmla="*/ 6 w 6"/>
                <a:gd name="T113" fmla="*/ 4 h 4"/>
                <a:gd name="T114" fmla="*/ 6 w 6"/>
                <a:gd name="T115" fmla="*/ 4 h 4"/>
                <a:gd name="T116" fmla="*/ 6 w 6"/>
                <a:gd name="T117" fmla="*/ 4 h 4"/>
                <a:gd name="T118" fmla="*/ 6 w 6"/>
                <a:gd name="T119" fmla="*/ 2 h 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 h="4">
                  <a:moveTo>
                    <a:pt x="6" y="2"/>
                  </a:moveTo>
                  <a:lnTo>
                    <a:pt x="6" y="2"/>
                  </a:lnTo>
                  <a:lnTo>
                    <a:pt x="6" y="0"/>
                  </a:lnTo>
                  <a:lnTo>
                    <a:pt x="4" y="0"/>
                  </a:lnTo>
                  <a:lnTo>
                    <a:pt x="2" y="0"/>
                  </a:lnTo>
                  <a:lnTo>
                    <a:pt x="0" y="0"/>
                  </a:lnTo>
                  <a:lnTo>
                    <a:pt x="0" y="2"/>
                  </a:lnTo>
                  <a:lnTo>
                    <a:pt x="2" y="4"/>
                  </a:lnTo>
                  <a:lnTo>
                    <a:pt x="4" y="4"/>
                  </a:lnTo>
                  <a:lnTo>
                    <a:pt x="6" y="4"/>
                  </a:lnTo>
                  <a:lnTo>
                    <a:pt x="4" y="4"/>
                  </a:lnTo>
                  <a:lnTo>
                    <a:pt x="6" y="4"/>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4" name="Freeform 553"/>
            <p:cNvSpPr>
              <a:spLocks/>
            </p:cNvSpPr>
            <p:nvPr/>
          </p:nvSpPr>
          <p:spPr bwMode="auto">
            <a:xfrm>
              <a:off x="439" y="3951"/>
              <a:ext cx="44" cy="34"/>
            </a:xfrm>
            <a:custGeom>
              <a:avLst/>
              <a:gdLst>
                <a:gd name="T0" fmla="*/ 42 w 44"/>
                <a:gd name="T1" fmla="*/ 16 h 34"/>
                <a:gd name="T2" fmla="*/ 40 w 44"/>
                <a:gd name="T3" fmla="*/ 12 h 34"/>
                <a:gd name="T4" fmla="*/ 40 w 44"/>
                <a:gd name="T5" fmla="*/ 12 h 34"/>
                <a:gd name="T6" fmla="*/ 38 w 44"/>
                <a:gd name="T7" fmla="*/ 12 h 34"/>
                <a:gd name="T8" fmla="*/ 36 w 44"/>
                <a:gd name="T9" fmla="*/ 12 h 34"/>
                <a:gd name="T10" fmla="*/ 34 w 44"/>
                <a:gd name="T11" fmla="*/ 10 h 34"/>
                <a:gd name="T12" fmla="*/ 34 w 44"/>
                <a:gd name="T13" fmla="*/ 8 h 34"/>
                <a:gd name="T14" fmla="*/ 34 w 44"/>
                <a:gd name="T15" fmla="*/ 8 h 34"/>
                <a:gd name="T16" fmla="*/ 32 w 44"/>
                <a:gd name="T17" fmla="*/ 4 h 34"/>
                <a:gd name="T18" fmla="*/ 30 w 44"/>
                <a:gd name="T19" fmla="*/ 2 h 34"/>
                <a:gd name="T20" fmla="*/ 30 w 44"/>
                <a:gd name="T21" fmla="*/ 0 h 34"/>
                <a:gd name="T22" fmla="*/ 26 w 44"/>
                <a:gd name="T23" fmla="*/ 2 h 34"/>
                <a:gd name="T24" fmla="*/ 24 w 44"/>
                <a:gd name="T25" fmla="*/ 2 h 34"/>
                <a:gd name="T26" fmla="*/ 22 w 44"/>
                <a:gd name="T27" fmla="*/ 2 h 34"/>
                <a:gd name="T28" fmla="*/ 20 w 44"/>
                <a:gd name="T29" fmla="*/ 4 h 34"/>
                <a:gd name="T30" fmla="*/ 18 w 44"/>
                <a:gd name="T31" fmla="*/ 6 h 34"/>
                <a:gd name="T32" fmla="*/ 16 w 44"/>
                <a:gd name="T33" fmla="*/ 6 h 34"/>
                <a:gd name="T34" fmla="*/ 16 w 44"/>
                <a:gd name="T35" fmla="*/ 8 h 34"/>
                <a:gd name="T36" fmla="*/ 14 w 44"/>
                <a:gd name="T37" fmla="*/ 8 h 34"/>
                <a:gd name="T38" fmla="*/ 14 w 44"/>
                <a:gd name="T39" fmla="*/ 10 h 34"/>
                <a:gd name="T40" fmla="*/ 12 w 44"/>
                <a:gd name="T41" fmla="*/ 10 h 34"/>
                <a:gd name="T42" fmla="*/ 10 w 44"/>
                <a:gd name="T43" fmla="*/ 8 h 34"/>
                <a:gd name="T44" fmla="*/ 8 w 44"/>
                <a:gd name="T45" fmla="*/ 10 h 34"/>
                <a:gd name="T46" fmla="*/ 8 w 44"/>
                <a:gd name="T47" fmla="*/ 10 h 34"/>
                <a:gd name="T48" fmla="*/ 8 w 44"/>
                <a:gd name="T49" fmla="*/ 12 h 34"/>
                <a:gd name="T50" fmla="*/ 6 w 44"/>
                <a:gd name="T51" fmla="*/ 16 h 34"/>
                <a:gd name="T52" fmla="*/ 6 w 44"/>
                <a:gd name="T53" fmla="*/ 20 h 34"/>
                <a:gd name="T54" fmla="*/ 4 w 44"/>
                <a:gd name="T55" fmla="*/ 22 h 34"/>
                <a:gd name="T56" fmla="*/ 2 w 44"/>
                <a:gd name="T57" fmla="*/ 24 h 34"/>
                <a:gd name="T58" fmla="*/ 0 w 44"/>
                <a:gd name="T59" fmla="*/ 24 h 34"/>
                <a:gd name="T60" fmla="*/ 0 w 44"/>
                <a:gd name="T61" fmla="*/ 26 h 34"/>
                <a:gd name="T62" fmla="*/ 0 w 44"/>
                <a:gd name="T63" fmla="*/ 28 h 34"/>
                <a:gd name="T64" fmla="*/ 0 w 44"/>
                <a:gd name="T65" fmla="*/ 30 h 34"/>
                <a:gd name="T66" fmla="*/ 0 w 44"/>
                <a:gd name="T67" fmla="*/ 30 h 34"/>
                <a:gd name="T68" fmla="*/ 2 w 44"/>
                <a:gd name="T69" fmla="*/ 32 h 34"/>
                <a:gd name="T70" fmla="*/ 4 w 44"/>
                <a:gd name="T71" fmla="*/ 34 h 34"/>
                <a:gd name="T72" fmla="*/ 8 w 44"/>
                <a:gd name="T73" fmla="*/ 34 h 34"/>
                <a:gd name="T74" fmla="*/ 10 w 44"/>
                <a:gd name="T75" fmla="*/ 32 h 34"/>
                <a:gd name="T76" fmla="*/ 12 w 44"/>
                <a:gd name="T77" fmla="*/ 32 h 34"/>
                <a:gd name="T78" fmla="*/ 14 w 44"/>
                <a:gd name="T79" fmla="*/ 28 h 34"/>
                <a:gd name="T80" fmla="*/ 14 w 44"/>
                <a:gd name="T81" fmla="*/ 26 h 34"/>
                <a:gd name="T82" fmla="*/ 16 w 44"/>
                <a:gd name="T83" fmla="*/ 24 h 34"/>
                <a:gd name="T84" fmla="*/ 16 w 44"/>
                <a:gd name="T85" fmla="*/ 24 h 34"/>
                <a:gd name="T86" fmla="*/ 20 w 44"/>
                <a:gd name="T87" fmla="*/ 20 h 34"/>
                <a:gd name="T88" fmla="*/ 24 w 44"/>
                <a:gd name="T89" fmla="*/ 20 h 34"/>
                <a:gd name="T90" fmla="*/ 28 w 44"/>
                <a:gd name="T91" fmla="*/ 20 h 34"/>
                <a:gd name="T92" fmla="*/ 32 w 44"/>
                <a:gd name="T93" fmla="*/ 20 h 34"/>
                <a:gd name="T94" fmla="*/ 32 w 44"/>
                <a:gd name="T95" fmla="*/ 18 h 34"/>
                <a:gd name="T96" fmla="*/ 34 w 44"/>
                <a:gd name="T97" fmla="*/ 18 h 34"/>
                <a:gd name="T98" fmla="*/ 34 w 44"/>
                <a:gd name="T99" fmla="*/ 16 h 34"/>
                <a:gd name="T100" fmla="*/ 34 w 44"/>
                <a:gd name="T101" fmla="*/ 14 h 34"/>
                <a:gd name="T102" fmla="*/ 36 w 44"/>
                <a:gd name="T103" fmla="*/ 14 h 34"/>
                <a:gd name="T104" fmla="*/ 36 w 44"/>
                <a:gd name="T105" fmla="*/ 14 h 34"/>
                <a:gd name="T106" fmla="*/ 38 w 44"/>
                <a:gd name="T107" fmla="*/ 16 h 34"/>
                <a:gd name="T108" fmla="*/ 40 w 44"/>
                <a:gd name="T109" fmla="*/ 16 h 34"/>
                <a:gd name="T110" fmla="*/ 42 w 44"/>
                <a:gd name="T111" fmla="*/ 16 h 34"/>
                <a:gd name="T112" fmla="*/ 42 w 44"/>
                <a:gd name="T113" fmla="*/ 16 h 34"/>
                <a:gd name="T114" fmla="*/ 42 w 44"/>
                <a:gd name="T115" fmla="*/ 16 h 34"/>
                <a:gd name="T116" fmla="*/ 42 w 44"/>
                <a:gd name="T117" fmla="*/ 16 h 34"/>
                <a:gd name="T118" fmla="*/ 44 w 44"/>
                <a:gd name="T119" fmla="*/ 16 h 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4" h="34">
                  <a:moveTo>
                    <a:pt x="44" y="16"/>
                  </a:moveTo>
                  <a:lnTo>
                    <a:pt x="42" y="16"/>
                  </a:lnTo>
                  <a:lnTo>
                    <a:pt x="42" y="14"/>
                  </a:lnTo>
                  <a:lnTo>
                    <a:pt x="40" y="12"/>
                  </a:lnTo>
                  <a:lnTo>
                    <a:pt x="38" y="12"/>
                  </a:lnTo>
                  <a:lnTo>
                    <a:pt x="36" y="12"/>
                  </a:lnTo>
                  <a:lnTo>
                    <a:pt x="34" y="12"/>
                  </a:lnTo>
                  <a:lnTo>
                    <a:pt x="34" y="10"/>
                  </a:lnTo>
                  <a:lnTo>
                    <a:pt x="34" y="8"/>
                  </a:lnTo>
                  <a:lnTo>
                    <a:pt x="34" y="6"/>
                  </a:lnTo>
                  <a:lnTo>
                    <a:pt x="32" y="4"/>
                  </a:lnTo>
                  <a:lnTo>
                    <a:pt x="32" y="2"/>
                  </a:lnTo>
                  <a:lnTo>
                    <a:pt x="30" y="2"/>
                  </a:lnTo>
                  <a:lnTo>
                    <a:pt x="30" y="0"/>
                  </a:lnTo>
                  <a:lnTo>
                    <a:pt x="28" y="0"/>
                  </a:lnTo>
                  <a:lnTo>
                    <a:pt x="26" y="2"/>
                  </a:lnTo>
                  <a:lnTo>
                    <a:pt x="24" y="0"/>
                  </a:lnTo>
                  <a:lnTo>
                    <a:pt x="24" y="2"/>
                  </a:lnTo>
                  <a:lnTo>
                    <a:pt x="22" y="2"/>
                  </a:lnTo>
                  <a:lnTo>
                    <a:pt x="20" y="2"/>
                  </a:lnTo>
                  <a:lnTo>
                    <a:pt x="20" y="4"/>
                  </a:lnTo>
                  <a:lnTo>
                    <a:pt x="18" y="6"/>
                  </a:lnTo>
                  <a:lnTo>
                    <a:pt x="16" y="6"/>
                  </a:lnTo>
                  <a:lnTo>
                    <a:pt x="16" y="8"/>
                  </a:lnTo>
                  <a:lnTo>
                    <a:pt x="14" y="8"/>
                  </a:lnTo>
                  <a:lnTo>
                    <a:pt x="16" y="10"/>
                  </a:lnTo>
                  <a:lnTo>
                    <a:pt x="14" y="10"/>
                  </a:lnTo>
                  <a:lnTo>
                    <a:pt x="12" y="10"/>
                  </a:lnTo>
                  <a:lnTo>
                    <a:pt x="12" y="8"/>
                  </a:lnTo>
                  <a:lnTo>
                    <a:pt x="10" y="8"/>
                  </a:lnTo>
                  <a:lnTo>
                    <a:pt x="8" y="10"/>
                  </a:lnTo>
                  <a:lnTo>
                    <a:pt x="8" y="12"/>
                  </a:lnTo>
                  <a:lnTo>
                    <a:pt x="6" y="14"/>
                  </a:lnTo>
                  <a:lnTo>
                    <a:pt x="6" y="16"/>
                  </a:lnTo>
                  <a:lnTo>
                    <a:pt x="6" y="18"/>
                  </a:lnTo>
                  <a:lnTo>
                    <a:pt x="6" y="20"/>
                  </a:lnTo>
                  <a:lnTo>
                    <a:pt x="4" y="20"/>
                  </a:lnTo>
                  <a:lnTo>
                    <a:pt x="4" y="22"/>
                  </a:lnTo>
                  <a:lnTo>
                    <a:pt x="2" y="22"/>
                  </a:lnTo>
                  <a:lnTo>
                    <a:pt x="2" y="24"/>
                  </a:lnTo>
                  <a:lnTo>
                    <a:pt x="0" y="24"/>
                  </a:lnTo>
                  <a:lnTo>
                    <a:pt x="0" y="26"/>
                  </a:lnTo>
                  <a:lnTo>
                    <a:pt x="0" y="28"/>
                  </a:lnTo>
                  <a:lnTo>
                    <a:pt x="0" y="30"/>
                  </a:lnTo>
                  <a:lnTo>
                    <a:pt x="2" y="30"/>
                  </a:lnTo>
                  <a:lnTo>
                    <a:pt x="2" y="32"/>
                  </a:lnTo>
                  <a:lnTo>
                    <a:pt x="4" y="32"/>
                  </a:lnTo>
                  <a:lnTo>
                    <a:pt x="4" y="34"/>
                  </a:lnTo>
                  <a:lnTo>
                    <a:pt x="6" y="34"/>
                  </a:lnTo>
                  <a:lnTo>
                    <a:pt x="8" y="34"/>
                  </a:lnTo>
                  <a:lnTo>
                    <a:pt x="8" y="32"/>
                  </a:lnTo>
                  <a:lnTo>
                    <a:pt x="10" y="32"/>
                  </a:lnTo>
                  <a:lnTo>
                    <a:pt x="12" y="32"/>
                  </a:lnTo>
                  <a:lnTo>
                    <a:pt x="14" y="30"/>
                  </a:lnTo>
                  <a:lnTo>
                    <a:pt x="14" y="28"/>
                  </a:lnTo>
                  <a:lnTo>
                    <a:pt x="14" y="26"/>
                  </a:lnTo>
                  <a:lnTo>
                    <a:pt x="14" y="24"/>
                  </a:lnTo>
                  <a:lnTo>
                    <a:pt x="16" y="24"/>
                  </a:lnTo>
                  <a:lnTo>
                    <a:pt x="16" y="22"/>
                  </a:lnTo>
                  <a:lnTo>
                    <a:pt x="16" y="24"/>
                  </a:lnTo>
                  <a:lnTo>
                    <a:pt x="16" y="22"/>
                  </a:lnTo>
                  <a:lnTo>
                    <a:pt x="18" y="22"/>
                  </a:lnTo>
                  <a:lnTo>
                    <a:pt x="20" y="20"/>
                  </a:lnTo>
                  <a:lnTo>
                    <a:pt x="22" y="20"/>
                  </a:lnTo>
                  <a:lnTo>
                    <a:pt x="24" y="20"/>
                  </a:lnTo>
                  <a:lnTo>
                    <a:pt x="26" y="20"/>
                  </a:lnTo>
                  <a:lnTo>
                    <a:pt x="28" y="20"/>
                  </a:lnTo>
                  <a:lnTo>
                    <a:pt x="30" y="20"/>
                  </a:lnTo>
                  <a:lnTo>
                    <a:pt x="32" y="20"/>
                  </a:lnTo>
                  <a:lnTo>
                    <a:pt x="32" y="18"/>
                  </a:lnTo>
                  <a:lnTo>
                    <a:pt x="34" y="18"/>
                  </a:lnTo>
                  <a:lnTo>
                    <a:pt x="34" y="16"/>
                  </a:lnTo>
                  <a:lnTo>
                    <a:pt x="34" y="14"/>
                  </a:lnTo>
                  <a:lnTo>
                    <a:pt x="36" y="14"/>
                  </a:lnTo>
                  <a:lnTo>
                    <a:pt x="38" y="16"/>
                  </a:lnTo>
                  <a:lnTo>
                    <a:pt x="40" y="16"/>
                  </a:lnTo>
                  <a:lnTo>
                    <a:pt x="42" y="16"/>
                  </a:lnTo>
                  <a:lnTo>
                    <a:pt x="40" y="16"/>
                  </a:lnTo>
                  <a:lnTo>
                    <a:pt x="42" y="16"/>
                  </a:lnTo>
                  <a:lnTo>
                    <a:pt x="44" y="16"/>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5" name="Freeform 554"/>
            <p:cNvSpPr>
              <a:spLocks/>
            </p:cNvSpPr>
            <p:nvPr/>
          </p:nvSpPr>
          <p:spPr bwMode="auto">
            <a:xfrm>
              <a:off x="541" y="3923"/>
              <a:ext cx="6" cy="4"/>
            </a:xfrm>
            <a:custGeom>
              <a:avLst/>
              <a:gdLst>
                <a:gd name="T0" fmla="*/ 4 w 6"/>
                <a:gd name="T1" fmla="*/ 2 h 4"/>
                <a:gd name="T2" fmla="*/ 4 w 6"/>
                <a:gd name="T3" fmla="*/ 4 h 4"/>
                <a:gd name="T4" fmla="*/ 4 w 6"/>
                <a:gd name="T5" fmla="*/ 4 h 4"/>
                <a:gd name="T6" fmla="*/ 4 w 6"/>
                <a:gd name="T7" fmla="*/ 4 h 4"/>
                <a:gd name="T8" fmla="*/ 4 w 6"/>
                <a:gd name="T9" fmla="*/ 4 h 4"/>
                <a:gd name="T10" fmla="*/ 4 w 6"/>
                <a:gd name="T11" fmla="*/ 4 h 4"/>
                <a:gd name="T12" fmla="*/ 4 w 6"/>
                <a:gd name="T13" fmla="*/ 4 h 4"/>
                <a:gd name="T14" fmla="*/ 6 w 6"/>
                <a:gd name="T15" fmla="*/ 4 h 4"/>
                <a:gd name="T16" fmla="*/ 4 w 6"/>
                <a:gd name="T17" fmla="*/ 4 h 4"/>
                <a:gd name="T18" fmla="*/ 6 w 6"/>
                <a:gd name="T19" fmla="*/ 4 h 4"/>
                <a:gd name="T20" fmla="*/ 6 w 6"/>
                <a:gd name="T21" fmla="*/ 4 h 4"/>
                <a:gd name="T22" fmla="*/ 6 w 6"/>
                <a:gd name="T23" fmla="*/ 4 h 4"/>
                <a:gd name="T24" fmla="*/ 6 w 6"/>
                <a:gd name="T25" fmla="*/ 4 h 4"/>
                <a:gd name="T26" fmla="*/ 6 w 6"/>
                <a:gd name="T27" fmla="*/ 4 h 4"/>
                <a:gd name="T28" fmla="*/ 6 w 6"/>
                <a:gd name="T29" fmla="*/ 2 h 4"/>
                <a:gd name="T30" fmla="*/ 6 w 6"/>
                <a:gd name="T31" fmla="*/ 2 h 4"/>
                <a:gd name="T32" fmla="*/ 4 w 6"/>
                <a:gd name="T33" fmla="*/ 2 h 4"/>
                <a:gd name="T34" fmla="*/ 6 w 6"/>
                <a:gd name="T35" fmla="*/ 2 h 4"/>
                <a:gd name="T36" fmla="*/ 4 w 6"/>
                <a:gd name="T37" fmla="*/ 0 h 4"/>
                <a:gd name="T38" fmla="*/ 4 w 6"/>
                <a:gd name="T39" fmla="*/ 0 h 4"/>
                <a:gd name="T40" fmla="*/ 4 w 6"/>
                <a:gd name="T41" fmla="*/ 2 h 4"/>
                <a:gd name="T42" fmla="*/ 4 w 6"/>
                <a:gd name="T43" fmla="*/ 2 h 4"/>
                <a:gd name="T44" fmla="*/ 4 w 6"/>
                <a:gd name="T45" fmla="*/ 2 h 4"/>
                <a:gd name="T46" fmla="*/ 4 w 6"/>
                <a:gd name="T47" fmla="*/ 0 h 4"/>
                <a:gd name="T48" fmla="*/ 4 w 6"/>
                <a:gd name="T49" fmla="*/ 0 h 4"/>
                <a:gd name="T50" fmla="*/ 4 w 6"/>
                <a:gd name="T51" fmla="*/ 0 h 4"/>
                <a:gd name="T52" fmla="*/ 4 w 6"/>
                <a:gd name="T53" fmla="*/ 2 h 4"/>
                <a:gd name="T54" fmla="*/ 4 w 6"/>
                <a:gd name="T55" fmla="*/ 2 h 4"/>
                <a:gd name="T56" fmla="*/ 4 w 6"/>
                <a:gd name="T57" fmla="*/ 2 h 4"/>
                <a:gd name="T58" fmla="*/ 4 w 6"/>
                <a:gd name="T59" fmla="*/ 2 h 4"/>
                <a:gd name="T60" fmla="*/ 4 w 6"/>
                <a:gd name="T61" fmla="*/ 0 h 4"/>
                <a:gd name="T62" fmla="*/ 4 w 6"/>
                <a:gd name="T63" fmla="*/ 0 h 4"/>
                <a:gd name="T64" fmla="*/ 2 w 6"/>
                <a:gd name="T65" fmla="*/ 0 h 4"/>
                <a:gd name="T66" fmla="*/ 2 w 6"/>
                <a:gd name="T67" fmla="*/ 0 h 4"/>
                <a:gd name="T68" fmla="*/ 2 w 6"/>
                <a:gd name="T69" fmla="*/ 0 h 4"/>
                <a:gd name="T70" fmla="*/ 2 w 6"/>
                <a:gd name="T71" fmla="*/ 0 h 4"/>
                <a:gd name="T72" fmla="*/ 2 w 6"/>
                <a:gd name="T73" fmla="*/ 0 h 4"/>
                <a:gd name="T74" fmla="*/ 0 w 6"/>
                <a:gd name="T75" fmla="*/ 2 h 4"/>
                <a:gd name="T76" fmla="*/ 0 w 6"/>
                <a:gd name="T77" fmla="*/ 2 h 4"/>
                <a:gd name="T78" fmla="*/ 0 w 6"/>
                <a:gd name="T79" fmla="*/ 2 h 4"/>
                <a:gd name="T80" fmla="*/ 0 w 6"/>
                <a:gd name="T81" fmla="*/ 2 h 4"/>
                <a:gd name="T82" fmla="*/ 0 w 6"/>
                <a:gd name="T83" fmla="*/ 4 h 4"/>
                <a:gd name="T84" fmla="*/ 0 w 6"/>
                <a:gd name="T85" fmla="*/ 4 h 4"/>
                <a:gd name="T86" fmla="*/ 2 w 6"/>
                <a:gd name="T87" fmla="*/ 4 h 4"/>
                <a:gd name="T88" fmla="*/ 2 w 6"/>
                <a:gd name="T89" fmla="*/ 4 h 4"/>
                <a:gd name="T90" fmla="*/ 2 w 6"/>
                <a:gd name="T91" fmla="*/ 4 h 4"/>
                <a:gd name="T92" fmla="*/ 2 w 6"/>
                <a:gd name="T93" fmla="*/ 4 h 4"/>
                <a:gd name="T94" fmla="*/ 2 w 6"/>
                <a:gd name="T95" fmla="*/ 4 h 4"/>
                <a:gd name="T96" fmla="*/ 2 w 6"/>
                <a:gd name="T97" fmla="*/ 4 h 4"/>
                <a:gd name="T98" fmla="*/ 2 w 6"/>
                <a:gd name="T99" fmla="*/ 4 h 4"/>
                <a:gd name="T100" fmla="*/ 2 w 6"/>
                <a:gd name="T101" fmla="*/ 4 h 4"/>
                <a:gd name="T102" fmla="*/ 2 w 6"/>
                <a:gd name="T103" fmla="*/ 2 h 4"/>
                <a:gd name="T104" fmla="*/ 2 w 6"/>
                <a:gd name="T105" fmla="*/ 2 h 4"/>
                <a:gd name="T106" fmla="*/ 2 w 6"/>
                <a:gd name="T107" fmla="*/ 2 h 4"/>
                <a:gd name="T108" fmla="*/ 4 w 6"/>
                <a:gd name="T109" fmla="*/ 2 h 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 h="4">
                  <a:moveTo>
                    <a:pt x="4" y="2"/>
                  </a:moveTo>
                  <a:lnTo>
                    <a:pt x="4" y="4"/>
                  </a:lnTo>
                  <a:lnTo>
                    <a:pt x="6" y="4"/>
                  </a:lnTo>
                  <a:lnTo>
                    <a:pt x="4" y="4"/>
                  </a:lnTo>
                  <a:lnTo>
                    <a:pt x="6" y="4"/>
                  </a:lnTo>
                  <a:lnTo>
                    <a:pt x="6" y="2"/>
                  </a:lnTo>
                  <a:lnTo>
                    <a:pt x="4" y="2"/>
                  </a:lnTo>
                  <a:lnTo>
                    <a:pt x="6" y="2"/>
                  </a:lnTo>
                  <a:lnTo>
                    <a:pt x="4" y="0"/>
                  </a:lnTo>
                  <a:lnTo>
                    <a:pt x="4" y="2"/>
                  </a:lnTo>
                  <a:lnTo>
                    <a:pt x="4" y="0"/>
                  </a:lnTo>
                  <a:lnTo>
                    <a:pt x="4" y="2"/>
                  </a:lnTo>
                  <a:lnTo>
                    <a:pt x="4" y="0"/>
                  </a:lnTo>
                  <a:lnTo>
                    <a:pt x="2" y="0"/>
                  </a:lnTo>
                  <a:lnTo>
                    <a:pt x="0" y="2"/>
                  </a:lnTo>
                  <a:lnTo>
                    <a:pt x="0" y="4"/>
                  </a:lnTo>
                  <a:lnTo>
                    <a:pt x="2" y="4"/>
                  </a:lnTo>
                  <a:lnTo>
                    <a:pt x="2" y="2"/>
                  </a:lnTo>
                  <a:lnTo>
                    <a:pt x="4"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6" name="Freeform 555"/>
            <p:cNvSpPr>
              <a:spLocks/>
            </p:cNvSpPr>
            <p:nvPr/>
          </p:nvSpPr>
          <p:spPr bwMode="auto">
            <a:xfrm>
              <a:off x="565" y="3939"/>
              <a:ext cx="2" cy="6"/>
            </a:xfrm>
            <a:custGeom>
              <a:avLst/>
              <a:gdLst>
                <a:gd name="T0" fmla="*/ 2 w 2"/>
                <a:gd name="T1" fmla="*/ 4 h 6"/>
                <a:gd name="T2" fmla="*/ 2 w 2"/>
                <a:gd name="T3" fmla="*/ 2 h 6"/>
                <a:gd name="T4" fmla="*/ 2 w 2"/>
                <a:gd name="T5" fmla="*/ 2 h 6"/>
                <a:gd name="T6" fmla="*/ 2 w 2"/>
                <a:gd name="T7" fmla="*/ 2 h 6"/>
                <a:gd name="T8" fmla="*/ 2 w 2"/>
                <a:gd name="T9" fmla="*/ 2 h 6"/>
                <a:gd name="T10" fmla="*/ 2 w 2"/>
                <a:gd name="T11" fmla="*/ 2 h 6"/>
                <a:gd name="T12" fmla="*/ 2 w 2"/>
                <a:gd name="T13" fmla="*/ 2 h 6"/>
                <a:gd name="T14" fmla="*/ 2 w 2"/>
                <a:gd name="T15" fmla="*/ 0 h 6"/>
                <a:gd name="T16" fmla="*/ 2 w 2"/>
                <a:gd name="T17" fmla="*/ 0 h 6"/>
                <a:gd name="T18" fmla="*/ 0 w 2"/>
                <a:gd name="T19" fmla="*/ 0 h 6"/>
                <a:gd name="T20" fmla="*/ 0 w 2"/>
                <a:gd name="T21" fmla="*/ 0 h 6"/>
                <a:gd name="T22" fmla="*/ 0 w 2"/>
                <a:gd name="T23" fmla="*/ 0 h 6"/>
                <a:gd name="T24" fmla="*/ 0 w 2"/>
                <a:gd name="T25" fmla="*/ 0 h 6"/>
                <a:gd name="T26" fmla="*/ 0 w 2"/>
                <a:gd name="T27" fmla="*/ 2 h 6"/>
                <a:gd name="T28" fmla="*/ 0 w 2"/>
                <a:gd name="T29" fmla="*/ 2 h 6"/>
                <a:gd name="T30" fmla="*/ 0 w 2"/>
                <a:gd name="T31" fmla="*/ 2 h 6"/>
                <a:gd name="T32" fmla="*/ 0 w 2"/>
                <a:gd name="T33" fmla="*/ 2 h 6"/>
                <a:gd name="T34" fmla="*/ 0 w 2"/>
                <a:gd name="T35" fmla="*/ 2 h 6"/>
                <a:gd name="T36" fmla="*/ 0 w 2"/>
                <a:gd name="T37" fmla="*/ 2 h 6"/>
                <a:gd name="T38" fmla="*/ 0 w 2"/>
                <a:gd name="T39" fmla="*/ 2 h 6"/>
                <a:gd name="T40" fmla="*/ 0 w 2"/>
                <a:gd name="T41" fmla="*/ 4 h 6"/>
                <a:gd name="T42" fmla="*/ 0 w 2"/>
                <a:gd name="T43" fmla="*/ 4 h 6"/>
                <a:gd name="T44" fmla="*/ 0 w 2"/>
                <a:gd name="T45" fmla="*/ 4 h 6"/>
                <a:gd name="T46" fmla="*/ 0 w 2"/>
                <a:gd name="T47" fmla="*/ 4 h 6"/>
                <a:gd name="T48" fmla="*/ 0 w 2"/>
                <a:gd name="T49" fmla="*/ 4 h 6"/>
                <a:gd name="T50" fmla="*/ 0 w 2"/>
                <a:gd name="T51" fmla="*/ 6 h 6"/>
                <a:gd name="T52" fmla="*/ 0 w 2"/>
                <a:gd name="T53" fmla="*/ 6 h 6"/>
                <a:gd name="T54" fmla="*/ 0 w 2"/>
                <a:gd name="T55" fmla="*/ 6 h 6"/>
                <a:gd name="T56" fmla="*/ 2 w 2"/>
                <a:gd name="T57" fmla="*/ 6 h 6"/>
                <a:gd name="T58" fmla="*/ 2 w 2"/>
                <a:gd name="T59" fmla="*/ 4 h 6"/>
                <a:gd name="T60" fmla="*/ 2 w 2"/>
                <a:gd name="T61" fmla="*/ 4 h 6"/>
                <a:gd name="T62" fmla="*/ 2 w 2"/>
                <a:gd name="T63" fmla="*/ 4 h 6"/>
                <a:gd name="T64" fmla="*/ 2 w 2"/>
                <a:gd name="T65" fmla="*/ 4 h 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 h="6">
                  <a:moveTo>
                    <a:pt x="2" y="4"/>
                  </a:moveTo>
                  <a:lnTo>
                    <a:pt x="2" y="4"/>
                  </a:lnTo>
                  <a:lnTo>
                    <a:pt x="2" y="2"/>
                  </a:lnTo>
                  <a:lnTo>
                    <a:pt x="2" y="0"/>
                  </a:lnTo>
                  <a:lnTo>
                    <a:pt x="0" y="0"/>
                  </a:lnTo>
                  <a:lnTo>
                    <a:pt x="0" y="2"/>
                  </a:lnTo>
                  <a:lnTo>
                    <a:pt x="0" y="4"/>
                  </a:lnTo>
                  <a:lnTo>
                    <a:pt x="0" y="6"/>
                  </a:lnTo>
                  <a:lnTo>
                    <a:pt x="2" y="6"/>
                  </a:lnTo>
                  <a:lnTo>
                    <a:pt x="2"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7" name="Freeform 556"/>
            <p:cNvSpPr>
              <a:spLocks/>
            </p:cNvSpPr>
            <p:nvPr/>
          </p:nvSpPr>
          <p:spPr bwMode="auto">
            <a:xfrm>
              <a:off x="567" y="3943"/>
              <a:ext cx="4" cy="4"/>
            </a:xfrm>
            <a:custGeom>
              <a:avLst/>
              <a:gdLst>
                <a:gd name="T0" fmla="*/ 4 w 4"/>
                <a:gd name="T1" fmla="*/ 2 h 4"/>
                <a:gd name="T2" fmla="*/ 4 w 4"/>
                <a:gd name="T3" fmla="*/ 2 h 4"/>
                <a:gd name="T4" fmla="*/ 4 w 4"/>
                <a:gd name="T5" fmla="*/ 2 h 4"/>
                <a:gd name="T6" fmla="*/ 2 w 4"/>
                <a:gd name="T7" fmla="*/ 2 h 4"/>
                <a:gd name="T8" fmla="*/ 2 w 4"/>
                <a:gd name="T9" fmla="*/ 2 h 4"/>
                <a:gd name="T10" fmla="*/ 2 w 4"/>
                <a:gd name="T11" fmla="*/ 2 h 4"/>
                <a:gd name="T12" fmla="*/ 2 w 4"/>
                <a:gd name="T13" fmla="*/ 2 h 4"/>
                <a:gd name="T14" fmla="*/ 2 w 4"/>
                <a:gd name="T15" fmla="*/ 2 h 4"/>
                <a:gd name="T16" fmla="*/ 2 w 4"/>
                <a:gd name="T17" fmla="*/ 2 h 4"/>
                <a:gd name="T18" fmla="*/ 2 w 4"/>
                <a:gd name="T19" fmla="*/ 0 h 4"/>
                <a:gd name="T20" fmla="*/ 2 w 4"/>
                <a:gd name="T21" fmla="*/ 0 h 4"/>
                <a:gd name="T22" fmla="*/ 2 w 4"/>
                <a:gd name="T23" fmla="*/ 2 h 4"/>
                <a:gd name="T24" fmla="*/ 2 w 4"/>
                <a:gd name="T25" fmla="*/ 2 h 4"/>
                <a:gd name="T26" fmla="*/ 2 w 4"/>
                <a:gd name="T27" fmla="*/ 2 h 4"/>
                <a:gd name="T28" fmla="*/ 2 w 4"/>
                <a:gd name="T29" fmla="*/ 2 h 4"/>
                <a:gd name="T30" fmla="*/ 0 w 4"/>
                <a:gd name="T31" fmla="*/ 2 h 4"/>
                <a:gd name="T32" fmla="*/ 2 w 4"/>
                <a:gd name="T33" fmla="*/ 2 h 4"/>
                <a:gd name="T34" fmla="*/ 2 w 4"/>
                <a:gd name="T35" fmla="*/ 2 h 4"/>
                <a:gd name="T36" fmla="*/ 2 w 4"/>
                <a:gd name="T37" fmla="*/ 2 h 4"/>
                <a:gd name="T38" fmla="*/ 2 w 4"/>
                <a:gd name="T39" fmla="*/ 2 h 4"/>
                <a:gd name="T40" fmla="*/ 2 w 4"/>
                <a:gd name="T41" fmla="*/ 2 h 4"/>
                <a:gd name="T42" fmla="*/ 2 w 4"/>
                <a:gd name="T43" fmla="*/ 2 h 4"/>
                <a:gd name="T44" fmla="*/ 2 w 4"/>
                <a:gd name="T45" fmla="*/ 4 h 4"/>
                <a:gd name="T46" fmla="*/ 2 w 4"/>
                <a:gd name="T47" fmla="*/ 4 h 4"/>
                <a:gd name="T48" fmla="*/ 2 w 4"/>
                <a:gd name="T49" fmla="*/ 4 h 4"/>
                <a:gd name="T50" fmla="*/ 2 w 4"/>
                <a:gd name="T51" fmla="*/ 4 h 4"/>
                <a:gd name="T52" fmla="*/ 2 w 4"/>
                <a:gd name="T53" fmla="*/ 4 h 4"/>
                <a:gd name="T54" fmla="*/ 2 w 4"/>
                <a:gd name="T55" fmla="*/ 4 h 4"/>
                <a:gd name="T56" fmla="*/ 2 w 4"/>
                <a:gd name="T57" fmla="*/ 4 h 4"/>
                <a:gd name="T58" fmla="*/ 2 w 4"/>
                <a:gd name="T59" fmla="*/ 4 h 4"/>
                <a:gd name="T60" fmla="*/ 4 w 4"/>
                <a:gd name="T61" fmla="*/ 4 h 4"/>
                <a:gd name="T62" fmla="*/ 4 w 4"/>
                <a:gd name="T63" fmla="*/ 4 h 4"/>
                <a:gd name="T64" fmla="*/ 4 w 4"/>
                <a:gd name="T65" fmla="*/ 2 h 4"/>
                <a:gd name="T66" fmla="*/ 4 w 4"/>
                <a:gd name="T67" fmla="*/ 2 h 4"/>
                <a:gd name="T68" fmla="*/ 4 w 4"/>
                <a:gd name="T69" fmla="*/ 2 h 4"/>
                <a:gd name="T70" fmla="*/ 4 w 4"/>
                <a:gd name="T71" fmla="*/ 2 h 4"/>
                <a:gd name="T72" fmla="*/ 4 w 4"/>
                <a:gd name="T73" fmla="*/ 2 h 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 h="4">
                  <a:moveTo>
                    <a:pt x="4" y="2"/>
                  </a:moveTo>
                  <a:lnTo>
                    <a:pt x="4" y="2"/>
                  </a:lnTo>
                  <a:lnTo>
                    <a:pt x="2" y="2"/>
                  </a:lnTo>
                  <a:lnTo>
                    <a:pt x="2" y="0"/>
                  </a:lnTo>
                  <a:lnTo>
                    <a:pt x="2" y="2"/>
                  </a:lnTo>
                  <a:lnTo>
                    <a:pt x="0" y="2"/>
                  </a:lnTo>
                  <a:lnTo>
                    <a:pt x="2" y="2"/>
                  </a:lnTo>
                  <a:lnTo>
                    <a:pt x="2" y="4"/>
                  </a:lnTo>
                  <a:lnTo>
                    <a:pt x="4" y="4"/>
                  </a:lnTo>
                  <a:lnTo>
                    <a:pt x="4"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8" name="Freeform 557"/>
            <p:cNvSpPr>
              <a:spLocks/>
            </p:cNvSpPr>
            <p:nvPr/>
          </p:nvSpPr>
          <p:spPr bwMode="auto">
            <a:xfrm>
              <a:off x="537" y="3929"/>
              <a:ext cx="6" cy="4"/>
            </a:xfrm>
            <a:custGeom>
              <a:avLst/>
              <a:gdLst>
                <a:gd name="T0" fmla="*/ 6 w 6"/>
                <a:gd name="T1" fmla="*/ 0 h 4"/>
                <a:gd name="T2" fmla="*/ 6 w 6"/>
                <a:gd name="T3" fmla="*/ 0 h 4"/>
                <a:gd name="T4" fmla="*/ 6 w 6"/>
                <a:gd name="T5" fmla="*/ 0 h 4"/>
                <a:gd name="T6" fmla="*/ 6 w 6"/>
                <a:gd name="T7" fmla="*/ 0 h 4"/>
                <a:gd name="T8" fmla="*/ 6 w 6"/>
                <a:gd name="T9" fmla="*/ 0 h 4"/>
                <a:gd name="T10" fmla="*/ 6 w 6"/>
                <a:gd name="T11" fmla="*/ 0 h 4"/>
                <a:gd name="T12" fmla="*/ 6 w 6"/>
                <a:gd name="T13" fmla="*/ 0 h 4"/>
                <a:gd name="T14" fmla="*/ 6 w 6"/>
                <a:gd name="T15" fmla="*/ 0 h 4"/>
                <a:gd name="T16" fmla="*/ 4 w 6"/>
                <a:gd name="T17" fmla="*/ 0 h 4"/>
                <a:gd name="T18" fmla="*/ 4 w 6"/>
                <a:gd name="T19" fmla="*/ 0 h 4"/>
                <a:gd name="T20" fmla="*/ 4 w 6"/>
                <a:gd name="T21" fmla="*/ 0 h 4"/>
                <a:gd name="T22" fmla="*/ 4 w 6"/>
                <a:gd name="T23" fmla="*/ 0 h 4"/>
                <a:gd name="T24" fmla="*/ 4 w 6"/>
                <a:gd name="T25" fmla="*/ 0 h 4"/>
                <a:gd name="T26" fmla="*/ 4 w 6"/>
                <a:gd name="T27" fmla="*/ 0 h 4"/>
                <a:gd name="T28" fmla="*/ 4 w 6"/>
                <a:gd name="T29" fmla="*/ 0 h 4"/>
                <a:gd name="T30" fmla="*/ 2 w 6"/>
                <a:gd name="T31" fmla="*/ 0 h 4"/>
                <a:gd name="T32" fmla="*/ 2 w 6"/>
                <a:gd name="T33" fmla="*/ 0 h 4"/>
                <a:gd name="T34" fmla="*/ 2 w 6"/>
                <a:gd name="T35" fmla="*/ 0 h 4"/>
                <a:gd name="T36" fmla="*/ 2 w 6"/>
                <a:gd name="T37" fmla="*/ 0 h 4"/>
                <a:gd name="T38" fmla="*/ 2 w 6"/>
                <a:gd name="T39" fmla="*/ 0 h 4"/>
                <a:gd name="T40" fmla="*/ 2 w 6"/>
                <a:gd name="T41" fmla="*/ 0 h 4"/>
                <a:gd name="T42" fmla="*/ 2 w 6"/>
                <a:gd name="T43" fmla="*/ 0 h 4"/>
                <a:gd name="T44" fmla="*/ 2 w 6"/>
                <a:gd name="T45" fmla="*/ 0 h 4"/>
                <a:gd name="T46" fmla="*/ 2 w 6"/>
                <a:gd name="T47" fmla="*/ 2 h 4"/>
                <a:gd name="T48" fmla="*/ 2 w 6"/>
                <a:gd name="T49" fmla="*/ 2 h 4"/>
                <a:gd name="T50" fmla="*/ 2 w 6"/>
                <a:gd name="T51" fmla="*/ 2 h 4"/>
                <a:gd name="T52" fmla="*/ 0 w 6"/>
                <a:gd name="T53" fmla="*/ 2 h 4"/>
                <a:gd name="T54" fmla="*/ 0 w 6"/>
                <a:gd name="T55" fmla="*/ 2 h 4"/>
                <a:gd name="T56" fmla="*/ 2 w 6"/>
                <a:gd name="T57" fmla="*/ 2 h 4"/>
                <a:gd name="T58" fmla="*/ 2 w 6"/>
                <a:gd name="T59" fmla="*/ 2 h 4"/>
                <a:gd name="T60" fmla="*/ 2 w 6"/>
                <a:gd name="T61" fmla="*/ 2 h 4"/>
                <a:gd name="T62" fmla="*/ 2 w 6"/>
                <a:gd name="T63" fmla="*/ 2 h 4"/>
                <a:gd name="T64" fmla="*/ 2 w 6"/>
                <a:gd name="T65" fmla="*/ 2 h 4"/>
                <a:gd name="T66" fmla="*/ 2 w 6"/>
                <a:gd name="T67" fmla="*/ 4 h 4"/>
                <a:gd name="T68" fmla="*/ 2 w 6"/>
                <a:gd name="T69" fmla="*/ 4 h 4"/>
                <a:gd name="T70" fmla="*/ 2 w 6"/>
                <a:gd name="T71" fmla="*/ 2 h 4"/>
                <a:gd name="T72" fmla="*/ 4 w 6"/>
                <a:gd name="T73" fmla="*/ 2 h 4"/>
                <a:gd name="T74" fmla="*/ 4 w 6"/>
                <a:gd name="T75" fmla="*/ 2 h 4"/>
                <a:gd name="T76" fmla="*/ 4 w 6"/>
                <a:gd name="T77" fmla="*/ 2 h 4"/>
                <a:gd name="T78" fmla="*/ 4 w 6"/>
                <a:gd name="T79" fmla="*/ 4 h 4"/>
                <a:gd name="T80" fmla="*/ 4 w 6"/>
                <a:gd name="T81" fmla="*/ 2 h 4"/>
                <a:gd name="T82" fmla="*/ 4 w 6"/>
                <a:gd name="T83" fmla="*/ 4 h 4"/>
                <a:gd name="T84" fmla="*/ 4 w 6"/>
                <a:gd name="T85" fmla="*/ 4 h 4"/>
                <a:gd name="T86" fmla="*/ 4 w 6"/>
                <a:gd name="T87" fmla="*/ 4 h 4"/>
                <a:gd name="T88" fmla="*/ 4 w 6"/>
                <a:gd name="T89" fmla="*/ 4 h 4"/>
                <a:gd name="T90" fmla="*/ 4 w 6"/>
                <a:gd name="T91" fmla="*/ 4 h 4"/>
                <a:gd name="T92" fmla="*/ 4 w 6"/>
                <a:gd name="T93" fmla="*/ 4 h 4"/>
                <a:gd name="T94" fmla="*/ 4 w 6"/>
                <a:gd name="T95" fmla="*/ 4 h 4"/>
                <a:gd name="T96" fmla="*/ 6 w 6"/>
                <a:gd name="T97" fmla="*/ 4 h 4"/>
                <a:gd name="T98" fmla="*/ 6 w 6"/>
                <a:gd name="T99" fmla="*/ 4 h 4"/>
                <a:gd name="T100" fmla="*/ 6 w 6"/>
                <a:gd name="T101" fmla="*/ 4 h 4"/>
                <a:gd name="T102" fmla="*/ 6 w 6"/>
                <a:gd name="T103" fmla="*/ 4 h 4"/>
                <a:gd name="T104" fmla="*/ 6 w 6"/>
                <a:gd name="T105" fmla="*/ 4 h 4"/>
                <a:gd name="T106" fmla="*/ 6 w 6"/>
                <a:gd name="T107" fmla="*/ 4 h 4"/>
                <a:gd name="T108" fmla="*/ 6 w 6"/>
                <a:gd name="T109" fmla="*/ 2 h 4"/>
                <a:gd name="T110" fmla="*/ 6 w 6"/>
                <a:gd name="T111" fmla="*/ 2 h 4"/>
                <a:gd name="T112" fmla="*/ 6 w 6"/>
                <a:gd name="T113" fmla="*/ 2 h 4"/>
                <a:gd name="T114" fmla="*/ 6 w 6"/>
                <a:gd name="T115" fmla="*/ 0 h 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 h="4">
                  <a:moveTo>
                    <a:pt x="6" y="0"/>
                  </a:moveTo>
                  <a:lnTo>
                    <a:pt x="6" y="0"/>
                  </a:lnTo>
                  <a:lnTo>
                    <a:pt x="4" y="0"/>
                  </a:lnTo>
                  <a:lnTo>
                    <a:pt x="2" y="0"/>
                  </a:lnTo>
                  <a:lnTo>
                    <a:pt x="2" y="2"/>
                  </a:lnTo>
                  <a:lnTo>
                    <a:pt x="0" y="2"/>
                  </a:lnTo>
                  <a:lnTo>
                    <a:pt x="2" y="2"/>
                  </a:lnTo>
                  <a:lnTo>
                    <a:pt x="2" y="4"/>
                  </a:lnTo>
                  <a:lnTo>
                    <a:pt x="2" y="2"/>
                  </a:lnTo>
                  <a:lnTo>
                    <a:pt x="4" y="2"/>
                  </a:lnTo>
                  <a:lnTo>
                    <a:pt x="4" y="4"/>
                  </a:lnTo>
                  <a:lnTo>
                    <a:pt x="4" y="2"/>
                  </a:lnTo>
                  <a:lnTo>
                    <a:pt x="4" y="4"/>
                  </a:lnTo>
                  <a:lnTo>
                    <a:pt x="6" y="4"/>
                  </a:lnTo>
                  <a:lnTo>
                    <a:pt x="6" y="2"/>
                  </a:lnTo>
                  <a:lnTo>
                    <a:pt x="6"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19" name="Freeform 558"/>
            <p:cNvSpPr>
              <a:spLocks/>
            </p:cNvSpPr>
            <p:nvPr/>
          </p:nvSpPr>
          <p:spPr bwMode="auto">
            <a:xfrm>
              <a:off x="507" y="3941"/>
              <a:ext cx="6" cy="6"/>
            </a:xfrm>
            <a:custGeom>
              <a:avLst/>
              <a:gdLst>
                <a:gd name="T0" fmla="*/ 6 w 6"/>
                <a:gd name="T1" fmla="*/ 2 h 6"/>
                <a:gd name="T2" fmla="*/ 4 w 6"/>
                <a:gd name="T3" fmla="*/ 2 h 6"/>
                <a:gd name="T4" fmla="*/ 4 w 6"/>
                <a:gd name="T5" fmla="*/ 2 h 6"/>
                <a:gd name="T6" fmla="*/ 4 w 6"/>
                <a:gd name="T7" fmla="*/ 0 h 6"/>
                <a:gd name="T8" fmla="*/ 4 w 6"/>
                <a:gd name="T9" fmla="*/ 0 h 6"/>
                <a:gd name="T10" fmla="*/ 2 w 6"/>
                <a:gd name="T11" fmla="*/ 0 h 6"/>
                <a:gd name="T12" fmla="*/ 2 w 6"/>
                <a:gd name="T13" fmla="*/ 0 h 6"/>
                <a:gd name="T14" fmla="*/ 2 w 6"/>
                <a:gd name="T15" fmla="*/ 0 h 6"/>
                <a:gd name="T16" fmla="*/ 2 w 6"/>
                <a:gd name="T17" fmla="*/ 0 h 6"/>
                <a:gd name="T18" fmla="*/ 0 w 6"/>
                <a:gd name="T19" fmla="*/ 0 h 6"/>
                <a:gd name="T20" fmla="*/ 0 w 6"/>
                <a:gd name="T21" fmla="*/ 2 h 6"/>
                <a:gd name="T22" fmla="*/ 0 w 6"/>
                <a:gd name="T23" fmla="*/ 2 h 6"/>
                <a:gd name="T24" fmla="*/ 0 w 6"/>
                <a:gd name="T25" fmla="*/ 2 h 6"/>
                <a:gd name="T26" fmla="*/ 0 w 6"/>
                <a:gd name="T27" fmla="*/ 2 h 6"/>
                <a:gd name="T28" fmla="*/ 2 w 6"/>
                <a:gd name="T29" fmla="*/ 2 h 6"/>
                <a:gd name="T30" fmla="*/ 2 w 6"/>
                <a:gd name="T31" fmla="*/ 4 h 6"/>
                <a:gd name="T32" fmla="*/ 2 w 6"/>
                <a:gd name="T33" fmla="*/ 2 h 6"/>
                <a:gd name="T34" fmla="*/ 2 w 6"/>
                <a:gd name="T35" fmla="*/ 2 h 6"/>
                <a:gd name="T36" fmla="*/ 2 w 6"/>
                <a:gd name="T37" fmla="*/ 2 h 6"/>
                <a:gd name="T38" fmla="*/ 2 w 6"/>
                <a:gd name="T39" fmla="*/ 0 h 6"/>
                <a:gd name="T40" fmla="*/ 2 w 6"/>
                <a:gd name="T41" fmla="*/ 0 h 6"/>
                <a:gd name="T42" fmla="*/ 2 w 6"/>
                <a:gd name="T43" fmla="*/ 2 h 6"/>
                <a:gd name="T44" fmla="*/ 2 w 6"/>
                <a:gd name="T45" fmla="*/ 2 h 6"/>
                <a:gd name="T46" fmla="*/ 2 w 6"/>
                <a:gd name="T47" fmla="*/ 2 h 6"/>
                <a:gd name="T48" fmla="*/ 2 w 6"/>
                <a:gd name="T49" fmla="*/ 4 h 6"/>
                <a:gd name="T50" fmla="*/ 2 w 6"/>
                <a:gd name="T51" fmla="*/ 4 h 6"/>
                <a:gd name="T52" fmla="*/ 2 w 6"/>
                <a:gd name="T53" fmla="*/ 4 h 6"/>
                <a:gd name="T54" fmla="*/ 4 w 6"/>
                <a:gd name="T55" fmla="*/ 6 h 6"/>
                <a:gd name="T56" fmla="*/ 4 w 6"/>
                <a:gd name="T57" fmla="*/ 6 h 6"/>
                <a:gd name="T58" fmla="*/ 4 w 6"/>
                <a:gd name="T59" fmla="*/ 4 h 6"/>
                <a:gd name="T60" fmla="*/ 4 w 6"/>
                <a:gd name="T61" fmla="*/ 4 h 6"/>
                <a:gd name="T62" fmla="*/ 6 w 6"/>
                <a:gd name="T63" fmla="*/ 4 h 6"/>
                <a:gd name="T64" fmla="*/ 6 w 6"/>
                <a:gd name="T65" fmla="*/ 4 h 6"/>
                <a:gd name="T66" fmla="*/ 6 w 6"/>
                <a:gd name="T67" fmla="*/ 2 h 6"/>
                <a:gd name="T68" fmla="*/ 6 w 6"/>
                <a:gd name="T69" fmla="*/ 2 h 6"/>
                <a:gd name="T70" fmla="*/ 6 w 6"/>
                <a:gd name="T71" fmla="*/ 2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 h="6">
                  <a:moveTo>
                    <a:pt x="6" y="2"/>
                  </a:moveTo>
                  <a:lnTo>
                    <a:pt x="6" y="2"/>
                  </a:lnTo>
                  <a:lnTo>
                    <a:pt x="4" y="2"/>
                  </a:lnTo>
                  <a:lnTo>
                    <a:pt x="4" y="0"/>
                  </a:lnTo>
                  <a:lnTo>
                    <a:pt x="2" y="0"/>
                  </a:lnTo>
                  <a:lnTo>
                    <a:pt x="0" y="0"/>
                  </a:lnTo>
                  <a:lnTo>
                    <a:pt x="0" y="2"/>
                  </a:lnTo>
                  <a:lnTo>
                    <a:pt x="2" y="2"/>
                  </a:lnTo>
                  <a:lnTo>
                    <a:pt x="2" y="4"/>
                  </a:lnTo>
                  <a:lnTo>
                    <a:pt x="2" y="2"/>
                  </a:lnTo>
                  <a:lnTo>
                    <a:pt x="2" y="0"/>
                  </a:lnTo>
                  <a:lnTo>
                    <a:pt x="2" y="2"/>
                  </a:lnTo>
                  <a:lnTo>
                    <a:pt x="2" y="4"/>
                  </a:lnTo>
                  <a:lnTo>
                    <a:pt x="4" y="6"/>
                  </a:lnTo>
                  <a:lnTo>
                    <a:pt x="4" y="4"/>
                  </a:lnTo>
                  <a:lnTo>
                    <a:pt x="6" y="4"/>
                  </a:lnTo>
                  <a:lnTo>
                    <a:pt x="4" y="4"/>
                  </a:lnTo>
                  <a:lnTo>
                    <a:pt x="6" y="4"/>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0" name="Freeform 559"/>
            <p:cNvSpPr>
              <a:spLocks/>
            </p:cNvSpPr>
            <p:nvPr/>
          </p:nvSpPr>
          <p:spPr bwMode="auto">
            <a:xfrm>
              <a:off x="497" y="3977"/>
              <a:ext cx="2" cy="2"/>
            </a:xfrm>
            <a:custGeom>
              <a:avLst/>
              <a:gdLst>
                <a:gd name="T0" fmla="*/ 2 w 2"/>
                <a:gd name="T1" fmla="*/ 2 h 2"/>
                <a:gd name="T2" fmla="*/ 2 w 2"/>
                <a:gd name="T3" fmla="*/ 2 h 2"/>
                <a:gd name="T4" fmla="*/ 2 w 2"/>
                <a:gd name="T5" fmla="*/ 0 h 2"/>
                <a:gd name="T6" fmla="*/ 2 w 2"/>
                <a:gd name="T7" fmla="*/ 0 h 2"/>
                <a:gd name="T8" fmla="*/ 2 w 2"/>
                <a:gd name="T9" fmla="*/ 0 h 2"/>
                <a:gd name="T10" fmla="*/ 2 w 2"/>
                <a:gd name="T11" fmla="*/ 0 h 2"/>
                <a:gd name="T12" fmla="*/ 2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2 h 2"/>
                <a:gd name="T36" fmla="*/ 0 w 2"/>
                <a:gd name="T37" fmla="*/ 2 h 2"/>
                <a:gd name="T38" fmla="*/ 2 w 2"/>
                <a:gd name="T39" fmla="*/ 2 h 2"/>
                <a:gd name="T40" fmla="*/ 2 w 2"/>
                <a:gd name="T41" fmla="*/ 2 h 2"/>
                <a:gd name="T42" fmla="*/ 2 w 2"/>
                <a:gd name="T43" fmla="*/ 2 h 2"/>
                <a:gd name="T44" fmla="*/ 2 w 2"/>
                <a:gd name="T45" fmla="*/ 2 h 2"/>
                <a:gd name="T46" fmla="*/ 2 w 2"/>
                <a:gd name="T47" fmla="*/ 2 h 2"/>
                <a:gd name="T48" fmla="*/ 2 w 2"/>
                <a:gd name="T49" fmla="*/ 2 h 2"/>
                <a:gd name="T50" fmla="*/ 2 w 2"/>
                <a:gd name="T51" fmla="*/ 2 h 2"/>
                <a:gd name="T52" fmla="*/ 2 w 2"/>
                <a:gd name="T53" fmla="*/ 2 h 2"/>
                <a:gd name="T54" fmla="*/ 2 w 2"/>
                <a:gd name="T55" fmla="*/ 0 h 2"/>
                <a:gd name="T56" fmla="*/ 2 w 2"/>
                <a:gd name="T57" fmla="*/ 2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2" y="0"/>
                  </a:lnTo>
                  <a:lnTo>
                    <a:pt x="0" y="0"/>
                  </a:lnTo>
                  <a:lnTo>
                    <a:pt x="0" y="2"/>
                  </a:lnTo>
                  <a:lnTo>
                    <a:pt x="2" y="2"/>
                  </a:lnTo>
                  <a:lnTo>
                    <a:pt x="2" y="0"/>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1" name="Freeform 560"/>
            <p:cNvSpPr>
              <a:spLocks/>
            </p:cNvSpPr>
            <p:nvPr/>
          </p:nvSpPr>
          <p:spPr bwMode="auto">
            <a:xfrm>
              <a:off x="475" y="3933"/>
              <a:ext cx="2" cy="2"/>
            </a:xfrm>
            <a:custGeom>
              <a:avLst/>
              <a:gdLst>
                <a:gd name="T0" fmla="*/ 0 w 2"/>
                <a:gd name="T1" fmla="*/ 2 h 2"/>
                <a:gd name="T2" fmla="*/ 0 w 2"/>
                <a:gd name="T3" fmla="*/ 2 h 2"/>
                <a:gd name="T4" fmla="*/ 0 w 2"/>
                <a:gd name="T5" fmla="*/ 2 h 2"/>
                <a:gd name="T6" fmla="*/ 2 w 2"/>
                <a:gd name="T7" fmla="*/ 2 h 2"/>
                <a:gd name="T8" fmla="*/ 2 w 2"/>
                <a:gd name="T9" fmla="*/ 2 h 2"/>
                <a:gd name="T10" fmla="*/ 2 w 2"/>
                <a:gd name="T11" fmla="*/ 2 h 2"/>
                <a:gd name="T12" fmla="*/ 2 w 2"/>
                <a:gd name="T13" fmla="*/ 2 h 2"/>
                <a:gd name="T14" fmla="*/ 2 w 2"/>
                <a:gd name="T15" fmla="*/ 0 h 2"/>
                <a:gd name="T16" fmla="*/ 2 w 2"/>
                <a:gd name="T17" fmla="*/ 0 h 2"/>
                <a:gd name="T18" fmla="*/ 2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2 h 2"/>
                <a:gd name="T36" fmla="*/ 0 w 2"/>
                <a:gd name="T37" fmla="*/ 2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 h="2">
                  <a:moveTo>
                    <a:pt x="0" y="2"/>
                  </a:moveTo>
                  <a:lnTo>
                    <a:pt x="0" y="2"/>
                  </a:lnTo>
                  <a:lnTo>
                    <a:pt x="2" y="2"/>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2" name="Freeform 561"/>
            <p:cNvSpPr>
              <a:spLocks/>
            </p:cNvSpPr>
            <p:nvPr/>
          </p:nvSpPr>
          <p:spPr bwMode="auto">
            <a:xfrm>
              <a:off x="547" y="3929"/>
              <a:ext cx="2" cy="2"/>
            </a:xfrm>
            <a:custGeom>
              <a:avLst/>
              <a:gdLst>
                <a:gd name="T0" fmla="*/ 2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2 w 2"/>
                <a:gd name="T15" fmla="*/ 2 h 2"/>
                <a:gd name="T16" fmla="*/ 2 w 2"/>
                <a:gd name="T17" fmla="*/ 2 h 2"/>
                <a:gd name="T18" fmla="*/ 2 w 2"/>
                <a:gd name="T19" fmla="*/ 2 h 2"/>
                <a:gd name="T20" fmla="*/ 2 w 2"/>
                <a:gd name="T21" fmla="*/ 2 h 2"/>
                <a:gd name="T22" fmla="*/ 2 w 2"/>
                <a:gd name="T23" fmla="*/ 2 h 2"/>
                <a:gd name="T24" fmla="*/ 2 w 2"/>
                <a:gd name="T25" fmla="*/ 0 h 2"/>
                <a:gd name="T26" fmla="*/ 2 w 2"/>
                <a:gd name="T27" fmla="*/ 0 h 2"/>
                <a:gd name="T28" fmla="*/ 2 w 2"/>
                <a:gd name="T29" fmla="*/ 0 h 2"/>
                <a:gd name="T30" fmla="*/ 2 w 2"/>
                <a:gd name="T31" fmla="*/ 0 h 2"/>
                <a:gd name="T32" fmla="*/ 2 w 2"/>
                <a:gd name="T33" fmla="*/ 0 h 2"/>
                <a:gd name="T34" fmla="*/ 2 w 2"/>
                <a:gd name="T35" fmla="*/ 0 h 2"/>
                <a:gd name="T36" fmla="*/ 2 w 2"/>
                <a:gd name="T37" fmla="*/ 0 h 2"/>
                <a:gd name="T38" fmla="*/ 2 w 2"/>
                <a:gd name="T39" fmla="*/ 0 h 2"/>
                <a:gd name="T40" fmla="*/ 2 w 2"/>
                <a:gd name="T41" fmla="*/ 0 h 2"/>
                <a:gd name="T42" fmla="*/ 2 w 2"/>
                <a:gd name="T43" fmla="*/ 0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2" y="0"/>
                  </a:moveTo>
                  <a:lnTo>
                    <a:pt x="0" y="0"/>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3" name="Freeform 562"/>
            <p:cNvSpPr>
              <a:spLocks/>
            </p:cNvSpPr>
            <p:nvPr/>
          </p:nvSpPr>
          <p:spPr bwMode="auto">
            <a:xfrm>
              <a:off x="563" y="3951"/>
              <a:ext cx="2" cy="2"/>
            </a:xfrm>
            <a:custGeom>
              <a:avLst/>
              <a:gdLst>
                <a:gd name="T0" fmla="*/ 2 w 2"/>
                <a:gd name="T1" fmla="*/ 0 h 2"/>
                <a:gd name="T2" fmla="*/ 2 w 2"/>
                <a:gd name="T3" fmla="*/ 0 h 2"/>
                <a:gd name="T4" fmla="*/ 2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2 h 2"/>
                <a:gd name="T28" fmla="*/ 0 w 2"/>
                <a:gd name="T29" fmla="*/ 2 h 2"/>
                <a:gd name="T30" fmla="*/ 0 w 2"/>
                <a:gd name="T31" fmla="*/ 2 h 2"/>
                <a:gd name="T32" fmla="*/ 0 w 2"/>
                <a:gd name="T33" fmla="*/ 2 h 2"/>
                <a:gd name="T34" fmla="*/ 0 w 2"/>
                <a:gd name="T35" fmla="*/ 2 h 2"/>
                <a:gd name="T36" fmla="*/ 0 w 2"/>
                <a:gd name="T37" fmla="*/ 2 h 2"/>
                <a:gd name="T38" fmla="*/ 0 w 2"/>
                <a:gd name="T39" fmla="*/ 2 h 2"/>
                <a:gd name="T40" fmla="*/ 0 w 2"/>
                <a:gd name="T41" fmla="*/ 2 h 2"/>
                <a:gd name="T42" fmla="*/ 2 w 2"/>
                <a:gd name="T43" fmla="*/ 2 h 2"/>
                <a:gd name="T44" fmla="*/ 2 w 2"/>
                <a:gd name="T45" fmla="*/ 2 h 2"/>
                <a:gd name="T46" fmla="*/ 2 w 2"/>
                <a:gd name="T47" fmla="*/ 2 h 2"/>
                <a:gd name="T48" fmla="*/ 2 w 2"/>
                <a:gd name="T49" fmla="*/ 2 h 2"/>
                <a:gd name="T50" fmla="*/ 2 w 2"/>
                <a:gd name="T51" fmla="*/ 2 h 2"/>
                <a:gd name="T52" fmla="*/ 2 w 2"/>
                <a:gd name="T53" fmla="*/ 2 h 2"/>
                <a:gd name="T54" fmla="*/ 2 w 2"/>
                <a:gd name="T55" fmla="*/ 0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4" name="Freeform 563"/>
            <p:cNvSpPr>
              <a:spLocks/>
            </p:cNvSpPr>
            <p:nvPr/>
          </p:nvSpPr>
          <p:spPr bwMode="auto">
            <a:xfrm>
              <a:off x="557" y="3951"/>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2 h 2"/>
                <a:gd name="T30" fmla="*/ 2 w 2"/>
                <a:gd name="T31" fmla="*/ 2 h 2"/>
                <a:gd name="T32" fmla="*/ 2 w 2"/>
                <a:gd name="T33" fmla="*/ 0 h 2"/>
                <a:gd name="T34" fmla="*/ 2 w 2"/>
                <a:gd name="T35" fmla="*/ 0 h 2"/>
                <a:gd name="T36" fmla="*/ 2 w 2"/>
                <a:gd name="T37" fmla="*/ 0 h 2"/>
                <a:gd name="T38" fmla="*/ 2 w 2"/>
                <a:gd name="T39" fmla="*/ 0 h 2"/>
                <a:gd name="T40" fmla="*/ 2 w 2"/>
                <a:gd name="T41" fmla="*/ 0 h 2"/>
                <a:gd name="T42" fmla="*/ 2 w 2"/>
                <a:gd name="T43" fmla="*/ 0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2 w 2"/>
                <a:gd name="T57" fmla="*/ 0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0"/>
                  </a:moveTo>
                  <a:lnTo>
                    <a:pt x="2" y="0"/>
                  </a:lnTo>
                  <a:lnTo>
                    <a:pt x="0" y="0"/>
                  </a:lnTo>
                  <a:lnTo>
                    <a:pt x="0" y="2"/>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5" name="Freeform 564"/>
            <p:cNvSpPr>
              <a:spLocks/>
            </p:cNvSpPr>
            <p:nvPr/>
          </p:nvSpPr>
          <p:spPr bwMode="auto">
            <a:xfrm>
              <a:off x="555" y="3939"/>
              <a:ext cx="2" cy="2"/>
            </a:xfrm>
            <a:custGeom>
              <a:avLst/>
              <a:gdLst>
                <a:gd name="T0" fmla="*/ 0 w 2"/>
                <a:gd name="T1" fmla="*/ 0 h 2"/>
                <a:gd name="T2" fmla="*/ 0 w 2"/>
                <a:gd name="T3" fmla="*/ 0 h 2"/>
                <a:gd name="T4" fmla="*/ 0 w 2"/>
                <a:gd name="T5" fmla="*/ 2 h 2"/>
                <a:gd name="T6" fmla="*/ 0 w 2"/>
                <a:gd name="T7" fmla="*/ 2 h 2"/>
                <a:gd name="T8" fmla="*/ 2 w 2"/>
                <a:gd name="T9" fmla="*/ 2 h 2"/>
                <a:gd name="T10" fmla="*/ 2 w 2"/>
                <a:gd name="T11" fmla="*/ 0 h 2"/>
                <a:gd name="T12" fmla="*/ 2 w 2"/>
                <a:gd name="T13" fmla="*/ 0 h 2"/>
                <a:gd name="T14" fmla="*/ 2 w 2"/>
                <a:gd name="T15" fmla="*/ 0 h 2"/>
                <a:gd name="T16" fmla="*/ 2 w 2"/>
                <a:gd name="T17" fmla="*/ 0 h 2"/>
                <a:gd name="T18" fmla="*/ 2 w 2"/>
                <a:gd name="T19" fmla="*/ 0 h 2"/>
                <a:gd name="T20" fmla="*/ 2 w 2"/>
                <a:gd name="T21" fmla="*/ 0 h 2"/>
                <a:gd name="T22" fmla="*/ 2 w 2"/>
                <a:gd name="T23" fmla="*/ 0 h 2"/>
                <a:gd name="T24" fmla="*/ 2 w 2"/>
                <a:gd name="T25" fmla="*/ 0 h 2"/>
                <a:gd name="T26" fmla="*/ 2 w 2"/>
                <a:gd name="T27" fmla="*/ 0 h 2"/>
                <a:gd name="T28" fmla="*/ 0 w 2"/>
                <a:gd name="T29" fmla="*/ 0 h 2"/>
                <a:gd name="T30" fmla="*/ 0 w 2"/>
                <a:gd name="T31" fmla="*/ 0 h 2"/>
                <a:gd name="T32" fmla="*/ 0 w 2"/>
                <a:gd name="T33" fmla="*/ 0 h 2"/>
                <a:gd name="T34" fmla="*/ 0 w 2"/>
                <a:gd name="T35" fmla="*/ 0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0"/>
                  </a:moveTo>
                  <a:lnTo>
                    <a:pt x="0" y="0"/>
                  </a:lnTo>
                  <a:lnTo>
                    <a:pt x="0" y="2"/>
                  </a:lnTo>
                  <a:lnTo>
                    <a:pt x="2" y="2"/>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6" name="Freeform 565"/>
            <p:cNvSpPr>
              <a:spLocks/>
            </p:cNvSpPr>
            <p:nvPr/>
          </p:nvSpPr>
          <p:spPr bwMode="auto">
            <a:xfrm>
              <a:off x="517" y="3937"/>
              <a:ext cx="2" cy="4"/>
            </a:xfrm>
            <a:custGeom>
              <a:avLst/>
              <a:gdLst>
                <a:gd name="T0" fmla="*/ 2 w 2"/>
                <a:gd name="T1" fmla="*/ 0 h 4"/>
                <a:gd name="T2" fmla="*/ 2 w 2"/>
                <a:gd name="T3" fmla="*/ 2 h 4"/>
                <a:gd name="T4" fmla="*/ 2 w 2"/>
                <a:gd name="T5" fmla="*/ 2 h 4"/>
                <a:gd name="T6" fmla="*/ 0 w 2"/>
                <a:gd name="T7" fmla="*/ 0 h 4"/>
                <a:gd name="T8" fmla="*/ 0 w 2"/>
                <a:gd name="T9" fmla="*/ 2 h 4"/>
                <a:gd name="T10" fmla="*/ 0 w 2"/>
                <a:gd name="T11" fmla="*/ 2 h 4"/>
                <a:gd name="T12" fmla="*/ 0 w 2"/>
                <a:gd name="T13" fmla="*/ 2 h 4"/>
                <a:gd name="T14" fmla="*/ 0 w 2"/>
                <a:gd name="T15" fmla="*/ 2 h 4"/>
                <a:gd name="T16" fmla="*/ 0 w 2"/>
                <a:gd name="T17" fmla="*/ 2 h 4"/>
                <a:gd name="T18" fmla="*/ 0 w 2"/>
                <a:gd name="T19" fmla="*/ 2 h 4"/>
                <a:gd name="T20" fmla="*/ 2 w 2"/>
                <a:gd name="T21" fmla="*/ 4 h 4"/>
                <a:gd name="T22" fmla="*/ 2 w 2"/>
                <a:gd name="T23" fmla="*/ 4 h 4"/>
                <a:gd name="T24" fmla="*/ 2 w 2"/>
                <a:gd name="T25" fmla="*/ 4 h 4"/>
                <a:gd name="T26" fmla="*/ 2 w 2"/>
                <a:gd name="T27" fmla="*/ 4 h 4"/>
                <a:gd name="T28" fmla="*/ 2 w 2"/>
                <a:gd name="T29" fmla="*/ 4 h 4"/>
                <a:gd name="T30" fmla="*/ 2 w 2"/>
                <a:gd name="T31" fmla="*/ 4 h 4"/>
                <a:gd name="T32" fmla="*/ 2 w 2"/>
                <a:gd name="T33" fmla="*/ 2 h 4"/>
                <a:gd name="T34" fmla="*/ 2 w 2"/>
                <a:gd name="T35" fmla="*/ 2 h 4"/>
                <a:gd name="T36" fmla="*/ 2 w 2"/>
                <a:gd name="T37" fmla="*/ 2 h 4"/>
                <a:gd name="T38" fmla="*/ 2 w 2"/>
                <a:gd name="T39" fmla="*/ 2 h 4"/>
                <a:gd name="T40" fmla="*/ 2 w 2"/>
                <a:gd name="T41" fmla="*/ 2 h 4"/>
                <a:gd name="T42" fmla="*/ 2 w 2"/>
                <a:gd name="T43" fmla="*/ 2 h 4"/>
                <a:gd name="T44" fmla="*/ 2 w 2"/>
                <a:gd name="T45" fmla="*/ 2 h 4"/>
                <a:gd name="T46" fmla="*/ 2 w 2"/>
                <a:gd name="T47" fmla="*/ 0 h 4"/>
                <a:gd name="T48" fmla="*/ 2 w 2"/>
                <a:gd name="T49" fmla="*/ 0 h 4"/>
                <a:gd name="T50" fmla="*/ 2 w 2"/>
                <a:gd name="T51" fmla="*/ 0 h 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 h="4">
                  <a:moveTo>
                    <a:pt x="2" y="0"/>
                  </a:moveTo>
                  <a:lnTo>
                    <a:pt x="2" y="2"/>
                  </a:lnTo>
                  <a:lnTo>
                    <a:pt x="0" y="0"/>
                  </a:lnTo>
                  <a:lnTo>
                    <a:pt x="0" y="2"/>
                  </a:lnTo>
                  <a:lnTo>
                    <a:pt x="2" y="4"/>
                  </a:lnTo>
                  <a:lnTo>
                    <a:pt x="2" y="2"/>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7" name="Freeform 566"/>
            <p:cNvSpPr>
              <a:spLocks/>
            </p:cNvSpPr>
            <p:nvPr/>
          </p:nvSpPr>
          <p:spPr bwMode="auto">
            <a:xfrm>
              <a:off x="511" y="3937"/>
              <a:ext cx="4" cy="2"/>
            </a:xfrm>
            <a:custGeom>
              <a:avLst/>
              <a:gdLst>
                <a:gd name="T0" fmla="*/ 4 w 4"/>
                <a:gd name="T1" fmla="*/ 0 h 2"/>
                <a:gd name="T2" fmla="*/ 2 w 4"/>
                <a:gd name="T3" fmla="*/ 0 h 2"/>
                <a:gd name="T4" fmla="*/ 2 w 4"/>
                <a:gd name="T5" fmla="*/ 0 h 2"/>
                <a:gd name="T6" fmla="*/ 2 w 4"/>
                <a:gd name="T7" fmla="*/ 0 h 2"/>
                <a:gd name="T8" fmla="*/ 0 w 4"/>
                <a:gd name="T9" fmla="*/ 0 h 2"/>
                <a:gd name="T10" fmla="*/ 0 w 4"/>
                <a:gd name="T11" fmla="*/ 0 h 2"/>
                <a:gd name="T12" fmla="*/ 0 w 4"/>
                <a:gd name="T13" fmla="*/ 0 h 2"/>
                <a:gd name="T14" fmla="*/ 0 w 4"/>
                <a:gd name="T15" fmla="*/ 0 h 2"/>
                <a:gd name="T16" fmla="*/ 0 w 4"/>
                <a:gd name="T17" fmla="*/ 2 h 2"/>
                <a:gd name="T18" fmla="*/ 0 w 4"/>
                <a:gd name="T19" fmla="*/ 2 h 2"/>
                <a:gd name="T20" fmla="*/ 0 w 4"/>
                <a:gd name="T21" fmla="*/ 2 h 2"/>
                <a:gd name="T22" fmla="*/ 0 w 4"/>
                <a:gd name="T23" fmla="*/ 2 h 2"/>
                <a:gd name="T24" fmla="*/ 0 w 4"/>
                <a:gd name="T25" fmla="*/ 2 h 2"/>
                <a:gd name="T26" fmla="*/ 2 w 4"/>
                <a:gd name="T27" fmla="*/ 2 h 2"/>
                <a:gd name="T28" fmla="*/ 2 w 4"/>
                <a:gd name="T29" fmla="*/ 2 h 2"/>
                <a:gd name="T30" fmla="*/ 2 w 4"/>
                <a:gd name="T31" fmla="*/ 2 h 2"/>
                <a:gd name="T32" fmla="*/ 2 w 4"/>
                <a:gd name="T33" fmla="*/ 2 h 2"/>
                <a:gd name="T34" fmla="*/ 2 w 4"/>
                <a:gd name="T35" fmla="*/ 2 h 2"/>
                <a:gd name="T36" fmla="*/ 2 w 4"/>
                <a:gd name="T37" fmla="*/ 2 h 2"/>
                <a:gd name="T38" fmla="*/ 2 w 4"/>
                <a:gd name="T39" fmla="*/ 2 h 2"/>
                <a:gd name="T40" fmla="*/ 4 w 4"/>
                <a:gd name="T41" fmla="*/ 2 h 2"/>
                <a:gd name="T42" fmla="*/ 4 w 4"/>
                <a:gd name="T43" fmla="*/ 2 h 2"/>
                <a:gd name="T44" fmla="*/ 4 w 4"/>
                <a:gd name="T45" fmla="*/ 2 h 2"/>
                <a:gd name="T46" fmla="*/ 4 w 4"/>
                <a:gd name="T47" fmla="*/ 2 h 2"/>
                <a:gd name="T48" fmla="*/ 4 w 4"/>
                <a:gd name="T49" fmla="*/ 2 h 2"/>
                <a:gd name="T50" fmla="*/ 4 w 4"/>
                <a:gd name="T51" fmla="*/ 0 h 2"/>
                <a:gd name="T52" fmla="*/ 4 w 4"/>
                <a:gd name="T53" fmla="*/ 0 h 2"/>
                <a:gd name="T54" fmla="*/ 4 w 4"/>
                <a:gd name="T55" fmla="*/ 0 h 2"/>
                <a:gd name="T56" fmla="*/ 4 w 4"/>
                <a:gd name="T57" fmla="*/ 0 h 2"/>
                <a:gd name="T58" fmla="*/ 4 w 4"/>
                <a:gd name="T59" fmla="*/ 0 h 2"/>
                <a:gd name="T60" fmla="*/ 4 w 4"/>
                <a:gd name="T61" fmla="*/ 0 h 2"/>
                <a:gd name="T62" fmla="*/ 4 w 4"/>
                <a:gd name="T63" fmla="*/ 0 h 2"/>
                <a:gd name="T64" fmla="*/ 4 w 4"/>
                <a:gd name="T65" fmla="*/ 0 h 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 h="2">
                  <a:moveTo>
                    <a:pt x="4" y="0"/>
                  </a:moveTo>
                  <a:lnTo>
                    <a:pt x="2" y="0"/>
                  </a:lnTo>
                  <a:lnTo>
                    <a:pt x="0" y="0"/>
                  </a:lnTo>
                  <a:lnTo>
                    <a:pt x="0" y="2"/>
                  </a:lnTo>
                  <a:lnTo>
                    <a:pt x="2" y="2"/>
                  </a:lnTo>
                  <a:lnTo>
                    <a:pt x="4" y="2"/>
                  </a:lnTo>
                  <a:lnTo>
                    <a:pt x="4"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8" name="Freeform 567"/>
            <p:cNvSpPr>
              <a:spLocks/>
            </p:cNvSpPr>
            <p:nvPr/>
          </p:nvSpPr>
          <p:spPr bwMode="auto">
            <a:xfrm>
              <a:off x="513" y="3943"/>
              <a:ext cx="2" cy="2"/>
            </a:xfrm>
            <a:custGeom>
              <a:avLst/>
              <a:gdLst>
                <a:gd name="T0" fmla="*/ 2 w 2"/>
                <a:gd name="T1" fmla="*/ 2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0 h 2"/>
                <a:gd name="T16" fmla="*/ 2 w 2"/>
                <a:gd name="T17" fmla="*/ 2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2 w 2"/>
                <a:gd name="T37" fmla="*/ 2 h 2"/>
                <a:gd name="T38" fmla="*/ 2 w 2"/>
                <a:gd name="T39" fmla="*/ 2 h 2"/>
                <a:gd name="T40" fmla="*/ 2 w 2"/>
                <a:gd name="T41" fmla="*/ 2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2" y="2"/>
                  </a:moveTo>
                  <a:lnTo>
                    <a:pt x="2" y="0"/>
                  </a:lnTo>
                  <a:lnTo>
                    <a:pt x="0" y="0"/>
                  </a:lnTo>
                  <a:lnTo>
                    <a:pt x="2" y="2"/>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29" name="Freeform 568"/>
            <p:cNvSpPr>
              <a:spLocks/>
            </p:cNvSpPr>
            <p:nvPr/>
          </p:nvSpPr>
          <p:spPr bwMode="auto">
            <a:xfrm>
              <a:off x="507" y="3949"/>
              <a:ext cx="2" cy="0"/>
            </a:xfrm>
            <a:custGeom>
              <a:avLst/>
              <a:gdLst>
                <a:gd name="T0" fmla="*/ 0 w 2"/>
                <a:gd name="T1" fmla="*/ 0 w 2"/>
                <a:gd name="T2" fmla="*/ 0 w 2"/>
                <a:gd name="T3" fmla="*/ 0 w 2"/>
                <a:gd name="T4" fmla="*/ 0 w 2"/>
                <a:gd name="T5" fmla="*/ 0 w 2"/>
                <a:gd name="T6" fmla="*/ 2 w 2"/>
                <a:gd name="T7" fmla="*/ 2 w 2"/>
                <a:gd name="T8" fmla="*/ 2 w 2"/>
                <a:gd name="T9" fmla="*/ 2 w 2"/>
                <a:gd name="T10" fmla="*/ 0 w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0" name="Freeform 569"/>
            <p:cNvSpPr>
              <a:spLocks/>
            </p:cNvSpPr>
            <p:nvPr/>
          </p:nvSpPr>
          <p:spPr bwMode="auto">
            <a:xfrm>
              <a:off x="481" y="3937"/>
              <a:ext cx="2" cy="4"/>
            </a:xfrm>
            <a:custGeom>
              <a:avLst/>
              <a:gdLst>
                <a:gd name="T0" fmla="*/ 0 w 2"/>
                <a:gd name="T1" fmla="*/ 4 h 4"/>
                <a:gd name="T2" fmla="*/ 0 w 2"/>
                <a:gd name="T3" fmla="*/ 2 h 4"/>
                <a:gd name="T4" fmla="*/ 0 w 2"/>
                <a:gd name="T5" fmla="*/ 2 h 4"/>
                <a:gd name="T6" fmla="*/ 2 w 2"/>
                <a:gd name="T7" fmla="*/ 2 h 4"/>
                <a:gd name="T8" fmla="*/ 2 w 2"/>
                <a:gd name="T9" fmla="*/ 2 h 4"/>
                <a:gd name="T10" fmla="*/ 2 w 2"/>
                <a:gd name="T11" fmla="*/ 2 h 4"/>
                <a:gd name="T12" fmla="*/ 2 w 2"/>
                <a:gd name="T13" fmla="*/ 2 h 4"/>
                <a:gd name="T14" fmla="*/ 2 w 2"/>
                <a:gd name="T15" fmla="*/ 0 h 4"/>
                <a:gd name="T16" fmla="*/ 2 w 2"/>
                <a:gd name="T17" fmla="*/ 2 h 4"/>
                <a:gd name="T18" fmla="*/ 0 w 2"/>
                <a:gd name="T19" fmla="*/ 2 h 4"/>
                <a:gd name="T20" fmla="*/ 0 w 2"/>
                <a:gd name="T21" fmla="*/ 2 h 4"/>
                <a:gd name="T22" fmla="*/ 0 w 2"/>
                <a:gd name="T23" fmla="*/ 2 h 4"/>
                <a:gd name="T24" fmla="*/ 0 w 2"/>
                <a:gd name="T25" fmla="*/ 4 h 4"/>
                <a:gd name="T26" fmla="*/ 0 w 2"/>
                <a:gd name="T27" fmla="*/ 4 h 4"/>
                <a:gd name="T28" fmla="*/ 0 w 2"/>
                <a:gd name="T29" fmla="*/ 4 h 4"/>
                <a:gd name="T30" fmla="*/ 0 w 2"/>
                <a:gd name="T31" fmla="*/ 4 h 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4">
                  <a:moveTo>
                    <a:pt x="0" y="4"/>
                  </a:moveTo>
                  <a:lnTo>
                    <a:pt x="0" y="2"/>
                  </a:lnTo>
                  <a:lnTo>
                    <a:pt x="2" y="2"/>
                  </a:lnTo>
                  <a:lnTo>
                    <a:pt x="2" y="0"/>
                  </a:lnTo>
                  <a:lnTo>
                    <a:pt x="2" y="2"/>
                  </a:lnTo>
                  <a:lnTo>
                    <a:pt x="0" y="2"/>
                  </a:lnTo>
                  <a:lnTo>
                    <a:pt x="0"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1" name="Freeform 570"/>
            <p:cNvSpPr>
              <a:spLocks/>
            </p:cNvSpPr>
            <p:nvPr/>
          </p:nvSpPr>
          <p:spPr bwMode="auto">
            <a:xfrm>
              <a:off x="483" y="3933"/>
              <a:ext cx="4" cy="4"/>
            </a:xfrm>
            <a:custGeom>
              <a:avLst/>
              <a:gdLst>
                <a:gd name="T0" fmla="*/ 0 w 4"/>
                <a:gd name="T1" fmla="*/ 4 h 4"/>
                <a:gd name="T2" fmla="*/ 0 w 4"/>
                <a:gd name="T3" fmla="*/ 2 h 4"/>
                <a:gd name="T4" fmla="*/ 0 w 4"/>
                <a:gd name="T5" fmla="*/ 2 h 4"/>
                <a:gd name="T6" fmla="*/ 2 w 4"/>
                <a:gd name="T7" fmla="*/ 2 h 4"/>
                <a:gd name="T8" fmla="*/ 2 w 4"/>
                <a:gd name="T9" fmla="*/ 2 h 4"/>
                <a:gd name="T10" fmla="*/ 2 w 4"/>
                <a:gd name="T11" fmla="*/ 2 h 4"/>
                <a:gd name="T12" fmla="*/ 2 w 4"/>
                <a:gd name="T13" fmla="*/ 2 h 4"/>
                <a:gd name="T14" fmla="*/ 2 w 4"/>
                <a:gd name="T15" fmla="*/ 0 h 4"/>
                <a:gd name="T16" fmla="*/ 4 w 4"/>
                <a:gd name="T17" fmla="*/ 0 h 4"/>
                <a:gd name="T18" fmla="*/ 4 w 4"/>
                <a:gd name="T19" fmla="*/ 0 h 4"/>
                <a:gd name="T20" fmla="*/ 4 w 4"/>
                <a:gd name="T21" fmla="*/ 0 h 4"/>
                <a:gd name="T22" fmla="*/ 2 w 4"/>
                <a:gd name="T23" fmla="*/ 0 h 4"/>
                <a:gd name="T24" fmla="*/ 2 w 4"/>
                <a:gd name="T25" fmla="*/ 0 h 4"/>
                <a:gd name="T26" fmla="*/ 2 w 4"/>
                <a:gd name="T27" fmla="*/ 0 h 4"/>
                <a:gd name="T28" fmla="*/ 2 w 4"/>
                <a:gd name="T29" fmla="*/ 2 h 4"/>
                <a:gd name="T30" fmla="*/ 2 w 4"/>
                <a:gd name="T31" fmla="*/ 2 h 4"/>
                <a:gd name="T32" fmla="*/ 0 w 4"/>
                <a:gd name="T33" fmla="*/ 2 h 4"/>
                <a:gd name="T34" fmla="*/ 0 w 4"/>
                <a:gd name="T35" fmla="*/ 4 h 4"/>
                <a:gd name="T36" fmla="*/ 0 w 4"/>
                <a:gd name="T37" fmla="*/ 4 h 4"/>
                <a:gd name="T38" fmla="*/ 0 w 4"/>
                <a:gd name="T39" fmla="*/ 4 h 4"/>
                <a:gd name="T40" fmla="*/ 0 w 4"/>
                <a:gd name="T41" fmla="*/ 4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 h="4">
                  <a:moveTo>
                    <a:pt x="0" y="4"/>
                  </a:moveTo>
                  <a:lnTo>
                    <a:pt x="0" y="2"/>
                  </a:lnTo>
                  <a:lnTo>
                    <a:pt x="2" y="2"/>
                  </a:lnTo>
                  <a:lnTo>
                    <a:pt x="2" y="0"/>
                  </a:lnTo>
                  <a:lnTo>
                    <a:pt x="4" y="0"/>
                  </a:lnTo>
                  <a:lnTo>
                    <a:pt x="2" y="0"/>
                  </a:lnTo>
                  <a:lnTo>
                    <a:pt x="2" y="2"/>
                  </a:lnTo>
                  <a:lnTo>
                    <a:pt x="0" y="2"/>
                  </a:lnTo>
                  <a:lnTo>
                    <a:pt x="0"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2" name="Freeform 571"/>
            <p:cNvSpPr>
              <a:spLocks/>
            </p:cNvSpPr>
            <p:nvPr/>
          </p:nvSpPr>
          <p:spPr bwMode="auto">
            <a:xfrm>
              <a:off x="525" y="3903"/>
              <a:ext cx="4" cy="2"/>
            </a:xfrm>
            <a:custGeom>
              <a:avLst/>
              <a:gdLst>
                <a:gd name="T0" fmla="*/ 2 w 4"/>
                <a:gd name="T1" fmla="*/ 2 h 2"/>
                <a:gd name="T2" fmla="*/ 2 w 4"/>
                <a:gd name="T3" fmla="*/ 2 h 2"/>
                <a:gd name="T4" fmla="*/ 0 w 4"/>
                <a:gd name="T5" fmla="*/ 2 h 2"/>
                <a:gd name="T6" fmla="*/ 0 w 4"/>
                <a:gd name="T7" fmla="*/ 2 h 2"/>
                <a:gd name="T8" fmla="*/ 0 w 4"/>
                <a:gd name="T9" fmla="*/ 2 h 2"/>
                <a:gd name="T10" fmla="*/ 0 w 4"/>
                <a:gd name="T11" fmla="*/ 2 h 2"/>
                <a:gd name="T12" fmla="*/ 0 w 4"/>
                <a:gd name="T13" fmla="*/ 2 h 2"/>
                <a:gd name="T14" fmla="*/ 0 w 4"/>
                <a:gd name="T15" fmla="*/ 2 h 2"/>
                <a:gd name="T16" fmla="*/ 2 w 4"/>
                <a:gd name="T17" fmla="*/ 2 h 2"/>
                <a:gd name="T18" fmla="*/ 2 w 4"/>
                <a:gd name="T19" fmla="*/ 2 h 2"/>
                <a:gd name="T20" fmla="*/ 2 w 4"/>
                <a:gd name="T21" fmla="*/ 2 h 2"/>
                <a:gd name="T22" fmla="*/ 4 w 4"/>
                <a:gd name="T23" fmla="*/ 2 h 2"/>
                <a:gd name="T24" fmla="*/ 4 w 4"/>
                <a:gd name="T25" fmla="*/ 2 h 2"/>
                <a:gd name="T26" fmla="*/ 2 w 4"/>
                <a:gd name="T27" fmla="*/ 2 h 2"/>
                <a:gd name="T28" fmla="*/ 2 w 4"/>
                <a:gd name="T29" fmla="*/ 2 h 2"/>
                <a:gd name="T30" fmla="*/ 2 w 4"/>
                <a:gd name="T31" fmla="*/ 2 h 2"/>
                <a:gd name="T32" fmla="*/ 2 w 4"/>
                <a:gd name="T33" fmla="*/ 0 h 2"/>
                <a:gd name="T34" fmla="*/ 2 w 4"/>
                <a:gd name="T35" fmla="*/ 0 h 2"/>
                <a:gd name="T36" fmla="*/ 2 w 4"/>
                <a:gd name="T37" fmla="*/ 0 h 2"/>
                <a:gd name="T38" fmla="*/ 2 w 4"/>
                <a:gd name="T39" fmla="*/ 0 h 2"/>
                <a:gd name="T40" fmla="*/ 2 w 4"/>
                <a:gd name="T41" fmla="*/ 2 h 2"/>
                <a:gd name="T42" fmla="*/ 2 w 4"/>
                <a:gd name="T43" fmla="*/ 2 h 2"/>
                <a:gd name="T44" fmla="*/ 2 w 4"/>
                <a:gd name="T45" fmla="*/ 2 h 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 h="2">
                  <a:moveTo>
                    <a:pt x="2" y="2"/>
                  </a:moveTo>
                  <a:lnTo>
                    <a:pt x="2" y="2"/>
                  </a:lnTo>
                  <a:lnTo>
                    <a:pt x="0" y="2"/>
                  </a:lnTo>
                  <a:lnTo>
                    <a:pt x="2" y="2"/>
                  </a:lnTo>
                  <a:lnTo>
                    <a:pt x="4" y="2"/>
                  </a:lnTo>
                  <a:lnTo>
                    <a:pt x="2" y="2"/>
                  </a:lnTo>
                  <a:lnTo>
                    <a:pt x="2" y="0"/>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3" name="Freeform 572"/>
            <p:cNvSpPr>
              <a:spLocks/>
            </p:cNvSpPr>
            <p:nvPr/>
          </p:nvSpPr>
          <p:spPr bwMode="auto">
            <a:xfrm>
              <a:off x="411" y="3995"/>
              <a:ext cx="12" cy="10"/>
            </a:xfrm>
            <a:custGeom>
              <a:avLst/>
              <a:gdLst>
                <a:gd name="T0" fmla="*/ 10 w 12"/>
                <a:gd name="T1" fmla="*/ 4 h 10"/>
                <a:gd name="T2" fmla="*/ 10 w 12"/>
                <a:gd name="T3" fmla="*/ 4 h 10"/>
                <a:gd name="T4" fmla="*/ 8 w 12"/>
                <a:gd name="T5" fmla="*/ 4 h 10"/>
                <a:gd name="T6" fmla="*/ 8 w 12"/>
                <a:gd name="T7" fmla="*/ 4 h 10"/>
                <a:gd name="T8" fmla="*/ 8 w 12"/>
                <a:gd name="T9" fmla="*/ 4 h 10"/>
                <a:gd name="T10" fmla="*/ 10 w 12"/>
                <a:gd name="T11" fmla="*/ 4 h 10"/>
                <a:gd name="T12" fmla="*/ 10 w 12"/>
                <a:gd name="T13" fmla="*/ 4 h 10"/>
                <a:gd name="T14" fmla="*/ 8 w 12"/>
                <a:gd name="T15" fmla="*/ 2 h 10"/>
                <a:gd name="T16" fmla="*/ 8 w 12"/>
                <a:gd name="T17" fmla="*/ 2 h 10"/>
                <a:gd name="T18" fmla="*/ 8 w 12"/>
                <a:gd name="T19" fmla="*/ 2 h 10"/>
                <a:gd name="T20" fmla="*/ 8 w 12"/>
                <a:gd name="T21" fmla="*/ 4 h 10"/>
                <a:gd name="T22" fmla="*/ 6 w 12"/>
                <a:gd name="T23" fmla="*/ 2 h 10"/>
                <a:gd name="T24" fmla="*/ 6 w 12"/>
                <a:gd name="T25" fmla="*/ 2 h 10"/>
                <a:gd name="T26" fmla="*/ 6 w 12"/>
                <a:gd name="T27" fmla="*/ 2 h 10"/>
                <a:gd name="T28" fmla="*/ 6 w 12"/>
                <a:gd name="T29" fmla="*/ 2 h 10"/>
                <a:gd name="T30" fmla="*/ 4 w 12"/>
                <a:gd name="T31" fmla="*/ 0 h 10"/>
                <a:gd name="T32" fmla="*/ 4 w 12"/>
                <a:gd name="T33" fmla="*/ 0 h 10"/>
                <a:gd name="T34" fmla="*/ 4 w 12"/>
                <a:gd name="T35" fmla="*/ 2 h 10"/>
                <a:gd name="T36" fmla="*/ 4 w 12"/>
                <a:gd name="T37" fmla="*/ 2 h 10"/>
                <a:gd name="T38" fmla="*/ 2 w 12"/>
                <a:gd name="T39" fmla="*/ 4 h 10"/>
                <a:gd name="T40" fmla="*/ 2 w 12"/>
                <a:gd name="T41" fmla="*/ 4 h 10"/>
                <a:gd name="T42" fmla="*/ 2 w 12"/>
                <a:gd name="T43" fmla="*/ 4 h 10"/>
                <a:gd name="T44" fmla="*/ 0 w 12"/>
                <a:gd name="T45" fmla="*/ 6 h 10"/>
                <a:gd name="T46" fmla="*/ 2 w 12"/>
                <a:gd name="T47" fmla="*/ 6 h 10"/>
                <a:gd name="T48" fmla="*/ 2 w 12"/>
                <a:gd name="T49" fmla="*/ 8 h 10"/>
                <a:gd name="T50" fmla="*/ 2 w 12"/>
                <a:gd name="T51" fmla="*/ 8 h 10"/>
                <a:gd name="T52" fmla="*/ 2 w 12"/>
                <a:gd name="T53" fmla="*/ 8 h 10"/>
                <a:gd name="T54" fmla="*/ 4 w 12"/>
                <a:gd name="T55" fmla="*/ 10 h 10"/>
                <a:gd name="T56" fmla="*/ 4 w 12"/>
                <a:gd name="T57" fmla="*/ 8 h 10"/>
                <a:gd name="T58" fmla="*/ 4 w 12"/>
                <a:gd name="T59" fmla="*/ 8 h 10"/>
                <a:gd name="T60" fmla="*/ 4 w 12"/>
                <a:gd name="T61" fmla="*/ 8 h 10"/>
                <a:gd name="T62" fmla="*/ 6 w 12"/>
                <a:gd name="T63" fmla="*/ 8 h 10"/>
                <a:gd name="T64" fmla="*/ 6 w 12"/>
                <a:gd name="T65" fmla="*/ 8 h 10"/>
                <a:gd name="T66" fmla="*/ 6 w 12"/>
                <a:gd name="T67" fmla="*/ 10 h 10"/>
                <a:gd name="T68" fmla="*/ 6 w 12"/>
                <a:gd name="T69" fmla="*/ 8 h 10"/>
                <a:gd name="T70" fmla="*/ 8 w 12"/>
                <a:gd name="T71" fmla="*/ 8 h 10"/>
                <a:gd name="T72" fmla="*/ 8 w 12"/>
                <a:gd name="T73" fmla="*/ 8 h 10"/>
                <a:gd name="T74" fmla="*/ 8 w 12"/>
                <a:gd name="T75" fmla="*/ 6 h 10"/>
                <a:gd name="T76" fmla="*/ 8 w 12"/>
                <a:gd name="T77" fmla="*/ 8 h 10"/>
                <a:gd name="T78" fmla="*/ 10 w 12"/>
                <a:gd name="T79" fmla="*/ 8 h 10"/>
                <a:gd name="T80" fmla="*/ 10 w 12"/>
                <a:gd name="T81" fmla="*/ 6 h 10"/>
                <a:gd name="T82" fmla="*/ 10 w 12"/>
                <a:gd name="T83" fmla="*/ 6 h 10"/>
                <a:gd name="T84" fmla="*/ 12 w 12"/>
                <a:gd name="T85" fmla="*/ 6 h 10"/>
                <a:gd name="T86" fmla="*/ 12 w 12"/>
                <a:gd name="T87" fmla="*/ 4 h 10"/>
                <a:gd name="T88" fmla="*/ 12 w 12"/>
                <a:gd name="T89" fmla="*/ 4 h 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 h="10">
                  <a:moveTo>
                    <a:pt x="12" y="4"/>
                  </a:moveTo>
                  <a:lnTo>
                    <a:pt x="12" y="4"/>
                  </a:lnTo>
                  <a:lnTo>
                    <a:pt x="10" y="4"/>
                  </a:lnTo>
                  <a:lnTo>
                    <a:pt x="8" y="4"/>
                  </a:lnTo>
                  <a:lnTo>
                    <a:pt x="10" y="4"/>
                  </a:lnTo>
                  <a:lnTo>
                    <a:pt x="10" y="2"/>
                  </a:lnTo>
                  <a:lnTo>
                    <a:pt x="8" y="2"/>
                  </a:lnTo>
                  <a:lnTo>
                    <a:pt x="8" y="4"/>
                  </a:lnTo>
                  <a:lnTo>
                    <a:pt x="6" y="2"/>
                  </a:lnTo>
                  <a:lnTo>
                    <a:pt x="4" y="2"/>
                  </a:lnTo>
                  <a:lnTo>
                    <a:pt x="4" y="0"/>
                  </a:lnTo>
                  <a:lnTo>
                    <a:pt x="4" y="2"/>
                  </a:lnTo>
                  <a:lnTo>
                    <a:pt x="2" y="2"/>
                  </a:lnTo>
                  <a:lnTo>
                    <a:pt x="2" y="4"/>
                  </a:lnTo>
                  <a:lnTo>
                    <a:pt x="2" y="6"/>
                  </a:lnTo>
                  <a:lnTo>
                    <a:pt x="0" y="6"/>
                  </a:lnTo>
                  <a:lnTo>
                    <a:pt x="2" y="6"/>
                  </a:lnTo>
                  <a:lnTo>
                    <a:pt x="2" y="8"/>
                  </a:lnTo>
                  <a:lnTo>
                    <a:pt x="2" y="10"/>
                  </a:lnTo>
                  <a:lnTo>
                    <a:pt x="4" y="10"/>
                  </a:lnTo>
                  <a:lnTo>
                    <a:pt x="4" y="8"/>
                  </a:lnTo>
                  <a:lnTo>
                    <a:pt x="6" y="8"/>
                  </a:lnTo>
                  <a:lnTo>
                    <a:pt x="6" y="10"/>
                  </a:lnTo>
                  <a:lnTo>
                    <a:pt x="6" y="8"/>
                  </a:lnTo>
                  <a:lnTo>
                    <a:pt x="8" y="8"/>
                  </a:lnTo>
                  <a:lnTo>
                    <a:pt x="8" y="6"/>
                  </a:lnTo>
                  <a:lnTo>
                    <a:pt x="8" y="8"/>
                  </a:lnTo>
                  <a:lnTo>
                    <a:pt x="10" y="8"/>
                  </a:lnTo>
                  <a:lnTo>
                    <a:pt x="10" y="6"/>
                  </a:lnTo>
                  <a:lnTo>
                    <a:pt x="12" y="6"/>
                  </a:lnTo>
                  <a:lnTo>
                    <a:pt x="12"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4" name="Freeform 573"/>
            <p:cNvSpPr>
              <a:spLocks/>
            </p:cNvSpPr>
            <p:nvPr/>
          </p:nvSpPr>
          <p:spPr bwMode="auto">
            <a:xfrm>
              <a:off x="427" y="3999"/>
              <a:ext cx="6" cy="4"/>
            </a:xfrm>
            <a:custGeom>
              <a:avLst/>
              <a:gdLst>
                <a:gd name="T0" fmla="*/ 6 w 6"/>
                <a:gd name="T1" fmla="*/ 2 h 4"/>
                <a:gd name="T2" fmla="*/ 6 w 6"/>
                <a:gd name="T3" fmla="*/ 2 h 4"/>
                <a:gd name="T4" fmla="*/ 6 w 6"/>
                <a:gd name="T5" fmla="*/ 0 h 4"/>
                <a:gd name="T6" fmla="*/ 6 w 6"/>
                <a:gd name="T7" fmla="*/ 0 h 4"/>
                <a:gd name="T8" fmla="*/ 4 w 6"/>
                <a:gd name="T9" fmla="*/ 0 h 4"/>
                <a:gd name="T10" fmla="*/ 4 w 6"/>
                <a:gd name="T11" fmla="*/ 0 h 4"/>
                <a:gd name="T12" fmla="*/ 4 w 6"/>
                <a:gd name="T13" fmla="*/ 0 h 4"/>
                <a:gd name="T14" fmla="*/ 4 w 6"/>
                <a:gd name="T15" fmla="*/ 2 h 4"/>
                <a:gd name="T16" fmla="*/ 4 w 6"/>
                <a:gd name="T17" fmla="*/ 2 h 4"/>
                <a:gd name="T18" fmla="*/ 4 w 6"/>
                <a:gd name="T19" fmla="*/ 2 h 4"/>
                <a:gd name="T20" fmla="*/ 2 w 6"/>
                <a:gd name="T21" fmla="*/ 0 h 4"/>
                <a:gd name="T22" fmla="*/ 2 w 6"/>
                <a:gd name="T23" fmla="*/ 2 h 4"/>
                <a:gd name="T24" fmla="*/ 2 w 6"/>
                <a:gd name="T25" fmla="*/ 2 h 4"/>
                <a:gd name="T26" fmla="*/ 2 w 6"/>
                <a:gd name="T27" fmla="*/ 2 h 4"/>
                <a:gd name="T28" fmla="*/ 0 w 6"/>
                <a:gd name="T29" fmla="*/ 2 h 4"/>
                <a:gd name="T30" fmla="*/ 0 w 6"/>
                <a:gd name="T31" fmla="*/ 2 h 4"/>
                <a:gd name="T32" fmla="*/ 0 w 6"/>
                <a:gd name="T33" fmla="*/ 2 h 4"/>
                <a:gd name="T34" fmla="*/ 0 w 6"/>
                <a:gd name="T35" fmla="*/ 2 h 4"/>
                <a:gd name="T36" fmla="*/ 0 w 6"/>
                <a:gd name="T37" fmla="*/ 2 h 4"/>
                <a:gd name="T38" fmla="*/ 0 w 6"/>
                <a:gd name="T39" fmla="*/ 2 h 4"/>
                <a:gd name="T40" fmla="*/ 2 w 6"/>
                <a:gd name="T41" fmla="*/ 2 h 4"/>
                <a:gd name="T42" fmla="*/ 2 w 6"/>
                <a:gd name="T43" fmla="*/ 2 h 4"/>
                <a:gd name="T44" fmla="*/ 2 w 6"/>
                <a:gd name="T45" fmla="*/ 2 h 4"/>
                <a:gd name="T46" fmla="*/ 2 w 6"/>
                <a:gd name="T47" fmla="*/ 2 h 4"/>
                <a:gd name="T48" fmla="*/ 4 w 6"/>
                <a:gd name="T49" fmla="*/ 2 h 4"/>
                <a:gd name="T50" fmla="*/ 4 w 6"/>
                <a:gd name="T51" fmla="*/ 2 h 4"/>
                <a:gd name="T52" fmla="*/ 4 w 6"/>
                <a:gd name="T53" fmla="*/ 2 h 4"/>
                <a:gd name="T54" fmla="*/ 4 w 6"/>
                <a:gd name="T55" fmla="*/ 2 h 4"/>
                <a:gd name="T56" fmla="*/ 4 w 6"/>
                <a:gd name="T57" fmla="*/ 2 h 4"/>
                <a:gd name="T58" fmla="*/ 4 w 6"/>
                <a:gd name="T59" fmla="*/ 2 h 4"/>
                <a:gd name="T60" fmla="*/ 4 w 6"/>
                <a:gd name="T61" fmla="*/ 2 h 4"/>
                <a:gd name="T62" fmla="*/ 4 w 6"/>
                <a:gd name="T63" fmla="*/ 2 h 4"/>
                <a:gd name="T64" fmla="*/ 4 w 6"/>
                <a:gd name="T65" fmla="*/ 4 h 4"/>
                <a:gd name="T66" fmla="*/ 4 w 6"/>
                <a:gd name="T67" fmla="*/ 2 h 4"/>
                <a:gd name="T68" fmla="*/ 4 w 6"/>
                <a:gd name="T69" fmla="*/ 2 h 4"/>
                <a:gd name="T70" fmla="*/ 4 w 6"/>
                <a:gd name="T71" fmla="*/ 2 h 4"/>
                <a:gd name="T72" fmla="*/ 6 w 6"/>
                <a:gd name="T73" fmla="*/ 2 h 4"/>
                <a:gd name="T74" fmla="*/ 6 w 6"/>
                <a:gd name="T75" fmla="*/ 2 h 4"/>
                <a:gd name="T76" fmla="*/ 6 w 6"/>
                <a:gd name="T77" fmla="*/ 2 h 4"/>
                <a:gd name="T78" fmla="*/ 6 w 6"/>
                <a:gd name="T79" fmla="*/ 2 h 4"/>
                <a:gd name="T80" fmla="*/ 6 w 6"/>
                <a:gd name="T81" fmla="*/ 2 h 4"/>
                <a:gd name="T82" fmla="*/ 6 w 6"/>
                <a:gd name="T83" fmla="*/ 2 h 4"/>
                <a:gd name="T84" fmla="*/ 6 w 6"/>
                <a:gd name="T85" fmla="*/ 2 h 4"/>
                <a:gd name="T86" fmla="*/ 6 w 6"/>
                <a:gd name="T87" fmla="*/ 2 h 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 h="4">
                  <a:moveTo>
                    <a:pt x="6" y="2"/>
                  </a:moveTo>
                  <a:lnTo>
                    <a:pt x="6" y="2"/>
                  </a:lnTo>
                  <a:lnTo>
                    <a:pt x="6" y="0"/>
                  </a:lnTo>
                  <a:lnTo>
                    <a:pt x="4" y="0"/>
                  </a:lnTo>
                  <a:lnTo>
                    <a:pt x="4" y="2"/>
                  </a:lnTo>
                  <a:lnTo>
                    <a:pt x="2" y="0"/>
                  </a:lnTo>
                  <a:lnTo>
                    <a:pt x="2" y="2"/>
                  </a:lnTo>
                  <a:lnTo>
                    <a:pt x="0" y="2"/>
                  </a:lnTo>
                  <a:lnTo>
                    <a:pt x="2" y="2"/>
                  </a:lnTo>
                  <a:lnTo>
                    <a:pt x="4" y="2"/>
                  </a:lnTo>
                  <a:lnTo>
                    <a:pt x="4" y="4"/>
                  </a:lnTo>
                  <a:lnTo>
                    <a:pt x="4" y="2"/>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5" name="Freeform 574"/>
            <p:cNvSpPr>
              <a:spLocks/>
            </p:cNvSpPr>
            <p:nvPr/>
          </p:nvSpPr>
          <p:spPr bwMode="auto">
            <a:xfrm>
              <a:off x="439" y="3997"/>
              <a:ext cx="0" cy="0"/>
            </a:xfrm>
            <a:custGeom>
              <a:avLst/>
              <a:gdLst>
                <a:gd name="T0" fmla="*/ 0 60000 65536"/>
                <a:gd name="T1" fmla="*/ 0 60000 65536"/>
                <a:gd name="T2" fmla="*/ 0 60000 65536"/>
                <a:gd name="T3" fmla="*/ 0 60000 65536"/>
                <a:gd name="T4" fmla="*/ 0 60000 65536"/>
                <a:gd name="T5" fmla="*/ 0 60000 65536"/>
                <a:gd name="T6" fmla="*/ 0 60000 65536"/>
              </a:gdLst>
              <a:ahLst/>
              <a:cxnLst>
                <a:cxn ang="T0">
                  <a:pos x="0" y="0"/>
                </a:cxn>
                <a:cxn ang="T1">
                  <a:pos x="0" y="0"/>
                </a:cxn>
                <a:cxn ang="T2">
                  <a:pos x="0" y="0"/>
                </a:cxn>
                <a:cxn ang="T3">
                  <a:pos x="0" y="0"/>
                </a:cxn>
                <a:cxn ang="T4">
                  <a:pos x="0" y="0"/>
                </a:cxn>
                <a:cxn ang="T5">
                  <a:pos x="0" y="0"/>
                </a:cxn>
                <a:cxn ang="T6">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6" name="Freeform 575"/>
            <p:cNvSpPr>
              <a:spLocks/>
            </p:cNvSpPr>
            <p:nvPr/>
          </p:nvSpPr>
          <p:spPr bwMode="auto">
            <a:xfrm>
              <a:off x="433" y="3997"/>
              <a:ext cx="6" cy="4"/>
            </a:xfrm>
            <a:custGeom>
              <a:avLst/>
              <a:gdLst>
                <a:gd name="T0" fmla="*/ 6 w 6"/>
                <a:gd name="T1" fmla="*/ 0 h 4"/>
                <a:gd name="T2" fmla="*/ 6 w 6"/>
                <a:gd name="T3" fmla="*/ 0 h 4"/>
                <a:gd name="T4" fmla="*/ 6 w 6"/>
                <a:gd name="T5" fmla="*/ 0 h 4"/>
                <a:gd name="T6" fmla="*/ 6 w 6"/>
                <a:gd name="T7" fmla="*/ 0 h 4"/>
                <a:gd name="T8" fmla="*/ 6 w 6"/>
                <a:gd name="T9" fmla="*/ 0 h 4"/>
                <a:gd name="T10" fmla="*/ 4 w 6"/>
                <a:gd name="T11" fmla="*/ 2 h 4"/>
                <a:gd name="T12" fmla="*/ 4 w 6"/>
                <a:gd name="T13" fmla="*/ 2 h 4"/>
                <a:gd name="T14" fmla="*/ 4 w 6"/>
                <a:gd name="T15" fmla="*/ 0 h 4"/>
                <a:gd name="T16" fmla="*/ 4 w 6"/>
                <a:gd name="T17" fmla="*/ 0 h 4"/>
                <a:gd name="T18" fmla="*/ 2 w 6"/>
                <a:gd name="T19" fmla="*/ 0 h 4"/>
                <a:gd name="T20" fmla="*/ 2 w 6"/>
                <a:gd name="T21" fmla="*/ 2 h 4"/>
                <a:gd name="T22" fmla="*/ 2 w 6"/>
                <a:gd name="T23" fmla="*/ 0 h 4"/>
                <a:gd name="T24" fmla="*/ 2 w 6"/>
                <a:gd name="T25" fmla="*/ 0 h 4"/>
                <a:gd name="T26" fmla="*/ 2 w 6"/>
                <a:gd name="T27" fmla="*/ 2 h 4"/>
                <a:gd name="T28" fmla="*/ 2 w 6"/>
                <a:gd name="T29" fmla="*/ 2 h 4"/>
                <a:gd name="T30" fmla="*/ 0 w 6"/>
                <a:gd name="T31" fmla="*/ 2 h 4"/>
                <a:gd name="T32" fmla="*/ 0 w 6"/>
                <a:gd name="T33" fmla="*/ 2 h 4"/>
                <a:gd name="T34" fmla="*/ 0 w 6"/>
                <a:gd name="T35" fmla="*/ 2 h 4"/>
                <a:gd name="T36" fmla="*/ 0 w 6"/>
                <a:gd name="T37" fmla="*/ 2 h 4"/>
                <a:gd name="T38" fmla="*/ 0 w 6"/>
                <a:gd name="T39" fmla="*/ 2 h 4"/>
                <a:gd name="T40" fmla="*/ 2 w 6"/>
                <a:gd name="T41" fmla="*/ 2 h 4"/>
                <a:gd name="T42" fmla="*/ 2 w 6"/>
                <a:gd name="T43" fmla="*/ 4 h 4"/>
                <a:gd name="T44" fmla="*/ 2 w 6"/>
                <a:gd name="T45" fmla="*/ 2 h 4"/>
                <a:gd name="T46" fmla="*/ 2 w 6"/>
                <a:gd name="T47" fmla="*/ 2 h 4"/>
                <a:gd name="T48" fmla="*/ 4 w 6"/>
                <a:gd name="T49" fmla="*/ 4 h 4"/>
                <a:gd name="T50" fmla="*/ 4 w 6"/>
                <a:gd name="T51" fmla="*/ 4 h 4"/>
                <a:gd name="T52" fmla="*/ 4 w 6"/>
                <a:gd name="T53" fmla="*/ 2 h 4"/>
                <a:gd name="T54" fmla="*/ 4 w 6"/>
                <a:gd name="T55" fmla="*/ 4 h 4"/>
                <a:gd name="T56" fmla="*/ 4 w 6"/>
                <a:gd name="T57" fmla="*/ 4 h 4"/>
                <a:gd name="T58" fmla="*/ 6 w 6"/>
                <a:gd name="T59" fmla="*/ 2 h 4"/>
                <a:gd name="T60" fmla="*/ 6 w 6"/>
                <a:gd name="T61" fmla="*/ 2 h 4"/>
                <a:gd name="T62" fmla="*/ 6 w 6"/>
                <a:gd name="T63" fmla="*/ 2 h 4"/>
                <a:gd name="T64" fmla="*/ 6 w 6"/>
                <a:gd name="T65" fmla="*/ 2 h 4"/>
                <a:gd name="T66" fmla="*/ 6 w 6"/>
                <a:gd name="T67" fmla="*/ 2 h 4"/>
                <a:gd name="T68" fmla="*/ 6 w 6"/>
                <a:gd name="T69" fmla="*/ 0 h 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 h="4">
                  <a:moveTo>
                    <a:pt x="6" y="0"/>
                  </a:moveTo>
                  <a:lnTo>
                    <a:pt x="6" y="0"/>
                  </a:lnTo>
                  <a:lnTo>
                    <a:pt x="4" y="0"/>
                  </a:lnTo>
                  <a:lnTo>
                    <a:pt x="4" y="2"/>
                  </a:lnTo>
                  <a:lnTo>
                    <a:pt x="4" y="0"/>
                  </a:lnTo>
                  <a:lnTo>
                    <a:pt x="2" y="0"/>
                  </a:lnTo>
                  <a:lnTo>
                    <a:pt x="2" y="2"/>
                  </a:lnTo>
                  <a:lnTo>
                    <a:pt x="2" y="0"/>
                  </a:lnTo>
                  <a:lnTo>
                    <a:pt x="2" y="2"/>
                  </a:lnTo>
                  <a:lnTo>
                    <a:pt x="0" y="2"/>
                  </a:lnTo>
                  <a:lnTo>
                    <a:pt x="2" y="2"/>
                  </a:lnTo>
                  <a:lnTo>
                    <a:pt x="2" y="4"/>
                  </a:lnTo>
                  <a:lnTo>
                    <a:pt x="2" y="2"/>
                  </a:lnTo>
                  <a:lnTo>
                    <a:pt x="4" y="4"/>
                  </a:lnTo>
                  <a:lnTo>
                    <a:pt x="4" y="2"/>
                  </a:lnTo>
                  <a:lnTo>
                    <a:pt x="4" y="4"/>
                  </a:lnTo>
                  <a:lnTo>
                    <a:pt x="4" y="2"/>
                  </a:lnTo>
                  <a:lnTo>
                    <a:pt x="6" y="2"/>
                  </a:lnTo>
                  <a:lnTo>
                    <a:pt x="6"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7" name="Freeform 576"/>
            <p:cNvSpPr>
              <a:spLocks/>
            </p:cNvSpPr>
            <p:nvPr/>
          </p:nvSpPr>
          <p:spPr bwMode="auto">
            <a:xfrm>
              <a:off x="421" y="3991"/>
              <a:ext cx="8" cy="8"/>
            </a:xfrm>
            <a:custGeom>
              <a:avLst/>
              <a:gdLst>
                <a:gd name="T0" fmla="*/ 4 w 8"/>
                <a:gd name="T1" fmla="*/ 8 h 8"/>
                <a:gd name="T2" fmla="*/ 4 w 8"/>
                <a:gd name="T3" fmla="*/ 8 h 8"/>
                <a:gd name="T4" fmla="*/ 4 w 8"/>
                <a:gd name="T5" fmla="*/ 8 h 8"/>
                <a:gd name="T6" fmla="*/ 4 w 8"/>
                <a:gd name="T7" fmla="*/ 6 h 8"/>
                <a:gd name="T8" fmla="*/ 6 w 8"/>
                <a:gd name="T9" fmla="*/ 6 h 8"/>
                <a:gd name="T10" fmla="*/ 6 w 8"/>
                <a:gd name="T11" fmla="*/ 6 h 8"/>
                <a:gd name="T12" fmla="*/ 6 w 8"/>
                <a:gd name="T13" fmla="*/ 6 h 8"/>
                <a:gd name="T14" fmla="*/ 6 w 8"/>
                <a:gd name="T15" fmla="*/ 6 h 8"/>
                <a:gd name="T16" fmla="*/ 6 w 8"/>
                <a:gd name="T17" fmla="*/ 6 h 8"/>
                <a:gd name="T18" fmla="*/ 8 w 8"/>
                <a:gd name="T19" fmla="*/ 6 h 8"/>
                <a:gd name="T20" fmla="*/ 8 w 8"/>
                <a:gd name="T21" fmla="*/ 4 h 8"/>
                <a:gd name="T22" fmla="*/ 8 w 8"/>
                <a:gd name="T23" fmla="*/ 4 h 8"/>
                <a:gd name="T24" fmla="*/ 6 w 8"/>
                <a:gd name="T25" fmla="*/ 4 h 8"/>
                <a:gd name="T26" fmla="*/ 6 w 8"/>
                <a:gd name="T27" fmla="*/ 4 h 8"/>
                <a:gd name="T28" fmla="*/ 4 w 8"/>
                <a:gd name="T29" fmla="*/ 4 h 8"/>
                <a:gd name="T30" fmla="*/ 4 w 8"/>
                <a:gd name="T31" fmla="*/ 4 h 8"/>
                <a:gd name="T32" fmla="*/ 4 w 8"/>
                <a:gd name="T33" fmla="*/ 4 h 8"/>
                <a:gd name="T34" fmla="*/ 4 w 8"/>
                <a:gd name="T35" fmla="*/ 4 h 8"/>
                <a:gd name="T36" fmla="*/ 4 w 8"/>
                <a:gd name="T37" fmla="*/ 2 h 8"/>
                <a:gd name="T38" fmla="*/ 4 w 8"/>
                <a:gd name="T39" fmla="*/ 2 h 8"/>
                <a:gd name="T40" fmla="*/ 4 w 8"/>
                <a:gd name="T41" fmla="*/ 2 h 8"/>
                <a:gd name="T42" fmla="*/ 4 w 8"/>
                <a:gd name="T43" fmla="*/ 0 h 8"/>
                <a:gd name="T44" fmla="*/ 4 w 8"/>
                <a:gd name="T45" fmla="*/ 0 h 8"/>
                <a:gd name="T46" fmla="*/ 4 w 8"/>
                <a:gd name="T47" fmla="*/ 0 h 8"/>
                <a:gd name="T48" fmla="*/ 4 w 8"/>
                <a:gd name="T49" fmla="*/ 0 h 8"/>
                <a:gd name="T50" fmla="*/ 4 w 8"/>
                <a:gd name="T51" fmla="*/ 0 h 8"/>
                <a:gd name="T52" fmla="*/ 2 w 8"/>
                <a:gd name="T53" fmla="*/ 2 h 8"/>
                <a:gd name="T54" fmla="*/ 2 w 8"/>
                <a:gd name="T55" fmla="*/ 2 h 8"/>
                <a:gd name="T56" fmla="*/ 2 w 8"/>
                <a:gd name="T57" fmla="*/ 2 h 8"/>
                <a:gd name="T58" fmla="*/ 2 w 8"/>
                <a:gd name="T59" fmla="*/ 0 h 8"/>
                <a:gd name="T60" fmla="*/ 2 w 8"/>
                <a:gd name="T61" fmla="*/ 0 h 8"/>
                <a:gd name="T62" fmla="*/ 2 w 8"/>
                <a:gd name="T63" fmla="*/ 0 h 8"/>
                <a:gd name="T64" fmla="*/ 2 w 8"/>
                <a:gd name="T65" fmla="*/ 2 h 8"/>
                <a:gd name="T66" fmla="*/ 2 w 8"/>
                <a:gd name="T67" fmla="*/ 2 h 8"/>
                <a:gd name="T68" fmla="*/ 0 w 8"/>
                <a:gd name="T69" fmla="*/ 2 h 8"/>
                <a:gd name="T70" fmla="*/ 0 w 8"/>
                <a:gd name="T71" fmla="*/ 2 h 8"/>
                <a:gd name="T72" fmla="*/ 0 w 8"/>
                <a:gd name="T73" fmla="*/ 2 h 8"/>
                <a:gd name="T74" fmla="*/ 0 w 8"/>
                <a:gd name="T75" fmla="*/ 4 h 8"/>
                <a:gd name="T76" fmla="*/ 2 w 8"/>
                <a:gd name="T77" fmla="*/ 4 h 8"/>
                <a:gd name="T78" fmla="*/ 2 w 8"/>
                <a:gd name="T79" fmla="*/ 4 h 8"/>
                <a:gd name="T80" fmla="*/ 2 w 8"/>
                <a:gd name="T81" fmla="*/ 2 h 8"/>
                <a:gd name="T82" fmla="*/ 2 w 8"/>
                <a:gd name="T83" fmla="*/ 2 h 8"/>
                <a:gd name="T84" fmla="*/ 4 w 8"/>
                <a:gd name="T85" fmla="*/ 4 h 8"/>
                <a:gd name="T86" fmla="*/ 4 w 8"/>
                <a:gd name="T87" fmla="*/ 4 h 8"/>
                <a:gd name="T88" fmla="*/ 2 w 8"/>
                <a:gd name="T89" fmla="*/ 4 h 8"/>
                <a:gd name="T90" fmla="*/ 2 w 8"/>
                <a:gd name="T91" fmla="*/ 4 h 8"/>
                <a:gd name="T92" fmla="*/ 2 w 8"/>
                <a:gd name="T93" fmla="*/ 6 h 8"/>
                <a:gd name="T94" fmla="*/ 2 w 8"/>
                <a:gd name="T95" fmla="*/ 6 h 8"/>
                <a:gd name="T96" fmla="*/ 2 w 8"/>
                <a:gd name="T97" fmla="*/ 6 h 8"/>
                <a:gd name="T98" fmla="*/ 2 w 8"/>
                <a:gd name="T99" fmla="*/ 6 h 8"/>
                <a:gd name="T100" fmla="*/ 2 w 8"/>
                <a:gd name="T101" fmla="*/ 8 h 8"/>
                <a:gd name="T102" fmla="*/ 2 w 8"/>
                <a:gd name="T103" fmla="*/ 8 h 8"/>
                <a:gd name="T104" fmla="*/ 4 w 8"/>
                <a:gd name="T105" fmla="*/ 8 h 8"/>
                <a:gd name="T106" fmla="*/ 4 w 8"/>
                <a:gd name="T107" fmla="*/ 8 h 8"/>
                <a:gd name="T108" fmla="*/ 4 w 8"/>
                <a:gd name="T109" fmla="*/ 8 h 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 h="8">
                  <a:moveTo>
                    <a:pt x="4" y="8"/>
                  </a:moveTo>
                  <a:lnTo>
                    <a:pt x="4" y="8"/>
                  </a:lnTo>
                  <a:lnTo>
                    <a:pt x="4" y="6"/>
                  </a:lnTo>
                  <a:lnTo>
                    <a:pt x="6" y="6"/>
                  </a:lnTo>
                  <a:lnTo>
                    <a:pt x="8" y="6"/>
                  </a:lnTo>
                  <a:lnTo>
                    <a:pt x="8" y="4"/>
                  </a:lnTo>
                  <a:lnTo>
                    <a:pt x="6" y="4"/>
                  </a:lnTo>
                  <a:lnTo>
                    <a:pt x="4" y="4"/>
                  </a:lnTo>
                  <a:lnTo>
                    <a:pt x="4" y="2"/>
                  </a:lnTo>
                  <a:lnTo>
                    <a:pt x="4" y="4"/>
                  </a:lnTo>
                  <a:lnTo>
                    <a:pt x="4" y="2"/>
                  </a:lnTo>
                  <a:lnTo>
                    <a:pt x="4" y="0"/>
                  </a:lnTo>
                  <a:lnTo>
                    <a:pt x="2" y="2"/>
                  </a:lnTo>
                  <a:lnTo>
                    <a:pt x="2" y="0"/>
                  </a:lnTo>
                  <a:lnTo>
                    <a:pt x="2" y="2"/>
                  </a:lnTo>
                  <a:lnTo>
                    <a:pt x="0" y="2"/>
                  </a:lnTo>
                  <a:lnTo>
                    <a:pt x="0" y="4"/>
                  </a:lnTo>
                  <a:lnTo>
                    <a:pt x="2" y="4"/>
                  </a:lnTo>
                  <a:lnTo>
                    <a:pt x="2" y="2"/>
                  </a:lnTo>
                  <a:lnTo>
                    <a:pt x="4" y="4"/>
                  </a:lnTo>
                  <a:lnTo>
                    <a:pt x="2" y="4"/>
                  </a:lnTo>
                  <a:lnTo>
                    <a:pt x="2" y="6"/>
                  </a:lnTo>
                  <a:lnTo>
                    <a:pt x="2" y="8"/>
                  </a:lnTo>
                  <a:lnTo>
                    <a:pt x="4" y="8"/>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8" name="Freeform 577"/>
            <p:cNvSpPr>
              <a:spLocks/>
            </p:cNvSpPr>
            <p:nvPr/>
          </p:nvSpPr>
          <p:spPr bwMode="auto">
            <a:xfrm>
              <a:off x="313" y="3897"/>
              <a:ext cx="8" cy="4"/>
            </a:xfrm>
            <a:custGeom>
              <a:avLst/>
              <a:gdLst>
                <a:gd name="T0" fmla="*/ 6 w 8"/>
                <a:gd name="T1" fmla="*/ 2 h 4"/>
                <a:gd name="T2" fmla="*/ 6 w 8"/>
                <a:gd name="T3" fmla="*/ 2 h 4"/>
                <a:gd name="T4" fmla="*/ 6 w 8"/>
                <a:gd name="T5" fmla="*/ 2 h 4"/>
                <a:gd name="T6" fmla="*/ 6 w 8"/>
                <a:gd name="T7" fmla="*/ 0 h 4"/>
                <a:gd name="T8" fmla="*/ 6 w 8"/>
                <a:gd name="T9" fmla="*/ 2 h 4"/>
                <a:gd name="T10" fmla="*/ 4 w 8"/>
                <a:gd name="T11" fmla="*/ 2 h 4"/>
                <a:gd name="T12" fmla="*/ 4 w 8"/>
                <a:gd name="T13" fmla="*/ 2 h 4"/>
                <a:gd name="T14" fmla="*/ 4 w 8"/>
                <a:gd name="T15" fmla="*/ 2 h 4"/>
                <a:gd name="T16" fmla="*/ 4 w 8"/>
                <a:gd name="T17" fmla="*/ 2 h 4"/>
                <a:gd name="T18" fmla="*/ 4 w 8"/>
                <a:gd name="T19" fmla="*/ 2 h 4"/>
                <a:gd name="T20" fmla="*/ 4 w 8"/>
                <a:gd name="T21" fmla="*/ 2 h 4"/>
                <a:gd name="T22" fmla="*/ 2 w 8"/>
                <a:gd name="T23" fmla="*/ 2 h 4"/>
                <a:gd name="T24" fmla="*/ 2 w 8"/>
                <a:gd name="T25" fmla="*/ 2 h 4"/>
                <a:gd name="T26" fmla="*/ 2 w 8"/>
                <a:gd name="T27" fmla="*/ 2 h 4"/>
                <a:gd name="T28" fmla="*/ 0 w 8"/>
                <a:gd name="T29" fmla="*/ 2 h 4"/>
                <a:gd name="T30" fmla="*/ 0 w 8"/>
                <a:gd name="T31" fmla="*/ 2 h 4"/>
                <a:gd name="T32" fmla="*/ 0 w 8"/>
                <a:gd name="T33" fmla="*/ 2 h 4"/>
                <a:gd name="T34" fmla="*/ 0 w 8"/>
                <a:gd name="T35" fmla="*/ 2 h 4"/>
                <a:gd name="T36" fmla="*/ 0 w 8"/>
                <a:gd name="T37" fmla="*/ 2 h 4"/>
                <a:gd name="T38" fmla="*/ 0 w 8"/>
                <a:gd name="T39" fmla="*/ 2 h 4"/>
                <a:gd name="T40" fmla="*/ 0 w 8"/>
                <a:gd name="T41" fmla="*/ 2 h 4"/>
                <a:gd name="T42" fmla="*/ 0 w 8"/>
                <a:gd name="T43" fmla="*/ 2 h 4"/>
                <a:gd name="T44" fmla="*/ 0 w 8"/>
                <a:gd name="T45" fmla="*/ 2 h 4"/>
                <a:gd name="T46" fmla="*/ 0 w 8"/>
                <a:gd name="T47" fmla="*/ 2 h 4"/>
                <a:gd name="T48" fmla="*/ 2 w 8"/>
                <a:gd name="T49" fmla="*/ 2 h 4"/>
                <a:gd name="T50" fmla="*/ 2 w 8"/>
                <a:gd name="T51" fmla="*/ 2 h 4"/>
                <a:gd name="T52" fmla="*/ 2 w 8"/>
                <a:gd name="T53" fmla="*/ 2 h 4"/>
                <a:gd name="T54" fmla="*/ 2 w 8"/>
                <a:gd name="T55" fmla="*/ 2 h 4"/>
                <a:gd name="T56" fmla="*/ 2 w 8"/>
                <a:gd name="T57" fmla="*/ 2 h 4"/>
                <a:gd name="T58" fmla="*/ 2 w 8"/>
                <a:gd name="T59" fmla="*/ 4 h 4"/>
                <a:gd name="T60" fmla="*/ 2 w 8"/>
                <a:gd name="T61" fmla="*/ 4 h 4"/>
                <a:gd name="T62" fmla="*/ 2 w 8"/>
                <a:gd name="T63" fmla="*/ 4 h 4"/>
                <a:gd name="T64" fmla="*/ 4 w 8"/>
                <a:gd name="T65" fmla="*/ 4 h 4"/>
                <a:gd name="T66" fmla="*/ 4 w 8"/>
                <a:gd name="T67" fmla="*/ 4 h 4"/>
                <a:gd name="T68" fmla="*/ 4 w 8"/>
                <a:gd name="T69" fmla="*/ 4 h 4"/>
                <a:gd name="T70" fmla="*/ 4 w 8"/>
                <a:gd name="T71" fmla="*/ 4 h 4"/>
                <a:gd name="T72" fmla="*/ 6 w 8"/>
                <a:gd name="T73" fmla="*/ 4 h 4"/>
                <a:gd name="T74" fmla="*/ 6 w 8"/>
                <a:gd name="T75" fmla="*/ 4 h 4"/>
                <a:gd name="T76" fmla="*/ 6 w 8"/>
                <a:gd name="T77" fmla="*/ 4 h 4"/>
                <a:gd name="T78" fmla="*/ 6 w 8"/>
                <a:gd name="T79" fmla="*/ 4 h 4"/>
                <a:gd name="T80" fmla="*/ 6 w 8"/>
                <a:gd name="T81" fmla="*/ 4 h 4"/>
                <a:gd name="T82" fmla="*/ 6 w 8"/>
                <a:gd name="T83" fmla="*/ 2 h 4"/>
                <a:gd name="T84" fmla="*/ 6 w 8"/>
                <a:gd name="T85" fmla="*/ 2 h 4"/>
                <a:gd name="T86" fmla="*/ 6 w 8"/>
                <a:gd name="T87" fmla="*/ 2 h 4"/>
                <a:gd name="T88" fmla="*/ 6 w 8"/>
                <a:gd name="T89" fmla="*/ 2 h 4"/>
                <a:gd name="T90" fmla="*/ 6 w 8"/>
                <a:gd name="T91" fmla="*/ 2 h 4"/>
                <a:gd name="T92" fmla="*/ 6 w 8"/>
                <a:gd name="T93" fmla="*/ 2 h 4"/>
                <a:gd name="T94" fmla="*/ 6 w 8"/>
                <a:gd name="T95" fmla="*/ 2 h 4"/>
                <a:gd name="T96" fmla="*/ 8 w 8"/>
                <a:gd name="T97" fmla="*/ 2 h 4"/>
                <a:gd name="T98" fmla="*/ 6 w 8"/>
                <a:gd name="T99" fmla="*/ 2 h 4"/>
                <a:gd name="T100" fmla="*/ 6 w 8"/>
                <a:gd name="T101" fmla="*/ 2 h 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 h="4">
                  <a:moveTo>
                    <a:pt x="6" y="2"/>
                  </a:moveTo>
                  <a:lnTo>
                    <a:pt x="6" y="2"/>
                  </a:lnTo>
                  <a:lnTo>
                    <a:pt x="6" y="0"/>
                  </a:lnTo>
                  <a:lnTo>
                    <a:pt x="6" y="2"/>
                  </a:lnTo>
                  <a:lnTo>
                    <a:pt x="4" y="2"/>
                  </a:lnTo>
                  <a:lnTo>
                    <a:pt x="2" y="2"/>
                  </a:lnTo>
                  <a:lnTo>
                    <a:pt x="0" y="2"/>
                  </a:lnTo>
                  <a:lnTo>
                    <a:pt x="2" y="2"/>
                  </a:lnTo>
                  <a:lnTo>
                    <a:pt x="2" y="4"/>
                  </a:lnTo>
                  <a:lnTo>
                    <a:pt x="4" y="4"/>
                  </a:lnTo>
                  <a:lnTo>
                    <a:pt x="6" y="4"/>
                  </a:lnTo>
                  <a:lnTo>
                    <a:pt x="6" y="2"/>
                  </a:lnTo>
                  <a:lnTo>
                    <a:pt x="8" y="2"/>
                  </a:lnTo>
                  <a:lnTo>
                    <a:pt x="6"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39" name="Freeform 578"/>
            <p:cNvSpPr>
              <a:spLocks/>
            </p:cNvSpPr>
            <p:nvPr/>
          </p:nvSpPr>
          <p:spPr bwMode="auto">
            <a:xfrm>
              <a:off x="295" y="3871"/>
              <a:ext cx="6" cy="6"/>
            </a:xfrm>
            <a:custGeom>
              <a:avLst/>
              <a:gdLst>
                <a:gd name="T0" fmla="*/ 6 w 6"/>
                <a:gd name="T1" fmla="*/ 4 h 6"/>
                <a:gd name="T2" fmla="*/ 6 w 6"/>
                <a:gd name="T3" fmla="*/ 2 h 6"/>
                <a:gd name="T4" fmla="*/ 6 w 6"/>
                <a:gd name="T5" fmla="*/ 2 h 6"/>
                <a:gd name="T6" fmla="*/ 6 w 6"/>
                <a:gd name="T7" fmla="*/ 0 h 6"/>
                <a:gd name="T8" fmla="*/ 6 w 6"/>
                <a:gd name="T9" fmla="*/ 0 h 6"/>
                <a:gd name="T10" fmla="*/ 6 w 6"/>
                <a:gd name="T11" fmla="*/ 0 h 6"/>
                <a:gd name="T12" fmla="*/ 6 w 6"/>
                <a:gd name="T13" fmla="*/ 0 h 6"/>
                <a:gd name="T14" fmla="*/ 6 w 6"/>
                <a:gd name="T15" fmla="*/ 0 h 6"/>
                <a:gd name="T16" fmla="*/ 6 w 6"/>
                <a:gd name="T17" fmla="*/ 2 h 6"/>
                <a:gd name="T18" fmla="*/ 4 w 6"/>
                <a:gd name="T19" fmla="*/ 2 h 6"/>
                <a:gd name="T20" fmla="*/ 2 w 6"/>
                <a:gd name="T21" fmla="*/ 2 h 6"/>
                <a:gd name="T22" fmla="*/ 2 w 6"/>
                <a:gd name="T23" fmla="*/ 2 h 6"/>
                <a:gd name="T24" fmla="*/ 2 w 6"/>
                <a:gd name="T25" fmla="*/ 2 h 6"/>
                <a:gd name="T26" fmla="*/ 2 w 6"/>
                <a:gd name="T27" fmla="*/ 4 h 6"/>
                <a:gd name="T28" fmla="*/ 0 w 6"/>
                <a:gd name="T29" fmla="*/ 2 h 6"/>
                <a:gd name="T30" fmla="*/ 0 w 6"/>
                <a:gd name="T31" fmla="*/ 2 h 6"/>
                <a:gd name="T32" fmla="*/ 0 w 6"/>
                <a:gd name="T33" fmla="*/ 4 h 6"/>
                <a:gd name="T34" fmla="*/ 0 w 6"/>
                <a:gd name="T35" fmla="*/ 4 h 6"/>
                <a:gd name="T36" fmla="*/ 0 w 6"/>
                <a:gd name="T37" fmla="*/ 4 h 6"/>
                <a:gd name="T38" fmla="*/ 0 w 6"/>
                <a:gd name="T39" fmla="*/ 4 h 6"/>
                <a:gd name="T40" fmla="*/ 2 w 6"/>
                <a:gd name="T41" fmla="*/ 6 h 6"/>
                <a:gd name="T42" fmla="*/ 2 w 6"/>
                <a:gd name="T43" fmla="*/ 6 h 6"/>
                <a:gd name="T44" fmla="*/ 2 w 6"/>
                <a:gd name="T45" fmla="*/ 6 h 6"/>
                <a:gd name="T46" fmla="*/ 2 w 6"/>
                <a:gd name="T47" fmla="*/ 4 h 6"/>
                <a:gd name="T48" fmla="*/ 2 w 6"/>
                <a:gd name="T49" fmla="*/ 4 h 6"/>
                <a:gd name="T50" fmla="*/ 4 w 6"/>
                <a:gd name="T51" fmla="*/ 6 h 6"/>
                <a:gd name="T52" fmla="*/ 4 w 6"/>
                <a:gd name="T53" fmla="*/ 6 h 6"/>
                <a:gd name="T54" fmla="*/ 4 w 6"/>
                <a:gd name="T55" fmla="*/ 6 h 6"/>
                <a:gd name="T56" fmla="*/ 4 w 6"/>
                <a:gd name="T57" fmla="*/ 6 h 6"/>
                <a:gd name="T58" fmla="*/ 4 w 6"/>
                <a:gd name="T59" fmla="*/ 6 h 6"/>
                <a:gd name="T60" fmla="*/ 4 w 6"/>
                <a:gd name="T61" fmla="*/ 6 h 6"/>
                <a:gd name="T62" fmla="*/ 4 w 6"/>
                <a:gd name="T63" fmla="*/ 6 h 6"/>
                <a:gd name="T64" fmla="*/ 4 w 6"/>
                <a:gd name="T65" fmla="*/ 6 h 6"/>
                <a:gd name="T66" fmla="*/ 4 w 6"/>
                <a:gd name="T67" fmla="*/ 6 h 6"/>
                <a:gd name="T68" fmla="*/ 4 w 6"/>
                <a:gd name="T69" fmla="*/ 4 h 6"/>
                <a:gd name="T70" fmla="*/ 6 w 6"/>
                <a:gd name="T71" fmla="*/ 4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 h="6">
                  <a:moveTo>
                    <a:pt x="6" y="4"/>
                  </a:moveTo>
                  <a:lnTo>
                    <a:pt x="6" y="4"/>
                  </a:lnTo>
                  <a:lnTo>
                    <a:pt x="6" y="2"/>
                  </a:lnTo>
                  <a:lnTo>
                    <a:pt x="6" y="0"/>
                  </a:lnTo>
                  <a:lnTo>
                    <a:pt x="6" y="2"/>
                  </a:lnTo>
                  <a:lnTo>
                    <a:pt x="4" y="2"/>
                  </a:lnTo>
                  <a:lnTo>
                    <a:pt x="2" y="2"/>
                  </a:lnTo>
                  <a:lnTo>
                    <a:pt x="2" y="4"/>
                  </a:lnTo>
                  <a:lnTo>
                    <a:pt x="0" y="2"/>
                  </a:lnTo>
                  <a:lnTo>
                    <a:pt x="0" y="4"/>
                  </a:lnTo>
                  <a:lnTo>
                    <a:pt x="2" y="6"/>
                  </a:lnTo>
                  <a:lnTo>
                    <a:pt x="2" y="4"/>
                  </a:lnTo>
                  <a:lnTo>
                    <a:pt x="2" y="6"/>
                  </a:lnTo>
                  <a:lnTo>
                    <a:pt x="4" y="6"/>
                  </a:lnTo>
                  <a:lnTo>
                    <a:pt x="4" y="4"/>
                  </a:lnTo>
                  <a:lnTo>
                    <a:pt x="6" y="4"/>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0" name="Freeform 579"/>
            <p:cNvSpPr>
              <a:spLocks/>
            </p:cNvSpPr>
            <p:nvPr/>
          </p:nvSpPr>
          <p:spPr bwMode="auto">
            <a:xfrm>
              <a:off x="425" y="4001"/>
              <a:ext cx="2" cy="2"/>
            </a:xfrm>
            <a:custGeom>
              <a:avLst/>
              <a:gdLst>
                <a:gd name="T0" fmla="*/ 2 w 2"/>
                <a:gd name="T1" fmla="*/ 2 h 2"/>
                <a:gd name="T2" fmla="*/ 2 w 2"/>
                <a:gd name="T3" fmla="*/ 2 h 2"/>
                <a:gd name="T4" fmla="*/ 2 w 2"/>
                <a:gd name="T5" fmla="*/ 2 h 2"/>
                <a:gd name="T6" fmla="*/ 2 w 2"/>
                <a:gd name="T7" fmla="*/ 0 h 2"/>
                <a:gd name="T8" fmla="*/ 2 w 2"/>
                <a:gd name="T9" fmla="*/ 0 h 2"/>
                <a:gd name="T10" fmla="*/ 2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2 w 2"/>
                <a:gd name="T31" fmla="*/ 2 h 2"/>
                <a:gd name="T32" fmla="*/ 2 w 2"/>
                <a:gd name="T33" fmla="*/ 2 h 2"/>
                <a:gd name="T34" fmla="*/ 2 w 2"/>
                <a:gd name="T35" fmla="*/ 2 h 2"/>
                <a:gd name="T36" fmla="*/ 2 w 2"/>
                <a:gd name="T37" fmla="*/ 2 h 2"/>
                <a:gd name="T38" fmla="*/ 2 w 2"/>
                <a:gd name="T39" fmla="*/ 2 h 2"/>
                <a:gd name="T40" fmla="*/ 2 w 2"/>
                <a:gd name="T41" fmla="*/ 2 h 2"/>
                <a:gd name="T42" fmla="*/ 2 w 2"/>
                <a:gd name="T43" fmla="*/ 2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2" y="2"/>
                  </a:moveTo>
                  <a:lnTo>
                    <a:pt x="2" y="2"/>
                  </a:lnTo>
                  <a:lnTo>
                    <a:pt x="2" y="0"/>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1" name="Freeform 580"/>
            <p:cNvSpPr>
              <a:spLocks/>
            </p:cNvSpPr>
            <p:nvPr/>
          </p:nvSpPr>
          <p:spPr bwMode="auto">
            <a:xfrm>
              <a:off x="441" y="3993"/>
              <a:ext cx="2" cy="2"/>
            </a:xfrm>
            <a:custGeom>
              <a:avLst/>
              <a:gdLst>
                <a:gd name="T0" fmla="*/ 2 w 2"/>
                <a:gd name="T1" fmla="*/ 0 h 2"/>
                <a:gd name="T2" fmla="*/ 2 w 2"/>
                <a:gd name="T3" fmla="*/ 0 h 2"/>
                <a:gd name="T4" fmla="*/ 2 w 2"/>
                <a:gd name="T5" fmla="*/ 0 h 2"/>
                <a:gd name="T6" fmla="*/ 2 w 2"/>
                <a:gd name="T7" fmla="*/ 0 h 2"/>
                <a:gd name="T8" fmla="*/ 2 w 2"/>
                <a:gd name="T9" fmla="*/ 0 h 2"/>
                <a:gd name="T10" fmla="*/ 0 w 2"/>
                <a:gd name="T11" fmla="*/ 0 h 2"/>
                <a:gd name="T12" fmla="*/ 0 w 2"/>
                <a:gd name="T13" fmla="*/ 0 h 2"/>
                <a:gd name="T14" fmla="*/ 0 w 2"/>
                <a:gd name="T15" fmla="*/ 0 h 2"/>
                <a:gd name="T16" fmla="*/ 0 w 2"/>
                <a:gd name="T17" fmla="*/ 0 h 2"/>
                <a:gd name="T18" fmla="*/ 0 w 2"/>
                <a:gd name="T19" fmla="*/ 2 h 2"/>
                <a:gd name="T20" fmla="*/ 0 w 2"/>
                <a:gd name="T21" fmla="*/ 2 h 2"/>
                <a:gd name="T22" fmla="*/ 0 w 2"/>
                <a:gd name="T23" fmla="*/ 2 h 2"/>
                <a:gd name="T24" fmla="*/ 0 w 2"/>
                <a:gd name="T25" fmla="*/ 2 h 2"/>
                <a:gd name="T26" fmla="*/ 0 w 2"/>
                <a:gd name="T27" fmla="*/ 2 h 2"/>
                <a:gd name="T28" fmla="*/ 0 w 2"/>
                <a:gd name="T29" fmla="*/ 0 h 2"/>
                <a:gd name="T30" fmla="*/ 0 w 2"/>
                <a:gd name="T31" fmla="*/ 0 h 2"/>
                <a:gd name="T32" fmla="*/ 0 w 2"/>
                <a:gd name="T33" fmla="*/ 0 h 2"/>
                <a:gd name="T34" fmla="*/ 2 w 2"/>
                <a:gd name="T35" fmla="*/ 0 h 2"/>
                <a:gd name="T36" fmla="*/ 2 w 2"/>
                <a:gd name="T37" fmla="*/ 0 h 2"/>
                <a:gd name="T38" fmla="*/ 2 w 2"/>
                <a:gd name="T39" fmla="*/ 0 h 2"/>
                <a:gd name="T40" fmla="*/ 2 w 2"/>
                <a:gd name="T41" fmla="*/ 0 h 2"/>
                <a:gd name="T42" fmla="*/ 2 w 2"/>
                <a:gd name="T43" fmla="*/ 0 h 2"/>
                <a:gd name="T44" fmla="*/ 2 w 2"/>
                <a:gd name="T45" fmla="*/ 0 h 2"/>
                <a:gd name="T46" fmla="*/ 2 w 2"/>
                <a:gd name="T47" fmla="*/ 0 h 2"/>
                <a:gd name="T48" fmla="*/ 2 w 2"/>
                <a:gd name="T49" fmla="*/ 0 h 2"/>
                <a:gd name="T50" fmla="*/ 2 w 2"/>
                <a:gd name="T51" fmla="*/ 0 h 2"/>
                <a:gd name="T52" fmla="*/ 2 w 2"/>
                <a:gd name="T53" fmla="*/ 0 h 2"/>
                <a:gd name="T54" fmla="*/ 2 w 2"/>
                <a:gd name="T55" fmla="*/ 0 h 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2">
                  <a:moveTo>
                    <a:pt x="2" y="0"/>
                  </a:moveTo>
                  <a:lnTo>
                    <a:pt x="2" y="0"/>
                  </a:lnTo>
                  <a:lnTo>
                    <a:pt x="0" y="0"/>
                  </a:lnTo>
                  <a:lnTo>
                    <a:pt x="0" y="2"/>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2" name="Freeform 581"/>
            <p:cNvSpPr>
              <a:spLocks/>
            </p:cNvSpPr>
            <p:nvPr/>
          </p:nvSpPr>
          <p:spPr bwMode="auto">
            <a:xfrm>
              <a:off x="547" y="3921"/>
              <a:ext cx="2" cy="0"/>
            </a:xfrm>
            <a:custGeom>
              <a:avLst/>
              <a:gdLst>
                <a:gd name="T0" fmla="*/ 0 w 2"/>
                <a:gd name="T1" fmla="*/ 2 w 2"/>
                <a:gd name="T2" fmla="*/ 2 w 2"/>
                <a:gd name="T3" fmla="*/ 0 w 2"/>
                <a:gd name="T4" fmla="*/ 0 w 2"/>
                <a:gd name="T5" fmla="*/ 0 w 2"/>
                <a:gd name="T6" fmla="*/ 0 w 2"/>
                <a:gd name="T7" fmla="*/ 0 w 2"/>
                <a:gd name="T8" fmla="*/ 0 w 2"/>
                <a:gd name="T9" fmla="*/ 0 w 2"/>
                <a:gd name="T10" fmla="*/ 0 w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2">
                  <a:moveTo>
                    <a:pt x="0" y="0"/>
                  </a:move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3" name="Freeform 582"/>
            <p:cNvSpPr>
              <a:spLocks/>
            </p:cNvSpPr>
            <p:nvPr/>
          </p:nvSpPr>
          <p:spPr bwMode="auto">
            <a:xfrm>
              <a:off x="557" y="3937"/>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2 w 2"/>
                <a:gd name="T27" fmla="*/ 2 h 2"/>
                <a:gd name="T28" fmla="*/ 2 w 2"/>
                <a:gd name="T29" fmla="*/ 2 h 2"/>
                <a:gd name="T30" fmla="*/ 2 w 2"/>
                <a:gd name="T31" fmla="*/ 2 h 2"/>
                <a:gd name="T32" fmla="*/ 2 w 2"/>
                <a:gd name="T33" fmla="*/ 0 h 2"/>
                <a:gd name="T34" fmla="*/ 0 w 2"/>
                <a:gd name="T35" fmla="*/ 0 h 2"/>
                <a:gd name="T36" fmla="*/ 0 w 2"/>
                <a:gd name="T37" fmla="*/ 0 h 2"/>
                <a:gd name="T38" fmla="*/ 0 w 2"/>
                <a:gd name="T39" fmla="*/ 0 h 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 h="2">
                  <a:moveTo>
                    <a:pt x="0" y="0"/>
                  </a:moveTo>
                  <a:lnTo>
                    <a:pt x="0" y="0"/>
                  </a:lnTo>
                  <a:lnTo>
                    <a:pt x="0" y="2"/>
                  </a:lnTo>
                  <a:lnTo>
                    <a:pt x="2" y="2"/>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4" name="Freeform 583"/>
            <p:cNvSpPr>
              <a:spLocks/>
            </p:cNvSpPr>
            <p:nvPr/>
          </p:nvSpPr>
          <p:spPr bwMode="auto">
            <a:xfrm>
              <a:off x="555" y="3941"/>
              <a:ext cx="2" cy="2"/>
            </a:xfrm>
            <a:custGeom>
              <a:avLst/>
              <a:gdLst>
                <a:gd name="T0" fmla="*/ 2 w 2"/>
                <a:gd name="T1" fmla="*/ 2 h 2"/>
                <a:gd name="T2" fmla="*/ 2 w 2"/>
                <a:gd name="T3" fmla="*/ 2 h 2"/>
                <a:gd name="T4" fmla="*/ 2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2 h 2"/>
                <a:gd name="T24" fmla="*/ 0 w 2"/>
                <a:gd name="T25" fmla="*/ 2 h 2"/>
                <a:gd name="T26" fmla="*/ 0 w 2"/>
                <a:gd name="T27" fmla="*/ 2 h 2"/>
                <a:gd name="T28" fmla="*/ 0 w 2"/>
                <a:gd name="T29" fmla="*/ 2 h 2"/>
                <a:gd name="T30" fmla="*/ 2 w 2"/>
                <a:gd name="T31" fmla="*/ 2 h 2"/>
                <a:gd name="T32" fmla="*/ 2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2" y="2"/>
                  </a:moveTo>
                  <a:lnTo>
                    <a:pt x="2" y="2"/>
                  </a:lnTo>
                  <a:lnTo>
                    <a:pt x="2" y="0"/>
                  </a:lnTo>
                  <a:lnTo>
                    <a:pt x="0" y="0"/>
                  </a:lnTo>
                  <a:lnTo>
                    <a:pt x="0" y="2"/>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5" name="Freeform 584"/>
            <p:cNvSpPr>
              <a:spLocks/>
            </p:cNvSpPr>
            <p:nvPr/>
          </p:nvSpPr>
          <p:spPr bwMode="auto">
            <a:xfrm>
              <a:off x="507" y="3945"/>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 name="T12" fmla="*/ 0 60000 65536"/>
                <a:gd name="T13"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 ang="T12">
                  <a:pos x="0" y="0"/>
                </a:cxn>
                <a:cxn ang="T13">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6" name="Freeform 585"/>
            <p:cNvSpPr>
              <a:spLocks/>
            </p:cNvSpPr>
            <p:nvPr/>
          </p:nvSpPr>
          <p:spPr bwMode="auto">
            <a:xfrm>
              <a:off x="505" y="3947"/>
              <a:ext cx="2" cy="0"/>
            </a:xfrm>
            <a:custGeom>
              <a:avLst/>
              <a:gdLst>
                <a:gd name="T0" fmla="*/ 2 w 2"/>
                <a:gd name="T1" fmla="*/ 2 w 2"/>
                <a:gd name="T2" fmla="*/ 2 w 2"/>
                <a:gd name="T3" fmla="*/ 0 w 2"/>
                <a:gd name="T4" fmla="*/ 0 w 2"/>
                <a:gd name="T5" fmla="*/ 0 w 2"/>
                <a:gd name="T6" fmla="*/ 0 w 2"/>
                <a:gd name="T7" fmla="*/ 0 w 2"/>
                <a:gd name="T8" fmla="*/ 2 w 2"/>
                <a:gd name="T9" fmla="*/ 2 w 2"/>
                <a:gd name="T10" fmla="*/ 2 w 2"/>
                <a:gd name="T11" fmla="*/ 2 w 2"/>
                <a:gd name="T12" fmla="*/ 2 w 2"/>
                <a:gd name="T13" fmla="*/ 2 w 2"/>
                <a:gd name="T14" fmla="*/ 2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2" y="0"/>
                  </a:moveTo>
                  <a:lnTo>
                    <a:pt x="2" y="0"/>
                  </a:lnTo>
                  <a:lnTo>
                    <a:pt x="0" y="0"/>
                  </a:lnTo>
                  <a:lnTo>
                    <a:pt x="2"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7" name="Freeform 586"/>
            <p:cNvSpPr>
              <a:spLocks/>
            </p:cNvSpPr>
            <p:nvPr/>
          </p:nvSpPr>
          <p:spPr bwMode="auto">
            <a:xfrm>
              <a:off x="497" y="397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8" name="Freeform 587"/>
            <p:cNvSpPr>
              <a:spLocks/>
            </p:cNvSpPr>
            <p:nvPr/>
          </p:nvSpPr>
          <p:spPr bwMode="auto">
            <a:xfrm>
              <a:off x="489" y="3977"/>
              <a:ext cx="0" cy="2"/>
            </a:xfrm>
            <a:custGeom>
              <a:avLst/>
              <a:gdLst>
                <a:gd name="T0" fmla="*/ 2 h 2"/>
                <a:gd name="T1" fmla="*/ 2 h 2"/>
                <a:gd name="T2" fmla="*/ 0 h 2"/>
                <a:gd name="T3" fmla="*/ 0 h 2"/>
                <a:gd name="T4" fmla="*/ 0 h 2"/>
                <a:gd name="T5" fmla="*/ 0 h 2"/>
                <a:gd name="T6" fmla="*/ 0 h 2"/>
                <a:gd name="T7" fmla="*/ 0 h 2"/>
                <a:gd name="T8" fmla="*/ 0 h 2"/>
                <a:gd name="T9" fmla="*/ 0 h 2"/>
                <a:gd name="T10" fmla="*/ 2 h 2"/>
                <a:gd name="T11" fmla="*/ 2 h 2"/>
                <a:gd name="T12" fmla="*/ 2 h 2"/>
                <a:gd name="T13" fmla="*/ 2 h 2"/>
                <a:gd name="T14" fmla="*/ 2 h 2"/>
                <a:gd name="T15" fmla="*/ 2 h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0" y="T0"/>
                </a:cxn>
                <a:cxn ang="T17">
                  <a:pos x="0" y="T1"/>
                </a:cxn>
                <a:cxn ang="T18">
                  <a:pos x="0" y="T2"/>
                </a:cxn>
                <a:cxn ang="T19">
                  <a:pos x="0" y="T3"/>
                </a:cxn>
                <a:cxn ang="T20">
                  <a:pos x="0" y="T4"/>
                </a:cxn>
                <a:cxn ang="T21">
                  <a:pos x="0" y="T5"/>
                </a:cxn>
                <a:cxn ang="T22">
                  <a:pos x="0" y="T6"/>
                </a:cxn>
                <a:cxn ang="T23">
                  <a:pos x="0" y="T7"/>
                </a:cxn>
                <a:cxn ang="T24">
                  <a:pos x="0" y="T8"/>
                </a:cxn>
                <a:cxn ang="T25">
                  <a:pos x="0" y="T9"/>
                </a:cxn>
                <a:cxn ang="T26">
                  <a:pos x="0" y="T10"/>
                </a:cxn>
                <a:cxn ang="T27">
                  <a:pos x="0" y="T11"/>
                </a:cxn>
                <a:cxn ang="T28">
                  <a:pos x="0" y="T12"/>
                </a:cxn>
                <a:cxn ang="T29">
                  <a:pos x="0" y="T13"/>
                </a:cxn>
                <a:cxn ang="T30">
                  <a:pos x="0" y="T14"/>
                </a:cxn>
                <a:cxn ang="T31">
                  <a:pos x="0" y="T15"/>
                </a:cxn>
              </a:cxnLst>
              <a:rect l="0" t="0" r="r" b="b"/>
              <a:pathLst>
                <a:path h="2">
                  <a:moveTo>
                    <a:pt x="0" y="2"/>
                  </a:move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49" name="Freeform 588"/>
            <p:cNvSpPr>
              <a:spLocks/>
            </p:cNvSpPr>
            <p:nvPr/>
          </p:nvSpPr>
          <p:spPr bwMode="auto">
            <a:xfrm>
              <a:off x="471" y="3949"/>
              <a:ext cx="2" cy="2"/>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2 w 2"/>
                <a:gd name="T29" fmla="*/ 2 h 2"/>
                <a:gd name="T30" fmla="*/ 2 w 2"/>
                <a:gd name="T31" fmla="*/ 2 h 2"/>
                <a:gd name="T32" fmla="*/ 2 w 2"/>
                <a:gd name="T33" fmla="*/ 2 h 2"/>
                <a:gd name="T34" fmla="*/ 2 w 2"/>
                <a:gd name="T35" fmla="*/ 2 h 2"/>
                <a:gd name="T36" fmla="*/ 0 w 2"/>
                <a:gd name="T37" fmla="*/ 2 h 2"/>
                <a:gd name="T38" fmla="*/ 0 w 2"/>
                <a:gd name="T39" fmla="*/ 2 h 2"/>
                <a:gd name="T40" fmla="*/ 0 w 2"/>
                <a:gd name="T41" fmla="*/ 2 h 2"/>
                <a:gd name="T42" fmla="*/ 0 w 2"/>
                <a:gd name="T43" fmla="*/ 2 h 2"/>
                <a:gd name="T44" fmla="*/ 0 w 2"/>
                <a:gd name="T45" fmla="*/ 2 h 2"/>
                <a:gd name="T46" fmla="*/ 0 w 2"/>
                <a:gd name="T47" fmla="*/ 0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0" y="0"/>
                  </a:moveTo>
                  <a:lnTo>
                    <a:pt x="0" y="0"/>
                  </a:lnTo>
                  <a:lnTo>
                    <a:pt x="0" y="2"/>
                  </a:lnTo>
                  <a:lnTo>
                    <a:pt x="2" y="2"/>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0" name="Freeform 589"/>
            <p:cNvSpPr>
              <a:spLocks/>
            </p:cNvSpPr>
            <p:nvPr/>
          </p:nvSpPr>
          <p:spPr bwMode="auto">
            <a:xfrm>
              <a:off x="521" y="390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1" name="Freeform 590"/>
            <p:cNvSpPr>
              <a:spLocks/>
            </p:cNvSpPr>
            <p:nvPr/>
          </p:nvSpPr>
          <p:spPr bwMode="auto">
            <a:xfrm>
              <a:off x="523" y="3901"/>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2" name="Freeform 591"/>
            <p:cNvSpPr>
              <a:spLocks/>
            </p:cNvSpPr>
            <p:nvPr/>
          </p:nvSpPr>
          <p:spPr bwMode="auto">
            <a:xfrm>
              <a:off x="525" y="3899"/>
              <a:ext cx="2" cy="2"/>
            </a:xfrm>
            <a:custGeom>
              <a:avLst/>
              <a:gdLst>
                <a:gd name="T0" fmla="*/ 2 w 2"/>
                <a:gd name="T1" fmla="*/ 2 h 2"/>
                <a:gd name="T2" fmla="*/ 2 w 2"/>
                <a:gd name="T3" fmla="*/ 0 h 2"/>
                <a:gd name="T4" fmla="*/ 2 w 2"/>
                <a:gd name="T5" fmla="*/ 0 h 2"/>
                <a:gd name="T6" fmla="*/ 2 w 2"/>
                <a:gd name="T7" fmla="*/ 0 h 2"/>
                <a:gd name="T8" fmla="*/ 2 w 2"/>
                <a:gd name="T9" fmla="*/ 0 h 2"/>
                <a:gd name="T10" fmla="*/ 2 w 2"/>
                <a:gd name="T11" fmla="*/ 0 h 2"/>
                <a:gd name="T12" fmla="*/ 0 w 2"/>
                <a:gd name="T13" fmla="*/ 0 h 2"/>
                <a:gd name="T14" fmla="*/ 0 w 2"/>
                <a:gd name="T15" fmla="*/ 0 h 2"/>
                <a:gd name="T16" fmla="*/ 2 w 2"/>
                <a:gd name="T17" fmla="*/ 0 h 2"/>
                <a:gd name="T18" fmla="*/ 2 w 2"/>
                <a:gd name="T19" fmla="*/ 0 h 2"/>
                <a:gd name="T20" fmla="*/ 2 w 2"/>
                <a:gd name="T21" fmla="*/ 2 h 2"/>
                <a:gd name="T22" fmla="*/ 2 w 2"/>
                <a:gd name="T23" fmla="*/ 2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2" y="2"/>
                  </a:moveTo>
                  <a:lnTo>
                    <a:pt x="2" y="0"/>
                  </a:lnTo>
                  <a:lnTo>
                    <a:pt x="0" y="0"/>
                  </a:lnTo>
                  <a:lnTo>
                    <a:pt x="2" y="0"/>
                  </a:lnTo>
                  <a:lnTo>
                    <a:pt x="2"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3" name="Freeform 592"/>
            <p:cNvSpPr>
              <a:spLocks/>
            </p:cNvSpPr>
            <p:nvPr/>
          </p:nvSpPr>
          <p:spPr bwMode="auto">
            <a:xfrm>
              <a:off x="441" y="3995"/>
              <a:ext cx="2" cy="0"/>
            </a:xfrm>
            <a:custGeom>
              <a:avLst/>
              <a:gdLst>
                <a:gd name="T0" fmla="*/ 0 w 2"/>
                <a:gd name="T1" fmla="*/ 0 w 2"/>
                <a:gd name="T2" fmla="*/ 0 w 2"/>
                <a:gd name="T3" fmla="*/ 2 w 2"/>
                <a:gd name="T4" fmla="*/ 2 w 2"/>
                <a:gd name="T5" fmla="*/ 2 w 2"/>
                <a:gd name="T6" fmla="*/ 0 w 2"/>
                <a:gd name="T7" fmla="*/ 0 60000 65536"/>
                <a:gd name="T8" fmla="*/ 0 60000 65536"/>
                <a:gd name="T9" fmla="*/ 0 60000 65536"/>
                <a:gd name="T10" fmla="*/ 0 60000 65536"/>
                <a:gd name="T11" fmla="*/ 0 60000 65536"/>
                <a:gd name="T12" fmla="*/ 0 60000 65536"/>
                <a:gd name="T13" fmla="*/ 0 60000 65536"/>
              </a:gdLst>
              <a:ahLst/>
              <a:cxnLst>
                <a:cxn ang="T7">
                  <a:pos x="T0" y="0"/>
                </a:cxn>
                <a:cxn ang="T8">
                  <a:pos x="T1" y="0"/>
                </a:cxn>
                <a:cxn ang="T9">
                  <a:pos x="T2" y="0"/>
                </a:cxn>
                <a:cxn ang="T10">
                  <a:pos x="T3" y="0"/>
                </a:cxn>
                <a:cxn ang="T11">
                  <a:pos x="T4" y="0"/>
                </a:cxn>
                <a:cxn ang="T12">
                  <a:pos x="T5" y="0"/>
                </a:cxn>
                <a:cxn ang="T13">
                  <a:pos x="T6"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4" name="Freeform 593"/>
            <p:cNvSpPr>
              <a:spLocks/>
            </p:cNvSpPr>
            <p:nvPr/>
          </p:nvSpPr>
          <p:spPr bwMode="auto">
            <a:xfrm>
              <a:off x="295" y="3881"/>
              <a:ext cx="2" cy="0"/>
            </a:xfrm>
            <a:custGeom>
              <a:avLst/>
              <a:gdLst>
                <a:gd name="T0" fmla="*/ 0 w 2"/>
                <a:gd name="T1" fmla="*/ 0 w 2"/>
                <a:gd name="T2" fmla="*/ 0 w 2"/>
                <a:gd name="T3" fmla="*/ 2 w 2"/>
                <a:gd name="T4" fmla="*/ 2 w 2"/>
                <a:gd name="T5" fmla="*/ 0 w 2"/>
                <a:gd name="T6" fmla="*/ 0 w 2"/>
                <a:gd name="T7" fmla="*/ 0 60000 65536"/>
                <a:gd name="T8" fmla="*/ 0 60000 65536"/>
                <a:gd name="T9" fmla="*/ 0 60000 65536"/>
                <a:gd name="T10" fmla="*/ 0 60000 65536"/>
                <a:gd name="T11" fmla="*/ 0 60000 65536"/>
                <a:gd name="T12" fmla="*/ 0 60000 65536"/>
                <a:gd name="T13" fmla="*/ 0 60000 65536"/>
              </a:gdLst>
              <a:ahLst/>
              <a:cxnLst>
                <a:cxn ang="T7">
                  <a:pos x="T0" y="0"/>
                </a:cxn>
                <a:cxn ang="T8">
                  <a:pos x="T1" y="0"/>
                </a:cxn>
                <a:cxn ang="T9">
                  <a:pos x="T2" y="0"/>
                </a:cxn>
                <a:cxn ang="T10">
                  <a:pos x="T3" y="0"/>
                </a:cxn>
                <a:cxn ang="T11">
                  <a:pos x="T4" y="0"/>
                </a:cxn>
                <a:cxn ang="T12">
                  <a:pos x="T5" y="0"/>
                </a:cxn>
                <a:cxn ang="T13">
                  <a:pos x="T6"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5" name="Freeform 594"/>
            <p:cNvSpPr>
              <a:spLocks/>
            </p:cNvSpPr>
            <p:nvPr/>
          </p:nvSpPr>
          <p:spPr bwMode="auto">
            <a:xfrm>
              <a:off x="215" y="3727"/>
              <a:ext cx="20" cy="12"/>
            </a:xfrm>
            <a:custGeom>
              <a:avLst/>
              <a:gdLst>
                <a:gd name="T0" fmla="*/ 20 w 20"/>
                <a:gd name="T1" fmla="*/ 10 h 12"/>
                <a:gd name="T2" fmla="*/ 20 w 20"/>
                <a:gd name="T3" fmla="*/ 10 h 12"/>
                <a:gd name="T4" fmla="*/ 18 w 20"/>
                <a:gd name="T5" fmla="*/ 10 h 12"/>
                <a:gd name="T6" fmla="*/ 18 w 20"/>
                <a:gd name="T7" fmla="*/ 10 h 12"/>
                <a:gd name="T8" fmla="*/ 16 w 20"/>
                <a:gd name="T9" fmla="*/ 8 h 12"/>
                <a:gd name="T10" fmla="*/ 16 w 20"/>
                <a:gd name="T11" fmla="*/ 8 h 12"/>
                <a:gd name="T12" fmla="*/ 16 w 20"/>
                <a:gd name="T13" fmla="*/ 8 h 12"/>
                <a:gd name="T14" fmla="*/ 14 w 20"/>
                <a:gd name="T15" fmla="*/ 8 h 12"/>
                <a:gd name="T16" fmla="*/ 14 w 20"/>
                <a:gd name="T17" fmla="*/ 10 h 12"/>
                <a:gd name="T18" fmla="*/ 12 w 20"/>
                <a:gd name="T19" fmla="*/ 10 h 12"/>
                <a:gd name="T20" fmla="*/ 12 w 20"/>
                <a:gd name="T21" fmla="*/ 8 h 12"/>
                <a:gd name="T22" fmla="*/ 10 w 20"/>
                <a:gd name="T23" fmla="*/ 8 h 12"/>
                <a:gd name="T24" fmla="*/ 10 w 20"/>
                <a:gd name="T25" fmla="*/ 8 h 12"/>
                <a:gd name="T26" fmla="*/ 8 w 20"/>
                <a:gd name="T27" fmla="*/ 8 h 12"/>
                <a:gd name="T28" fmla="*/ 8 w 20"/>
                <a:gd name="T29" fmla="*/ 8 h 12"/>
                <a:gd name="T30" fmla="*/ 6 w 20"/>
                <a:gd name="T31" fmla="*/ 6 h 12"/>
                <a:gd name="T32" fmla="*/ 6 w 20"/>
                <a:gd name="T33" fmla="*/ 6 h 12"/>
                <a:gd name="T34" fmla="*/ 4 w 20"/>
                <a:gd name="T35" fmla="*/ 4 h 12"/>
                <a:gd name="T36" fmla="*/ 4 w 20"/>
                <a:gd name="T37" fmla="*/ 4 h 12"/>
                <a:gd name="T38" fmla="*/ 4 w 20"/>
                <a:gd name="T39" fmla="*/ 4 h 12"/>
                <a:gd name="T40" fmla="*/ 2 w 20"/>
                <a:gd name="T41" fmla="*/ 2 h 12"/>
                <a:gd name="T42" fmla="*/ 2 w 20"/>
                <a:gd name="T43" fmla="*/ 2 h 12"/>
                <a:gd name="T44" fmla="*/ 2 w 20"/>
                <a:gd name="T45" fmla="*/ 2 h 12"/>
                <a:gd name="T46" fmla="*/ 2 w 20"/>
                <a:gd name="T47" fmla="*/ 0 h 12"/>
                <a:gd name="T48" fmla="*/ 2 w 20"/>
                <a:gd name="T49" fmla="*/ 0 h 12"/>
                <a:gd name="T50" fmla="*/ 2 w 20"/>
                <a:gd name="T51" fmla="*/ 2 h 12"/>
                <a:gd name="T52" fmla="*/ 2 w 20"/>
                <a:gd name="T53" fmla="*/ 2 h 12"/>
                <a:gd name="T54" fmla="*/ 0 w 20"/>
                <a:gd name="T55" fmla="*/ 2 h 12"/>
                <a:gd name="T56" fmla="*/ 0 w 20"/>
                <a:gd name="T57" fmla="*/ 2 h 12"/>
                <a:gd name="T58" fmla="*/ 0 w 20"/>
                <a:gd name="T59" fmla="*/ 4 h 12"/>
                <a:gd name="T60" fmla="*/ 0 w 20"/>
                <a:gd name="T61" fmla="*/ 4 h 12"/>
                <a:gd name="T62" fmla="*/ 0 w 20"/>
                <a:gd name="T63" fmla="*/ 4 h 12"/>
                <a:gd name="T64" fmla="*/ 0 w 20"/>
                <a:gd name="T65" fmla="*/ 4 h 12"/>
                <a:gd name="T66" fmla="*/ 0 w 20"/>
                <a:gd name="T67" fmla="*/ 6 h 12"/>
                <a:gd name="T68" fmla="*/ 0 w 20"/>
                <a:gd name="T69" fmla="*/ 6 h 12"/>
                <a:gd name="T70" fmla="*/ 0 w 20"/>
                <a:gd name="T71" fmla="*/ 6 h 12"/>
                <a:gd name="T72" fmla="*/ 2 w 20"/>
                <a:gd name="T73" fmla="*/ 6 h 12"/>
                <a:gd name="T74" fmla="*/ 2 w 20"/>
                <a:gd name="T75" fmla="*/ 6 h 12"/>
                <a:gd name="T76" fmla="*/ 4 w 20"/>
                <a:gd name="T77" fmla="*/ 8 h 12"/>
                <a:gd name="T78" fmla="*/ 4 w 20"/>
                <a:gd name="T79" fmla="*/ 8 h 12"/>
                <a:gd name="T80" fmla="*/ 6 w 20"/>
                <a:gd name="T81" fmla="*/ 8 h 12"/>
                <a:gd name="T82" fmla="*/ 8 w 20"/>
                <a:gd name="T83" fmla="*/ 10 h 12"/>
                <a:gd name="T84" fmla="*/ 8 w 20"/>
                <a:gd name="T85" fmla="*/ 10 h 12"/>
                <a:gd name="T86" fmla="*/ 8 w 20"/>
                <a:gd name="T87" fmla="*/ 10 h 12"/>
                <a:gd name="T88" fmla="*/ 10 w 20"/>
                <a:gd name="T89" fmla="*/ 12 h 12"/>
                <a:gd name="T90" fmla="*/ 12 w 20"/>
                <a:gd name="T91" fmla="*/ 12 h 12"/>
                <a:gd name="T92" fmla="*/ 12 w 20"/>
                <a:gd name="T93" fmla="*/ 12 h 12"/>
                <a:gd name="T94" fmla="*/ 14 w 20"/>
                <a:gd name="T95" fmla="*/ 12 h 12"/>
                <a:gd name="T96" fmla="*/ 16 w 20"/>
                <a:gd name="T97" fmla="*/ 12 h 12"/>
                <a:gd name="T98" fmla="*/ 18 w 20"/>
                <a:gd name="T99" fmla="*/ 10 h 12"/>
                <a:gd name="T100" fmla="*/ 18 w 20"/>
                <a:gd name="T101" fmla="*/ 12 h 12"/>
                <a:gd name="T102" fmla="*/ 18 w 20"/>
                <a:gd name="T103" fmla="*/ 12 h 12"/>
                <a:gd name="T104" fmla="*/ 18 w 20"/>
                <a:gd name="T105" fmla="*/ 12 h 12"/>
                <a:gd name="T106" fmla="*/ 20 w 20"/>
                <a:gd name="T107" fmla="*/ 12 h 12"/>
                <a:gd name="T108" fmla="*/ 20 w 20"/>
                <a:gd name="T109" fmla="*/ 12 h 12"/>
                <a:gd name="T110" fmla="*/ 20 w 20"/>
                <a:gd name="T111" fmla="*/ 12 h 12"/>
                <a:gd name="T112" fmla="*/ 20 w 20"/>
                <a:gd name="T113" fmla="*/ 12 h 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 h="12">
                  <a:moveTo>
                    <a:pt x="20" y="12"/>
                  </a:moveTo>
                  <a:lnTo>
                    <a:pt x="20" y="10"/>
                  </a:lnTo>
                  <a:lnTo>
                    <a:pt x="18" y="10"/>
                  </a:lnTo>
                  <a:lnTo>
                    <a:pt x="16" y="8"/>
                  </a:lnTo>
                  <a:lnTo>
                    <a:pt x="14" y="8"/>
                  </a:lnTo>
                  <a:lnTo>
                    <a:pt x="14" y="10"/>
                  </a:lnTo>
                  <a:lnTo>
                    <a:pt x="12" y="10"/>
                  </a:lnTo>
                  <a:lnTo>
                    <a:pt x="12" y="8"/>
                  </a:lnTo>
                  <a:lnTo>
                    <a:pt x="10" y="8"/>
                  </a:lnTo>
                  <a:lnTo>
                    <a:pt x="8" y="8"/>
                  </a:lnTo>
                  <a:lnTo>
                    <a:pt x="6" y="6"/>
                  </a:lnTo>
                  <a:lnTo>
                    <a:pt x="4" y="6"/>
                  </a:lnTo>
                  <a:lnTo>
                    <a:pt x="4" y="4"/>
                  </a:lnTo>
                  <a:lnTo>
                    <a:pt x="2" y="4"/>
                  </a:lnTo>
                  <a:lnTo>
                    <a:pt x="2" y="2"/>
                  </a:lnTo>
                  <a:lnTo>
                    <a:pt x="2" y="0"/>
                  </a:lnTo>
                  <a:lnTo>
                    <a:pt x="2" y="2"/>
                  </a:lnTo>
                  <a:lnTo>
                    <a:pt x="0" y="2"/>
                  </a:lnTo>
                  <a:lnTo>
                    <a:pt x="0" y="4"/>
                  </a:lnTo>
                  <a:lnTo>
                    <a:pt x="0" y="6"/>
                  </a:lnTo>
                  <a:lnTo>
                    <a:pt x="2" y="6"/>
                  </a:lnTo>
                  <a:lnTo>
                    <a:pt x="4" y="8"/>
                  </a:lnTo>
                  <a:lnTo>
                    <a:pt x="6" y="8"/>
                  </a:lnTo>
                  <a:lnTo>
                    <a:pt x="8" y="10"/>
                  </a:lnTo>
                  <a:lnTo>
                    <a:pt x="10" y="12"/>
                  </a:lnTo>
                  <a:lnTo>
                    <a:pt x="12" y="12"/>
                  </a:lnTo>
                  <a:lnTo>
                    <a:pt x="14" y="12"/>
                  </a:lnTo>
                  <a:lnTo>
                    <a:pt x="16" y="12"/>
                  </a:lnTo>
                  <a:lnTo>
                    <a:pt x="16" y="10"/>
                  </a:lnTo>
                  <a:lnTo>
                    <a:pt x="18" y="10"/>
                  </a:lnTo>
                  <a:lnTo>
                    <a:pt x="18" y="12"/>
                  </a:lnTo>
                  <a:lnTo>
                    <a:pt x="20" y="1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6" name="Freeform 595"/>
            <p:cNvSpPr>
              <a:spLocks/>
            </p:cNvSpPr>
            <p:nvPr/>
          </p:nvSpPr>
          <p:spPr bwMode="auto">
            <a:xfrm>
              <a:off x="213" y="3723"/>
              <a:ext cx="2" cy="4"/>
            </a:xfrm>
            <a:custGeom>
              <a:avLst/>
              <a:gdLst>
                <a:gd name="T0" fmla="*/ 0 w 2"/>
                <a:gd name="T1" fmla="*/ 2 h 4"/>
                <a:gd name="T2" fmla="*/ 0 w 2"/>
                <a:gd name="T3" fmla="*/ 4 h 4"/>
                <a:gd name="T4" fmla="*/ 2 w 2"/>
                <a:gd name="T5" fmla="*/ 4 h 4"/>
                <a:gd name="T6" fmla="*/ 2 w 2"/>
                <a:gd name="T7" fmla="*/ 4 h 4"/>
                <a:gd name="T8" fmla="*/ 2 w 2"/>
                <a:gd name="T9" fmla="*/ 4 h 4"/>
                <a:gd name="T10" fmla="*/ 2 w 2"/>
                <a:gd name="T11" fmla="*/ 4 h 4"/>
                <a:gd name="T12" fmla="*/ 2 w 2"/>
                <a:gd name="T13" fmla="*/ 4 h 4"/>
                <a:gd name="T14" fmla="*/ 2 w 2"/>
                <a:gd name="T15" fmla="*/ 4 h 4"/>
                <a:gd name="T16" fmla="*/ 2 w 2"/>
                <a:gd name="T17" fmla="*/ 4 h 4"/>
                <a:gd name="T18" fmla="*/ 2 w 2"/>
                <a:gd name="T19" fmla="*/ 4 h 4"/>
                <a:gd name="T20" fmla="*/ 2 w 2"/>
                <a:gd name="T21" fmla="*/ 4 h 4"/>
                <a:gd name="T22" fmla="*/ 2 w 2"/>
                <a:gd name="T23" fmla="*/ 2 h 4"/>
                <a:gd name="T24" fmla="*/ 2 w 2"/>
                <a:gd name="T25" fmla="*/ 2 h 4"/>
                <a:gd name="T26" fmla="*/ 2 w 2"/>
                <a:gd name="T27" fmla="*/ 2 h 4"/>
                <a:gd name="T28" fmla="*/ 2 w 2"/>
                <a:gd name="T29" fmla="*/ 2 h 4"/>
                <a:gd name="T30" fmla="*/ 2 w 2"/>
                <a:gd name="T31" fmla="*/ 2 h 4"/>
                <a:gd name="T32" fmla="*/ 2 w 2"/>
                <a:gd name="T33" fmla="*/ 2 h 4"/>
                <a:gd name="T34" fmla="*/ 2 w 2"/>
                <a:gd name="T35" fmla="*/ 2 h 4"/>
                <a:gd name="T36" fmla="*/ 2 w 2"/>
                <a:gd name="T37" fmla="*/ 2 h 4"/>
                <a:gd name="T38" fmla="*/ 2 w 2"/>
                <a:gd name="T39" fmla="*/ 2 h 4"/>
                <a:gd name="T40" fmla="*/ 2 w 2"/>
                <a:gd name="T41" fmla="*/ 0 h 4"/>
                <a:gd name="T42" fmla="*/ 2 w 2"/>
                <a:gd name="T43" fmla="*/ 0 h 4"/>
                <a:gd name="T44" fmla="*/ 0 w 2"/>
                <a:gd name="T45" fmla="*/ 0 h 4"/>
                <a:gd name="T46" fmla="*/ 0 w 2"/>
                <a:gd name="T47" fmla="*/ 2 h 4"/>
                <a:gd name="T48" fmla="*/ 0 w 2"/>
                <a:gd name="T49" fmla="*/ 2 h 4"/>
                <a:gd name="T50" fmla="*/ 0 w 2"/>
                <a:gd name="T51" fmla="*/ 2 h 4"/>
                <a:gd name="T52" fmla="*/ 0 w 2"/>
                <a:gd name="T53" fmla="*/ 2 h 4"/>
                <a:gd name="T54" fmla="*/ 0 w 2"/>
                <a:gd name="T55" fmla="*/ 2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0" y="2"/>
                  </a:moveTo>
                  <a:lnTo>
                    <a:pt x="0" y="4"/>
                  </a:lnTo>
                  <a:lnTo>
                    <a:pt x="2" y="4"/>
                  </a:lnTo>
                  <a:lnTo>
                    <a:pt x="2" y="2"/>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7" name="Freeform 596"/>
            <p:cNvSpPr>
              <a:spLocks/>
            </p:cNvSpPr>
            <p:nvPr/>
          </p:nvSpPr>
          <p:spPr bwMode="auto">
            <a:xfrm>
              <a:off x="223" y="3745"/>
              <a:ext cx="2" cy="0"/>
            </a:xfrm>
            <a:custGeom>
              <a:avLst/>
              <a:gdLst>
                <a:gd name="T0" fmla="*/ 0 w 2"/>
                <a:gd name="T1" fmla="*/ 0 w 2"/>
                <a:gd name="T2" fmla="*/ 0 w 2"/>
                <a:gd name="T3" fmla="*/ 2 w 2"/>
                <a:gd name="T4" fmla="*/ 2 w 2"/>
                <a:gd name="T5" fmla="*/ 2 w 2"/>
                <a:gd name="T6" fmla="*/ 2 w 2"/>
                <a:gd name="T7" fmla="*/ 0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0" y="0"/>
                  </a:moveTo>
                  <a:lnTo>
                    <a:pt x="0" y="0"/>
                  </a:lnTo>
                  <a:lnTo>
                    <a:pt x="2" y="0"/>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58" name="Rectangle 597"/>
            <p:cNvSpPr>
              <a:spLocks noChangeArrowheads="1"/>
            </p:cNvSpPr>
            <p:nvPr/>
          </p:nvSpPr>
          <p:spPr bwMode="auto">
            <a:xfrm>
              <a:off x="481" y="375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59" name="Freeform 598"/>
            <p:cNvSpPr>
              <a:spLocks/>
            </p:cNvSpPr>
            <p:nvPr/>
          </p:nvSpPr>
          <p:spPr bwMode="auto">
            <a:xfrm>
              <a:off x="481" y="3757"/>
              <a:ext cx="0" cy="2"/>
            </a:xfrm>
            <a:custGeom>
              <a:avLst/>
              <a:gdLst>
                <a:gd name="T0" fmla="*/ 0 h 2"/>
                <a:gd name="T1" fmla="*/ 2 h 2"/>
                <a:gd name="T2" fmla="*/ 2 h 2"/>
                <a:gd name="T3" fmla="*/ 0 h 2"/>
                <a:gd name="T4" fmla="*/ 0 h 2"/>
                <a:gd name="T5" fmla="*/ 0 h 2"/>
                <a:gd name="T6" fmla="*/ 0 60000 65536"/>
                <a:gd name="T7" fmla="*/ 0 60000 65536"/>
                <a:gd name="T8" fmla="*/ 0 60000 65536"/>
                <a:gd name="T9" fmla="*/ 0 60000 65536"/>
                <a:gd name="T10" fmla="*/ 0 60000 65536"/>
                <a:gd name="T11" fmla="*/ 0 60000 65536"/>
              </a:gdLst>
              <a:ahLst/>
              <a:cxnLst>
                <a:cxn ang="T6">
                  <a:pos x="0" y="T0"/>
                </a:cxn>
                <a:cxn ang="T7">
                  <a:pos x="0" y="T1"/>
                </a:cxn>
                <a:cxn ang="T8">
                  <a:pos x="0" y="T2"/>
                </a:cxn>
                <a:cxn ang="T9">
                  <a:pos x="0" y="T3"/>
                </a:cxn>
                <a:cxn ang="T10">
                  <a:pos x="0" y="T4"/>
                </a:cxn>
                <a:cxn ang="T11">
                  <a:pos x="0" y="T5"/>
                </a:cxn>
              </a:cxnLst>
              <a:rect l="0" t="0" r="r" b="b"/>
              <a:pathLst>
                <a:path h="2">
                  <a:moveTo>
                    <a:pt x="0" y="0"/>
                  </a:move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0" name="Rectangle 599"/>
            <p:cNvSpPr>
              <a:spLocks noChangeArrowheads="1"/>
            </p:cNvSpPr>
            <p:nvPr/>
          </p:nvSpPr>
          <p:spPr bwMode="auto">
            <a:xfrm>
              <a:off x="481" y="375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61" name="Rectangle 600"/>
            <p:cNvSpPr>
              <a:spLocks noChangeArrowheads="1"/>
            </p:cNvSpPr>
            <p:nvPr/>
          </p:nvSpPr>
          <p:spPr bwMode="auto">
            <a:xfrm>
              <a:off x="491" y="378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62" name="Rectangle 601"/>
            <p:cNvSpPr>
              <a:spLocks noChangeArrowheads="1"/>
            </p:cNvSpPr>
            <p:nvPr/>
          </p:nvSpPr>
          <p:spPr bwMode="auto">
            <a:xfrm>
              <a:off x="491" y="3787"/>
              <a:ext cx="1" cy="1"/>
            </a:xfrm>
            <a:prstGeom prst="rect">
              <a:avLst/>
            </a:prstGeom>
            <a:grpFill/>
            <a:ln w="12700">
              <a:solidFill>
                <a:schemeClr val="accent2"/>
              </a:solidFill>
              <a:miter lim="800000"/>
              <a:headEnd/>
              <a:tailEnd/>
            </a:ln>
          </p:spPr>
          <p:txBody>
            <a:bodyPr/>
            <a:lstStyle/>
            <a:p>
              <a:endParaRPr lang="en-US" sz="1600" dirty="0">
                <a:solidFill>
                  <a:prstClr val="black"/>
                </a:solidFill>
              </a:endParaRPr>
            </a:p>
          </p:txBody>
        </p:sp>
        <p:sp>
          <p:nvSpPr>
            <p:cNvPr id="2563" name="Freeform 602"/>
            <p:cNvSpPr>
              <a:spLocks/>
            </p:cNvSpPr>
            <p:nvPr/>
          </p:nvSpPr>
          <p:spPr bwMode="auto">
            <a:xfrm>
              <a:off x="501" y="3781"/>
              <a:ext cx="0" cy="2"/>
            </a:xfrm>
            <a:custGeom>
              <a:avLst/>
              <a:gdLst>
                <a:gd name="T0" fmla="*/ 0 h 2"/>
                <a:gd name="T1" fmla="*/ 0 h 2"/>
                <a:gd name="T2" fmla="*/ 2 h 2"/>
                <a:gd name="T3" fmla="*/ 0 h 2"/>
                <a:gd name="T4" fmla="*/ 0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4" name="Freeform 603"/>
            <p:cNvSpPr>
              <a:spLocks/>
            </p:cNvSpPr>
            <p:nvPr/>
          </p:nvSpPr>
          <p:spPr bwMode="auto">
            <a:xfrm>
              <a:off x="481" y="3755"/>
              <a:ext cx="0" cy="2"/>
            </a:xfrm>
            <a:custGeom>
              <a:avLst/>
              <a:gdLst>
                <a:gd name="T0" fmla="*/ 0 h 2"/>
                <a:gd name="T1" fmla="*/ 0 h 2"/>
                <a:gd name="T2" fmla="*/ 2 h 2"/>
                <a:gd name="T3" fmla="*/ 0 h 2"/>
                <a:gd name="T4" fmla="*/ 0 h 2"/>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2">
                  <a:moveTo>
                    <a:pt x="0" y="0"/>
                  </a:moveTo>
                  <a:lnTo>
                    <a:pt x="0" y="0"/>
                  </a:lnTo>
                  <a:lnTo>
                    <a:pt x="0" y="2"/>
                  </a:ln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5" name="Freeform 604"/>
            <p:cNvSpPr>
              <a:spLocks/>
            </p:cNvSpPr>
            <p:nvPr/>
          </p:nvSpPr>
          <p:spPr bwMode="auto">
            <a:xfrm>
              <a:off x="403" y="3693"/>
              <a:ext cx="2" cy="2"/>
            </a:xfrm>
            <a:custGeom>
              <a:avLst/>
              <a:gdLst>
                <a:gd name="T0" fmla="*/ 0 w 2"/>
                <a:gd name="T1" fmla="*/ 2 h 2"/>
                <a:gd name="T2" fmla="*/ 0 w 2"/>
                <a:gd name="T3" fmla="*/ 2 h 2"/>
                <a:gd name="T4" fmla="*/ 0 w 2"/>
                <a:gd name="T5" fmla="*/ 2 h 2"/>
                <a:gd name="T6" fmla="*/ 2 w 2"/>
                <a:gd name="T7" fmla="*/ 2 h 2"/>
                <a:gd name="T8" fmla="*/ 2 w 2"/>
                <a:gd name="T9" fmla="*/ 2 h 2"/>
                <a:gd name="T10" fmla="*/ 2 w 2"/>
                <a:gd name="T11" fmla="*/ 0 h 2"/>
                <a:gd name="T12" fmla="*/ 2 w 2"/>
                <a:gd name="T13" fmla="*/ 0 h 2"/>
                <a:gd name="T14" fmla="*/ 2 w 2"/>
                <a:gd name="T15" fmla="*/ 0 h 2"/>
                <a:gd name="T16" fmla="*/ 2 w 2"/>
                <a:gd name="T17" fmla="*/ 0 h 2"/>
                <a:gd name="T18" fmla="*/ 2 w 2"/>
                <a:gd name="T19" fmla="*/ 0 h 2"/>
                <a:gd name="T20" fmla="*/ 2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2 h 2"/>
                <a:gd name="T36" fmla="*/ 0 w 2"/>
                <a:gd name="T37" fmla="*/ 2 h 2"/>
                <a:gd name="T38" fmla="*/ 0 w 2"/>
                <a:gd name="T39" fmla="*/ 2 h 2"/>
                <a:gd name="T40" fmla="*/ 0 w 2"/>
                <a:gd name="T41" fmla="*/ 2 h 2"/>
                <a:gd name="T42" fmla="*/ 0 w 2"/>
                <a:gd name="T43" fmla="*/ 2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0" y="2"/>
                  </a:moveTo>
                  <a:lnTo>
                    <a:pt x="0" y="2"/>
                  </a:lnTo>
                  <a:lnTo>
                    <a:pt x="2" y="2"/>
                  </a:lnTo>
                  <a:lnTo>
                    <a:pt x="2" y="0"/>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6" name="Freeform 605"/>
            <p:cNvSpPr>
              <a:spLocks/>
            </p:cNvSpPr>
            <p:nvPr/>
          </p:nvSpPr>
          <p:spPr bwMode="auto">
            <a:xfrm>
              <a:off x="427" y="3737"/>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0 w 2"/>
                <a:gd name="T13" fmla="*/ 2 h 2"/>
                <a:gd name="T14" fmla="*/ 0 w 2"/>
                <a:gd name="T15" fmla="*/ 2 h 2"/>
                <a:gd name="T16" fmla="*/ 0 w 2"/>
                <a:gd name="T17" fmla="*/ 2 h 2"/>
                <a:gd name="T18" fmla="*/ 0 w 2"/>
                <a:gd name="T19" fmla="*/ 2 h 2"/>
                <a:gd name="T20" fmla="*/ 0 w 2"/>
                <a:gd name="T21" fmla="*/ 0 h 2"/>
                <a:gd name="T22" fmla="*/ 0 w 2"/>
                <a:gd name="T23" fmla="*/ 0 h 2"/>
                <a:gd name="T24" fmla="*/ 0 w 2"/>
                <a:gd name="T25" fmla="*/ 0 h 2"/>
                <a:gd name="T26" fmla="*/ 0 w 2"/>
                <a:gd name="T27" fmla="*/ 2 h 2"/>
                <a:gd name="T28" fmla="*/ 0 w 2"/>
                <a:gd name="T29" fmla="*/ 2 h 2"/>
                <a:gd name="T30" fmla="*/ 0 w 2"/>
                <a:gd name="T31" fmla="*/ 2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0" y="2"/>
                  </a:moveTo>
                  <a:lnTo>
                    <a:pt x="2" y="2"/>
                  </a:ln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7" name="Freeform 606"/>
            <p:cNvSpPr>
              <a:spLocks/>
            </p:cNvSpPr>
            <p:nvPr/>
          </p:nvSpPr>
          <p:spPr bwMode="auto">
            <a:xfrm>
              <a:off x="425" y="3735"/>
              <a:ext cx="2" cy="2"/>
            </a:xfrm>
            <a:custGeom>
              <a:avLst/>
              <a:gdLst>
                <a:gd name="T0" fmla="*/ 0 w 2"/>
                <a:gd name="T1" fmla="*/ 2 h 2"/>
                <a:gd name="T2" fmla="*/ 2 w 2"/>
                <a:gd name="T3" fmla="*/ 2 h 2"/>
                <a:gd name="T4" fmla="*/ 2 w 2"/>
                <a:gd name="T5" fmla="*/ 2 h 2"/>
                <a:gd name="T6" fmla="*/ 2 w 2"/>
                <a:gd name="T7" fmla="*/ 2 h 2"/>
                <a:gd name="T8" fmla="*/ 2 w 2"/>
                <a:gd name="T9" fmla="*/ 2 h 2"/>
                <a:gd name="T10" fmla="*/ 2 w 2"/>
                <a:gd name="T11" fmla="*/ 2 h 2"/>
                <a:gd name="T12" fmla="*/ 2 w 2"/>
                <a:gd name="T13" fmla="*/ 2 h 2"/>
                <a:gd name="T14" fmla="*/ 0 w 2"/>
                <a:gd name="T15" fmla="*/ 2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2 h 2"/>
                <a:gd name="T30" fmla="*/ 0 w 2"/>
                <a:gd name="T31" fmla="*/ 2 h 2"/>
                <a:gd name="T32" fmla="*/ 0 w 2"/>
                <a:gd name="T33" fmla="*/ 2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2" y="2"/>
                  </a:lnTo>
                  <a:lnTo>
                    <a:pt x="0" y="2"/>
                  </a:lnTo>
                  <a:lnTo>
                    <a:pt x="0" y="0"/>
                  </a:lnTo>
                  <a:lnTo>
                    <a:pt x="0" y="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8" name="Freeform 607"/>
            <p:cNvSpPr>
              <a:spLocks/>
            </p:cNvSpPr>
            <p:nvPr/>
          </p:nvSpPr>
          <p:spPr bwMode="auto">
            <a:xfrm>
              <a:off x="347" y="3717"/>
              <a:ext cx="46" cy="30"/>
            </a:xfrm>
            <a:custGeom>
              <a:avLst/>
              <a:gdLst>
                <a:gd name="T0" fmla="*/ 10 w 46"/>
                <a:gd name="T1" fmla="*/ 12 h 30"/>
                <a:gd name="T2" fmla="*/ 8 w 46"/>
                <a:gd name="T3" fmla="*/ 12 h 30"/>
                <a:gd name="T4" fmla="*/ 6 w 46"/>
                <a:gd name="T5" fmla="*/ 12 h 30"/>
                <a:gd name="T6" fmla="*/ 2 w 46"/>
                <a:gd name="T7" fmla="*/ 12 h 30"/>
                <a:gd name="T8" fmla="*/ 0 w 46"/>
                <a:gd name="T9" fmla="*/ 14 h 30"/>
                <a:gd name="T10" fmla="*/ 4 w 46"/>
                <a:gd name="T11" fmla="*/ 16 h 30"/>
                <a:gd name="T12" fmla="*/ 4 w 46"/>
                <a:gd name="T13" fmla="*/ 18 h 30"/>
                <a:gd name="T14" fmla="*/ 6 w 46"/>
                <a:gd name="T15" fmla="*/ 18 h 30"/>
                <a:gd name="T16" fmla="*/ 8 w 46"/>
                <a:gd name="T17" fmla="*/ 20 h 30"/>
                <a:gd name="T18" fmla="*/ 10 w 46"/>
                <a:gd name="T19" fmla="*/ 22 h 30"/>
                <a:gd name="T20" fmla="*/ 12 w 46"/>
                <a:gd name="T21" fmla="*/ 22 h 30"/>
                <a:gd name="T22" fmla="*/ 12 w 46"/>
                <a:gd name="T23" fmla="*/ 22 h 30"/>
                <a:gd name="T24" fmla="*/ 16 w 46"/>
                <a:gd name="T25" fmla="*/ 24 h 30"/>
                <a:gd name="T26" fmla="*/ 20 w 46"/>
                <a:gd name="T27" fmla="*/ 26 h 30"/>
                <a:gd name="T28" fmla="*/ 22 w 46"/>
                <a:gd name="T29" fmla="*/ 26 h 30"/>
                <a:gd name="T30" fmla="*/ 24 w 46"/>
                <a:gd name="T31" fmla="*/ 26 h 30"/>
                <a:gd name="T32" fmla="*/ 28 w 46"/>
                <a:gd name="T33" fmla="*/ 26 h 30"/>
                <a:gd name="T34" fmla="*/ 30 w 46"/>
                <a:gd name="T35" fmla="*/ 28 h 30"/>
                <a:gd name="T36" fmla="*/ 32 w 46"/>
                <a:gd name="T37" fmla="*/ 30 h 30"/>
                <a:gd name="T38" fmla="*/ 36 w 46"/>
                <a:gd name="T39" fmla="*/ 28 h 30"/>
                <a:gd name="T40" fmla="*/ 32 w 46"/>
                <a:gd name="T41" fmla="*/ 28 h 30"/>
                <a:gd name="T42" fmla="*/ 32 w 46"/>
                <a:gd name="T43" fmla="*/ 26 h 30"/>
                <a:gd name="T44" fmla="*/ 34 w 46"/>
                <a:gd name="T45" fmla="*/ 26 h 30"/>
                <a:gd name="T46" fmla="*/ 36 w 46"/>
                <a:gd name="T47" fmla="*/ 24 h 30"/>
                <a:gd name="T48" fmla="*/ 36 w 46"/>
                <a:gd name="T49" fmla="*/ 24 h 30"/>
                <a:gd name="T50" fmla="*/ 38 w 46"/>
                <a:gd name="T51" fmla="*/ 24 h 30"/>
                <a:gd name="T52" fmla="*/ 40 w 46"/>
                <a:gd name="T53" fmla="*/ 22 h 30"/>
                <a:gd name="T54" fmla="*/ 42 w 46"/>
                <a:gd name="T55" fmla="*/ 22 h 30"/>
                <a:gd name="T56" fmla="*/ 44 w 46"/>
                <a:gd name="T57" fmla="*/ 22 h 30"/>
                <a:gd name="T58" fmla="*/ 46 w 46"/>
                <a:gd name="T59" fmla="*/ 22 h 30"/>
                <a:gd name="T60" fmla="*/ 46 w 46"/>
                <a:gd name="T61" fmla="*/ 20 h 30"/>
                <a:gd name="T62" fmla="*/ 46 w 46"/>
                <a:gd name="T63" fmla="*/ 18 h 30"/>
                <a:gd name="T64" fmla="*/ 46 w 46"/>
                <a:gd name="T65" fmla="*/ 18 h 30"/>
                <a:gd name="T66" fmla="*/ 44 w 46"/>
                <a:gd name="T67" fmla="*/ 16 h 30"/>
                <a:gd name="T68" fmla="*/ 44 w 46"/>
                <a:gd name="T69" fmla="*/ 14 h 30"/>
                <a:gd name="T70" fmla="*/ 42 w 46"/>
                <a:gd name="T71" fmla="*/ 14 h 30"/>
                <a:gd name="T72" fmla="*/ 42 w 46"/>
                <a:gd name="T73" fmla="*/ 12 h 30"/>
                <a:gd name="T74" fmla="*/ 42 w 46"/>
                <a:gd name="T75" fmla="*/ 10 h 30"/>
                <a:gd name="T76" fmla="*/ 42 w 46"/>
                <a:gd name="T77" fmla="*/ 8 h 30"/>
                <a:gd name="T78" fmla="*/ 42 w 46"/>
                <a:gd name="T79" fmla="*/ 8 h 30"/>
                <a:gd name="T80" fmla="*/ 42 w 46"/>
                <a:gd name="T81" fmla="*/ 6 h 30"/>
                <a:gd name="T82" fmla="*/ 42 w 46"/>
                <a:gd name="T83" fmla="*/ 4 h 30"/>
                <a:gd name="T84" fmla="*/ 40 w 46"/>
                <a:gd name="T85" fmla="*/ 4 h 30"/>
                <a:gd name="T86" fmla="*/ 38 w 46"/>
                <a:gd name="T87" fmla="*/ 2 h 30"/>
                <a:gd name="T88" fmla="*/ 36 w 46"/>
                <a:gd name="T89" fmla="*/ 4 h 30"/>
                <a:gd name="T90" fmla="*/ 32 w 46"/>
                <a:gd name="T91" fmla="*/ 4 h 30"/>
                <a:gd name="T92" fmla="*/ 32 w 46"/>
                <a:gd name="T93" fmla="*/ 2 h 30"/>
                <a:gd name="T94" fmla="*/ 32 w 46"/>
                <a:gd name="T95" fmla="*/ 0 h 30"/>
                <a:gd name="T96" fmla="*/ 30 w 46"/>
                <a:gd name="T97" fmla="*/ 2 h 30"/>
                <a:gd name="T98" fmla="*/ 28 w 46"/>
                <a:gd name="T99" fmla="*/ 2 h 30"/>
                <a:gd name="T100" fmla="*/ 24 w 46"/>
                <a:gd name="T101" fmla="*/ 4 h 30"/>
                <a:gd name="T102" fmla="*/ 24 w 46"/>
                <a:gd name="T103" fmla="*/ 2 h 30"/>
                <a:gd name="T104" fmla="*/ 20 w 46"/>
                <a:gd name="T105" fmla="*/ 4 h 30"/>
                <a:gd name="T106" fmla="*/ 20 w 46"/>
                <a:gd name="T107" fmla="*/ 6 h 30"/>
                <a:gd name="T108" fmla="*/ 16 w 46"/>
                <a:gd name="T109" fmla="*/ 6 h 30"/>
                <a:gd name="T110" fmla="*/ 16 w 46"/>
                <a:gd name="T111" fmla="*/ 10 h 30"/>
                <a:gd name="T112" fmla="*/ 14 w 46"/>
                <a:gd name="T113" fmla="*/ 12 h 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6" h="30">
                  <a:moveTo>
                    <a:pt x="14" y="12"/>
                  </a:moveTo>
                  <a:lnTo>
                    <a:pt x="12" y="10"/>
                  </a:lnTo>
                  <a:lnTo>
                    <a:pt x="12" y="12"/>
                  </a:lnTo>
                  <a:lnTo>
                    <a:pt x="10" y="12"/>
                  </a:lnTo>
                  <a:lnTo>
                    <a:pt x="10" y="10"/>
                  </a:lnTo>
                  <a:lnTo>
                    <a:pt x="8" y="10"/>
                  </a:lnTo>
                  <a:lnTo>
                    <a:pt x="8" y="12"/>
                  </a:lnTo>
                  <a:lnTo>
                    <a:pt x="6" y="12"/>
                  </a:lnTo>
                  <a:lnTo>
                    <a:pt x="4" y="12"/>
                  </a:lnTo>
                  <a:lnTo>
                    <a:pt x="2" y="12"/>
                  </a:lnTo>
                  <a:lnTo>
                    <a:pt x="2" y="14"/>
                  </a:lnTo>
                  <a:lnTo>
                    <a:pt x="0" y="12"/>
                  </a:lnTo>
                  <a:lnTo>
                    <a:pt x="0" y="14"/>
                  </a:lnTo>
                  <a:lnTo>
                    <a:pt x="2" y="14"/>
                  </a:lnTo>
                  <a:lnTo>
                    <a:pt x="4" y="16"/>
                  </a:lnTo>
                  <a:lnTo>
                    <a:pt x="4" y="18"/>
                  </a:lnTo>
                  <a:lnTo>
                    <a:pt x="6" y="20"/>
                  </a:lnTo>
                  <a:lnTo>
                    <a:pt x="6" y="18"/>
                  </a:lnTo>
                  <a:lnTo>
                    <a:pt x="6" y="20"/>
                  </a:lnTo>
                  <a:lnTo>
                    <a:pt x="8" y="20"/>
                  </a:lnTo>
                  <a:lnTo>
                    <a:pt x="10" y="22"/>
                  </a:lnTo>
                  <a:lnTo>
                    <a:pt x="10" y="20"/>
                  </a:lnTo>
                  <a:lnTo>
                    <a:pt x="12" y="20"/>
                  </a:lnTo>
                  <a:lnTo>
                    <a:pt x="12" y="22"/>
                  </a:lnTo>
                  <a:lnTo>
                    <a:pt x="12" y="20"/>
                  </a:lnTo>
                  <a:lnTo>
                    <a:pt x="12" y="22"/>
                  </a:lnTo>
                  <a:lnTo>
                    <a:pt x="14" y="22"/>
                  </a:lnTo>
                  <a:lnTo>
                    <a:pt x="16" y="24"/>
                  </a:lnTo>
                  <a:lnTo>
                    <a:pt x="18" y="24"/>
                  </a:lnTo>
                  <a:lnTo>
                    <a:pt x="18" y="26"/>
                  </a:lnTo>
                  <a:lnTo>
                    <a:pt x="20" y="26"/>
                  </a:lnTo>
                  <a:lnTo>
                    <a:pt x="22" y="26"/>
                  </a:lnTo>
                  <a:lnTo>
                    <a:pt x="24" y="26"/>
                  </a:lnTo>
                  <a:lnTo>
                    <a:pt x="26" y="26"/>
                  </a:lnTo>
                  <a:lnTo>
                    <a:pt x="28" y="26"/>
                  </a:lnTo>
                  <a:lnTo>
                    <a:pt x="28" y="28"/>
                  </a:lnTo>
                  <a:lnTo>
                    <a:pt x="30" y="26"/>
                  </a:lnTo>
                  <a:lnTo>
                    <a:pt x="30" y="28"/>
                  </a:lnTo>
                  <a:lnTo>
                    <a:pt x="32" y="28"/>
                  </a:lnTo>
                  <a:lnTo>
                    <a:pt x="32" y="30"/>
                  </a:lnTo>
                  <a:lnTo>
                    <a:pt x="34" y="30"/>
                  </a:lnTo>
                  <a:lnTo>
                    <a:pt x="36" y="30"/>
                  </a:lnTo>
                  <a:lnTo>
                    <a:pt x="36" y="28"/>
                  </a:lnTo>
                  <a:lnTo>
                    <a:pt x="34" y="28"/>
                  </a:lnTo>
                  <a:lnTo>
                    <a:pt x="34" y="26"/>
                  </a:lnTo>
                  <a:lnTo>
                    <a:pt x="32" y="28"/>
                  </a:lnTo>
                  <a:lnTo>
                    <a:pt x="30" y="26"/>
                  </a:lnTo>
                  <a:lnTo>
                    <a:pt x="32" y="26"/>
                  </a:lnTo>
                  <a:lnTo>
                    <a:pt x="32" y="24"/>
                  </a:lnTo>
                  <a:lnTo>
                    <a:pt x="32" y="26"/>
                  </a:lnTo>
                  <a:lnTo>
                    <a:pt x="34" y="26"/>
                  </a:lnTo>
                  <a:lnTo>
                    <a:pt x="36" y="26"/>
                  </a:lnTo>
                  <a:lnTo>
                    <a:pt x="36" y="24"/>
                  </a:lnTo>
                  <a:lnTo>
                    <a:pt x="38" y="24"/>
                  </a:lnTo>
                  <a:lnTo>
                    <a:pt x="36" y="24"/>
                  </a:lnTo>
                  <a:lnTo>
                    <a:pt x="36" y="22"/>
                  </a:lnTo>
                  <a:lnTo>
                    <a:pt x="38" y="22"/>
                  </a:lnTo>
                  <a:lnTo>
                    <a:pt x="38" y="24"/>
                  </a:lnTo>
                  <a:lnTo>
                    <a:pt x="40" y="24"/>
                  </a:lnTo>
                  <a:lnTo>
                    <a:pt x="40" y="22"/>
                  </a:lnTo>
                  <a:lnTo>
                    <a:pt x="42" y="22"/>
                  </a:lnTo>
                  <a:lnTo>
                    <a:pt x="44" y="22"/>
                  </a:lnTo>
                  <a:lnTo>
                    <a:pt x="46" y="22"/>
                  </a:lnTo>
                  <a:lnTo>
                    <a:pt x="46" y="20"/>
                  </a:lnTo>
                  <a:lnTo>
                    <a:pt x="46" y="18"/>
                  </a:lnTo>
                  <a:lnTo>
                    <a:pt x="44" y="18"/>
                  </a:lnTo>
                  <a:lnTo>
                    <a:pt x="44" y="16"/>
                  </a:lnTo>
                  <a:lnTo>
                    <a:pt x="44" y="14"/>
                  </a:lnTo>
                  <a:lnTo>
                    <a:pt x="42" y="14"/>
                  </a:lnTo>
                  <a:lnTo>
                    <a:pt x="44" y="14"/>
                  </a:lnTo>
                  <a:lnTo>
                    <a:pt x="44" y="12"/>
                  </a:lnTo>
                  <a:lnTo>
                    <a:pt x="42" y="12"/>
                  </a:lnTo>
                  <a:lnTo>
                    <a:pt x="42" y="10"/>
                  </a:lnTo>
                  <a:lnTo>
                    <a:pt x="42" y="8"/>
                  </a:lnTo>
                  <a:lnTo>
                    <a:pt x="42" y="6"/>
                  </a:lnTo>
                  <a:lnTo>
                    <a:pt x="42" y="4"/>
                  </a:lnTo>
                  <a:lnTo>
                    <a:pt x="40" y="4"/>
                  </a:lnTo>
                  <a:lnTo>
                    <a:pt x="42" y="4"/>
                  </a:lnTo>
                  <a:lnTo>
                    <a:pt x="40" y="4"/>
                  </a:lnTo>
                  <a:lnTo>
                    <a:pt x="40" y="2"/>
                  </a:lnTo>
                  <a:lnTo>
                    <a:pt x="38" y="2"/>
                  </a:lnTo>
                  <a:lnTo>
                    <a:pt x="36" y="2"/>
                  </a:lnTo>
                  <a:lnTo>
                    <a:pt x="36" y="4"/>
                  </a:lnTo>
                  <a:lnTo>
                    <a:pt x="34" y="4"/>
                  </a:lnTo>
                  <a:lnTo>
                    <a:pt x="32" y="4"/>
                  </a:lnTo>
                  <a:lnTo>
                    <a:pt x="32" y="2"/>
                  </a:lnTo>
                  <a:lnTo>
                    <a:pt x="32" y="0"/>
                  </a:lnTo>
                  <a:lnTo>
                    <a:pt x="30" y="0"/>
                  </a:lnTo>
                  <a:lnTo>
                    <a:pt x="30" y="2"/>
                  </a:lnTo>
                  <a:lnTo>
                    <a:pt x="28" y="2"/>
                  </a:lnTo>
                  <a:lnTo>
                    <a:pt x="26" y="2"/>
                  </a:lnTo>
                  <a:lnTo>
                    <a:pt x="26" y="4"/>
                  </a:lnTo>
                  <a:lnTo>
                    <a:pt x="24" y="4"/>
                  </a:lnTo>
                  <a:lnTo>
                    <a:pt x="24" y="2"/>
                  </a:lnTo>
                  <a:lnTo>
                    <a:pt x="22" y="2"/>
                  </a:lnTo>
                  <a:lnTo>
                    <a:pt x="22" y="4"/>
                  </a:lnTo>
                  <a:lnTo>
                    <a:pt x="20" y="4"/>
                  </a:lnTo>
                  <a:lnTo>
                    <a:pt x="20" y="6"/>
                  </a:lnTo>
                  <a:lnTo>
                    <a:pt x="18" y="6"/>
                  </a:lnTo>
                  <a:lnTo>
                    <a:pt x="16" y="6"/>
                  </a:lnTo>
                  <a:lnTo>
                    <a:pt x="16" y="8"/>
                  </a:lnTo>
                  <a:lnTo>
                    <a:pt x="16" y="10"/>
                  </a:lnTo>
                  <a:lnTo>
                    <a:pt x="16" y="12"/>
                  </a:lnTo>
                  <a:lnTo>
                    <a:pt x="14" y="12"/>
                  </a:lnTo>
                  <a:lnTo>
                    <a:pt x="12" y="12"/>
                  </a:lnTo>
                  <a:lnTo>
                    <a:pt x="14" y="12"/>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sp>
          <p:nvSpPr>
            <p:cNvPr id="2569" name="Freeform 608"/>
            <p:cNvSpPr>
              <a:spLocks/>
            </p:cNvSpPr>
            <p:nvPr/>
          </p:nvSpPr>
          <p:spPr bwMode="auto">
            <a:xfrm>
              <a:off x="423" y="3733"/>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Lst>
              <a:rect l="0" t="0" r="r" b="b"/>
              <a:pathLst>
                <a:path>
                  <a:moveTo>
                    <a:pt x="0" y="0"/>
                  </a:moveTo>
                  <a:lnTo>
                    <a:pt x="0" y="0"/>
                  </a:lnTo>
                  <a:close/>
                </a:path>
              </a:pathLst>
            </a:custGeom>
            <a:grpFill/>
            <a:ln w="12700">
              <a:solidFill>
                <a:schemeClr val="accent2"/>
              </a:solidFill>
              <a:prstDash val="solid"/>
              <a:round/>
              <a:headEnd/>
              <a:tailEnd/>
            </a:ln>
          </p:spPr>
          <p:txBody>
            <a:bodyPr/>
            <a:lstStyle/>
            <a:p>
              <a:endParaRPr lang="en-US" sz="1600" dirty="0">
                <a:solidFill>
                  <a:prstClr val="black"/>
                </a:solidFill>
              </a:endParaRPr>
            </a:p>
          </p:txBody>
        </p:sp>
      </p:grpSp>
      <p:sp>
        <p:nvSpPr>
          <p:cNvPr id="2252" name="Freeform 610"/>
          <p:cNvSpPr>
            <a:spLocks/>
          </p:cNvSpPr>
          <p:nvPr/>
        </p:nvSpPr>
        <p:spPr bwMode="auto">
          <a:xfrm>
            <a:off x="1052955" y="5697311"/>
            <a:ext cx="3190" cy="3190"/>
          </a:xfrm>
          <a:custGeom>
            <a:avLst/>
            <a:gdLst>
              <a:gd name="T0" fmla="*/ 3175 w 2"/>
              <a:gd name="T1" fmla="*/ 0 h 2"/>
              <a:gd name="T2" fmla="*/ 0 w 2"/>
              <a:gd name="T3" fmla="*/ 3175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3175 h 2"/>
              <a:gd name="T18" fmla="*/ 3175 w 2"/>
              <a:gd name="T19" fmla="*/ 3175 h 2"/>
              <a:gd name="T20" fmla="*/ 3175 w 2"/>
              <a:gd name="T21" fmla="*/ 3175 h 2"/>
              <a:gd name="T22" fmla="*/ 3175 w 2"/>
              <a:gd name="T23" fmla="*/ 0 h 2"/>
              <a:gd name="T24" fmla="*/ 3175 w 2"/>
              <a:gd name="T25" fmla="*/ 0 h 2"/>
              <a:gd name="T26" fmla="*/ 3175 w 2"/>
              <a:gd name="T27" fmla="*/ 0 h 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 h="2">
                <a:moveTo>
                  <a:pt x="2" y="0"/>
                </a:moveTo>
                <a:lnTo>
                  <a:pt x="0" y="2"/>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3" name="Freeform 611"/>
          <p:cNvSpPr>
            <a:spLocks/>
          </p:cNvSpPr>
          <p:nvPr/>
        </p:nvSpPr>
        <p:spPr bwMode="auto">
          <a:xfrm>
            <a:off x="1025836" y="5705288"/>
            <a:ext cx="3190" cy="0"/>
          </a:xfrm>
          <a:custGeom>
            <a:avLst/>
            <a:gdLst>
              <a:gd name="T0" fmla="*/ 0 w 2"/>
              <a:gd name="T1" fmla="*/ 0 w 2"/>
              <a:gd name="T2" fmla="*/ 0 w 2"/>
              <a:gd name="T3" fmla="*/ 0 w 2"/>
              <a:gd name="T4" fmla="*/ 3175 w 2"/>
              <a:gd name="T5" fmla="*/ 3175 w 2"/>
              <a:gd name="T6" fmla="*/ 3175 w 2"/>
              <a:gd name="T7" fmla="*/ 3175 w 2"/>
              <a:gd name="T8" fmla="*/ 3175 w 2"/>
              <a:gd name="T9" fmla="*/ 3175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4" name="Freeform 612"/>
          <p:cNvSpPr>
            <a:spLocks/>
          </p:cNvSpPr>
          <p:nvPr/>
        </p:nvSpPr>
        <p:spPr bwMode="auto">
          <a:xfrm>
            <a:off x="1119954" y="5705288"/>
            <a:ext cx="0" cy="3190"/>
          </a:xfrm>
          <a:custGeom>
            <a:avLst/>
            <a:gdLst>
              <a:gd name="T0" fmla="*/ 3175 h 2"/>
              <a:gd name="T1" fmla="*/ 0 h 2"/>
              <a:gd name="T2" fmla="*/ 0 h 2"/>
              <a:gd name="T3" fmla="*/ 0 h 2"/>
              <a:gd name="T4" fmla="*/ 3175 h 2"/>
              <a:gd name="T5" fmla="*/ 3175 h 2"/>
              <a:gd name="T6" fmla="*/ 3175 h 2"/>
              <a:gd name="T7" fmla="*/ 3175 h 2"/>
              <a:gd name="T8" fmla="*/ 3175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2"/>
                </a:move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5" name="Freeform 613"/>
          <p:cNvSpPr>
            <a:spLocks/>
          </p:cNvSpPr>
          <p:nvPr/>
        </p:nvSpPr>
        <p:spPr bwMode="auto">
          <a:xfrm>
            <a:off x="1088049" y="5057632"/>
            <a:ext cx="0" cy="1594"/>
          </a:xfrm>
          <a:custGeom>
            <a:avLst/>
            <a:gdLst>
              <a:gd name="T0" fmla="*/ 1587 h 2"/>
              <a:gd name="T1" fmla="*/ 0 h 2"/>
              <a:gd name="T2" fmla="*/ 1587 h 2"/>
              <a:gd name="T3" fmla="*/ 1587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2"/>
                </a:move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6" name="Freeform 614"/>
          <p:cNvSpPr>
            <a:spLocks/>
          </p:cNvSpPr>
          <p:nvPr/>
        </p:nvSpPr>
        <p:spPr bwMode="auto">
          <a:xfrm>
            <a:off x="903005" y="5215557"/>
            <a:ext cx="3190" cy="0"/>
          </a:xfrm>
          <a:custGeom>
            <a:avLst/>
            <a:gdLst>
              <a:gd name="T0" fmla="*/ 0 w 2"/>
              <a:gd name="T1" fmla="*/ 0 w 2"/>
              <a:gd name="T2" fmla="*/ 3175 w 2"/>
              <a:gd name="T3" fmla="*/ 0 w 2"/>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7" name="Rectangle 615"/>
          <p:cNvSpPr>
            <a:spLocks noChangeArrowheads="1"/>
          </p:cNvSpPr>
          <p:nvPr/>
        </p:nvSpPr>
        <p:spPr bwMode="auto">
          <a:xfrm>
            <a:off x="898219" y="5217152"/>
            <a:ext cx="3190" cy="1594"/>
          </a:xfrm>
          <a:prstGeom prst="rect">
            <a:avLst/>
          </a:prstGeom>
          <a:solidFill>
            <a:schemeClr val="accent2"/>
          </a:solidFill>
          <a:ln w="12700">
            <a:solidFill>
              <a:schemeClr val="accent2"/>
            </a:solidFill>
            <a:miter lim="800000"/>
            <a:headEnd/>
            <a:tailEnd/>
          </a:ln>
        </p:spPr>
        <p:txBody>
          <a:bodyPr/>
          <a:lstStyle/>
          <a:p>
            <a:endParaRPr lang="en-US" sz="1600" dirty="0">
              <a:solidFill>
                <a:prstClr val="black"/>
              </a:solidFill>
            </a:endParaRPr>
          </a:p>
        </p:txBody>
      </p:sp>
      <p:sp>
        <p:nvSpPr>
          <p:cNvPr id="2258" name="Freeform 616"/>
          <p:cNvSpPr>
            <a:spLocks/>
          </p:cNvSpPr>
          <p:nvPr/>
        </p:nvSpPr>
        <p:spPr bwMode="auto">
          <a:xfrm>
            <a:off x="901409" y="5215557"/>
            <a:ext cx="1596" cy="1596"/>
          </a:xfrm>
          <a:custGeom>
            <a:avLst/>
            <a:gdLst>
              <a:gd name="T0" fmla="*/ 1588 w 2"/>
              <a:gd name="T1" fmla="*/ 0 h 2"/>
              <a:gd name="T2" fmla="*/ 0 w 2"/>
              <a:gd name="T3" fmla="*/ 1588 h 2"/>
              <a:gd name="T4" fmla="*/ 0 w 2"/>
              <a:gd name="T5" fmla="*/ 1588 h 2"/>
              <a:gd name="T6" fmla="*/ 0 w 2"/>
              <a:gd name="T7" fmla="*/ 1588 h 2"/>
              <a:gd name="T8" fmla="*/ 1588 w 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2" y="0"/>
                </a:moveTo>
                <a:lnTo>
                  <a:pt x="0"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59" name="Freeform 617"/>
          <p:cNvSpPr>
            <a:spLocks/>
          </p:cNvSpPr>
          <p:nvPr/>
        </p:nvSpPr>
        <p:spPr bwMode="auto">
          <a:xfrm>
            <a:off x="895029" y="5217152"/>
            <a:ext cx="3190" cy="3190"/>
          </a:xfrm>
          <a:custGeom>
            <a:avLst/>
            <a:gdLst>
              <a:gd name="T0" fmla="*/ 3175 w 2"/>
              <a:gd name="T1" fmla="*/ 0 h 2"/>
              <a:gd name="T2" fmla="*/ 3175 w 2"/>
              <a:gd name="T3" fmla="*/ 0 h 2"/>
              <a:gd name="T4" fmla="*/ 0 w 2"/>
              <a:gd name="T5" fmla="*/ 0 h 2"/>
              <a:gd name="T6" fmla="*/ 0 w 2"/>
              <a:gd name="T7" fmla="*/ 3175 h 2"/>
              <a:gd name="T8" fmla="*/ 0 w 2"/>
              <a:gd name="T9" fmla="*/ 0 h 2"/>
              <a:gd name="T10" fmla="*/ 3175 w 2"/>
              <a:gd name="T11" fmla="*/ 0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2">
                <a:moveTo>
                  <a:pt x="2" y="0"/>
                </a:moveTo>
                <a:lnTo>
                  <a:pt x="2" y="0"/>
                </a:lnTo>
                <a:lnTo>
                  <a:pt x="0" y="0"/>
                </a:lnTo>
                <a:lnTo>
                  <a:pt x="0" y="2"/>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0" name="Freeform 618"/>
          <p:cNvSpPr>
            <a:spLocks/>
          </p:cNvSpPr>
          <p:nvPr/>
        </p:nvSpPr>
        <p:spPr bwMode="auto">
          <a:xfrm>
            <a:off x="1081669" y="5059226"/>
            <a:ext cx="6381" cy="3190"/>
          </a:xfrm>
          <a:custGeom>
            <a:avLst/>
            <a:gdLst>
              <a:gd name="T0" fmla="*/ 0 w 4"/>
              <a:gd name="T1" fmla="*/ 3175 h 2"/>
              <a:gd name="T2" fmla="*/ 3175 w 4"/>
              <a:gd name="T3" fmla="*/ 0 h 2"/>
              <a:gd name="T4" fmla="*/ 3175 w 4"/>
              <a:gd name="T5" fmla="*/ 0 h 2"/>
              <a:gd name="T6" fmla="*/ 6350 w 4"/>
              <a:gd name="T7" fmla="*/ 0 h 2"/>
              <a:gd name="T8" fmla="*/ 6350 w 4"/>
              <a:gd name="T9" fmla="*/ 0 h 2"/>
              <a:gd name="T10" fmla="*/ 0 w 4"/>
              <a:gd name="T11" fmla="*/ 3175 h 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 h="2">
                <a:moveTo>
                  <a:pt x="0" y="2"/>
                </a:moveTo>
                <a:lnTo>
                  <a:pt x="2" y="0"/>
                </a:lnTo>
                <a:lnTo>
                  <a:pt x="4"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1" name="Rectangle 619"/>
          <p:cNvSpPr>
            <a:spLocks noChangeArrowheads="1"/>
          </p:cNvSpPr>
          <p:nvPr/>
        </p:nvSpPr>
        <p:spPr bwMode="auto">
          <a:xfrm>
            <a:off x="1088049" y="5057632"/>
            <a:ext cx="1594" cy="1594"/>
          </a:xfrm>
          <a:prstGeom prst="rect">
            <a:avLst/>
          </a:prstGeom>
          <a:solidFill>
            <a:schemeClr val="accent2"/>
          </a:solidFill>
          <a:ln w="12700">
            <a:solidFill>
              <a:schemeClr val="accent2"/>
            </a:solidFill>
            <a:miter lim="800000"/>
            <a:headEnd/>
            <a:tailEnd/>
          </a:ln>
        </p:spPr>
        <p:txBody>
          <a:bodyPr/>
          <a:lstStyle/>
          <a:p>
            <a:endParaRPr lang="en-US" sz="1600" dirty="0">
              <a:solidFill>
                <a:prstClr val="black"/>
              </a:solidFill>
            </a:endParaRPr>
          </a:p>
        </p:txBody>
      </p:sp>
      <p:sp>
        <p:nvSpPr>
          <p:cNvPr id="2262" name="Freeform 620"/>
          <p:cNvSpPr>
            <a:spLocks/>
          </p:cNvSpPr>
          <p:nvPr/>
        </p:nvSpPr>
        <p:spPr bwMode="auto">
          <a:xfrm>
            <a:off x="1665517" y="5008179"/>
            <a:ext cx="6381" cy="1596"/>
          </a:xfrm>
          <a:custGeom>
            <a:avLst/>
            <a:gdLst>
              <a:gd name="T0" fmla="*/ 3175 w 4"/>
              <a:gd name="T1" fmla="*/ 0 h 2"/>
              <a:gd name="T2" fmla="*/ 3175 w 4"/>
              <a:gd name="T3" fmla="*/ 1588 h 2"/>
              <a:gd name="T4" fmla="*/ 3175 w 4"/>
              <a:gd name="T5" fmla="*/ 1588 h 2"/>
              <a:gd name="T6" fmla="*/ 3175 w 4"/>
              <a:gd name="T7" fmla="*/ 1588 h 2"/>
              <a:gd name="T8" fmla="*/ 3175 w 4"/>
              <a:gd name="T9" fmla="*/ 1588 h 2"/>
              <a:gd name="T10" fmla="*/ 3175 w 4"/>
              <a:gd name="T11" fmla="*/ 1588 h 2"/>
              <a:gd name="T12" fmla="*/ 3175 w 4"/>
              <a:gd name="T13" fmla="*/ 1588 h 2"/>
              <a:gd name="T14" fmla="*/ 6350 w 4"/>
              <a:gd name="T15" fmla="*/ 1588 h 2"/>
              <a:gd name="T16" fmla="*/ 6350 w 4"/>
              <a:gd name="T17" fmla="*/ 1588 h 2"/>
              <a:gd name="T18" fmla="*/ 6350 w 4"/>
              <a:gd name="T19" fmla="*/ 1588 h 2"/>
              <a:gd name="T20" fmla="*/ 6350 w 4"/>
              <a:gd name="T21" fmla="*/ 0 h 2"/>
              <a:gd name="T22" fmla="*/ 6350 w 4"/>
              <a:gd name="T23" fmla="*/ 0 h 2"/>
              <a:gd name="T24" fmla="*/ 6350 w 4"/>
              <a:gd name="T25" fmla="*/ 0 h 2"/>
              <a:gd name="T26" fmla="*/ 6350 w 4"/>
              <a:gd name="T27" fmla="*/ 0 h 2"/>
              <a:gd name="T28" fmla="*/ 6350 w 4"/>
              <a:gd name="T29" fmla="*/ 0 h 2"/>
              <a:gd name="T30" fmla="*/ 6350 w 4"/>
              <a:gd name="T31" fmla="*/ 0 h 2"/>
              <a:gd name="T32" fmla="*/ 6350 w 4"/>
              <a:gd name="T33" fmla="*/ 0 h 2"/>
              <a:gd name="T34" fmla="*/ 6350 w 4"/>
              <a:gd name="T35" fmla="*/ 0 h 2"/>
              <a:gd name="T36" fmla="*/ 3175 w 4"/>
              <a:gd name="T37" fmla="*/ 0 h 2"/>
              <a:gd name="T38" fmla="*/ 3175 w 4"/>
              <a:gd name="T39" fmla="*/ 0 h 2"/>
              <a:gd name="T40" fmla="*/ 3175 w 4"/>
              <a:gd name="T41" fmla="*/ 0 h 2"/>
              <a:gd name="T42" fmla="*/ 0 w 4"/>
              <a:gd name="T43" fmla="*/ 0 h 2"/>
              <a:gd name="T44" fmla="*/ 0 w 4"/>
              <a:gd name="T45" fmla="*/ 1588 h 2"/>
              <a:gd name="T46" fmla="*/ 0 w 4"/>
              <a:gd name="T47" fmla="*/ 0 h 2"/>
              <a:gd name="T48" fmla="*/ 3175 w 4"/>
              <a:gd name="T49" fmla="*/ 0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 h="2">
                <a:moveTo>
                  <a:pt x="2" y="0"/>
                </a:moveTo>
                <a:lnTo>
                  <a:pt x="2" y="2"/>
                </a:lnTo>
                <a:lnTo>
                  <a:pt x="4" y="2"/>
                </a:lnTo>
                <a:lnTo>
                  <a:pt x="4" y="0"/>
                </a:lnTo>
                <a:lnTo>
                  <a:pt x="2" y="0"/>
                </a:lnTo>
                <a:lnTo>
                  <a:pt x="0" y="0"/>
                </a:lnTo>
                <a:lnTo>
                  <a:pt x="0" y="2"/>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3" name="Freeform 621"/>
          <p:cNvSpPr>
            <a:spLocks/>
          </p:cNvSpPr>
          <p:nvPr/>
        </p:nvSpPr>
        <p:spPr bwMode="auto">
          <a:xfrm>
            <a:off x="1008290" y="5132606"/>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4" name="Freeform 622"/>
          <p:cNvSpPr>
            <a:spLocks/>
          </p:cNvSpPr>
          <p:nvPr/>
        </p:nvSpPr>
        <p:spPr bwMode="auto">
          <a:xfrm>
            <a:off x="1440592" y="5016156"/>
            <a:ext cx="3190" cy="0"/>
          </a:xfrm>
          <a:custGeom>
            <a:avLst/>
            <a:gdLst>
              <a:gd name="T0" fmla="*/ 0 w 2"/>
              <a:gd name="T1" fmla="*/ 0 w 2"/>
              <a:gd name="T2" fmla="*/ 0 w 2"/>
              <a:gd name="T3" fmla="*/ 0 w 2"/>
              <a:gd name="T4" fmla="*/ 0 w 2"/>
              <a:gd name="T5" fmla="*/ 0 w 2"/>
              <a:gd name="T6" fmla="*/ 3175 w 2"/>
              <a:gd name="T7" fmla="*/ 0 w 2"/>
              <a:gd name="T8" fmla="*/ 0 w 2"/>
              <a:gd name="T9" fmla="*/ 0 w 2"/>
              <a:gd name="T10" fmla="*/ 0 w 2"/>
              <a:gd name="T11" fmla="*/ 0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5" name="Freeform 623"/>
          <p:cNvSpPr>
            <a:spLocks/>
          </p:cNvSpPr>
          <p:nvPr/>
        </p:nvSpPr>
        <p:spPr bwMode="auto">
          <a:xfrm>
            <a:off x="1549066" y="5016156"/>
            <a:ext cx="3190" cy="0"/>
          </a:xfrm>
          <a:custGeom>
            <a:avLst/>
            <a:gdLst>
              <a:gd name="T0" fmla="*/ 0 w 2"/>
              <a:gd name="T1" fmla="*/ 0 w 2"/>
              <a:gd name="T2" fmla="*/ 0 w 2"/>
              <a:gd name="T3" fmla="*/ 0 w 2"/>
              <a:gd name="T4" fmla="*/ 0 w 2"/>
              <a:gd name="T5" fmla="*/ 3175 w 2"/>
              <a:gd name="T6" fmla="*/ 3175 w 2"/>
              <a:gd name="T7" fmla="*/ 0 w 2"/>
              <a:gd name="T8" fmla="*/ 0 w 2"/>
              <a:gd name="T9" fmla="*/ 0 w 2"/>
              <a:gd name="T10" fmla="*/ 0 w 2"/>
              <a:gd name="T11" fmla="*/ 0 w 2"/>
              <a:gd name="T12" fmla="*/ 0 w 2"/>
              <a:gd name="T13" fmla="*/ 0 w 2"/>
              <a:gd name="T14" fmla="*/ 0 w 2"/>
              <a:gd name="T15" fmla="*/ 0 w 2"/>
              <a:gd name="T16" fmla="*/ 0 w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T0" y="0"/>
              </a:cxn>
              <a:cxn ang="T18">
                <a:pos x="T1" y="0"/>
              </a:cxn>
              <a:cxn ang="T19">
                <a:pos x="T2" y="0"/>
              </a:cxn>
              <a:cxn ang="T20">
                <a:pos x="T3" y="0"/>
              </a:cxn>
              <a:cxn ang="T21">
                <a:pos x="T4" y="0"/>
              </a:cxn>
              <a:cxn ang="T22">
                <a:pos x="T5" y="0"/>
              </a:cxn>
              <a:cxn ang="T23">
                <a:pos x="T6" y="0"/>
              </a:cxn>
              <a:cxn ang="T24">
                <a:pos x="T7" y="0"/>
              </a:cxn>
              <a:cxn ang="T25">
                <a:pos x="T8" y="0"/>
              </a:cxn>
              <a:cxn ang="T26">
                <a:pos x="T9" y="0"/>
              </a:cxn>
              <a:cxn ang="T27">
                <a:pos x="T10" y="0"/>
              </a:cxn>
              <a:cxn ang="T28">
                <a:pos x="T11" y="0"/>
              </a:cxn>
              <a:cxn ang="T29">
                <a:pos x="T12" y="0"/>
              </a:cxn>
              <a:cxn ang="T30">
                <a:pos x="T13" y="0"/>
              </a:cxn>
              <a:cxn ang="T31">
                <a:pos x="T14" y="0"/>
              </a:cxn>
              <a:cxn ang="T32">
                <a:pos x="T15" y="0"/>
              </a:cxn>
              <a:cxn ang="T33">
                <a:pos x="T16"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6" name="Freeform 624"/>
          <p:cNvSpPr>
            <a:spLocks/>
          </p:cNvSpPr>
          <p:nvPr/>
        </p:nvSpPr>
        <p:spPr bwMode="auto">
          <a:xfrm>
            <a:off x="1587351" y="5012965"/>
            <a:ext cx="6381" cy="0"/>
          </a:xfrm>
          <a:custGeom>
            <a:avLst/>
            <a:gdLst>
              <a:gd name="T0" fmla="*/ 0 w 4"/>
              <a:gd name="T1" fmla="*/ 3175 w 4"/>
              <a:gd name="T2" fmla="*/ 3175 w 4"/>
              <a:gd name="T3" fmla="*/ 3175 w 4"/>
              <a:gd name="T4" fmla="*/ 3175 w 4"/>
              <a:gd name="T5" fmla="*/ 3175 w 4"/>
              <a:gd name="T6" fmla="*/ 6350 w 4"/>
              <a:gd name="T7" fmla="*/ 6350 w 4"/>
              <a:gd name="T8" fmla="*/ 6350 w 4"/>
              <a:gd name="T9" fmla="*/ 6350 w 4"/>
              <a:gd name="T10" fmla="*/ 3175 w 4"/>
              <a:gd name="T11" fmla="*/ 3175 w 4"/>
              <a:gd name="T12" fmla="*/ 0 w 4"/>
              <a:gd name="T13" fmla="*/ 0 w 4"/>
              <a:gd name="T14" fmla="*/ 0 w 4"/>
              <a:gd name="T15" fmla="*/ 0 w 4"/>
              <a:gd name="T16" fmla="*/ 0 w 4"/>
              <a:gd name="T17" fmla="*/ 0 w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18">
                <a:pos x="T0" y="0"/>
              </a:cxn>
              <a:cxn ang="T19">
                <a:pos x="T1" y="0"/>
              </a:cxn>
              <a:cxn ang="T20">
                <a:pos x="T2" y="0"/>
              </a:cxn>
              <a:cxn ang="T21">
                <a:pos x="T3" y="0"/>
              </a:cxn>
              <a:cxn ang="T22">
                <a:pos x="T4" y="0"/>
              </a:cxn>
              <a:cxn ang="T23">
                <a:pos x="T5" y="0"/>
              </a:cxn>
              <a:cxn ang="T24">
                <a:pos x="T6" y="0"/>
              </a:cxn>
              <a:cxn ang="T25">
                <a:pos x="T7" y="0"/>
              </a:cxn>
              <a:cxn ang="T26">
                <a:pos x="T8" y="0"/>
              </a:cxn>
              <a:cxn ang="T27">
                <a:pos x="T9" y="0"/>
              </a:cxn>
              <a:cxn ang="T28">
                <a:pos x="T10" y="0"/>
              </a:cxn>
              <a:cxn ang="T29">
                <a:pos x="T11" y="0"/>
              </a:cxn>
              <a:cxn ang="T30">
                <a:pos x="T12" y="0"/>
              </a:cxn>
              <a:cxn ang="T31">
                <a:pos x="T13" y="0"/>
              </a:cxn>
              <a:cxn ang="T32">
                <a:pos x="T14" y="0"/>
              </a:cxn>
              <a:cxn ang="T33">
                <a:pos x="T15" y="0"/>
              </a:cxn>
              <a:cxn ang="T34">
                <a:pos x="T16" y="0"/>
              </a:cxn>
              <a:cxn ang="T35">
                <a:pos x="T17" y="0"/>
              </a:cxn>
            </a:cxnLst>
            <a:rect l="0" t="0" r="r" b="b"/>
            <a:pathLst>
              <a:path w="4">
                <a:moveTo>
                  <a:pt x="0" y="0"/>
                </a:moveTo>
                <a:lnTo>
                  <a:pt x="2" y="0"/>
                </a:lnTo>
                <a:lnTo>
                  <a:pt x="4"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7" name="Freeform 625"/>
          <p:cNvSpPr>
            <a:spLocks/>
          </p:cNvSpPr>
          <p:nvPr/>
        </p:nvSpPr>
        <p:spPr bwMode="auto">
          <a:xfrm>
            <a:off x="1253953" y="4998608"/>
            <a:ext cx="3190" cy="3190"/>
          </a:xfrm>
          <a:custGeom>
            <a:avLst/>
            <a:gdLst>
              <a:gd name="T0" fmla="*/ 0 w 2"/>
              <a:gd name="T1" fmla="*/ 3175 h 2"/>
              <a:gd name="T2" fmla="*/ 3175 w 2"/>
              <a:gd name="T3" fmla="*/ 0 h 2"/>
              <a:gd name="T4" fmla="*/ 3175 w 2"/>
              <a:gd name="T5" fmla="*/ 0 h 2"/>
              <a:gd name="T6" fmla="*/ 3175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3175 h 2"/>
              <a:gd name="T20" fmla="*/ 0 w 2"/>
              <a:gd name="T21" fmla="*/ 3175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2"/>
                </a:moveTo>
                <a:lnTo>
                  <a:pt x="2" y="0"/>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8" name="Freeform 626"/>
          <p:cNvSpPr>
            <a:spLocks/>
          </p:cNvSpPr>
          <p:nvPr/>
        </p:nvSpPr>
        <p:spPr bwMode="auto">
          <a:xfrm>
            <a:off x="1250761" y="5001798"/>
            <a:ext cx="3190" cy="3190"/>
          </a:xfrm>
          <a:custGeom>
            <a:avLst/>
            <a:gdLst>
              <a:gd name="T0" fmla="*/ 3175 w 2"/>
              <a:gd name="T1" fmla="*/ 3175 h 2"/>
              <a:gd name="T2" fmla="*/ 3175 w 2"/>
              <a:gd name="T3" fmla="*/ 3175 h 2"/>
              <a:gd name="T4" fmla="*/ 3175 w 2"/>
              <a:gd name="T5" fmla="*/ 0 h 2"/>
              <a:gd name="T6" fmla="*/ 3175 w 2"/>
              <a:gd name="T7" fmla="*/ 3175 h 2"/>
              <a:gd name="T8" fmla="*/ 3175 w 2"/>
              <a:gd name="T9" fmla="*/ 3175 h 2"/>
              <a:gd name="T10" fmla="*/ 3175 w 2"/>
              <a:gd name="T11" fmla="*/ 3175 h 2"/>
              <a:gd name="T12" fmla="*/ 0 w 2"/>
              <a:gd name="T13" fmla="*/ 3175 h 2"/>
              <a:gd name="T14" fmla="*/ 0 w 2"/>
              <a:gd name="T15" fmla="*/ 3175 h 2"/>
              <a:gd name="T16" fmla="*/ 0 w 2"/>
              <a:gd name="T17" fmla="*/ 3175 h 2"/>
              <a:gd name="T18" fmla="*/ 3175 w 2"/>
              <a:gd name="T19" fmla="*/ 3175 h 2"/>
              <a:gd name="T20" fmla="*/ 3175 w 2"/>
              <a:gd name="T21" fmla="*/ 3175 h 2"/>
              <a:gd name="T22" fmla="*/ 3175 w 2"/>
              <a:gd name="T23" fmla="*/ 3175 h 2"/>
              <a:gd name="T24" fmla="*/ 3175 w 2"/>
              <a:gd name="T25" fmla="*/ 3175 h 2"/>
              <a:gd name="T26" fmla="*/ 3175 w 2"/>
              <a:gd name="T27" fmla="*/ 3175 h 2"/>
              <a:gd name="T28" fmla="*/ 3175 w 2"/>
              <a:gd name="T29" fmla="*/ 3175 h 2"/>
              <a:gd name="T30" fmla="*/ 3175 w 2"/>
              <a:gd name="T31" fmla="*/ 3175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2"/>
                </a:moveTo>
                <a:lnTo>
                  <a:pt x="2" y="2"/>
                </a:lnTo>
                <a:lnTo>
                  <a:pt x="2" y="0"/>
                </a:lnTo>
                <a:lnTo>
                  <a:pt x="2" y="2"/>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69" name="Freeform 627"/>
          <p:cNvSpPr>
            <a:spLocks/>
          </p:cNvSpPr>
          <p:nvPr/>
        </p:nvSpPr>
        <p:spPr bwMode="auto">
          <a:xfrm>
            <a:off x="2191937" y="5927022"/>
            <a:ext cx="7976" cy="20738"/>
          </a:xfrm>
          <a:custGeom>
            <a:avLst/>
            <a:gdLst>
              <a:gd name="T0" fmla="*/ 7937 w 6"/>
              <a:gd name="T1" fmla="*/ 8845 h 14"/>
              <a:gd name="T2" fmla="*/ 7937 w 6"/>
              <a:gd name="T3" fmla="*/ 8845 h 14"/>
              <a:gd name="T4" fmla="*/ 7937 w 6"/>
              <a:gd name="T5" fmla="*/ 5897 h 14"/>
              <a:gd name="T6" fmla="*/ 5291 w 6"/>
              <a:gd name="T7" fmla="*/ 5897 h 14"/>
              <a:gd name="T8" fmla="*/ 5291 w 6"/>
              <a:gd name="T9" fmla="*/ 5897 h 14"/>
              <a:gd name="T10" fmla="*/ 5291 w 6"/>
              <a:gd name="T11" fmla="*/ 5897 h 14"/>
              <a:gd name="T12" fmla="*/ 2646 w 6"/>
              <a:gd name="T13" fmla="*/ 2948 h 14"/>
              <a:gd name="T14" fmla="*/ 2646 w 6"/>
              <a:gd name="T15" fmla="*/ 2948 h 14"/>
              <a:gd name="T16" fmla="*/ 2646 w 6"/>
              <a:gd name="T17" fmla="*/ 2948 h 14"/>
              <a:gd name="T18" fmla="*/ 0 w 6"/>
              <a:gd name="T19" fmla="*/ 0 h 14"/>
              <a:gd name="T20" fmla="*/ 0 w 6"/>
              <a:gd name="T21" fmla="*/ 0 h 14"/>
              <a:gd name="T22" fmla="*/ 0 w 6"/>
              <a:gd name="T23" fmla="*/ 0 h 14"/>
              <a:gd name="T24" fmla="*/ 0 w 6"/>
              <a:gd name="T25" fmla="*/ 2948 h 14"/>
              <a:gd name="T26" fmla="*/ 0 w 6"/>
              <a:gd name="T27" fmla="*/ 2948 h 14"/>
              <a:gd name="T28" fmla="*/ 0 w 6"/>
              <a:gd name="T29" fmla="*/ 2948 h 14"/>
              <a:gd name="T30" fmla="*/ 0 w 6"/>
              <a:gd name="T31" fmla="*/ 5897 h 14"/>
              <a:gd name="T32" fmla="*/ 0 w 6"/>
              <a:gd name="T33" fmla="*/ 5897 h 14"/>
              <a:gd name="T34" fmla="*/ 0 w 6"/>
              <a:gd name="T35" fmla="*/ 5897 h 14"/>
              <a:gd name="T36" fmla="*/ 0 w 6"/>
              <a:gd name="T37" fmla="*/ 8845 h 14"/>
              <a:gd name="T38" fmla="*/ 0 w 6"/>
              <a:gd name="T39" fmla="*/ 8845 h 14"/>
              <a:gd name="T40" fmla="*/ 0 w 6"/>
              <a:gd name="T41" fmla="*/ 8845 h 14"/>
              <a:gd name="T42" fmla="*/ 0 w 6"/>
              <a:gd name="T43" fmla="*/ 11793 h 14"/>
              <a:gd name="T44" fmla="*/ 2646 w 6"/>
              <a:gd name="T45" fmla="*/ 11793 h 14"/>
              <a:gd name="T46" fmla="*/ 2646 w 6"/>
              <a:gd name="T47" fmla="*/ 11793 h 14"/>
              <a:gd name="T48" fmla="*/ 2646 w 6"/>
              <a:gd name="T49" fmla="*/ 14741 h 14"/>
              <a:gd name="T50" fmla="*/ 2646 w 6"/>
              <a:gd name="T51" fmla="*/ 14741 h 14"/>
              <a:gd name="T52" fmla="*/ 2646 w 6"/>
              <a:gd name="T53" fmla="*/ 14741 h 14"/>
              <a:gd name="T54" fmla="*/ 2646 w 6"/>
              <a:gd name="T55" fmla="*/ 17690 h 14"/>
              <a:gd name="T56" fmla="*/ 5291 w 6"/>
              <a:gd name="T57" fmla="*/ 17690 h 14"/>
              <a:gd name="T58" fmla="*/ 5291 w 6"/>
              <a:gd name="T59" fmla="*/ 20638 h 14"/>
              <a:gd name="T60" fmla="*/ 5291 w 6"/>
              <a:gd name="T61" fmla="*/ 17690 h 14"/>
              <a:gd name="T62" fmla="*/ 5291 w 6"/>
              <a:gd name="T63" fmla="*/ 17690 h 14"/>
              <a:gd name="T64" fmla="*/ 5291 w 6"/>
              <a:gd name="T65" fmla="*/ 17690 h 14"/>
              <a:gd name="T66" fmla="*/ 5291 w 6"/>
              <a:gd name="T67" fmla="*/ 17690 h 14"/>
              <a:gd name="T68" fmla="*/ 5291 w 6"/>
              <a:gd name="T69" fmla="*/ 14741 h 14"/>
              <a:gd name="T70" fmla="*/ 5291 w 6"/>
              <a:gd name="T71" fmla="*/ 14741 h 14"/>
              <a:gd name="T72" fmla="*/ 5291 w 6"/>
              <a:gd name="T73" fmla="*/ 14741 h 14"/>
              <a:gd name="T74" fmla="*/ 5291 w 6"/>
              <a:gd name="T75" fmla="*/ 14741 h 14"/>
              <a:gd name="T76" fmla="*/ 5291 w 6"/>
              <a:gd name="T77" fmla="*/ 11793 h 14"/>
              <a:gd name="T78" fmla="*/ 5291 w 6"/>
              <a:gd name="T79" fmla="*/ 11793 h 14"/>
              <a:gd name="T80" fmla="*/ 5291 w 6"/>
              <a:gd name="T81" fmla="*/ 11793 h 14"/>
              <a:gd name="T82" fmla="*/ 5291 w 6"/>
              <a:gd name="T83" fmla="*/ 11793 h 14"/>
              <a:gd name="T84" fmla="*/ 5291 w 6"/>
              <a:gd name="T85" fmla="*/ 11793 h 14"/>
              <a:gd name="T86" fmla="*/ 7937 w 6"/>
              <a:gd name="T87" fmla="*/ 11793 h 14"/>
              <a:gd name="T88" fmla="*/ 7937 w 6"/>
              <a:gd name="T89" fmla="*/ 11793 h 14"/>
              <a:gd name="T90" fmla="*/ 7937 w 6"/>
              <a:gd name="T91" fmla="*/ 11793 h 14"/>
              <a:gd name="T92" fmla="*/ 5291 w 6"/>
              <a:gd name="T93" fmla="*/ 8845 h 14"/>
              <a:gd name="T94" fmla="*/ 5291 w 6"/>
              <a:gd name="T95" fmla="*/ 8845 h 14"/>
              <a:gd name="T96" fmla="*/ 7937 w 6"/>
              <a:gd name="T97" fmla="*/ 8845 h 14"/>
              <a:gd name="T98" fmla="*/ 7937 w 6"/>
              <a:gd name="T99" fmla="*/ 8845 h 14"/>
              <a:gd name="T100" fmla="*/ 7937 w 6"/>
              <a:gd name="T101" fmla="*/ 8845 h 14"/>
              <a:gd name="T102" fmla="*/ 7937 w 6"/>
              <a:gd name="T103" fmla="*/ 8845 h 14"/>
              <a:gd name="T104" fmla="*/ 7937 w 6"/>
              <a:gd name="T105" fmla="*/ 8845 h 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 h="14">
                <a:moveTo>
                  <a:pt x="6" y="6"/>
                </a:moveTo>
                <a:lnTo>
                  <a:pt x="6" y="6"/>
                </a:lnTo>
                <a:lnTo>
                  <a:pt x="6" y="4"/>
                </a:lnTo>
                <a:lnTo>
                  <a:pt x="4" y="4"/>
                </a:lnTo>
                <a:lnTo>
                  <a:pt x="2" y="2"/>
                </a:lnTo>
                <a:lnTo>
                  <a:pt x="0" y="2"/>
                </a:lnTo>
                <a:lnTo>
                  <a:pt x="0" y="0"/>
                </a:lnTo>
                <a:lnTo>
                  <a:pt x="0" y="2"/>
                </a:lnTo>
                <a:lnTo>
                  <a:pt x="0" y="4"/>
                </a:lnTo>
                <a:lnTo>
                  <a:pt x="0" y="6"/>
                </a:lnTo>
                <a:lnTo>
                  <a:pt x="0" y="8"/>
                </a:lnTo>
                <a:lnTo>
                  <a:pt x="2" y="8"/>
                </a:lnTo>
                <a:lnTo>
                  <a:pt x="2" y="10"/>
                </a:lnTo>
                <a:lnTo>
                  <a:pt x="2" y="12"/>
                </a:lnTo>
                <a:lnTo>
                  <a:pt x="4" y="12"/>
                </a:lnTo>
                <a:lnTo>
                  <a:pt x="4" y="14"/>
                </a:lnTo>
                <a:lnTo>
                  <a:pt x="4" y="12"/>
                </a:lnTo>
                <a:lnTo>
                  <a:pt x="4" y="10"/>
                </a:lnTo>
                <a:lnTo>
                  <a:pt x="4" y="8"/>
                </a:lnTo>
                <a:lnTo>
                  <a:pt x="2" y="8"/>
                </a:lnTo>
                <a:lnTo>
                  <a:pt x="4" y="8"/>
                </a:lnTo>
                <a:lnTo>
                  <a:pt x="6" y="8"/>
                </a:lnTo>
                <a:lnTo>
                  <a:pt x="4" y="6"/>
                </a:lnTo>
                <a:lnTo>
                  <a:pt x="6" y="6"/>
                </a:lnTo>
                <a:lnTo>
                  <a:pt x="6" y="8"/>
                </a:lnTo>
                <a:lnTo>
                  <a:pt x="6" y="6"/>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0" name="Freeform 628"/>
          <p:cNvSpPr>
            <a:spLocks/>
          </p:cNvSpPr>
          <p:nvPr/>
        </p:nvSpPr>
        <p:spPr bwMode="auto">
          <a:xfrm>
            <a:off x="2191937" y="5890332"/>
            <a:ext cx="28714" cy="52641"/>
          </a:xfrm>
          <a:custGeom>
            <a:avLst/>
            <a:gdLst>
              <a:gd name="T0" fmla="*/ 28575 w 20"/>
              <a:gd name="T1" fmla="*/ 40745 h 36"/>
              <a:gd name="T2" fmla="*/ 28575 w 20"/>
              <a:gd name="T3" fmla="*/ 34925 h 36"/>
              <a:gd name="T4" fmla="*/ 28575 w 20"/>
              <a:gd name="T5" fmla="*/ 34925 h 36"/>
              <a:gd name="T6" fmla="*/ 28575 w 20"/>
              <a:gd name="T7" fmla="*/ 29104 h 36"/>
              <a:gd name="T8" fmla="*/ 28575 w 20"/>
              <a:gd name="T9" fmla="*/ 26194 h 36"/>
              <a:gd name="T10" fmla="*/ 28575 w 20"/>
              <a:gd name="T11" fmla="*/ 23283 h 36"/>
              <a:gd name="T12" fmla="*/ 28575 w 20"/>
              <a:gd name="T13" fmla="*/ 20373 h 36"/>
              <a:gd name="T14" fmla="*/ 25718 w 20"/>
              <a:gd name="T15" fmla="*/ 14552 h 36"/>
              <a:gd name="T16" fmla="*/ 22860 w 20"/>
              <a:gd name="T17" fmla="*/ 8731 h 36"/>
              <a:gd name="T18" fmla="*/ 20003 w 20"/>
              <a:gd name="T19" fmla="*/ 5821 h 36"/>
              <a:gd name="T20" fmla="*/ 14288 w 20"/>
              <a:gd name="T21" fmla="*/ 0 h 36"/>
              <a:gd name="T22" fmla="*/ 11430 w 20"/>
              <a:gd name="T23" fmla="*/ 2910 h 36"/>
              <a:gd name="T24" fmla="*/ 5715 w 20"/>
              <a:gd name="T25" fmla="*/ 5821 h 36"/>
              <a:gd name="T26" fmla="*/ 5715 w 20"/>
              <a:gd name="T27" fmla="*/ 8731 h 36"/>
              <a:gd name="T28" fmla="*/ 8573 w 20"/>
              <a:gd name="T29" fmla="*/ 11642 h 36"/>
              <a:gd name="T30" fmla="*/ 5715 w 20"/>
              <a:gd name="T31" fmla="*/ 11642 h 36"/>
              <a:gd name="T32" fmla="*/ 2858 w 20"/>
              <a:gd name="T33" fmla="*/ 11642 h 36"/>
              <a:gd name="T34" fmla="*/ 5715 w 20"/>
              <a:gd name="T35" fmla="*/ 14552 h 36"/>
              <a:gd name="T36" fmla="*/ 8573 w 20"/>
              <a:gd name="T37" fmla="*/ 11642 h 36"/>
              <a:gd name="T38" fmla="*/ 8573 w 20"/>
              <a:gd name="T39" fmla="*/ 14552 h 36"/>
              <a:gd name="T40" fmla="*/ 5715 w 20"/>
              <a:gd name="T41" fmla="*/ 14552 h 36"/>
              <a:gd name="T42" fmla="*/ 2858 w 20"/>
              <a:gd name="T43" fmla="*/ 17462 h 36"/>
              <a:gd name="T44" fmla="*/ 5715 w 20"/>
              <a:gd name="T45" fmla="*/ 17462 h 36"/>
              <a:gd name="T46" fmla="*/ 8573 w 20"/>
              <a:gd name="T47" fmla="*/ 17462 h 36"/>
              <a:gd name="T48" fmla="*/ 5715 w 20"/>
              <a:gd name="T49" fmla="*/ 20373 h 36"/>
              <a:gd name="T50" fmla="*/ 2858 w 20"/>
              <a:gd name="T51" fmla="*/ 20373 h 36"/>
              <a:gd name="T52" fmla="*/ 2858 w 20"/>
              <a:gd name="T53" fmla="*/ 26194 h 36"/>
              <a:gd name="T54" fmla="*/ 5715 w 20"/>
              <a:gd name="T55" fmla="*/ 29104 h 36"/>
              <a:gd name="T56" fmla="*/ 2858 w 20"/>
              <a:gd name="T57" fmla="*/ 32014 h 36"/>
              <a:gd name="T58" fmla="*/ 0 w 20"/>
              <a:gd name="T59" fmla="*/ 34925 h 36"/>
              <a:gd name="T60" fmla="*/ 2858 w 20"/>
              <a:gd name="T61" fmla="*/ 37835 h 36"/>
              <a:gd name="T62" fmla="*/ 5715 w 20"/>
              <a:gd name="T63" fmla="*/ 40745 h 36"/>
              <a:gd name="T64" fmla="*/ 11430 w 20"/>
              <a:gd name="T65" fmla="*/ 46566 h 36"/>
              <a:gd name="T66" fmla="*/ 11430 w 20"/>
              <a:gd name="T67" fmla="*/ 40745 h 36"/>
              <a:gd name="T68" fmla="*/ 14288 w 20"/>
              <a:gd name="T69" fmla="*/ 37835 h 36"/>
              <a:gd name="T70" fmla="*/ 11430 w 20"/>
              <a:gd name="T71" fmla="*/ 32014 h 36"/>
              <a:gd name="T72" fmla="*/ 14288 w 20"/>
              <a:gd name="T73" fmla="*/ 29104 h 36"/>
              <a:gd name="T74" fmla="*/ 11430 w 20"/>
              <a:gd name="T75" fmla="*/ 34925 h 36"/>
              <a:gd name="T76" fmla="*/ 14288 w 20"/>
              <a:gd name="T77" fmla="*/ 37835 h 36"/>
              <a:gd name="T78" fmla="*/ 14288 w 20"/>
              <a:gd name="T79" fmla="*/ 43656 h 36"/>
              <a:gd name="T80" fmla="*/ 14288 w 20"/>
              <a:gd name="T81" fmla="*/ 40745 h 36"/>
              <a:gd name="T82" fmla="*/ 17145 w 20"/>
              <a:gd name="T83" fmla="*/ 37835 h 36"/>
              <a:gd name="T84" fmla="*/ 14288 w 20"/>
              <a:gd name="T85" fmla="*/ 29104 h 36"/>
              <a:gd name="T86" fmla="*/ 14288 w 20"/>
              <a:gd name="T87" fmla="*/ 20373 h 36"/>
              <a:gd name="T88" fmla="*/ 17145 w 20"/>
              <a:gd name="T89" fmla="*/ 26194 h 36"/>
              <a:gd name="T90" fmla="*/ 17145 w 20"/>
              <a:gd name="T91" fmla="*/ 32014 h 36"/>
              <a:gd name="T92" fmla="*/ 20003 w 20"/>
              <a:gd name="T93" fmla="*/ 34925 h 36"/>
              <a:gd name="T94" fmla="*/ 17145 w 20"/>
              <a:gd name="T95" fmla="*/ 37835 h 36"/>
              <a:gd name="T96" fmla="*/ 17145 w 20"/>
              <a:gd name="T97" fmla="*/ 43656 h 36"/>
              <a:gd name="T98" fmla="*/ 14288 w 20"/>
              <a:gd name="T99" fmla="*/ 46566 h 36"/>
              <a:gd name="T100" fmla="*/ 20003 w 20"/>
              <a:gd name="T101" fmla="*/ 46566 h 36"/>
              <a:gd name="T102" fmla="*/ 20003 w 20"/>
              <a:gd name="T103" fmla="*/ 43656 h 36"/>
              <a:gd name="T104" fmla="*/ 20003 w 20"/>
              <a:gd name="T105" fmla="*/ 37835 h 36"/>
              <a:gd name="T106" fmla="*/ 22860 w 20"/>
              <a:gd name="T107" fmla="*/ 37835 h 36"/>
              <a:gd name="T108" fmla="*/ 22860 w 20"/>
              <a:gd name="T109" fmla="*/ 43656 h 36"/>
              <a:gd name="T110" fmla="*/ 20003 w 20"/>
              <a:gd name="T111" fmla="*/ 49477 h 36"/>
              <a:gd name="T112" fmla="*/ 22860 w 20"/>
              <a:gd name="T113" fmla="*/ 52387 h 36"/>
              <a:gd name="T114" fmla="*/ 25718 w 20"/>
              <a:gd name="T115" fmla="*/ 49477 h 36"/>
              <a:gd name="T116" fmla="*/ 28575 w 20"/>
              <a:gd name="T117" fmla="*/ 46566 h 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 h="36">
                <a:moveTo>
                  <a:pt x="20" y="32"/>
                </a:moveTo>
                <a:lnTo>
                  <a:pt x="20" y="30"/>
                </a:lnTo>
                <a:lnTo>
                  <a:pt x="20" y="28"/>
                </a:lnTo>
                <a:lnTo>
                  <a:pt x="20" y="26"/>
                </a:lnTo>
                <a:lnTo>
                  <a:pt x="20" y="24"/>
                </a:lnTo>
                <a:lnTo>
                  <a:pt x="20" y="26"/>
                </a:lnTo>
                <a:lnTo>
                  <a:pt x="20" y="24"/>
                </a:lnTo>
                <a:lnTo>
                  <a:pt x="20" y="22"/>
                </a:lnTo>
                <a:lnTo>
                  <a:pt x="20" y="20"/>
                </a:lnTo>
                <a:lnTo>
                  <a:pt x="20" y="18"/>
                </a:lnTo>
                <a:lnTo>
                  <a:pt x="20" y="16"/>
                </a:lnTo>
                <a:lnTo>
                  <a:pt x="20" y="14"/>
                </a:lnTo>
                <a:lnTo>
                  <a:pt x="20" y="12"/>
                </a:lnTo>
                <a:lnTo>
                  <a:pt x="18" y="10"/>
                </a:lnTo>
                <a:lnTo>
                  <a:pt x="16" y="8"/>
                </a:lnTo>
                <a:lnTo>
                  <a:pt x="16" y="6"/>
                </a:lnTo>
                <a:lnTo>
                  <a:pt x="14" y="4"/>
                </a:lnTo>
                <a:lnTo>
                  <a:pt x="12" y="2"/>
                </a:lnTo>
                <a:lnTo>
                  <a:pt x="12" y="0"/>
                </a:lnTo>
                <a:lnTo>
                  <a:pt x="10" y="0"/>
                </a:lnTo>
                <a:lnTo>
                  <a:pt x="10" y="2"/>
                </a:lnTo>
                <a:lnTo>
                  <a:pt x="8" y="2"/>
                </a:lnTo>
                <a:lnTo>
                  <a:pt x="6" y="2"/>
                </a:lnTo>
                <a:lnTo>
                  <a:pt x="6" y="4"/>
                </a:lnTo>
                <a:lnTo>
                  <a:pt x="4" y="4"/>
                </a:lnTo>
                <a:lnTo>
                  <a:pt x="4" y="6"/>
                </a:lnTo>
                <a:lnTo>
                  <a:pt x="6" y="6"/>
                </a:lnTo>
                <a:lnTo>
                  <a:pt x="8" y="6"/>
                </a:lnTo>
                <a:lnTo>
                  <a:pt x="6" y="8"/>
                </a:lnTo>
                <a:lnTo>
                  <a:pt x="6" y="6"/>
                </a:lnTo>
                <a:lnTo>
                  <a:pt x="4" y="8"/>
                </a:lnTo>
                <a:lnTo>
                  <a:pt x="2" y="8"/>
                </a:lnTo>
                <a:lnTo>
                  <a:pt x="2" y="10"/>
                </a:lnTo>
                <a:lnTo>
                  <a:pt x="4" y="10"/>
                </a:lnTo>
                <a:lnTo>
                  <a:pt x="4" y="8"/>
                </a:lnTo>
                <a:lnTo>
                  <a:pt x="6" y="8"/>
                </a:lnTo>
                <a:lnTo>
                  <a:pt x="4" y="8"/>
                </a:lnTo>
                <a:lnTo>
                  <a:pt x="6" y="8"/>
                </a:lnTo>
                <a:lnTo>
                  <a:pt x="6" y="10"/>
                </a:lnTo>
                <a:lnTo>
                  <a:pt x="4" y="10"/>
                </a:lnTo>
                <a:lnTo>
                  <a:pt x="2" y="10"/>
                </a:lnTo>
                <a:lnTo>
                  <a:pt x="2" y="12"/>
                </a:lnTo>
                <a:lnTo>
                  <a:pt x="2" y="14"/>
                </a:lnTo>
                <a:lnTo>
                  <a:pt x="2" y="12"/>
                </a:lnTo>
                <a:lnTo>
                  <a:pt x="4" y="12"/>
                </a:lnTo>
                <a:lnTo>
                  <a:pt x="6" y="12"/>
                </a:lnTo>
                <a:lnTo>
                  <a:pt x="4" y="12"/>
                </a:lnTo>
                <a:lnTo>
                  <a:pt x="4" y="14"/>
                </a:lnTo>
                <a:lnTo>
                  <a:pt x="2" y="14"/>
                </a:lnTo>
                <a:lnTo>
                  <a:pt x="2" y="16"/>
                </a:lnTo>
                <a:lnTo>
                  <a:pt x="2" y="18"/>
                </a:lnTo>
                <a:lnTo>
                  <a:pt x="4" y="18"/>
                </a:lnTo>
                <a:lnTo>
                  <a:pt x="4" y="20"/>
                </a:lnTo>
                <a:lnTo>
                  <a:pt x="2" y="22"/>
                </a:lnTo>
                <a:lnTo>
                  <a:pt x="2" y="24"/>
                </a:lnTo>
                <a:lnTo>
                  <a:pt x="0" y="24"/>
                </a:lnTo>
                <a:lnTo>
                  <a:pt x="0" y="26"/>
                </a:lnTo>
                <a:lnTo>
                  <a:pt x="2" y="26"/>
                </a:lnTo>
                <a:lnTo>
                  <a:pt x="2" y="28"/>
                </a:lnTo>
                <a:lnTo>
                  <a:pt x="4" y="28"/>
                </a:lnTo>
                <a:lnTo>
                  <a:pt x="4" y="30"/>
                </a:lnTo>
                <a:lnTo>
                  <a:pt x="6" y="30"/>
                </a:lnTo>
                <a:lnTo>
                  <a:pt x="8" y="32"/>
                </a:lnTo>
                <a:lnTo>
                  <a:pt x="8" y="30"/>
                </a:lnTo>
                <a:lnTo>
                  <a:pt x="8" y="28"/>
                </a:lnTo>
                <a:lnTo>
                  <a:pt x="10" y="28"/>
                </a:lnTo>
                <a:lnTo>
                  <a:pt x="10" y="26"/>
                </a:lnTo>
                <a:lnTo>
                  <a:pt x="8" y="26"/>
                </a:lnTo>
                <a:lnTo>
                  <a:pt x="8" y="24"/>
                </a:lnTo>
                <a:lnTo>
                  <a:pt x="8" y="22"/>
                </a:lnTo>
                <a:lnTo>
                  <a:pt x="8" y="20"/>
                </a:lnTo>
                <a:lnTo>
                  <a:pt x="10" y="20"/>
                </a:lnTo>
                <a:lnTo>
                  <a:pt x="10" y="22"/>
                </a:lnTo>
                <a:lnTo>
                  <a:pt x="8" y="22"/>
                </a:lnTo>
                <a:lnTo>
                  <a:pt x="8" y="24"/>
                </a:lnTo>
                <a:lnTo>
                  <a:pt x="10" y="26"/>
                </a:lnTo>
                <a:lnTo>
                  <a:pt x="10" y="28"/>
                </a:lnTo>
                <a:lnTo>
                  <a:pt x="10" y="30"/>
                </a:lnTo>
                <a:lnTo>
                  <a:pt x="10" y="28"/>
                </a:lnTo>
                <a:lnTo>
                  <a:pt x="12" y="26"/>
                </a:lnTo>
                <a:lnTo>
                  <a:pt x="12" y="24"/>
                </a:lnTo>
                <a:lnTo>
                  <a:pt x="12" y="22"/>
                </a:lnTo>
                <a:lnTo>
                  <a:pt x="10" y="20"/>
                </a:lnTo>
                <a:lnTo>
                  <a:pt x="10" y="18"/>
                </a:lnTo>
                <a:lnTo>
                  <a:pt x="10" y="16"/>
                </a:lnTo>
                <a:lnTo>
                  <a:pt x="10" y="14"/>
                </a:lnTo>
                <a:lnTo>
                  <a:pt x="10" y="16"/>
                </a:lnTo>
                <a:lnTo>
                  <a:pt x="10" y="18"/>
                </a:lnTo>
                <a:lnTo>
                  <a:pt x="12" y="18"/>
                </a:lnTo>
                <a:lnTo>
                  <a:pt x="12" y="20"/>
                </a:lnTo>
                <a:lnTo>
                  <a:pt x="12" y="22"/>
                </a:lnTo>
                <a:lnTo>
                  <a:pt x="14" y="22"/>
                </a:lnTo>
                <a:lnTo>
                  <a:pt x="14" y="24"/>
                </a:lnTo>
                <a:lnTo>
                  <a:pt x="14" y="26"/>
                </a:lnTo>
                <a:lnTo>
                  <a:pt x="12" y="26"/>
                </a:lnTo>
                <a:lnTo>
                  <a:pt x="12" y="28"/>
                </a:lnTo>
                <a:lnTo>
                  <a:pt x="12" y="26"/>
                </a:lnTo>
                <a:lnTo>
                  <a:pt x="12" y="28"/>
                </a:lnTo>
                <a:lnTo>
                  <a:pt x="12" y="30"/>
                </a:lnTo>
                <a:lnTo>
                  <a:pt x="10" y="30"/>
                </a:lnTo>
                <a:lnTo>
                  <a:pt x="10" y="32"/>
                </a:lnTo>
                <a:lnTo>
                  <a:pt x="12" y="32"/>
                </a:lnTo>
                <a:lnTo>
                  <a:pt x="14" y="32"/>
                </a:lnTo>
                <a:lnTo>
                  <a:pt x="14" y="30"/>
                </a:lnTo>
                <a:lnTo>
                  <a:pt x="14" y="28"/>
                </a:lnTo>
                <a:lnTo>
                  <a:pt x="14" y="26"/>
                </a:lnTo>
                <a:lnTo>
                  <a:pt x="16" y="26"/>
                </a:lnTo>
                <a:lnTo>
                  <a:pt x="16" y="28"/>
                </a:lnTo>
                <a:lnTo>
                  <a:pt x="16" y="30"/>
                </a:lnTo>
                <a:lnTo>
                  <a:pt x="16" y="32"/>
                </a:lnTo>
                <a:lnTo>
                  <a:pt x="14" y="32"/>
                </a:lnTo>
                <a:lnTo>
                  <a:pt x="14" y="34"/>
                </a:lnTo>
                <a:lnTo>
                  <a:pt x="16" y="34"/>
                </a:lnTo>
                <a:lnTo>
                  <a:pt x="16" y="36"/>
                </a:lnTo>
                <a:lnTo>
                  <a:pt x="16" y="34"/>
                </a:lnTo>
                <a:lnTo>
                  <a:pt x="18" y="34"/>
                </a:lnTo>
                <a:lnTo>
                  <a:pt x="18" y="32"/>
                </a:lnTo>
                <a:lnTo>
                  <a:pt x="20" y="3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1" name="Freeform 629"/>
          <p:cNvSpPr>
            <a:spLocks/>
          </p:cNvSpPr>
          <p:nvPr/>
        </p:nvSpPr>
        <p:spPr bwMode="auto">
          <a:xfrm>
            <a:off x="2206294" y="5936593"/>
            <a:ext cx="3190" cy="3190"/>
          </a:xfrm>
          <a:custGeom>
            <a:avLst/>
            <a:gdLst>
              <a:gd name="T0" fmla="*/ 3175 w 2"/>
              <a:gd name="T1" fmla="*/ 3175 h 2"/>
              <a:gd name="T2" fmla="*/ 3175 w 2"/>
              <a:gd name="T3" fmla="*/ 3175 h 2"/>
              <a:gd name="T4" fmla="*/ 3175 w 2"/>
              <a:gd name="T5" fmla="*/ 3175 h 2"/>
              <a:gd name="T6" fmla="*/ 3175 w 2"/>
              <a:gd name="T7" fmla="*/ 3175 h 2"/>
              <a:gd name="T8" fmla="*/ 3175 w 2"/>
              <a:gd name="T9" fmla="*/ 3175 h 2"/>
              <a:gd name="T10" fmla="*/ 3175 w 2"/>
              <a:gd name="T11" fmla="*/ 3175 h 2"/>
              <a:gd name="T12" fmla="*/ 3175 w 2"/>
              <a:gd name="T13" fmla="*/ 0 h 2"/>
              <a:gd name="T14" fmla="*/ 0 w 2"/>
              <a:gd name="T15" fmla="*/ 0 h 2"/>
              <a:gd name="T16" fmla="*/ 0 w 2"/>
              <a:gd name="T17" fmla="*/ 0 h 2"/>
              <a:gd name="T18" fmla="*/ 0 w 2"/>
              <a:gd name="T19" fmla="*/ 0 h 2"/>
              <a:gd name="T20" fmla="*/ 0 w 2"/>
              <a:gd name="T21" fmla="*/ 3175 h 2"/>
              <a:gd name="T22" fmla="*/ 3175 w 2"/>
              <a:gd name="T23" fmla="*/ 3175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2" y="2"/>
                </a:moveTo>
                <a:lnTo>
                  <a:pt x="2" y="2"/>
                </a:lnTo>
                <a:lnTo>
                  <a:pt x="2" y="0"/>
                </a:lnTo>
                <a:lnTo>
                  <a:pt x="0" y="0"/>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2" name="Freeform 630"/>
          <p:cNvSpPr>
            <a:spLocks/>
          </p:cNvSpPr>
          <p:nvPr/>
        </p:nvSpPr>
        <p:spPr bwMode="auto">
          <a:xfrm>
            <a:off x="2220651" y="5927022"/>
            <a:ext cx="3190" cy="3190"/>
          </a:xfrm>
          <a:custGeom>
            <a:avLst/>
            <a:gdLst>
              <a:gd name="T0" fmla="*/ 3175 w 2"/>
              <a:gd name="T1" fmla="*/ 0 h 2"/>
              <a:gd name="T2" fmla="*/ 3175 w 2"/>
              <a:gd name="T3" fmla="*/ 0 h 2"/>
              <a:gd name="T4" fmla="*/ 3175 w 2"/>
              <a:gd name="T5" fmla="*/ 0 h 2"/>
              <a:gd name="T6" fmla="*/ 0 w 2"/>
              <a:gd name="T7" fmla="*/ 0 h 2"/>
              <a:gd name="T8" fmla="*/ 0 w 2"/>
              <a:gd name="T9" fmla="*/ 0 h 2"/>
              <a:gd name="T10" fmla="*/ 3175 w 2"/>
              <a:gd name="T11" fmla="*/ 3175 h 2"/>
              <a:gd name="T12" fmla="*/ 3175 w 2"/>
              <a:gd name="T13" fmla="*/ 3175 h 2"/>
              <a:gd name="T14" fmla="*/ 3175 w 2"/>
              <a:gd name="T15" fmla="*/ 3175 h 2"/>
              <a:gd name="T16" fmla="*/ 3175 w 2"/>
              <a:gd name="T17" fmla="*/ 3175 h 2"/>
              <a:gd name="T18" fmla="*/ 3175 w 2"/>
              <a:gd name="T19" fmla="*/ 3175 h 2"/>
              <a:gd name="T20" fmla="*/ 3175 w 2"/>
              <a:gd name="T21" fmla="*/ 3175 h 2"/>
              <a:gd name="T22" fmla="*/ 3175 w 2"/>
              <a:gd name="T23" fmla="*/ 3175 h 2"/>
              <a:gd name="T24" fmla="*/ 3175 w 2"/>
              <a:gd name="T25" fmla="*/ 3175 h 2"/>
              <a:gd name="T26" fmla="*/ 3175 w 2"/>
              <a:gd name="T27" fmla="*/ 3175 h 2"/>
              <a:gd name="T28" fmla="*/ 3175 w 2"/>
              <a:gd name="T29" fmla="*/ 3175 h 2"/>
              <a:gd name="T30" fmla="*/ 3175 w 2"/>
              <a:gd name="T31" fmla="*/ 0 h 2"/>
              <a:gd name="T32" fmla="*/ 3175 w 2"/>
              <a:gd name="T33" fmla="*/ 0 h 2"/>
              <a:gd name="T34" fmla="*/ 3175 w 2"/>
              <a:gd name="T35" fmla="*/ 0 h 2"/>
              <a:gd name="T36" fmla="*/ 3175 w 2"/>
              <a:gd name="T37" fmla="*/ 0 h 2"/>
              <a:gd name="T38" fmla="*/ 3175 w 2"/>
              <a:gd name="T39" fmla="*/ 0 h 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 h="2">
                <a:moveTo>
                  <a:pt x="2" y="0"/>
                </a:moveTo>
                <a:lnTo>
                  <a:pt x="2" y="0"/>
                </a:lnTo>
                <a:lnTo>
                  <a:pt x="0" y="0"/>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3" name="Freeform 631"/>
          <p:cNvSpPr>
            <a:spLocks/>
          </p:cNvSpPr>
          <p:nvPr/>
        </p:nvSpPr>
        <p:spPr bwMode="auto">
          <a:xfrm>
            <a:off x="2203103" y="5922236"/>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4" name="Freeform 632"/>
          <p:cNvSpPr>
            <a:spLocks/>
          </p:cNvSpPr>
          <p:nvPr/>
        </p:nvSpPr>
        <p:spPr bwMode="auto">
          <a:xfrm>
            <a:off x="2195128" y="5919046"/>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5" name="Freeform 633"/>
          <p:cNvSpPr>
            <a:spLocks/>
          </p:cNvSpPr>
          <p:nvPr/>
        </p:nvSpPr>
        <p:spPr bwMode="auto">
          <a:xfrm>
            <a:off x="2191937" y="5919046"/>
            <a:ext cx="3190" cy="6381"/>
          </a:xfrm>
          <a:custGeom>
            <a:avLst/>
            <a:gdLst>
              <a:gd name="T0" fmla="*/ 0 w 2"/>
              <a:gd name="T1" fmla="*/ 3175 h 4"/>
              <a:gd name="T2" fmla="*/ 0 w 2"/>
              <a:gd name="T3" fmla="*/ 3175 h 4"/>
              <a:gd name="T4" fmla="*/ 3175 w 2"/>
              <a:gd name="T5" fmla="*/ 3175 h 4"/>
              <a:gd name="T6" fmla="*/ 3175 w 2"/>
              <a:gd name="T7" fmla="*/ 3175 h 4"/>
              <a:gd name="T8" fmla="*/ 3175 w 2"/>
              <a:gd name="T9" fmla="*/ 3175 h 4"/>
              <a:gd name="T10" fmla="*/ 3175 w 2"/>
              <a:gd name="T11" fmla="*/ 3175 h 4"/>
              <a:gd name="T12" fmla="*/ 3175 w 2"/>
              <a:gd name="T13" fmla="*/ 3175 h 4"/>
              <a:gd name="T14" fmla="*/ 3175 w 2"/>
              <a:gd name="T15" fmla="*/ 3175 h 4"/>
              <a:gd name="T16" fmla="*/ 3175 w 2"/>
              <a:gd name="T17" fmla="*/ 3175 h 4"/>
              <a:gd name="T18" fmla="*/ 0 w 2"/>
              <a:gd name="T19" fmla="*/ 0 h 4"/>
              <a:gd name="T20" fmla="*/ 0 w 2"/>
              <a:gd name="T21" fmla="*/ 3175 h 4"/>
              <a:gd name="T22" fmla="*/ 0 w 2"/>
              <a:gd name="T23" fmla="*/ 3175 h 4"/>
              <a:gd name="T24" fmla="*/ 0 w 2"/>
              <a:gd name="T25" fmla="*/ 3175 h 4"/>
              <a:gd name="T26" fmla="*/ 0 w 2"/>
              <a:gd name="T27" fmla="*/ 3175 h 4"/>
              <a:gd name="T28" fmla="*/ 0 w 2"/>
              <a:gd name="T29" fmla="*/ 3175 h 4"/>
              <a:gd name="T30" fmla="*/ 0 w 2"/>
              <a:gd name="T31" fmla="*/ 3175 h 4"/>
              <a:gd name="T32" fmla="*/ 0 w 2"/>
              <a:gd name="T33" fmla="*/ 6350 h 4"/>
              <a:gd name="T34" fmla="*/ 0 w 2"/>
              <a:gd name="T35" fmla="*/ 6350 h 4"/>
              <a:gd name="T36" fmla="*/ 0 w 2"/>
              <a:gd name="T37" fmla="*/ 3175 h 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 h="4">
                <a:moveTo>
                  <a:pt x="0" y="2"/>
                </a:moveTo>
                <a:lnTo>
                  <a:pt x="0" y="2"/>
                </a:lnTo>
                <a:lnTo>
                  <a:pt x="2" y="2"/>
                </a:lnTo>
                <a:lnTo>
                  <a:pt x="0" y="0"/>
                </a:lnTo>
                <a:lnTo>
                  <a:pt x="0" y="2"/>
                </a:lnTo>
                <a:lnTo>
                  <a:pt x="0" y="4"/>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6" name="Freeform 634"/>
          <p:cNvSpPr>
            <a:spLocks/>
          </p:cNvSpPr>
          <p:nvPr/>
        </p:nvSpPr>
        <p:spPr bwMode="auto">
          <a:xfrm>
            <a:off x="2195128" y="5895118"/>
            <a:ext cx="3190" cy="3190"/>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0 w 2"/>
              <a:gd name="T25" fmla="*/ 3175 h 2"/>
              <a:gd name="T26" fmla="*/ 3175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3175 w 2"/>
              <a:gd name="T41" fmla="*/ 0 h 2"/>
              <a:gd name="T42" fmla="*/ 0 w 2"/>
              <a:gd name="T43" fmla="*/ 0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 h="2">
                <a:moveTo>
                  <a:pt x="0" y="0"/>
                </a:moveTo>
                <a:lnTo>
                  <a:pt x="0" y="0"/>
                </a:lnTo>
                <a:lnTo>
                  <a:pt x="0" y="2"/>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7" name="Rectangle 635"/>
          <p:cNvSpPr>
            <a:spLocks noChangeArrowheads="1"/>
          </p:cNvSpPr>
          <p:nvPr/>
        </p:nvSpPr>
        <p:spPr bwMode="auto">
          <a:xfrm>
            <a:off x="2163223" y="5898308"/>
            <a:ext cx="1594" cy="1596"/>
          </a:xfrm>
          <a:prstGeom prst="rect">
            <a:avLst/>
          </a:prstGeom>
          <a:solidFill>
            <a:schemeClr val="accent2"/>
          </a:solidFill>
          <a:ln w="12700">
            <a:solidFill>
              <a:schemeClr val="accent2"/>
            </a:solidFill>
            <a:miter lim="800000"/>
            <a:headEnd/>
            <a:tailEnd/>
          </a:ln>
        </p:spPr>
        <p:txBody>
          <a:bodyPr/>
          <a:lstStyle/>
          <a:p>
            <a:endParaRPr lang="en-US" sz="1600" dirty="0">
              <a:solidFill>
                <a:prstClr val="black"/>
              </a:solidFill>
            </a:endParaRPr>
          </a:p>
        </p:txBody>
      </p:sp>
      <p:sp>
        <p:nvSpPr>
          <p:cNvPr id="2278" name="Freeform 636"/>
          <p:cNvSpPr>
            <a:spLocks/>
          </p:cNvSpPr>
          <p:nvPr/>
        </p:nvSpPr>
        <p:spPr bwMode="auto">
          <a:xfrm>
            <a:off x="2124939" y="5874381"/>
            <a:ext cx="70190" cy="102094"/>
          </a:xfrm>
          <a:custGeom>
            <a:avLst/>
            <a:gdLst>
              <a:gd name="T0" fmla="*/ 64029 w 48"/>
              <a:gd name="T1" fmla="*/ 87086 h 70"/>
              <a:gd name="T2" fmla="*/ 66940 w 48"/>
              <a:gd name="T3" fmla="*/ 81280 h 70"/>
              <a:gd name="T4" fmla="*/ 61119 w 48"/>
              <a:gd name="T5" fmla="*/ 84183 h 70"/>
              <a:gd name="T6" fmla="*/ 58208 w 48"/>
              <a:gd name="T7" fmla="*/ 81280 h 70"/>
              <a:gd name="T8" fmla="*/ 61119 w 48"/>
              <a:gd name="T9" fmla="*/ 75474 h 70"/>
              <a:gd name="T10" fmla="*/ 64029 w 48"/>
              <a:gd name="T11" fmla="*/ 72571 h 70"/>
              <a:gd name="T12" fmla="*/ 64029 w 48"/>
              <a:gd name="T13" fmla="*/ 63863 h 70"/>
              <a:gd name="T14" fmla="*/ 55298 w 48"/>
              <a:gd name="T15" fmla="*/ 66766 h 70"/>
              <a:gd name="T16" fmla="*/ 58208 w 48"/>
              <a:gd name="T17" fmla="*/ 66766 h 70"/>
              <a:gd name="T18" fmla="*/ 58208 w 48"/>
              <a:gd name="T19" fmla="*/ 60960 h 70"/>
              <a:gd name="T20" fmla="*/ 52388 w 48"/>
              <a:gd name="T21" fmla="*/ 55154 h 70"/>
              <a:gd name="T22" fmla="*/ 49477 w 48"/>
              <a:gd name="T23" fmla="*/ 55154 h 70"/>
              <a:gd name="T24" fmla="*/ 49477 w 48"/>
              <a:gd name="T25" fmla="*/ 52251 h 70"/>
              <a:gd name="T26" fmla="*/ 49477 w 48"/>
              <a:gd name="T27" fmla="*/ 52251 h 70"/>
              <a:gd name="T28" fmla="*/ 40746 w 48"/>
              <a:gd name="T29" fmla="*/ 52251 h 70"/>
              <a:gd name="T30" fmla="*/ 37835 w 48"/>
              <a:gd name="T31" fmla="*/ 52251 h 70"/>
              <a:gd name="T32" fmla="*/ 43656 w 48"/>
              <a:gd name="T33" fmla="*/ 46446 h 70"/>
              <a:gd name="T34" fmla="*/ 46567 w 48"/>
              <a:gd name="T35" fmla="*/ 46446 h 70"/>
              <a:gd name="T36" fmla="*/ 55298 w 48"/>
              <a:gd name="T37" fmla="*/ 52251 h 70"/>
              <a:gd name="T38" fmla="*/ 49477 w 48"/>
              <a:gd name="T39" fmla="*/ 46446 h 70"/>
              <a:gd name="T40" fmla="*/ 46567 w 48"/>
              <a:gd name="T41" fmla="*/ 40640 h 70"/>
              <a:gd name="T42" fmla="*/ 43656 w 48"/>
              <a:gd name="T43" fmla="*/ 34834 h 70"/>
              <a:gd name="T44" fmla="*/ 37835 w 48"/>
              <a:gd name="T45" fmla="*/ 23223 h 70"/>
              <a:gd name="T46" fmla="*/ 26194 w 48"/>
              <a:gd name="T47" fmla="*/ 17417 h 70"/>
              <a:gd name="T48" fmla="*/ 20373 w 48"/>
              <a:gd name="T49" fmla="*/ 17417 h 70"/>
              <a:gd name="T50" fmla="*/ 20373 w 48"/>
              <a:gd name="T51" fmla="*/ 11611 h 70"/>
              <a:gd name="T52" fmla="*/ 17463 w 48"/>
              <a:gd name="T53" fmla="*/ 2903 h 70"/>
              <a:gd name="T54" fmla="*/ 14552 w 48"/>
              <a:gd name="T55" fmla="*/ 0 h 70"/>
              <a:gd name="T56" fmla="*/ 8731 w 48"/>
              <a:gd name="T57" fmla="*/ 2903 h 70"/>
              <a:gd name="T58" fmla="*/ 5821 w 48"/>
              <a:gd name="T59" fmla="*/ 0 h 70"/>
              <a:gd name="T60" fmla="*/ 0 w 48"/>
              <a:gd name="T61" fmla="*/ 2903 h 70"/>
              <a:gd name="T62" fmla="*/ 2910 w 48"/>
              <a:gd name="T63" fmla="*/ 11611 h 70"/>
              <a:gd name="T64" fmla="*/ 11642 w 48"/>
              <a:gd name="T65" fmla="*/ 11611 h 70"/>
              <a:gd name="T66" fmla="*/ 14552 w 48"/>
              <a:gd name="T67" fmla="*/ 23223 h 70"/>
              <a:gd name="T68" fmla="*/ 20373 w 48"/>
              <a:gd name="T69" fmla="*/ 26126 h 70"/>
              <a:gd name="T70" fmla="*/ 14552 w 48"/>
              <a:gd name="T71" fmla="*/ 37737 h 70"/>
              <a:gd name="T72" fmla="*/ 11642 w 48"/>
              <a:gd name="T73" fmla="*/ 37737 h 70"/>
              <a:gd name="T74" fmla="*/ 11642 w 48"/>
              <a:gd name="T75" fmla="*/ 46446 h 70"/>
              <a:gd name="T76" fmla="*/ 20373 w 48"/>
              <a:gd name="T77" fmla="*/ 46446 h 70"/>
              <a:gd name="T78" fmla="*/ 29104 w 48"/>
              <a:gd name="T79" fmla="*/ 43543 h 70"/>
              <a:gd name="T80" fmla="*/ 23283 w 48"/>
              <a:gd name="T81" fmla="*/ 52251 h 70"/>
              <a:gd name="T82" fmla="*/ 26194 w 48"/>
              <a:gd name="T83" fmla="*/ 58057 h 70"/>
              <a:gd name="T84" fmla="*/ 32015 w 48"/>
              <a:gd name="T85" fmla="*/ 60960 h 70"/>
              <a:gd name="T86" fmla="*/ 20373 w 48"/>
              <a:gd name="T87" fmla="*/ 60960 h 70"/>
              <a:gd name="T88" fmla="*/ 20373 w 48"/>
              <a:gd name="T89" fmla="*/ 66766 h 70"/>
              <a:gd name="T90" fmla="*/ 32015 w 48"/>
              <a:gd name="T91" fmla="*/ 66766 h 70"/>
              <a:gd name="T92" fmla="*/ 29104 w 48"/>
              <a:gd name="T93" fmla="*/ 72571 h 70"/>
              <a:gd name="T94" fmla="*/ 34925 w 48"/>
              <a:gd name="T95" fmla="*/ 66766 h 70"/>
              <a:gd name="T96" fmla="*/ 40746 w 48"/>
              <a:gd name="T97" fmla="*/ 75474 h 70"/>
              <a:gd name="T98" fmla="*/ 40746 w 48"/>
              <a:gd name="T99" fmla="*/ 66766 h 70"/>
              <a:gd name="T100" fmla="*/ 43656 w 48"/>
              <a:gd name="T101" fmla="*/ 78377 h 70"/>
              <a:gd name="T102" fmla="*/ 46567 w 48"/>
              <a:gd name="T103" fmla="*/ 75474 h 70"/>
              <a:gd name="T104" fmla="*/ 46567 w 48"/>
              <a:gd name="T105" fmla="*/ 81280 h 70"/>
              <a:gd name="T106" fmla="*/ 46567 w 48"/>
              <a:gd name="T107" fmla="*/ 84183 h 70"/>
              <a:gd name="T108" fmla="*/ 49477 w 48"/>
              <a:gd name="T109" fmla="*/ 84183 h 70"/>
              <a:gd name="T110" fmla="*/ 49477 w 48"/>
              <a:gd name="T111" fmla="*/ 89989 h 70"/>
              <a:gd name="T112" fmla="*/ 52388 w 48"/>
              <a:gd name="T113" fmla="*/ 84183 h 70"/>
              <a:gd name="T114" fmla="*/ 55298 w 48"/>
              <a:gd name="T115" fmla="*/ 89989 h 70"/>
              <a:gd name="T116" fmla="*/ 55298 w 48"/>
              <a:gd name="T117" fmla="*/ 92891 h 70"/>
              <a:gd name="T118" fmla="*/ 58208 w 48"/>
              <a:gd name="T119" fmla="*/ 95794 h 70"/>
              <a:gd name="T120" fmla="*/ 58208 w 48"/>
              <a:gd name="T121" fmla="*/ 98697 h 70"/>
              <a:gd name="T122" fmla="*/ 64029 w 48"/>
              <a:gd name="T123" fmla="*/ 101600 h 70"/>
              <a:gd name="T124" fmla="*/ 66940 w 48"/>
              <a:gd name="T125" fmla="*/ 95794 h 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 h="70">
                <a:moveTo>
                  <a:pt x="46" y="64"/>
                </a:moveTo>
                <a:lnTo>
                  <a:pt x="46" y="64"/>
                </a:lnTo>
                <a:lnTo>
                  <a:pt x="46" y="62"/>
                </a:lnTo>
                <a:lnTo>
                  <a:pt x="44" y="62"/>
                </a:lnTo>
                <a:lnTo>
                  <a:pt x="44" y="60"/>
                </a:lnTo>
                <a:lnTo>
                  <a:pt x="46" y="60"/>
                </a:lnTo>
                <a:lnTo>
                  <a:pt x="46" y="58"/>
                </a:lnTo>
                <a:lnTo>
                  <a:pt x="44" y="58"/>
                </a:lnTo>
                <a:lnTo>
                  <a:pt x="44" y="56"/>
                </a:lnTo>
                <a:lnTo>
                  <a:pt x="46" y="56"/>
                </a:lnTo>
                <a:lnTo>
                  <a:pt x="46" y="54"/>
                </a:lnTo>
                <a:lnTo>
                  <a:pt x="44" y="54"/>
                </a:lnTo>
                <a:lnTo>
                  <a:pt x="44" y="56"/>
                </a:lnTo>
                <a:lnTo>
                  <a:pt x="42" y="56"/>
                </a:lnTo>
                <a:lnTo>
                  <a:pt x="42" y="58"/>
                </a:lnTo>
                <a:lnTo>
                  <a:pt x="42" y="56"/>
                </a:lnTo>
                <a:lnTo>
                  <a:pt x="42" y="58"/>
                </a:lnTo>
                <a:lnTo>
                  <a:pt x="42" y="56"/>
                </a:lnTo>
                <a:lnTo>
                  <a:pt x="40" y="56"/>
                </a:lnTo>
                <a:lnTo>
                  <a:pt x="40" y="58"/>
                </a:lnTo>
                <a:lnTo>
                  <a:pt x="40" y="56"/>
                </a:lnTo>
                <a:lnTo>
                  <a:pt x="42" y="56"/>
                </a:lnTo>
                <a:lnTo>
                  <a:pt x="42" y="54"/>
                </a:lnTo>
                <a:lnTo>
                  <a:pt x="42" y="52"/>
                </a:lnTo>
                <a:lnTo>
                  <a:pt x="44" y="52"/>
                </a:lnTo>
                <a:lnTo>
                  <a:pt x="44" y="50"/>
                </a:lnTo>
                <a:lnTo>
                  <a:pt x="44" y="48"/>
                </a:lnTo>
                <a:lnTo>
                  <a:pt x="44" y="46"/>
                </a:lnTo>
                <a:lnTo>
                  <a:pt x="44" y="44"/>
                </a:lnTo>
                <a:lnTo>
                  <a:pt x="42" y="44"/>
                </a:lnTo>
                <a:lnTo>
                  <a:pt x="42" y="46"/>
                </a:lnTo>
                <a:lnTo>
                  <a:pt x="42" y="48"/>
                </a:lnTo>
                <a:lnTo>
                  <a:pt x="40" y="48"/>
                </a:lnTo>
                <a:lnTo>
                  <a:pt x="40" y="46"/>
                </a:lnTo>
                <a:lnTo>
                  <a:pt x="38" y="46"/>
                </a:lnTo>
                <a:lnTo>
                  <a:pt x="38" y="48"/>
                </a:lnTo>
                <a:lnTo>
                  <a:pt x="38" y="46"/>
                </a:lnTo>
                <a:lnTo>
                  <a:pt x="40" y="46"/>
                </a:lnTo>
                <a:lnTo>
                  <a:pt x="40" y="44"/>
                </a:lnTo>
                <a:lnTo>
                  <a:pt x="42" y="44"/>
                </a:lnTo>
                <a:lnTo>
                  <a:pt x="40" y="44"/>
                </a:lnTo>
                <a:lnTo>
                  <a:pt x="40" y="42"/>
                </a:lnTo>
                <a:lnTo>
                  <a:pt x="40" y="40"/>
                </a:lnTo>
                <a:lnTo>
                  <a:pt x="38" y="40"/>
                </a:lnTo>
                <a:lnTo>
                  <a:pt x="38" y="38"/>
                </a:lnTo>
                <a:lnTo>
                  <a:pt x="36" y="38"/>
                </a:lnTo>
                <a:lnTo>
                  <a:pt x="34" y="38"/>
                </a:lnTo>
                <a:lnTo>
                  <a:pt x="34" y="40"/>
                </a:lnTo>
                <a:lnTo>
                  <a:pt x="34" y="38"/>
                </a:lnTo>
                <a:lnTo>
                  <a:pt x="32" y="38"/>
                </a:lnTo>
                <a:lnTo>
                  <a:pt x="32" y="40"/>
                </a:lnTo>
                <a:lnTo>
                  <a:pt x="32" y="38"/>
                </a:lnTo>
                <a:lnTo>
                  <a:pt x="34" y="38"/>
                </a:lnTo>
                <a:lnTo>
                  <a:pt x="34" y="36"/>
                </a:lnTo>
                <a:lnTo>
                  <a:pt x="34" y="38"/>
                </a:lnTo>
                <a:lnTo>
                  <a:pt x="36" y="38"/>
                </a:lnTo>
                <a:lnTo>
                  <a:pt x="36" y="36"/>
                </a:lnTo>
                <a:lnTo>
                  <a:pt x="34" y="36"/>
                </a:lnTo>
                <a:lnTo>
                  <a:pt x="32" y="34"/>
                </a:lnTo>
                <a:lnTo>
                  <a:pt x="30" y="34"/>
                </a:lnTo>
                <a:lnTo>
                  <a:pt x="30" y="36"/>
                </a:lnTo>
                <a:lnTo>
                  <a:pt x="28" y="36"/>
                </a:lnTo>
                <a:lnTo>
                  <a:pt x="28" y="38"/>
                </a:lnTo>
                <a:lnTo>
                  <a:pt x="26" y="38"/>
                </a:lnTo>
                <a:lnTo>
                  <a:pt x="26" y="36"/>
                </a:lnTo>
                <a:lnTo>
                  <a:pt x="28" y="36"/>
                </a:lnTo>
                <a:lnTo>
                  <a:pt x="28" y="34"/>
                </a:lnTo>
                <a:lnTo>
                  <a:pt x="30" y="34"/>
                </a:lnTo>
                <a:lnTo>
                  <a:pt x="30" y="32"/>
                </a:lnTo>
                <a:lnTo>
                  <a:pt x="28" y="32"/>
                </a:lnTo>
                <a:lnTo>
                  <a:pt x="28" y="30"/>
                </a:lnTo>
                <a:lnTo>
                  <a:pt x="30" y="30"/>
                </a:lnTo>
                <a:lnTo>
                  <a:pt x="28" y="30"/>
                </a:lnTo>
                <a:lnTo>
                  <a:pt x="30" y="30"/>
                </a:lnTo>
                <a:lnTo>
                  <a:pt x="30" y="32"/>
                </a:lnTo>
                <a:lnTo>
                  <a:pt x="32" y="32"/>
                </a:lnTo>
                <a:lnTo>
                  <a:pt x="34" y="34"/>
                </a:lnTo>
                <a:lnTo>
                  <a:pt x="36" y="34"/>
                </a:lnTo>
                <a:lnTo>
                  <a:pt x="38" y="36"/>
                </a:lnTo>
                <a:lnTo>
                  <a:pt x="38" y="34"/>
                </a:lnTo>
                <a:lnTo>
                  <a:pt x="38" y="32"/>
                </a:lnTo>
                <a:lnTo>
                  <a:pt x="36" y="32"/>
                </a:lnTo>
                <a:lnTo>
                  <a:pt x="34" y="32"/>
                </a:lnTo>
                <a:lnTo>
                  <a:pt x="34" y="30"/>
                </a:lnTo>
                <a:lnTo>
                  <a:pt x="34" y="28"/>
                </a:lnTo>
                <a:lnTo>
                  <a:pt x="32" y="28"/>
                </a:lnTo>
                <a:lnTo>
                  <a:pt x="32" y="26"/>
                </a:lnTo>
                <a:lnTo>
                  <a:pt x="32" y="28"/>
                </a:lnTo>
                <a:lnTo>
                  <a:pt x="30" y="28"/>
                </a:lnTo>
                <a:lnTo>
                  <a:pt x="30" y="26"/>
                </a:lnTo>
                <a:lnTo>
                  <a:pt x="30" y="24"/>
                </a:lnTo>
                <a:lnTo>
                  <a:pt x="30" y="22"/>
                </a:lnTo>
                <a:lnTo>
                  <a:pt x="28" y="20"/>
                </a:lnTo>
                <a:lnTo>
                  <a:pt x="28" y="18"/>
                </a:lnTo>
                <a:lnTo>
                  <a:pt x="26" y="18"/>
                </a:lnTo>
                <a:lnTo>
                  <a:pt x="26" y="16"/>
                </a:lnTo>
                <a:lnTo>
                  <a:pt x="24" y="16"/>
                </a:lnTo>
                <a:lnTo>
                  <a:pt x="24" y="14"/>
                </a:lnTo>
                <a:lnTo>
                  <a:pt x="22" y="14"/>
                </a:lnTo>
                <a:lnTo>
                  <a:pt x="22" y="12"/>
                </a:lnTo>
                <a:lnTo>
                  <a:pt x="20" y="12"/>
                </a:lnTo>
                <a:lnTo>
                  <a:pt x="18" y="12"/>
                </a:lnTo>
                <a:lnTo>
                  <a:pt x="18" y="10"/>
                </a:lnTo>
                <a:lnTo>
                  <a:pt x="16" y="10"/>
                </a:lnTo>
                <a:lnTo>
                  <a:pt x="16" y="12"/>
                </a:lnTo>
                <a:lnTo>
                  <a:pt x="14" y="12"/>
                </a:lnTo>
                <a:lnTo>
                  <a:pt x="14" y="10"/>
                </a:lnTo>
                <a:lnTo>
                  <a:pt x="12" y="10"/>
                </a:lnTo>
                <a:lnTo>
                  <a:pt x="12" y="8"/>
                </a:lnTo>
                <a:lnTo>
                  <a:pt x="12" y="10"/>
                </a:lnTo>
                <a:lnTo>
                  <a:pt x="14" y="10"/>
                </a:lnTo>
                <a:lnTo>
                  <a:pt x="14" y="8"/>
                </a:lnTo>
                <a:lnTo>
                  <a:pt x="14" y="6"/>
                </a:lnTo>
                <a:lnTo>
                  <a:pt x="14" y="4"/>
                </a:lnTo>
                <a:lnTo>
                  <a:pt x="14" y="2"/>
                </a:lnTo>
                <a:lnTo>
                  <a:pt x="12" y="2"/>
                </a:lnTo>
                <a:lnTo>
                  <a:pt x="12" y="0"/>
                </a:lnTo>
                <a:lnTo>
                  <a:pt x="10" y="0"/>
                </a:lnTo>
                <a:lnTo>
                  <a:pt x="8" y="0"/>
                </a:lnTo>
                <a:lnTo>
                  <a:pt x="8" y="2"/>
                </a:lnTo>
                <a:lnTo>
                  <a:pt x="6" y="2"/>
                </a:lnTo>
                <a:lnTo>
                  <a:pt x="6" y="0"/>
                </a:lnTo>
                <a:lnTo>
                  <a:pt x="4" y="0"/>
                </a:lnTo>
                <a:lnTo>
                  <a:pt x="2" y="0"/>
                </a:lnTo>
                <a:lnTo>
                  <a:pt x="0" y="0"/>
                </a:lnTo>
                <a:lnTo>
                  <a:pt x="0" y="2"/>
                </a:lnTo>
                <a:lnTo>
                  <a:pt x="2" y="2"/>
                </a:lnTo>
                <a:lnTo>
                  <a:pt x="0" y="2"/>
                </a:lnTo>
                <a:lnTo>
                  <a:pt x="0" y="4"/>
                </a:lnTo>
                <a:lnTo>
                  <a:pt x="0" y="6"/>
                </a:lnTo>
                <a:lnTo>
                  <a:pt x="2" y="6"/>
                </a:lnTo>
                <a:lnTo>
                  <a:pt x="2" y="8"/>
                </a:lnTo>
                <a:lnTo>
                  <a:pt x="2" y="6"/>
                </a:lnTo>
                <a:lnTo>
                  <a:pt x="4" y="6"/>
                </a:lnTo>
                <a:lnTo>
                  <a:pt x="4" y="8"/>
                </a:lnTo>
                <a:lnTo>
                  <a:pt x="6" y="8"/>
                </a:lnTo>
                <a:lnTo>
                  <a:pt x="6" y="6"/>
                </a:lnTo>
                <a:lnTo>
                  <a:pt x="6" y="8"/>
                </a:lnTo>
                <a:lnTo>
                  <a:pt x="8" y="8"/>
                </a:lnTo>
                <a:lnTo>
                  <a:pt x="8" y="6"/>
                </a:lnTo>
                <a:lnTo>
                  <a:pt x="8" y="8"/>
                </a:lnTo>
                <a:lnTo>
                  <a:pt x="10" y="8"/>
                </a:lnTo>
                <a:lnTo>
                  <a:pt x="8" y="8"/>
                </a:lnTo>
                <a:lnTo>
                  <a:pt x="8" y="10"/>
                </a:lnTo>
                <a:lnTo>
                  <a:pt x="10" y="12"/>
                </a:lnTo>
                <a:lnTo>
                  <a:pt x="10" y="14"/>
                </a:lnTo>
                <a:lnTo>
                  <a:pt x="10" y="16"/>
                </a:lnTo>
                <a:lnTo>
                  <a:pt x="10" y="18"/>
                </a:lnTo>
                <a:lnTo>
                  <a:pt x="12" y="20"/>
                </a:lnTo>
                <a:lnTo>
                  <a:pt x="14" y="18"/>
                </a:lnTo>
                <a:lnTo>
                  <a:pt x="14" y="20"/>
                </a:lnTo>
                <a:lnTo>
                  <a:pt x="14" y="22"/>
                </a:lnTo>
                <a:lnTo>
                  <a:pt x="12" y="22"/>
                </a:lnTo>
                <a:lnTo>
                  <a:pt x="12" y="24"/>
                </a:lnTo>
                <a:lnTo>
                  <a:pt x="12" y="26"/>
                </a:lnTo>
                <a:lnTo>
                  <a:pt x="10" y="26"/>
                </a:lnTo>
                <a:lnTo>
                  <a:pt x="10" y="28"/>
                </a:lnTo>
                <a:lnTo>
                  <a:pt x="10" y="26"/>
                </a:lnTo>
                <a:lnTo>
                  <a:pt x="8" y="26"/>
                </a:lnTo>
                <a:lnTo>
                  <a:pt x="8" y="28"/>
                </a:lnTo>
                <a:lnTo>
                  <a:pt x="10" y="28"/>
                </a:lnTo>
                <a:lnTo>
                  <a:pt x="10" y="30"/>
                </a:lnTo>
                <a:lnTo>
                  <a:pt x="8" y="30"/>
                </a:lnTo>
                <a:lnTo>
                  <a:pt x="8" y="32"/>
                </a:lnTo>
                <a:lnTo>
                  <a:pt x="10" y="32"/>
                </a:lnTo>
                <a:lnTo>
                  <a:pt x="12" y="32"/>
                </a:lnTo>
                <a:lnTo>
                  <a:pt x="12" y="34"/>
                </a:lnTo>
                <a:lnTo>
                  <a:pt x="14" y="34"/>
                </a:lnTo>
                <a:lnTo>
                  <a:pt x="14" y="32"/>
                </a:lnTo>
                <a:lnTo>
                  <a:pt x="16" y="32"/>
                </a:lnTo>
                <a:lnTo>
                  <a:pt x="16" y="30"/>
                </a:lnTo>
                <a:lnTo>
                  <a:pt x="18" y="30"/>
                </a:lnTo>
                <a:lnTo>
                  <a:pt x="20" y="30"/>
                </a:lnTo>
                <a:lnTo>
                  <a:pt x="18" y="30"/>
                </a:lnTo>
                <a:lnTo>
                  <a:pt x="18" y="32"/>
                </a:lnTo>
                <a:lnTo>
                  <a:pt x="16" y="32"/>
                </a:lnTo>
                <a:lnTo>
                  <a:pt x="16" y="34"/>
                </a:lnTo>
                <a:lnTo>
                  <a:pt x="16" y="36"/>
                </a:lnTo>
                <a:lnTo>
                  <a:pt x="16" y="38"/>
                </a:lnTo>
                <a:lnTo>
                  <a:pt x="18" y="38"/>
                </a:lnTo>
                <a:lnTo>
                  <a:pt x="20" y="38"/>
                </a:lnTo>
                <a:lnTo>
                  <a:pt x="18" y="38"/>
                </a:lnTo>
                <a:lnTo>
                  <a:pt x="18" y="40"/>
                </a:lnTo>
                <a:lnTo>
                  <a:pt x="18" y="42"/>
                </a:lnTo>
                <a:lnTo>
                  <a:pt x="20" y="42"/>
                </a:lnTo>
                <a:lnTo>
                  <a:pt x="22" y="42"/>
                </a:lnTo>
                <a:lnTo>
                  <a:pt x="20" y="42"/>
                </a:lnTo>
                <a:lnTo>
                  <a:pt x="20" y="44"/>
                </a:lnTo>
                <a:lnTo>
                  <a:pt x="18" y="44"/>
                </a:lnTo>
                <a:lnTo>
                  <a:pt x="18" y="42"/>
                </a:lnTo>
                <a:lnTo>
                  <a:pt x="16" y="42"/>
                </a:lnTo>
                <a:lnTo>
                  <a:pt x="14" y="42"/>
                </a:lnTo>
                <a:lnTo>
                  <a:pt x="14" y="44"/>
                </a:lnTo>
                <a:lnTo>
                  <a:pt x="14" y="46"/>
                </a:lnTo>
                <a:lnTo>
                  <a:pt x="16" y="46"/>
                </a:lnTo>
                <a:lnTo>
                  <a:pt x="18" y="46"/>
                </a:lnTo>
                <a:lnTo>
                  <a:pt x="18" y="48"/>
                </a:lnTo>
                <a:lnTo>
                  <a:pt x="18" y="46"/>
                </a:lnTo>
                <a:lnTo>
                  <a:pt x="20" y="46"/>
                </a:lnTo>
                <a:lnTo>
                  <a:pt x="22" y="46"/>
                </a:lnTo>
                <a:lnTo>
                  <a:pt x="22" y="48"/>
                </a:lnTo>
                <a:lnTo>
                  <a:pt x="20" y="48"/>
                </a:lnTo>
                <a:lnTo>
                  <a:pt x="20" y="50"/>
                </a:lnTo>
                <a:lnTo>
                  <a:pt x="20" y="48"/>
                </a:lnTo>
                <a:lnTo>
                  <a:pt x="22" y="48"/>
                </a:lnTo>
                <a:lnTo>
                  <a:pt x="22" y="50"/>
                </a:lnTo>
                <a:lnTo>
                  <a:pt x="22" y="48"/>
                </a:lnTo>
                <a:lnTo>
                  <a:pt x="24" y="48"/>
                </a:lnTo>
                <a:lnTo>
                  <a:pt x="24" y="46"/>
                </a:lnTo>
                <a:lnTo>
                  <a:pt x="24" y="48"/>
                </a:lnTo>
                <a:lnTo>
                  <a:pt x="26" y="50"/>
                </a:lnTo>
                <a:lnTo>
                  <a:pt x="28" y="52"/>
                </a:lnTo>
                <a:lnTo>
                  <a:pt x="30" y="52"/>
                </a:lnTo>
                <a:lnTo>
                  <a:pt x="30" y="50"/>
                </a:lnTo>
                <a:lnTo>
                  <a:pt x="28" y="50"/>
                </a:lnTo>
                <a:lnTo>
                  <a:pt x="28" y="48"/>
                </a:lnTo>
                <a:lnTo>
                  <a:pt x="28" y="46"/>
                </a:lnTo>
                <a:lnTo>
                  <a:pt x="28" y="48"/>
                </a:lnTo>
                <a:lnTo>
                  <a:pt x="30" y="48"/>
                </a:lnTo>
                <a:lnTo>
                  <a:pt x="30" y="50"/>
                </a:lnTo>
                <a:lnTo>
                  <a:pt x="30" y="52"/>
                </a:lnTo>
                <a:lnTo>
                  <a:pt x="30" y="54"/>
                </a:lnTo>
                <a:lnTo>
                  <a:pt x="30" y="52"/>
                </a:lnTo>
                <a:lnTo>
                  <a:pt x="32" y="52"/>
                </a:lnTo>
                <a:lnTo>
                  <a:pt x="32" y="54"/>
                </a:lnTo>
                <a:lnTo>
                  <a:pt x="34" y="54"/>
                </a:lnTo>
                <a:lnTo>
                  <a:pt x="34" y="56"/>
                </a:lnTo>
                <a:lnTo>
                  <a:pt x="32" y="56"/>
                </a:lnTo>
                <a:lnTo>
                  <a:pt x="32" y="58"/>
                </a:lnTo>
                <a:lnTo>
                  <a:pt x="30" y="58"/>
                </a:lnTo>
                <a:lnTo>
                  <a:pt x="32" y="60"/>
                </a:lnTo>
                <a:lnTo>
                  <a:pt x="34" y="60"/>
                </a:lnTo>
                <a:lnTo>
                  <a:pt x="34" y="58"/>
                </a:lnTo>
                <a:lnTo>
                  <a:pt x="34" y="60"/>
                </a:lnTo>
                <a:lnTo>
                  <a:pt x="34" y="62"/>
                </a:lnTo>
                <a:lnTo>
                  <a:pt x="36" y="60"/>
                </a:lnTo>
                <a:lnTo>
                  <a:pt x="36" y="58"/>
                </a:lnTo>
                <a:lnTo>
                  <a:pt x="36" y="56"/>
                </a:lnTo>
                <a:lnTo>
                  <a:pt x="36" y="58"/>
                </a:lnTo>
                <a:lnTo>
                  <a:pt x="36" y="60"/>
                </a:lnTo>
                <a:lnTo>
                  <a:pt x="38" y="60"/>
                </a:lnTo>
                <a:lnTo>
                  <a:pt x="36" y="62"/>
                </a:lnTo>
                <a:lnTo>
                  <a:pt x="38" y="62"/>
                </a:lnTo>
                <a:lnTo>
                  <a:pt x="38" y="64"/>
                </a:lnTo>
                <a:lnTo>
                  <a:pt x="40" y="64"/>
                </a:lnTo>
                <a:lnTo>
                  <a:pt x="38" y="64"/>
                </a:lnTo>
                <a:lnTo>
                  <a:pt x="38" y="66"/>
                </a:lnTo>
                <a:lnTo>
                  <a:pt x="40" y="66"/>
                </a:lnTo>
                <a:lnTo>
                  <a:pt x="40" y="64"/>
                </a:lnTo>
                <a:lnTo>
                  <a:pt x="40" y="66"/>
                </a:lnTo>
                <a:lnTo>
                  <a:pt x="40" y="68"/>
                </a:lnTo>
                <a:lnTo>
                  <a:pt x="40" y="70"/>
                </a:lnTo>
                <a:lnTo>
                  <a:pt x="40" y="68"/>
                </a:lnTo>
                <a:lnTo>
                  <a:pt x="42" y="68"/>
                </a:lnTo>
                <a:lnTo>
                  <a:pt x="42" y="70"/>
                </a:lnTo>
                <a:lnTo>
                  <a:pt x="44" y="70"/>
                </a:lnTo>
                <a:lnTo>
                  <a:pt x="44" y="68"/>
                </a:lnTo>
                <a:lnTo>
                  <a:pt x="44" y="70"/>
                </a:lnTo>
                <a:lnTo>
                  <a:pt x="46" y="70"/>
                </a:lnTo>
                <a:lnTo>
                  <a:pt x="46" y="68"/>
                </a:lnTo>
                <a:lnTo>
                  <a:pt x="46" y="66"/>
                </a:lnTo>
                <a:lnTo>
                  <a:pt x="48" y="66"/>
                </a:lnTo>
                <a:lnTo>
                  <a:pt x="46" y="66"/>
                </a:lnTo>
                <a:lnTo>
                  <a:pt x="46" y="6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79" name="Freeform 637"/>
          <p:cNvSpPr>
            <a:spLocks/>
          </p:cNvSpPr>
          <p:nvPr/>
        </p:nvSpPr>
        <p:spPr bwMode="auto">
          <a:xfrm>
            <a:off x="867911" y="4977871"/>
            <a:ext cx="1387836" cy="1119838"/>
          </a:xfrm>
          <a:custGeom>
            <a:avLst/>
            <a:gdLst>
              <a:gd name="T0" fmla="*/ 1244466 w 950"/>
              <a:gd name="T1" fmla="*/ 765258 h 766"/>
              <a:gd name="T2" fmla="*/ 910089 w 950"/>
              <a:gd name="T3" fmla="*/ 177493 h 766"/>
              <a:gd name="T4" fmla="*/ 744354 w 950"/>
              <a:gd name="T5" fmla="*/ 46556 h 766"/>
              <a:gd name="T6" fmla="*/ 569896 w 950"/>
              <a:gd name="T7" fmla="*/ 37826 h 766"/>
              <a:gd name="T8" fmla="*/ 462313 w 950"/>
              <a:gd name="T9" fmla="*/ 20368 h 766"/>
              <a:gd name="T10" fmla="*/ 375084 w 950"/>
              <a:gd name="T11" fmla="*/ 26188 h 766"/>
              <a:gd name="T12" fmla="*/ 258779 w 950"/>
              <a:gd name="T13" fmla="*/ 46556 h 766"/>
              <a:gd name="T14" fmla="*/ 220980 w 950"/>
              <a:gd name="T15" fmla="*/ 78563 h 766"/>
              <a:gd name="T16" fmla="*/ 142474 w 950"/>
              <a:gd name="T17" fmla="*/ 154215 h 766"/>
              <a:gd name="T18" fmla="*/ 104675 w 950"/>
              <a:gd name="T19" fmla="*/ 270605 h 766"/>
              <a:gd name="T20" fmla="*/ 218072 w 950"/>
              <a:gd name="T21" fmla="*/ 337528 h 766"/>
              <a:gd name="T22" fmla="*/ 206442 w 950"/>
              <a:gd name="T23" fmla="*/ 352077 h 766"/>
              <a:gd name="T24" fmla="*/ 142474 w 950"/>
              <a:gd name="T25" fmla="*/ 372445 h 766"/>
              <a:gd name="T26" fmla="*/ 37799 w 950"/>
              <a:gd name="T27" fmla="*/ 401542 h 766"/>
              <a:gd name="T28" fmla="*/ 46522 w 950"/>
              <a:gd name="T29" fmla="*/ 453917 h 766"/>
              <a:gd name="T30" fmla="*/ 183181 w 950"/>
              <a:gd name="T31" fmla="*/ 471376 h 766"/>
              <a:gd name="T32" fmla="*/ 235518 w 950"/>
              <a:gd name="T33" fmla="*/ 477195 h 766"/>
              <a:gd name="T34" fmla="*/ 177366 w 950"/>
              <a:gd name="T35" fmla="*/ 573216 h 766"/>
              <a:gd name="T36" fmla="*/ 145382 w 950"/>
              <a:gd name="T37" fmla="*/ 616862 h 766"/>
              <a:gd name="T38" fmla="*/ 113398 w 950"/>
              <a:gd name="T39" fmla="*/ 698334 h 766"/>
              <a:gd name="T40" fmla="*/ 139566 w 950"/>
              <a:gd name="T41" fmla="*/ 709973 h 766"/>
              <a:gd name="T42" fmla="*/ 188996 w 950"/>
              <a:gd name="T43" fmla="*/ 733251 h 766"/>
              <a:gd name="T44" fmla="*/ 168643 w 950"/>
              <a:gd name="T45" fmla="*/ 768168 h 766"/>
              <a:gd name="T46" fmla="*/ 241333 w 950"/>
              <a:gd name="T47" fmla="*/ 741980 h 766"/>
              <a:gd name="T48" fmla="*/ 270410 w 950"/>
              <a:gd name="T49" fmla="*/ 832182 h 766"/>
              <a:gd name="T50" fmla="*/ 322747 w 950"/>
              <a:gd name="T51" fmla="*/ 835091 h 766"/>
              <a:gd name="T52" fmla="*/ 375084 w 950"/>
              <a:gd name="T53" fmla="*/ 826362 h 766"/>
              <a:gd name="T54" fmla="*/ 433237 w 950"/>
              <a:gd name="T55" fmla="*/ 823452 h 766"/>
              <a:gd name="T56" fmla="*/ 409976 w 950"/>
              <a:gd name="T57" fmla="*/ 922383 h 766"/>
              <a:gd name="T58" fmla="*/ 346008 w 950"/>
              <a:gd name="T59" fmla="*/ 1038772 h 766"/>
              <a:gd name="T60" fmla="*/ 264594 w 950"/>
              <a:gd name="T61" fmla="*/ 1082418 h 766"/>
              <a:gd name="T62" fmla="*/ 273317 w 950"/>
              <a:gd name="T63" fmla="*/ 1099876 h 766"/>
              <a:gd name="T64" fmla="*/ 311117 w 950"/>
              <a:gd name="T65" fmla="*/ 1059140 h 766"/>
              <a:gd name="T66" fmla="*/ 366362 w 950"/>
              <a:gd name="T67" fmla="*/ 1050411 h 766"/>
              <a:gd name="T68" fmla="*/ 404161 w 950"/>
              <a:gd name="T69" fmla="*/ 1018404 h 766"/>
              <a:gd name="T70" fmla="*/ 418699 w 950"/>
              <a:gd name="T71" fmla="*/ 974758 h 766"/>
              <a:gd name="T72" fmla="*/ 468129 w 950"/>
              <a:gd name="T73" fmla="*/ 922383 h 766"/>
              <a:gd name="T74" fmla="*/ 520466 w 950"/>
              <a:gd name="T75" fmla="*/ 867098 h 766"/>
              <a:gd name="T76" fmla="*/ 561173 w 950"/>
              <a:gd name="T77" fmla="*/ 805994 h 766"/>
              <a:gd name="T78" fmla="*/ 549542 w 950"/>
              <a:gd name="T79" fmla="*/ 753619 h 766"/>
              <a:gd name="T80" fmla="*/ 590249 w 950"/>
              <a:gd name="T81" fmla="*/ 680876 h 766"/>
              <a:gd name="T82" fmla="*/ 677478 w 950"/>
              <a:gd name="T83" fmla="*/ 657598 h 766"/>
              <a:gd name="T84" fmla="*/ 619326 w 950"/>
              <a:gd name="T85" fmla="*/ 756529 h 766"/>
              <a:gd name="T86" fmla="*/ 651309 w 950"/>
              <a:gd name="T87" fmla="*/ 756529 h 766"/>
              <a:gd name="T88" fmla="*/ 677478 w 950"/>
              <a:gd name="T89" fmla="*/ 730341 h 766"/>
              <a:gd name="T90" fmla="*/ 724000 w 950"/>
              <a:gd name="T91" fmla="*/ 695424 h 766"/>
              <a:gd name="T92" fmla="*/ 715277 w 950"/>
              <a:gd name="T93" fmla="*/ 666327 h 766"/>
              <a:gd name="T94" fmla="*/ 729816 w 950"/>
              <a:gd name="T95" fmla="*/ 637230 h 766"/>
              <a:gd name="T96" fmla="*/ 753077 w 950"/>
              <a:gd name="T97" fmla="*/ 643049 h 766"/>
              <a:gd name="T98" fmla="*/ 776338 w 950"/>
              <a:gd name="T99" fmla="*/ 660508 h 766"/>
              <a:gd name="T100" fmla="*/ 834490 w 950"/>
              <a:gd name="T101" fmla="*/ 666327 h 766"/>
              <a:gd name="T102" fmla="*/ 953703 w 950"/>
              <a:gd name="T103" fmla="*/ 689605 h 766"/>
              <a:gd name="T104" fmla="*/ 1023486 w 950"/>
              <a:gd name="T105" fmla="*/ 695424 h 766"/>
              <a:gd name="T106" fmla="*/ 1101992 w 950"/>
              <a:gd name="T107" fmla="*/ 756529 h 766"/>
              <a:gd name="T108" fmla="*/ 1142699 w 950"/>
              <a:gd name="T109" fmla="*/ 753619 h 766"/>
              <a:gd name="T110" fmla="*/ 1128161 w 950"/>
              <a:gd name="T111" fmla="*/ 736161 h 766"/>
              <a:gd name="T112" fmla="*/ 1171776 w 950"/>
              <a:gd name="T113" fmla="*/ 768168 h 766"/>
              <a:gd name="T114" fmla="*/ 1180498 w 950"/>
              <a:gd name="T115" fmla="*/ 739070 h 766"/>
              <a:gd name="T116" fmla="*/ 1229928 w 950"/>
              <a:gd name="T117" fmla="*/ 782716 h 766"/>
              <a:gd name="T118" fmla="*/ 1250282 w 950"/>
              <a:gd name="T119" fmla="*/ 811814 h 766"/>
              <a:gd name="T120" fmla="*/ 1285173 w 950"/>
              <a:gd name="T121" fmla="*/ 858369 h 766"/>
              <a:gd name="T122" fmla="*/ 1314249 w 950"/>
              <a:gd name="T123" fmla="*/ 936932 h 766"/>
              <a:gd name="T124" fmla="*/ 1349141 w 950"/>
              <a:gd name="T125" fmla="*/ 954390 h 7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50" h="766">
                <a:moveTo>
                  <a:pt x="950" y="650"/>
                </a:moveTo>
                <a:lnTo>
                  <a:pt x="950" y="650"/>
                </a:lnTo>
                <a:lnTo>
                  <a:pt x="948" y="650"/>
                </a:lnTo>
                <a:lnTo>
                  <a:pt x="948" y="648"/>
                </a:lnTo>
                <a:lnTo>
                  <a:pt x="948" y="646"/>
                </a:lnTo>
                <a:lnTo>
                  <a:pt x="948" y="644"/>
                </a:lnTo>
                <a:lnTo>
                  <a:pt x="946" y="644"/>
                </a:lnTo>
                <a:lnTo>
                  <a:pt x="946" y="642"/>
                </a:lnTo>
                <a:lnTo>
                  <a:pt x="946" y="640"/>
                </a:lnTo>
                <a:lnTo>
                  <a:pt x="946" y="638"/>
                </a:lnTo>
                <a:lnTo>
                  <a:pt x="944" y="638"/>
                </a:lnTo>
                <a:lnTo>
                  <a:pt x="946" y="636"/>
                </a:lnTo>
                <a:lnTo>
                  <a:pt x="946" y="634"/>
                </a:lnTo>
                <a:lnTo>
                  <a:pt x="944" y="634"/>
                </a:lnTo>
                <a:lnTo>
                  <a:pt x="944" y="632"/>
                </a:lnTo>
                <a:lnTo>
                  <a:pt x="944" y="630"/>
                </a:lnTo>
                <a:lnTo>
                  <a:pt x="944" y="628"/>
                </a:lnTo>
                <a:lnTo>
                  <a:pt x="946" y="626"/>
                </a:lnTo>
                <a:lnTo>
                  <a:pt x="946" y="624"/>
                </a:lnTo>
                <a:lnTo>
                  <a:pt x="946" y="622"/>
                </a:lnTo>
                <a:lnTo>
                  <a:pt x="946" y="620"/>
                </a:lnTo>
                <a:lnTo>
                  <a:pt x="946" y="618"/>
                </a:lnTo>
                <a:lnTo>
                  <a:pt x="944" y="616"/>
                </a:lnTo>
                <a:lnTo>
                  <a:pt x="944" y="614"/>
                </a:lnTo>
                <a:lnTo>
                  <a:pt x="940" y="616"/>
                </a:lnTo>
                <a:lnTo>
                  <a:pt x="938" y="614"/>
                </a:lnTo>
                <a:lnTo>
                  <a:pt x="936" y="614"/>
                </a:lnTo>
                <a:lnTo>
                  <a:pt x="934" y="612"/>
                </a:lnTo>
                <a:lnTo>
                  <a:pt x="934" y="610"/>
                </a:lnTo>
                <a:lnTo>
                  <a:pt x="932" y="610"/>
                </a:lnTo>
                <a:lnTo>
                  <a:pt x="930" y="610"/>
                </a:lnTo>
                <a:lnTo>
                  <a:pt x="928" y="608"/>
                </a:lnTo>
                <a:lnTo>
                  <a:pt x="928" y="606"/>
                </a:lnTo>
                <a:lnTo>
                  <a:pt x="926" y="606"/>
                </a:lnTo>
                <a:lnTo>
                  <a:pt x="926" y="604"/>
                </a:lnTo>
                <a:lnTo>
                  <a:pt x="924" y="604"/>
                </a:lnTo>
                <a:lnTo>
                  <a:pt x="922" y="604"/>
                </a:lnTo>
                <a:lnTo>
                  <a:pt x="920" y="604"/>
                </a:lnTo>
                <a:lnTo>
                  <a:pt x="918" y="604"/>
                </a:lnTo>
                <a:lnTo>
                  <a:pt x="916" y="602"/>
                </a:lnTo>
                <a:lnTo>
                  <a:pt x="914" y="602"/>
                </a:lnTo>
                <a:lnTo>
                  <a:pt x="914" y="600"/>
                </a:lnTo>
                <a:lnTo>
                  <a:pt x="912" y="600"/>
                </a:lnTo>
                <a:lnTo>
                  <a:pt x="910" y="600"/>
                </a:lnTo>
                <a:lnTo>
                  <a:pt x="910" y="598"/>
                </a:lnTo>
                <a:lnTo>
                  <a:pt x="908" y="598"/>
                </a:lnTo>
                <a:lnTo>
                  <a:pt x="906" y="596"/>
                </a:lnTo>
                <a:lnTo>
                  <a:pt x="900" y="598"/>
                </a:lnTo>
                <a:lnTo>
                  <a:pt x="900" y="596"/>
                </a:lnTo>
                <a:lnTo>
                  <a:pt x="900" y="594"/>
                </a:lnTo>
                <a:lnTo>
                  <a:pt x="900" y="592"/>
                </a:lnTo>
                <a:lnTo>
                  <a:pt x="898" y="592"/>
                </a:lnTo>
                <a:lnTo>
                  <a:pt x="898" y="590"/>
                </a:lnTo>
                <a:lnTo>
                  <a:pt x="898" y="588"/>
                </a:lnTo>
                <a:lnTo>
                  <a:pt x="892" y="586"/>
                </a:lnTo>
                <a:lnTo>
                  <a:pt x="892" y="584"/>
                </a:lnTo>
                <a:lnTo>
                  <a:pt x="892" y="582"/>
                </a:lnTo>
                <a:lnTo>
                  <a:pt x="892" y="580"/>
                </a:lnTo>
                <a:lnTo>
                  <a:pt x="894" y="578"/>
                </a:lnTo>
                <a:lnTo>
                  <a:pt x="888" y="578"/>
                </a:lnTo>
                <a:lnTo>
                  <a:pt x="888" y="576"/>
                </a:lnTo>
                <a:lnTo>
                  <a:pt x="886" y="576"/>
                </a:lnTo>
                <a:lnTo>
                  <a:pt x="886" y="574"/>
                </a:lnTo>
                <a:lnTo>
                  <a:pt x="886" y="572"/>
                </a:lnTo>
                <a:lnTo>
                  <a:pt x="888" y="572"/>
                </a:lnTo>
                <a:lnTo>
                  <a:pt x="888" y="570"/>
                </a:lnTo>
                <a:lnTo>
                  <a:pt x="886" y="570"/>
                </a:lnTo>
                <a:lnTo>
                  <a:pt x="886" y="568"/>
                </a:lnTo>
                <a:lnTo>
                  <a:pt x="884" y="568"/>
                </a:lnTo>
                <a:lnTo>
                  <a:pt x="884" y="566"/>
                </a:lnTo>
                <a:lnTo>
                  <a:pt x="884" y="564"/>
                </a:lnTo>
                <a:lnTo>
                  <a:pt x="882" y="564"/>
                </a:lnTo>
                <a:lnTo>
                  <a:pt x="882" y="562"/>
                </a:lnTo>
                <a:lnTo>
                  <a:pt x="880" y="562"/>
                </a:lnTo>
                <a:lnTo>
                  <a:pt x="880" y="560"/>
                </a:lnTo>
                <a:lnTo>
                  <a:pt x="878" y="558"/>
                </a:lnTo>
                <a:lnTo>
                  <a:pt x="878" y="556"/>
                </a:lnTo>
                <a:lnTo>
                  <a:pt x="876" y="556"/>
                </a:lnTo>
                <a:lnTo>
                  <a:pt x="876" y="554"/>
                </a:lnTo>
                <a:lnTo>
                  <a:pt x="874" y="554"/>
                </a:lnTo>
                <a:lnTo>
                  <a:pt x="874" y="552"/>
                </a:lnTo>
                <a:lnTo>
                  <a:pt x="874" y="550"/>
                </a:lnTo>
                <a:lnTo>
                  <a:pt x="872" y="550"/>
                </a:lnTo>
                <a:lnTo>
                  <a:pt x="872" y="548"/>
                </a:lnTo>
                <a:lnTo>
                  <a:pt x="870" y="546"/>
                </a:lnTo>
                <a:lnTo>
                  <a:pt x="870" y="544"/>
                </a:lnTo>
                <a:lnTo>
                  <a:pt x="868" y="544"/>
                </a:lnTo>
                <a:lnTo>
                  <a:pt x="868" y="542"/>
                </a:lnTo>
                <a:lnTo>
                  <a:pt x="866" y="542"/>
                </a:lnTo>
                <a:lnTo>
                  <a:pt x="866" y="540"/>
                </a:lnTo>
                <a:lnTo>
                  <a:pt x="864" y="540"/>
                </a:lnTo>
                <a:lnTo>
                  <a:pt x="864" y="538"/>
                </a:lnTo>
                <a:lnTo>
                  <a:pt x="864" y="536"/>
                </a:lnTo>
                <a:lnTo>
                  <a:pt x="862" y="536"/>
                </a:lnTo>
                <a:lnTo>
                  <a:pt x="862" y="534"/>
                </a:lnTo>
                <a:lnTo>
                  <a:pt x="862" y="532"/>
                </a:lnTo>
                <a:lnTo>
                  <a:pt x="860" y="532"/>
                </a:lnTo>
                <a:lnTo>
                  <a:pt x="860" y="530"/>
                </a:lnTo>
                <a:lnTo>
                  <a:pt x="858" y="528"/>
                </a:lnTo>
                <a:lnTo>
                  <a:pt x="856" y="528"/>
                </a:lnTo>
                <a:lnTo>
                  <a:pt x="856" y="526"/>
                </a:lnTo>
                <a:lnTo>
                  <a:pt x="854" y="524"/>
                </a:lnTo>
                <a:lnTo>
                  <a:pt x="852" y="522"/>
                </a:lnTo>
                <a:lnTo>
                  <a:pt x="854" y="520"/>
                </a:lnTo>
                <a:lnTo>
                  <a:pt x="852" y="518"/>
                </a:lnTo>
                <a:lnTo>
                  <a:pt x="850" y="516"/>
                </a:lnTo>
                <a:lnTo>
                  <a:pt x="848" y="514"/>
                </a:lnTo>
                <a:lnTo>
                  <a:pt x="846" y="512"/>
                </a:lnTo>
                <a:lnTo>
                  <a:pt x="844" y="510"/>
                </a:lnTo>
                <a:lnTo>
                  <a:pt x="842" y="508"/>
                </a:lnTo>
                <a:lnTo>
                  <a:pt x="838" y="506"/>
                </a:lnTo>
                <a:lnTo>
                  <a:pt x="836" y="504"/>
                </a:lnTo>
                <a:lnTo>
                  <a:pt x="832" y="502"/>
                </a:lnTo>
                <a:lnTo>
                  <a:pt x="830" y="502"/>
                </a:lnTo>
                <a:lnTo>
                  <a:pt x="830" y="500"/>
                </a:lnTo>
                <a:lnTo>
                  <a:pt x="828" y="500"/>
                </a:lnTo>
                <a:lnTo>
                  <a:pt x="828" y="498"/>
                </a:lnTo>
                <a:lnTo>
                  <a:pt x="830" y="498"/>
                </a:lnTo>
                <a:lnTo>
                  <a:pt x="828" y="498"/>
                </a:lnTo>
                <a:lnTo>
                  <a:pt x="828" y="496"/>
                </a:lnTo>
                <a:lnTo>
                  <a:pt x="828" y="494"/>
                </a:lnTo>
                <a:lnTo>
                  <a:pt x="826" y="494"/>
                </a:lnTo>
                <a:lnTo>
                  <a:pt x="826" y="492"/>
                </a:lnTo>
                <a:lnTo>
                  <a:pt x="824" y="492"/>
                </a:lnTo>
                <a:lnTo>
                  <a:pt x="824" y="490"/>
                </a:lnTo>
                <a:lnTo>
                  <a:pt x="822" y="490"/>
                </a:lnTo>
                <a:lnTo>
                  <a:pt x="820" y="488"/>
                </a:lnTo>
                <a:lnTo>
                  <a:pt x="818" y="486"/>
                </a:lnTo>
                <a:lnTo>
                  <a:pt x="812" y="486"/>
                </a:lnTo>
                <a:lnTo>
                  <a:pt x="810" y="482"/>
                </a:lnTo>
                <a:lnTo>
                  <a:pt x="810" y="480"/>
                </a:lnTo>
                <a:lnTo>
                  <a:pt x="808" y="480"/>
                </a:lnTo>
                <a:lnTo>
                  <a:pt x="808" y="478"/>
                </a:lnTo>
                <a:lnTo>
                  <a:pt x="810" y="478"/>
                </a:lnTo>
                <a:lnTo>
                  <a:pt x="810" y="476"/>
                </a:lnTo>
                <a:lnTo>
                  <a:pt x="810" y="474"/>
                </a:lnTo>
                <a:lnTo>
                  <a:pt x="810" y="472"/>
                </a:lnTo>
                <a:lnTo>
                  <a:pt x="808" y="470"/>
                </a:lnTo>
                <a:lnTo>
                  <a:pt x="806" y="470"/>
                </a:lnTo>
                <a:lnTo>
                  <a:pt x="804" y="470"/>
                </a:lnTo>
                <a:lnTo>
                  <a:pt x="804" y="468"/>
                </a:lnTo>
                <a:lnTo>
                  <a:pt x="804" y="466"/>
                </a:lnTo>
                <a:lnTo>
                  <a:pt x="802" y="466"/>
                </a:lnTo>
                <a:lnTo>
                  <a:pt x="800" y="466"/>
                </a:lnTo>
                <a:lnTo>
                  <a:pt x="798" y="464"/>
                </a:lnTo>
                <a:lnTo>
                  <a:pt x="796" y="464"/>
                </a:lnTo>
                <a:lnTo>
                  <a:pt x="794" y="466"/>
                </a:lnTo>
                <a:lnTo>
                  <a:pt x="792" y="466"/>
                </a:lnTo>
                <a:lnTo>
                  <a:pt x="790" y="468"/>
                </a:lnTo>
                <a:lnTo>
                  <a:pt x="786" y="470"/>
                </a:lnTo>
                <a:lnTo>
                  <a:pt x="784" y="472"/>
                </a:lnTo>
                <a:lnTo>
                  <a:pt x="782" y="472"/>
                </a:lnTo>
                <a:lnTo>
                  <a:pt x="778" y="474"/>
                </a:lnTo>
                <a:lnTo>
                  <a:pt x="780" y="476"/>
                </a:lnTo>
                <a:lnTo>
                  <a:pt x="780" y="478"/>
                </a:lnTo>
                <a:lnTo>
                  <a:pt x="782" y="478"/>
                </a:lnTo>
                <a:lnTo>
                  <a:pt x="780" y="480"/>
                </a:lnTo>
                <a:lnTo>
                  <a:pt x="778" y="482"/>
                </a:lnTo>
                <a:lnTo>
                  <a:pt x="776" y="480"/>
                </a:lnTo>
                <a:lnTo>
                  <a:pt x="776" y="482"/>
                </a:lnTo>
                <a:lnTo>
                  <a:pt x="776" y="484"/>
                </a:lnTo>
                <a:lnTo>
                  <a:pt x="776" y="486"/>
                </a:lnTo>
                <a:lnTo>
                  <a:pt x="776" y="488"/>
                </a:lnTo>
                <a:lnTo>
                  <a:pt x="776" y="490"/>
                </a:lnTo>
                <a:lnTo>
                  <a:pt x="776" y="494"/>
                </a:lnTo>
                <a:lnTo>
                  <a:pt x="774" y="494"/>
                </a:lnTo>
                <a:lnTo>
                  <a:pt x="774" y="496"/>
                </a:lnTo>
                <a:lnTo>
                  <a:pt x="770" y="496"/>
                </a:lnTo>
                <a:lnTo>
                  <a:pt x="766" y="500"/>
                </a:lnTo>
                <a:lnTo>
                  <a:pt x="760" y="504"/>
                </a:lnTo>
                <a:lnTo>
                  <a:pt x="758" y="506"/>
                </a:lnTo>
                <a:lnTo>
                  <a:pt x="758" y="508"/>
                </a:lnTo>
                <a:lnTo>
                  <a:pt x="756" y="508"/>
                </a:lnTo>
                <a:lnTo>
                  <a:pt x="756" y="510"/>
                </a:lnTo>
                <a:lnTo>
                  <a:pt x="754" y="510"/>
                </a:lnTo>
                <a:lnTo>
                  <a:pt x="754" y="508"/>
                </a:lnTo>
                <a:lnTo>
                  <a:pt x="754" y="506"/>
                </a:lnTo>
                <a:lnTo>
                  <a:pt x="754" y="504"/>
                </a:lnTo>
                <a:lnTo>
                  <a:pt x="752" y="500"/>
                </a:lnTo>
                <a:lnTo>
                  <a:pt x="752" y="498"/>
                </a:lnTo>
                <a:lnTo>
                  <a:pt x="752" y="496"/>
                </a:lnTo>
                <a:lnTo>
                  <a:pt x="750" y="494"/>
                </a:lnTo>
                <a:lnTo>
                  <a:pt x="746" y="490"/>
                </a:lnTo>
                <a:lnTo>
                  <a:pt x="744" y="490"/>
                </a:lnTo>
                <a:lnTo>
                  <a:pt x="742" y="488"/>
                </a:lnTo>
                <a:lnTo>
                  <a:pt x="742" y="486"/>
                </a:lnTo>
                <a:lnTo>
                  <a:pt x="740" y="486"/>
                </a:lnTo>
                <a:lnTo>
                  <a:pt x="736" y="484"/>
                </a:lnTo>
                <a:lnTo>
                  <a:pt x="736" y="482"/>
                </a:lnTo>
                <a:lnTo>
                  <a:pt x="732" y="480"/>
                </a:lnTo>
                <a:lnTo>
                  <a:pt x="730" y="478"/>
                </a:lnTo>
                <a:lnTo>
                  <a:pt x="728" y="476"/>
                </a:lnTo>
                <a:lnTo>
                  <a:pt x="726" y="476"/>
                </a:lnTo>
                <a:lnTo>
                  <a:pt x="726" y="474"/>
                </a:lnTo>
                <a:lnTo>
                  <a:pt x="724" y="474"/>
                </a:lnTo>
                <a:lnTo>
                  <a:pt x="722" y="472"/>
                </a:lnTo>
                <a:lnTo>
                  <a:pt x="722" y="470"/>
                </a:lnTo>
                <a:lnTo>
                  <a:pt x="722" y="468"/>
                </a:lnTo>
                <a:lnTo>
                  <a:pt x="716" y="466"/>
                </a:lnTo>
                <a:lnTo>
                  <a:pt x="714" y="466"/>
                </a:lnTo>
                <a:lnTo>
                  <a:pt x="712" y="464"/>
                </a:lnTo>
                <a:lnTo>
                  <a:pt x="710" y="462"/>
                </a:lnTo>
                <a:lnTo>
                  <a:pt x="708" y="460"/>
                </a:lnTo>
                <a:lnTo>
                  <a:pt x="710" y="458"/>
                </a:lnTo>
                <a:lnTo>
                  <a:pt x="710" y="456"/>
                </a:lnTo>
                <a:lnTo>
                  <a:pt x="710" y="454"/>
                </a:lnTo>
                <a:lnTo>
                  <a:pt x="710" y="452"/>
                </a:lnTo>
                <a:lnTo>
                  <a:pt x="710" y="450"/>
                </a:lnTo>
                <a:lnTo>
                  <a:pt x="710" y="448"/>
                </a:lnTo>
                <a:lnTo>
                  <a:pt x="702" y="450"/>
                </a:lnTo>
                <a:lnTo>
                  <a:pt x="700" y="450"/>
                </a:lnTo>
                <a:lnTo>
                  <a:pt x="696" y="450"/>
                </a:lnTo>
                <a:lnTo>
                  <a:pt x="696" y="452"/>
                </a:lnTo>
                <a:lnTo>
                  <a:pt x="694" y="452"/>
                </a:lnTo>
                <a:lnTo>
                  <a:pt x="694" y="454"/>
                </a:lnTo>
                <a:lnTo>
                  <a:pt x="692" y="456"/>
                </a:lnTo>
                <a:lnTo>
                  <a:pt x="690" y="458"/>
                </a:lnTo>
                <a:lnTo>
                  <a:pt x="678" y="454"/>
                </a:lnTo>
                <a:lnTo>
                  <a:pt x="678" y="456"/>
                </a:lnTo>
                <a:lnTo>
                  <a:pt x="678" y="458"/>
                </a:lnTo>
                <a:lnTo>
                  <a:pt x="676" y="458"/>
                </a:lnTo>
                <a:lnTo>
                  <a:pt x="670" y="458"/>
                </a:lnTo>
                <a:lnTo>
                  <a:pt x="666" y="456"/>
                </a:lnTo>
                <a:lnTo>
                  <a:pt x="666" y="454"/>
                </a:lnTo>
                <a:lnTo>
                  <a:pt x="664" y="446"/>
                </a:lnTo>
                <a:lnTo>
                  <a:pt x="662" y="428"/>
                </a:lnTo>
                <a:lnTo>
                  <a:pt x="662" y="426"/>
                </a:lnTo>
                <a:lnTo>
                  <a:pt x="660" y="420"/>
                </a:lnTo>
                <a:lnTo>
                  <a:pt x="660" y="408"/>
                </a:lnTo>
                <a:lnTo>
                  <a:pt x="658" y="394"/>
                </a:lnTo>
                <a:lnTo>
                  <a:pt x="656" y="384"/>
                </a:lnTo>
                <a:lnTo>
                  <a:pt x="652" y="346"/>
                </a:lnTo>
                <a:lnTo>
                  <a:pt x="652" y="342"/>
                </a:lnTo>
                <a:lnTo>
                  <a:pt x="652" y="340"/>
                </a:lnTo>
                <a:lnTo>
                  <a:pt x="646" y="298"/>
                </a:lnTo>
                <a:lnTo>
                  <a:pt x="646" y="290"/>
                </a:lnTo>
                <a:lnTo>
                  <a:pt x="644" y="280"/>
                </a:lnTo>
                <a:lnTo>
                  <a:pt x="640" y="250"/>
                </a:lnTo>
                <a:lnTo>
                  <a:pt x="638" y="238"/>
                </a:lnTo>
                <a:lnTo>
                  <a:pt x="638" y="236"/>
                </a:lnTo>
                <a:lnTo>
                  <a:pt x="638" y="234"/>
                </a:lnTo>
                <a:lnTo>
                  <a:pt x="636" y="212"/>
                </a:lnTo>
                <a:lnTo>
                  <a:pt x="636" y="208"/>
                </a:lnTo>
                <a:lnTo>
                  <a:pt x="636" y="206"/>
                </a:lnTo>
                <a:lnTo>
                  <a:pt x="634" y="194"/>
                </a:lnTo>
                <a:lnTo>
                  <a:pt x="634" y="190"/>
                </a:lnTo>
                <a:lnTo>
                  <a:pt x="632" y="188"/>
                </a:lnTo>
                <a:lnTo>
                  <a:pt x="632" y="182"/>
                </a:lnTo>
                <a:lnTo>
                  <a:pt x="632" y="176"/>
                </a:lnTo>
                <a:lnTo>
                  <a:pt x="632" y="174"/>
                </a:lnTo>
                <a:lnTo>
                  <a:pt x="630" y="170"/>
                </a:lnTo>
                <a:lnTo>
                  <a:pt x="630" y="166"/>
                </a:lnTo>
                <a:lnTo>
                  <a:pt x="630" y="164"/>
                </a:lnTo>
                <a:lnTo>
                  <a:pt x="630" y="160"/>
                </a:lnTo>
                <a:lnTo>
                  <a:pt x="628" y="152"/>
                </a:lnTo>
                <a:lnTo>
                  <a:pt x="628" y="150"/>
                </a:lnTo>
                <a:lnTo>
                  <a:pt x="628" y="140"/>
                </a:lnTo>
                <a:lnTo>
                  <a:pt x="626" y="132"/>
                </a:lnTo>
                <a:lnTo>
                  <a:pt x="626" y="130"/>
                </a:lnTo>
                <a:lnTo>
                  <a:pt x="626" y="128"/>
                </a:lnTo>
                <a:lnTo>
                  <a:pt x="626" y="124"/>
                </a:lnTo>
                <a:lnTo>
                  <a:pt x="626" y="122"/>
                </a:lnTo>
                <a:lnTo>
                  <a:pt x="624" y="122"/>
                </a:lnTo>
                <a:lnTo>
                  <a:pt x="624" y="116"/>
                </a:lnTo>
                <a:lnTo>
                  <a:pt x="624" y="112"/>
                </a:lnTo>
                <a:lnTo>
                  <a:pt x="624" y="106"/>
                </a:lnTo>
                <a:lnTo>
                  <a:pt x="622" y="104"/>
                </a:lnTo>
                <a:lnTo>
                  <a:pt x="622" y="98"/>
                </a:lnTo>
                <a:lnTo>
                  <a:pt x="622" y="94"/>
                </a:lnTo>
                <a:lnTo>
                  <a:pt x="622" y="92"/>
                </a:lnTo>
                <a:lnTo>
                  <a:pt x="622" y="90"/>
                </a:lnTo>
                <a:lnTo>
                  <a:pt x="620" y="86"/>
                </a:lnTo>
                <a:lnTo>
                  <a:pt x="620" y="84"/>
                </a:lnTo>
                <a:lnTo>
                  <a:pt x="620" y="80"/>
                </a:lnTo>
                <a:lnTo>
                  <a:pt x="620" y="78"/>
                </a:lnTo>
                <a:lnTo>
                  <a:pt x="620" y="74"/>
                </a:lnTo>
                <a:lnTo>
                  <a:pt x="618" y="72"/>
                </a:lnTo>
                <a:lnTo>
                  <a:pt x="618" y="68"/>
                </a:lnTo>
                <a:lnTo>
                  <a:pt x="618" y="66"/>
                </a:lnTo>
                <a:lnTo>
                  <a:pt x="618" y="62"/>
                </a:lnTo>
                <a:lnTo>
                  <a:pt x="618" y="60"/>
                </a:lnTo>
                <a:lnTo>
                  <a:pt x="618" y="56"/>
                </a:lnTo>
                <a:lnTo>
                  <a:pt x="616" y="56"/>
                </a:lnTo>
                <a:lnTo>
                  <a:pt x="616" y="50"/>
                </a:lnTo>
                <a:lnTo>
                  <a:pt x="616" y="46"/>
                </a:lnTo>
                <a:lnTo>
                  <a:pt x="616" y="44"/>
                </a:lnTo>
                <a:lnTo>
                  <a:pt x="616" y="42"/>
                </a:lnTo>
                <a:lnTo>
                  <a:pt x="616" y="40"/>
                </a:lnTo>
                <a:lnTo>
                  <a:pt x="614" y="36"/>
                </a:lnTo>
                <a:lnTo>
                  <a:pt x="614" y="34"/>
                </a:lnTo>
                <a:lnTo>
                  <a:pt x="610" y="34"/>
                </a:lnTo>
                <a:lnTo>
                  <a:pt x="608" y="34"/>
                </a:lnTo>
                <a:lnTo>
                  <a:pt x="606" y="34"/>
                </a:lnTo>
                <a:lnTo>
                  <a:pt x="608" y="34"/>
                </a:lnTo>
                <a:lnTo>
                  <a:pt x="610" y="34"/>
                </a:lnTo>
                <a:lnTo>
                  <a:pt x="608" y="36"/>
                </a:lnTo>
                <a:lnTo>
                  <a:pt x="606" y="36"/>
                </a:lnTo>
                <a:lnTo>
                  <a:pt x="604" y="36"/>
                </a:lnTo>
                <a:lnTo>
                  <a:pt x="604" y="34"/>
                </a:lnTo>
                <a:lnTo>
                  <a:pt x="602" y="34"/>
                </a:lnTo>
                <a:lnTo>
                  <a:pt x="600" y="32"/>
                </a:lnTo>
                <a:lnTo>
                  <a:pt x="598" y="32"/>
                </a:lnTo>
                <a:lnTo>
                  <a:pt x="596" y="32"/>
                </a:lnTo>
                <a:lnTo>
                  <a:pt x="596" y="30"/>
                </a:lnTo>
                <a:lnTo>
                  <a:pt x="594" y="30"/>
                </a:lnTo>
                <a:lnTo>
                  <a:pt x="592" y="30"/>
                </a:lnTo>
                <a:lnTo>
                  <a:pt x="592" y="32"/>
                </a:lnTo>
                <a:lnTo>
                  <a:pt x="590" y="32"/>
                </a:lnTo>
                <a:lnTo>
                  <a:pt x="590" y="30"/>
                </a:lnTo>
                <a:lnTo>
                  <a:pt x="588" y="30"/>
                </a:lnTo>
                <a:lnTo>
                  <a:pt x="588" y="28"/>
                </a:lnTo>
                <a:lnTo>
                  <a:pt x="586" y="28"/>
                </a:lnTo>
                <a:lnTo>
                  <a:pt x="586" y="30"/>
                </a:lnTo>
                <a:lnTo>
                  <a:pt x="584" y="30"/>
                </a:lnTo>
                <a:lnTo>
                  <a:pt x="582" y="28"/>
                </a:lnTo>
                <a:lnTo>
                  <a:pt x="582" y="26"/>
                </a:lnTo>
                <a:lnTo>
                  <a:pt x="580" y="26"/>
                </a:lnTo>
                <a:lnTo>
                  <a:pt x="578" y="26"/>
                </a:lnTo>
                <a:lnTo>
                  <a:pt x="578" y="24"/>
                </a:lnTo>
                <a:lnTo>
                  <a:pt x="576" y="24"/>
                </a:lnTo>
                <a:lnTo>
                  <a:pt x="574" y="24"/>
                </a:lnTo>
                <a:lnTo>
                  <a:pt x="574" y="22"/>
                </a:lnTo>
                <a:lnTo>
                  <a:pt x="572" y="22"/>
                </a:lnTo>
                <a:lnTo>
                  <a:pt x="570" y="22"/>
                </a:lnTo>
                <a:lnTo>
                  <a:pt x="568" y="20"/>
                </a:lnTo>
                <a:lnTo>
                  <a:pt x="568" y="22"/>
                </a:lnTo>
                <a:lnTo>
                  <a:pt x="566" y="22"/>
                </a:lnTo>
                <a:lnTo>
                  <a:pt x="566" y="20"/>
                </a:lnTo>
                <a:lnTo>
                  <a:pt x="564" y="20"/>
                </a:lnTo>
                <a:lnTo>
                  <a:pt x="564" y="22"/>
                </a:lnTo>
                <a:lnTo>
                  <a:pt x="562" y="22"/>
                </a:lnTo>
                <a:lnTo>
                  <a:pt x="562" y="20"/>
                </a:lnTo>
                <a:lnTo>
                  <a:pt x="560" y="20"/>
                </a:lnTo>
                <a:lnTo>
                  <a:pt x="558" y="20"/>
                </a:lnTo>
                <a:lnTo>
                  <a:pt x="558" y="22"/>
                </a:lnTo>
                <a:lnTo>
                  <a:pt x="558" y="24"/>
                </a:lnTo>
                <a:lnTo>
                  <a:pt x="560" y="24"/>
                </a:lnTo>
                <a:lnTo>
                  <a:pt x="558" y="24"/>
                </a:lnTo>
                <a:lnTo>
                  <a:pt x="558" y="22"/>
                </a:lnTo>
                <a:lnTo>
                  <a:pt x="558" y="20"/>
                </a:lnTo>
                <a:lnTo>
                  <a:pt x="556" y="20"/>
                </a:lnTo>
                <a:lnTo>
                  <a:pt x="556" y="22"/>
                </a:lnTo>
                <a:lnTo>
                  <a:pt x="554" y="22"/>
                </a:lnTo>
                <a:lnTo>
                  <a:pt x="552" y="22"/>
                </a:lnTo>
                <a:lnTo>
                  <a:pt x="552" y="20"/>
                </a:lnTo>
                <a:lnTo>
                  <a:pt x="552" y="22"/>
                </a:lnTo>
                <a:lnTo>
                  <a:pt x="550" y="22"/>
                </a:lnTo>
                <a:lnTo>
                  <a:pt x="548" y="22"/>
                </a:lnTo>
                <a:lnTo>
                  <a:pt x="546" y="22"/>
                </a:lnTo>
                <a:lnTo>
                  <a:pt x="546" y="24"/>
                </a:lnTo>
                <a:lnTo>
                  <a:pt x="544" y="24"/>
                </a:lnTo>
                <a:lnTo>
                  <a:pt x="542" y="24"/>
                </a:lnTo>
                <a:lnTo>
                  <a:pt x="540" y="24"/>
                </a:lnTo>
                <a:lnTo>
                  <a:pt x="542" y="24"/>
                </a:lnTo>
                <a:lnTo>
                  <a:pt x="542" y="26"/>
                </a:lnTo>
                <a:lnTo>
                  <a:pt x="542" y="28"/>
                </a:lnTo>
                <a:lnTo>
                  <a:pt x="540" y="28"/>
                </a:lnTo>
                <a:lnTo>
                  <a:pt x="540" y="26"/>
                </a:lnTo>
                <a:lnTo>
                  <a:pt x="540" y="24"/>
                </a:lnTo>
                <a:lnTo>
                  <a:pt x="538" y="26"/>
                </a:lnTo>
                <a:lnTo>
                  <a:pt x="534" y="26"/>
                </a:lnTo>
                <a:lnTo>
                  <a:pt x="532" y="26"/>
                </a:lnTo>
                <a:lnTo>
                  <a:pt x="530" y="28"/>
                </a:lnTo>
                <a:lnTo>
                  <a:pt x="530" y="30"/>
                </a:lnTo>
                <a:lnTo>
                  <a:pt x="528" y="30"/>
                </a:lnTo>
                <a:lnTo>
                  <a:pt x="526" y="30"/>
                </a:lnTo>
                <a:lnTo>
                  <a:pt x="524" y="30"/>
                </a:lnTo>
                <a:lnTo>
                  <a:pt x="522" y="30"/>
                </a:lnTo>
                <a:lnTo>
                  <a:pt x="520" y="32"/>
                </a:lnTo>
                <a:lnTo>
                  <a:pt x="518" y="32"/>
                </a:lnTo>
                <a:lnTo>
                  <a:pt x="518" y="30"/>
                </a:lnTo>
                <a:lnTo>
                  <a:pt x="516" y="32"/>
                </a:lnTo>
                <a:lnTo>
                  <a:pt x="516" y="30"/>
                </a:lnTo>
                <a:lnTo>
                  <a:pt x="514" y="30"/>
                </a:lnTo>
                <a:lnTo>
                  <a:pt x="514" y="32"/>
                </a:lnTo>
                <a:lnTo>
                  <a:pt x="512" y="32"/>
                </a:lnTo>
                <a:lnTo>
                  <a:pt x="512" y="30"/>
                </a:lnTo>
                <a:lnTo>
                  <a:pt x="514" y="30"/>
                </a:lnTo>
                <a:lnTo>
                  <a:pt x="512" y="30"/>
                </a:lnTo>
                <a:lnTo>
                  <a:pt x="510" y="30"/>
                </a:lnTo>
                <a:lnTo>
                  <a:pt x="508" y="30"/>
                </a:lnTo>
                <a:lnTo>
                  <a:pt x="508" y="28"/>
                </a:lnTo>
                <a:lnTo>
                  <a:pt x="506" y="28"/>
                </a:lnTo>
                <a:lnTo>
                  <a:pt x="504" y="28"/>
                </a:lnTo>
                <a:lnTo>
                  <a:pt x="504" y="30"/>
                </a:lnTo>
                <a:lnTo>
                  <a:pt x="504" y="28"/>
                </a:lnTo>
                <a:lnTo>
                  <a:pt x="502" y="28"/>
                </a:lnTo>
                <a:lnTo>
                  <a:pt x="502" y="26"/>
                </a:lnTo>
                <a:lnTo>
                  <a:pt x="500" y="26"/>
                </a:lnTo>
                <a:lnTo>
                  <a:pt x="498" y="26"/>
                </a:lnTo>
                <a:lnTo>
                  <a:pt x="498" y="24"/>
                </a:lnTo>
                <a:lnTo>
                  <a:pt x="498" y="26"/>
                </a:lnTo>
                <a:lnTo>
                  <a:pt x="496" y="26"/>
                </a:lnTo>
                <a:lnTo>
                  <a:pt x="494" y="26"/>
                </a:lnTo>
                <a:lnTo>
                  <a:pt x="492" y="26"/>
                </a:lnTo>
                <a:lnTo>
                  <a:pt x="490" y="26"/>
                </a:lnTo>
                <a:lnTo>
                  <a:pt x="488" y="26"/>
                </a:lnTo>
                <a:lnTo>
                  <a:pt x="486" y="26"/>
                </a:lnTo>
                <a:lnTo>
                  <a:pt x="484" y="26"/>
                </a:lnTo>
                <a:lnTo>
                  <a:pt x="482" y="26"/>
                </a:lnTo>
                <a:lnTo>
                  <a:pt x="480" y="26"/>
                </a:lnTo>
                <a:lnTo>
                  <a:pt x="478" y="26"/>
                </a:lnTo>
                <a:lnTo>
                  <a:pt x="476" y="28"/>
                </a:lnTo>
                <a:lnTo>
                  <a:pt x="476" y="26"/>
                </a:lnTo>
                <a:lnTo>
                  <a:pt x="476" y="28"/>
                </a:lnTo>
                <a:lnTo>
                  <a:pt x="474" y="28"/>
                </a:lnTo>
                <a:lnTo>
                  <a:pt x="474" y="26"/>
                </a:lnTo>
                <a:lnTo>
                  <a:pt x="474" y="28"/>
                </a:lnTo>
                <a:lnTo>
                  <a:pt x="472" y="28"/>
                </a:lnTo>
                <a:lnTo>
                  <a:pt x="470" y="28"/>
                </a:lnTo>
                <a:lnTo>
                  <a:pt x="468" y="28"/>
                </a:lnTo>
                <a:lnTo>
                  <a:pt x="466" y="28"/>
                </a:lnTo>
                <a:lnTo>
                  <a:pt x="464" y="28"/>
                </a:lnTo>
                <a:lnTo>
                  <a:pt x="462" y="28"/>
                </a:lnTo>
                <a:lnTo>
                  <a:pt x="460" y="28"/>
                </a:lnTo>
                <a:lnTo>
                  <a:pt x="458" y="28"/>
                </a:lnTo>
                <a:lnTo>
                  <a:pt x="456" y="28"/>
                </a:lnTo>
                <a:lnTo>
                  <a:pt x="454" y="28"/>
                </a:lnTo>
                <a:lnTo>
                  <a:pt x="452" y="28"/>
                </a:lnTo>
                <a:lnTo>
                  <a:pt x="452" y="26"/>
                </a:lnTo>
                <a:lnTo>
                  <a:pt x="452" y="24"/>
                </a:lnTo>
                <a:lnTo>
                  <a:pt x="450" y="24"/>
                </a:lnTo>
                <a:lnTo>
                  <a:pt x="448" y="24"/>
                </a:lnTo>
                <a:lnTo>
                  <a:pt x="448" y="26"/>
                </a:lnTo>
                <a:lnTo>
                  <a:pt x="448" y="24"/>
                </a:lnTo>
                <a:lnTo>
                  <a:pt x="446" y="24"/>
                </a:lnTo>
                <a:lnTo>
                  <a:pt x="446" y="26"/>
                </a:lnTo>
                <a:lnTo>
                  <a:pt x="446" y="24"/>
                </a:lnTo>
                <a:lnTo>
                  <a:pt x="444" y="24"/>
                </a:lnTo>
                <a:lnTo>
                  <a:pt x="442" y="24"/>
                </a:lnTo>
                <a:lnTo>
                  <a:pt x="440" y="24"/>
                </a:lnTo>
                <a:lnTo>
                  <a:pt x="440" y="26"/>
                </a:lnTo>
                <a:lnTo>
                  <a:pt x="438" y="26"/>
                </a:lnTo>
                <a:lnTo>
                  <a:pt x="436" y="26"/>
                </a:lnTo>
                <a:lnTo>
                  <a:pt x="436" y="24"/>
                </a:lnTo>
                <a:lnTo>
                  <a:pt x="434" y="24"/>
                </a:lnTo>
                <a:lnTo>
                  <a:pt x="434" y="22"/>
                </a:lnTo>
                <a:lnTo>
                  <a:pt x="432" y="22"/>
                </a:lnTo>
                <a:lnTo>
                  <a:pt x="430" y="22"/>
                </a:lnTo>
                <a:lnTo>
                  <a:pt x="428" y="22"/>
                </a:lnTo>
                <a:lnTo>
                  <a:pt x="426" y="22"/>
                </a:lnTo>
                <a:lnTo>
                  <a:pt x="424" y="22"/>
                </a:lnTo>
                <a:lnTo>
                  <a:pt x="422" y="22"/>
                </a:lnTo>
                <a:lnTo>
                  <a:pt x="422" y="20"/>
                </a:lnTo>
                <a:lnTo>
                  <a:pt x="420" y="20"/>
                </a:lnTo>
                <a:lnTo>
                  <a:pt x="418" y="20"/>
                </a:lnTo>
                <a:lnTo>
                  <a:pt x="416" y="20"/>
                </a:lnTo>
                <a:lnTo>
                  <a:pt x="414" y="20"/>
                </a:lnTo>
                <a:lnTo>
                  <a:pt x="412" y="20"/>
                </a:lnTo>
                <a:lnTo>
                  <a:pt x="410" y="20"/>
                </a:lnTo>
                <a:lnTo>
                  <a:pt x="408" y="20"/>
                </a:lnTo>
                <a:lnTo>
                  <a:pt x="406" y="20"/>
                </a:lnTo>
                <a:lnTo>
                  <a:pt x="404" y="20"/>
                </a:lnTo>
                <a:lnTo>
                  <a:pt x="404" y="22"/>
                </a:lnTo>
                <a:lnTo>
                  <a:pt x="402" y="22"/>
                </a:lnTo>
                <a:lnTo>
                  <a:pt x="402" y="20"/>
                </a:lnTo>
                <a:lnTo>
                  <a:pt x="402" y="22"/>
                </a:lnTo>
                <a:lnTo>
                  <a:pt x="400" y="22"/>
                </a:lnTo>
                <a:lnTo>
                  <a:pt x="400" y="24"/>
                </a:lnTo>
                <a:lnTo>
                  <a:pt x="398" y="24"/>
                </a:lnTo>
                <a:lnTo>
                  <a:pt x="396" y="24"/>
                </a:lnTo>
                <a:lnTo>
                  <a:pt x="396" y="26"/>
                </a:lnTo>
                <a:lnTo>
                  <a:pt x="396" y="24"/>
                </a:lnTo>
                <a:lnTo>
                  <a:pt x="394" y="24"/>
                </a:lnTo>
                <a:lnTo>
                  <a:pt x="394" y="26"/>
                </a:lnTo>
                <a:lnTo>
                  <a:pt x="392" y="26"/>
                </a:lnTo>
                <a:lnTo>
                  <a:pt x="390" y="26"/>
                </a:lnTo>
                <a:lnTo>
                  <a:pt x="390" y="28"/>
                </a:lnTo>
                <a:lnTo>
                  <a:pt x="390" y="26"/>
                </a:lnTo>
                <a:lnTo>
                  <a:pt x="390" y="24"/>
                </a:lnTo>
                <a:lnTo>
                  <a:pt x="388" y="24"/>
                </a:lnTo>
                <a:lnTo>
                  <a:pt x="386" y="24"/>
                </a:lnTo>
                <a:lnTo>
                  <a:pt x="384" y="24"/>
                </a:lnTo>
                <a:lnTo>
                  <a:pt x="382" y="24"/>
                </a:lnTo>
                <a:lnTo>
                  <a:pt x="380" y="24"/>
                </a:lnTo>
                <a:lnTo>
                  <a:pt x="382" y="24"/>
                </a:lnTo>
                <a:lnTo>
                  <a:pt x="382" y="26"/>
                </a:lnTo>
                <a:lnTo>
                  <a:pt x="380" y="26"/>
                </a:lnTo>
                <a:lnTo>
                  <a:pt x="378" y="26"/>
                </a:lnTo>
                <a:lnTo>
                  <a:pt x="376" y="26"/>
                </a:lnTo>
                <a:lnTo>
                  <a:pt x="374" y="26"/>
                </a:lnTo>
                <a:lnTo>
                  <a:pt x="374" y="28"/>
                </a:lnTo>
                <a:lnTo>
                  <a:pt x="372" y="28"/>
                </a:lnTo>
                <a:lnTo>
                  <a:pt x="372" y="30"/>
                </a:lnTo>
                <a:lnTo>
                  <a:pt x="372" y="32"/>
                </a:lnTo>
                <a:lnTo>
                  <a:pt x="370" y="30"/>
                </a:lnTo>
                <a:lnTo>
                  <a:pt x="368" y="30"/>
                </a:lnTo>
                <a:lnTo>
                  <a:pt x="366" y="30"/>
                </a:lnTo>
                <a:lnTo>
                  <a:pt x="364" y="28"/>
                </a:lnTo>
                <a:lnTo>
                  <a:pt x="362" y="28"/>
                </a:lnTo>
                <a:lnTo>
                  <a:pt x="358" y="30"/>
                </a:lnTo>
                <a:lnTo>
                  <a:pt x="356" y="30"/>
                </a:lnTo>
                <a:lnTo>
                  <a:pt x="354" y="30"/>
                </a:lnTo>
                <a:lnTo>
                  <a:pt x="354" y="28"/>
                </a:lnTo>
                <a:lnTo>
                  <a:pt x="356" y="28"/>
                </a:lnTo>
                <a:lnTo>
                  <a:pt x="358" y="26"/>
                </a:lnTo>
                <a:lnTo>
                  <a:pt x="356" y="26"/>
                </a:lnTo>
                <a:lnTo>
                  <a:pt x="358" y="26"/>
                </a:lnTo>
                <a:lnTo>
                  <a:pt x="358" y="24"/>
                </a:lnTo>
                <a:lnTo>
                  <a:pt x="356" y="24"/>
                </a:lnTo>
                <a:lnTo>
                  <a:pt x="354" y="24"/>
                </a:lnTo>
                <a:lnTo>
                  <a:pt x="352" y="24"/>
                </a:lnTo>
                <a:lnTo>
                  <a:pt x="350" y="24"/>
                </a:lnTo>
                <a:lnTo>
                  <a:pt x="350" y="26"/>
                </a:lnTo>
                <a:lnTo>
                  <a:pt x="348" y="26"/>
                </a:lnTo>
                <a:lnTo>
                  <a:pt x="346" y="26"/>
                </a:lnTo>
                <a:lnTo>
                  <a:pt x="344" y="26"/>
                </a:lnTo>
                <a:lnTo>
                  <a:pt x="342" y="26"/>
                </a:lnTo>
                <a:lnTo>
                  <a:pt x="340" y="26"/>
                </a:lnTo>
                <a:lnTo>
                  <a:pt x="338" y="26"/>
                </a:lnTo>
                <a:lnTo>
                  <a:pt x="340" y="26"/>
                </a:lnTo>
                <a:lnTo>
                  <a:pt x="340" y="24"/>
                </a:lnTo>
                <a:lnTo>
                  <a:pt x="342" y="26"/>
                </a:lnTo>
                <a:lnTo>
                  <a:pt x="342" y="24"/>
                </a:lnTo>
                <a:lnTo>
                  <a:pt x="344" y="24"/>
                </a:lnTo>
                <a:lnTo>
                  <a:pt x="346" y="24"/>
                </a:lnTo>
                <a:lnTo>
                  <a:pt x="348" y="24"/>
                </a:lnTo>
                <a:lnTo>
                  <a:pt x="350" y="24"/>
                </a:lnTo>
                <a:lnTo>
                  <a:pt x="348" y="24"/>
                </a:lnTo>
                <a:lnTo>
                  <a:pt x="346" y="24"/>
                </a:lnTo>
                <a:lnTo>
                  <a:pt x="344" y="24"/>
                </a:lnTo>
                <a:lnTo>
                  <a:pt x="342" y="24"/>
                </a:lnTo>
                <a:lnTo>
                  <a:pt x="340" y="22"/>
                </a:lnTo>
                <a:lnTo>
                  <a:pt x="340" y="20"/>
                </a:lnTo>
                <a:lnTo>
                  <a:pt x="342" y="20"/>
                </a:lnTo>
                <a:lnTo>
                  <a:pt x="342" y="18"/>
                </a:lnTo>
                <a:lnTo>
                  <a:pt x="340" y="18"/>
                </a:lnTo>
                <a:lnTo>
                  <a:pt x="342" y="18"/>
                </a:lnTo>
                <a:lnTo>
                  <a:pt x="342" y="16"/>
                </a:lnTo>
                <a:lnTo>
                  <a:pt x="344" y="16"/>
                </a:lnTo>
                <a:lnTo>
                  <a:pt x="344" y="14"/>
                </a:lnTo>
                <a:lnTo>
                  <a:pt x="346" y="14"/>
                </a:lnTo>
                <a:lnTo>
                  <a:pt x="344" y="14"/>
                </a:lnTo>
                <a:lnTo>
                  <a:pt x="344" y="12"/>
                </a:lnTo>
                <a:lnTo>
                  <a:pt x="342" y="12"/>
                </a:lnTo>
                <a:lnTo>
                  <a:pt x="340" y="12"/>
                </a:lnTo>
                <a:lnTo>
                  <a:pt x="338" y="12"/>
                </a:lnTo>
                <a:lnTo>
                  <a:pt x="336" y="12"/>
                </a:lnTo>
                <a:lnTo>
                  <a:pt x="334" y="12"/>
                </a:lnTo>
                <a:lnTo>
                  <a:pt x="332" y="12"/>
                </a:lnTo>
                <a:lnTo>
                  <a:pt x="334" y="12"/>
                </a:lnTo>
                <a:lnTo>
                  <a:pt x="334" y="14"/>
                </a:lnTo>
                <a:lnTo>
                  <a:pt x="336" y="14"/>
                </a:lnTo>
                <a:lnTo>
                  <a:pt x="334" y="14"/>
                </a:lnTo>
                <a:lnTo>
                  <a:pt x="334" y="16"/>
                </a:lnTo>
                <a:lnTo>
                  <a:pt x="334" y="14"/>
                </a:lnTo>
                <a:lnTo>
                  <a:pt x="332" y="14"/>
                </a:lnTo>
                <a:lnTo>
                  <a:pt x="332" y="12"/>
                </a:lnTo>
                <a:lnTo>
                  <a:pt x="330" y="12"/>
                </a:lnTo>
                <a:lnTo>
                  <a:pt x="330" y="14"/>
                </a:lnTo>
                <a:lnTo>
                  <a:pt x="328" y="14"/>
                </a:lnTo>
                <a:lnTo>
                  <a:pt x="328" y="12"/>
                </a:lnTo>
                <a:lnTo>
                  <a:pt x="326" y="12"/>
                </a:lnTo>
                <a:lnTo>
                  <a:pt x="324" y="12"/>
                </a:lnTo>
                <a:lnTo>
                  <a:pt x="322" y="12"/>
                </a:lnTo>
                <a:lnTo>
                  <a:pt x="320" y="12"/>
                </a:lnTo>
                <a:lnTo>
                  <a:pt x="318" y="14"/>
                </a:lnTo>
                <a:lnTo>
                  <a:pt x="316" y="14"/>
                </a:lnTo>
                <a:lnTo>
                  <a:pt x="314" y="14"/>
                </a:lnTo>
                <a:lnTo>
                  <a:pt x="312" y="14"/>
                </a:lnTo>
                <a:lnTo>
                  <a:pt x="310" y="14"/>
                </a:lnTo>
                <a:lnTo>
                  <a:pt x="308" y="14"/>
                </a:lnTo>
                <a:lnTo>
                  <a:pt x="306" y="16"/>
                </a:lnTo>
                <a:lnTo>
                  <a:pt x="304" y="16"/>
                </a:lnTo>
                <a:lnTo>
                  <a:pt x="304" y="18"/>
                </a:lnTo>
                <a:lnTo>
                  <a:pt x="300" y="20"/>
                </a:lnTo>
                <a:lnTo>
                  <a:pt x="300" y="22"/>
                </a:lnTo>
                <a:lnTo>
                  <a:pt x="298" y="22"/>
                </a:lnTo>
                <a:lnTo>
                  <a:pt x="298" y="20"/>
                </a:lnTo>
                <a:lnTo>
                  <a:pt x="296" y="20"/>
                </a:lnTo>
                <a:lnTo>
                  <a:pt x="294" y="20"/>
                </a:lnTo>
                <a:lnTo>
                  <a:pt x="290" y="20"/>
                </a:lnTo>
                <a:lnTo>
                  <a:pt x="288" y="20"/>
                </a:lnTo>
                <a:lnTo>
                  <a:pt x="288" y="18"/>
                </a:lnTo>
                <a:lnTo>
                  <a:pt x="286" y="18"/>
                </a:lnTo>
                <a:lnTo>
                  <a:pt x="284" y="18"/>
                </a:lnTo>
                <a:lnTo>
                  <a:pt x="286" y="18"/>
                </a:lnTo>
                <a:lnTo>
                  <a:pt x="288" y="16"/>
                </a:lnTo>
                <a:lnTo>
                  <a:pt x="288" y="14"/>
                </a:lnTo>
                <a:lnTo>
                  <a:pt x="288" y="12"/>
                </a:lnTo>
                <a:lnTo>
                  <a:pt x="288" y="10"/>
                </a:lnTo>
                <a:lnTo>
                  <a:pt x="286" y="10"/>
                </a:lnTo>
                <a:lnTo>
                  <a:pt x="284" y="10"/>
                </a:lnTo>
                <a:lnTo>
                  <a:pt x="284" y="8"/>
                </a:lnTo>
                <a:lnTo>
                  <a:pt x="282" y="8"/>
                </a:lnTo>
                <a:lnTo>
                  <a:pt x="280" y="8"/>
                </a:lnTo>
                <a:lnTo>
                  <a:pt x="278" y="8"/>
                </a:lnTo>
                <a:lnTo>
                  <a:pt x="278" y="10"/>
                </a:lnTo>
                <a:lnTo>
                  <a:pt x="278" y="12"/>
                </a:lnTo>
                <a:lnTo>
                  <a:pt x="278" y="14"/>
                </a:lnTo>
                <a:lnTo>
                  <a:pt x="278" y="12"/>
                </a:lnTo>
                <a:lnTo>
                  <a:pt x="278" y="10"/>
                </a:lnTo>
                <a:lnTo>
                  <a:pt x="278" y="8"/>
                </a:lnTo>
                <a:lnTo>
                  <a:pt x="276" y="6"/>
                </a:lnTo>
                <a:lnTo>
                  <a:pt x="276" y="8"/>
                </a:lnTo>
                <a:lnTo>
                  <a:pt x="276" y="10"/>
                </a:lnTo>
                <a:lnTo>
                  <a:pt x="276" y="8"/>
                </a:lnTo>
                <a:lnTo>
                  <a:pt x="274" y="8"/>
                </a:lnTo>
                <a:lnTo>
                  <a:pt x="274" y="10"/>
                </a:lnTo>
                <a:lnTo>
                  <a:pt x="272" y="10"/>
                </a:lnTo>
                <a:lnTo>
                  <a:pt x="272" y="12"/>
                </a:lnTo>
                <a:lnTo>
                  <a:pt x="274" y="12"/>
                </a:lnTo>
                <a:lnTo>
                  <a:pt x="276" y="12"/>
                </a:lnTo>
                <a:lnTo>
                  <a:pt x="276" y="14"/>
                </a:lnTo>
                <a:lnTo>
                  <a:pt x="274" y="14"/>
                </a:lnTo>
                <a:lnTo>
                  <a:pt x="272" y="14"/>
                </a:lnTo>
                <a:lnTo>
                  <a:pt x="272" y="12"/>
                </a:lnTo>
                <a:lnTo>
                  <a:pt x="272" y="14"/>
                </a:lnTo>
                <a:lnTo>
                  <a:pt x="270" y="14"/>
                </a:lnTo>
                <a:lnTo>
                  <a:pt x="270" y="16"/>
                </a:lnTo>
                <a:lnTo>
                  <a:pt x="268" y="16"/>
                </a:lnTo>
                <a:lnTo>
                  <a:pt x="268" y="18"/>
                </a:lnTo>
                <a:lnTo>
                  <a:pt x="268" y="20"/>
                </a:lnTo>
                <a:lnTo>
                  <a:pt x="268" y="22"/>
                </a:lnTo>
                <a:lnTo>
                  <a:pt x="266" y="22"/>
                </a:lnTo>
                <a:lnTo>
                  <a:pt x="264" y="22"/>
                </a:lnTo>
                <a:lnTo>
                  <a:pt x="266" y="22"/>
                </a:lnTo>
                <a:lnTo>
                  <a:pt x="266" y="24"/>
                </a:lnTo>
                <a:lnTo>
                  <a:pt x="264" y="24"/>
                </a:lnTo>
                <a:lnTo>
                  <a:pt x="264" y="22"/>
                </a:lnTo>
                <a:lnTo>
                  <a:pt x="262" y="22"/>
                </a:lnTo>
                <a:lnTo>
                  <a:pt x="262" y="24"/>
                </a:lnTo>
                <a:lnTo>
                  <a:pt x="260" y="24"/>
                </a:lnTo>
                <a:lnTo>
                  <a:pt x="258" y="24"/>
                </a:lnTo>
                <a:lnTo>
                  <a:pt x="258" y="26"/>
                </a:lnTo>
                <a:lnTo>
                  <a:pt x="260" y="26"/>
                </a:lnTo>
                <a:lnTo>
                  <a:pt x="258" y="28"/>
                </a:lnTo>
                <a:lnTo>
                  <a:pt x="258" y="26"/>
                </a:lnTo>
                <a:lnTo>
                  <a:pt x="258" y="24"/>
                </a:lnTo>
                <a:lnTo>
                  <a:pt x="258" y="22"/>
                </a:lnTo>
                <a:lnTo>
                  <a:pt x="256" y="22"/>
                </a:lnTo>
                <a:lnTo>
                  <a:pt x="256" y="20"/>
                </a:lnTo>
                <a:lnTo>
                  <a:pt x="256" y="22"/>
                </a:lnTo>
                <a:lnTo>
                  <a:pt x="254" y="22"/>
                </a:lnTo>
                <a:lnTo>
                  <a:pt x="254" y="20"/>
                </a:lnTo>
                <a:lnTo>
                  <a:pt x="256" y="20"/>
                </a:lnTo>
                <a:lnTo>
                  <a:pt x="254" y="20"/>
                </a:lnTo>
                <a:lnTo>
                  <a:pt x="252" y="20"/>
                </a:lnTo>
                <a:lnTo>
                  <a:pt x="254" y="20"/>
                </a:lnTo>
                <a:lnTo>
                  <a:pt x="256" y="20"/>
                </a:lnTo>
                <a:lnTo>
                  <a:pt x="256" y="18"/>
                </a:lnTo>
                <a:lnTo>
                  <a:pt x="254" y="18"/>
                </a:lnTo>
                <a:lnTo>
                  <a:pt x="256" y="18"/>
                </a:lnTo>
                <a:lnTo>
                  <a:pt x="258" y="18"/>
                </a:lnTo>
                <a:lnTo>
                  <a:pt x="260" y="16"/>
                </a:lnTo>
                <a:lnTo>
                  <a:pt x="262" y="16"/>
                </a:lnTo>
                <a:lnTo>
                  <a:pt x="262" y="14"/>
                </a:lnTo>
                <a:lnTo>
                  <a:pt x="264" y="14"/>
                </a:lnTo>
                <a:lnTo>
                  <a:pt x="264" y="12"/>
                </a:lnTo>
                <a:lnTo>
                  <a:pt x="266" y="12"/>
                </a:lnTo>
                <a:lnTo>
                  <a:pt x="266" y="10"/>
                </a:lnTo>
                <a:lnTo>
                  <a:pt x="266" y="8"/>
                </a:lnTo>
                <a:lnTo>
                  <a:pt x="264" y="8"/>
                </a:lnTo>
                <a:lnTo>
                  <a:pt x="264" y="6"/>
                </a:lnTo>
                <a:lnTo>
                  <a:pt x="262" y="6"/>
                </a:lnTo>
                <a:lnTo>
                  <a:pt x="260" y="6"/>
                </a:lnTo>
                <a:lnTo>
                  <a:pt x="258" y="6"/>
                </a:lnTo>
                <a:lnTo>
                  <a:pt x="258" y="8"/>
                </a:lnTo>
                <a:lnTo>
                  <a:pt x="256" y="8"/>
                </a:lnTo>
                <a:lnTo>
                  <a:pt x="256" y="6"/>
                </a:lnTo>
                <a:lnTo>
                  <a:pt x="256" y="8"/>
                </a:lnTo>
                <a:lnTo>
                  <a:pt x="254" y="8"/>
                </a:lnTo>
                <a:lnTo>
                  <a:pt x="252" y="8"/>
                </a:lnTo>
                <a:lnTo>
                  <a:pt x="254" y="8"/>
                </a:lnTo>
                <a:lnTo>
                  <a:pt x="254" y="6"/>
                </a:lnTo>
                <a:lnTo>
                  <a:pt x="252" y="6"/>
                </a:lnTo>
                <a:lnTo>
                  <a:pt x="250" y="6"/>
                </a:lnTo>
                <a:lnTo>
                  <a:pt x="250" y="4"/>
                </a:lnTo>
                <a:lnTo>
                  <a:pt x="248" y="4"/>
                </a:lnTo>
                <a:lnTo>
                  <a:pt x="246" y="6"/>
                </a:lnTo>
                <a:lnTo>
                  <a:pt x="244" y="6"/>
                </a:lnTo>
                <a:lnTo>
                  <a:pt x="244" y="4"/>
                </a:lnTo>
                <a:lnTo>
                  <a:pt x="242" y="4"/>
                </a:lnTo>
                <a:lnTo>
                  <a:pt x="240" y="2"/>
                </a:lnTo>
                <a:lnTo>
                  <a:pt x="242" y="0"/>
                </a:lnTo>
                <a:lnTo>
                  <a:pt x="244" y="0"/>
                </a:lnTo>
                <a:lnTo>
                  <a:pt x="246" y="0"/>
                </a:lnTo>
                <a:lnTo>
                  <a:pt x="244" y="0"/>
                </a:lnTo>
                <a:lnTo>
                  <a:pt x="242" y="0"/>
                </a:lnTo>
                <a:lnTo>
                  <a:pt x="240" y="0"/>
                </a:lnTo>
                <a:lnTo>
                  <a:pt x="240" y="2"/>
                </a:lnTo>
                <a:lnTo>
                  <a:pt x="238" y="2"/>
                </a:lnTo>
                <a:lnTo>
                  <a:pt x="236" y="4"/>
                </a:lnTo>
                <a:lnTo>
                  <a:pt x="236" y="6"/>
                </a:lnTo>
                <a:lnTo>
                  <a:pt x="234" y="6"/>
                </a:lnTo>
                <a:lnTo>
                  <a:pt x="234" y="8"/>
                </a:lnTo>
                <a:lnTo>
                  <a:pt x="232" y="10"/>
                </a:lnTo>
                <a:lnTo>
                  <a:pt x="230" y="10"/>
                </a:lnTo>
                <a:lnTo>
                  <a:pt x="230" y="12"/>
                </a:lnTo>
                <a:lnTo>
                  <a:pt x="228" y="14"/>
                </a:lnTo>
                <a:lnTo>
                  <a:pt x="228" y="16"/>
                </a:lnTo>
                <a:lnTo>
                  <a:pt x="226" y="16"/>
                </a:lnTo>
                <a:lnTo>
                  <a:pt x="226" y="18"/>
                </a:lnTo>
                <a:lnTo>
                  <a:pt x="224" y="18"/>
                </a:lnTo>
                <a:lnTo>
                  <a:pt x="224" y="20"/>
                </a:lnTo>
                <a:lnTo>
                  <a:pt x="222" y="20"/>
                </a:lnTo>
                <a:lnTo>
                  <a:pt x="222" y="22"/>
                </a:lnTo>
                <a:lnTo>
                  <a:pt x="220" y="22"/>
                </a:lnTo>
                <a:lnTo>
                  <a:pt x="220" y="24"/>
                </a:lnTo>
                <a:lnTo>
                  <a:pt x="218" y="24"/>
                </a:lnTo>
                <a:lnTo>
                  <a:pt x="216" y="26"/>
                </a:lnTo>
                <a:lnTo>
                  <a:pt x="214" y="26"/>
                </a:lnTo>
                <a:lnTo>
                  <a:pt x="214" y="28"/>
                </a:lnTo>
                <a:lnTo>
                  <a:pt x="212" y="28"/>
                </a:lnTo>
                <a:lnTo>
                  <a:pt x="210" y="30"/>
                </a:lnTo>
                <a:lnTo>
                  <a:pt x="206" y="30"/>
                </a:lnTo>
                <a:lnTo>
                  <a:pt x="204" y="30"/>
                </a:lnTo>
                <a:lnTo>
                  <a:pt x="202" y="30"/>
                </a:lnTo>
                <a:lnTo>
                  <a:pt x="200" y="30"/>
                </a:lnTo>
                <a:lnTo>
                  <a:pt x="198" y="30"/>
                </a:lnTo>
                <a:lnTo>
                  <a:pt x="200" y="30"/>
                </a:lnTo>
                <a:lnTo>
                  <a:pt x="200" y="32"/>
                </a:lnTo>
                <a:lnTo>
                  <a:pt x="202" y="32"/>
                </a:lnTo>
                <a:lnTo>
                  <a:pt x="202" y="30"/>
                </a:lnTo>
                <a:lnTo>
                  <a:pt x="202" y="32"/>
                </a:lnTo>
                <a:lnTo>
                  <a:pt x="200" y="32"/>
                </a:lnTo>
                <a:lnTo>
                  <a:pt x="198" y="32"/>
                </a:lnTo>
                <a:lnTo>
                  <a:pt x="196" y="32"/>
                </a:lnTo>
                <a:lnTo>
                  <a:pt x="196" y="34"/>
                </a:lnTo>
                <a:lnTo>
                  <a:pt x="194" y="34"/>
                </a:lnTo>
                <a:lnTo>
                  <a:pt x="190" y="34"/>
                </a:lnTo>
                <a:lnTo>
                  <a:pt x="188" y="34"/>
                </a:lnTo>
                <a:lnTo>
                  <a:pt x="186" y="34"/>
                </a:lnTo>
                <a:lnTo>
                  <a:pt x="184" y="34"/>
                </a:lnTo>
                <a:lnTo>
                  <a:pt x="186" y="34"/>
                </a:lnTo>
                <a:lnTo>
                  <a:pt x="188" y="34"/>
                </a:lnTo>
                <a:lnTo>
                  <a:pt x="186" y="34"/>
                </a:lnTo>
                <a:lnTo>
                  <a:pt x="186" y="36"/>
                </a:lnTo>
                <a:lnTo>
                  <a:pt x="184" y="36"/>
                </a:lnTo>
                <a:lnTo>
                  <a:pt x="182" y="36"/>
                </a:lnTo>
                <a:lnTo>
                  <a:pt x="180" y="36"/>
                </a:lnTo>
                <a:lnTo>
                  <a:pt x="182" y="38"/>
                </a:lnTo>
                <a:lnTo>
                  <a:pt x="182" y="40"/>
                </a:lnTo>
                <a:lnTo>
                  <a:pt x="182" y="38"/>
                </a:lnTo>
                <a:lnTo>
                  <a:pt x="180" y="38"/>
                </a:lnTo>
                <a:lnTo>
                  <a:pt x="180" y="36"/>
                </a:lnTo>
                <a:lnTo>
                  <a:pt x="178" y="36"/>
                </a:lnTo>
                <a:lnTo>
                  <a:pt x="176" y="36"/>
                </a:lnTo>
                <a:lnTo>
                  <a:pt x="178" y="36"/>
                </a:lnTo>
                <a:lnTo>
                  <a:pt x="178" y="34"/>
                </a:lnTo>
                <a:lnTo>
                  <a:pt x="180" y="34"/>
                </a:lnTo>
                <a:lnTo>
                  <a:pt x="182" y="34"/>
                </a:lnTo>
                <a:lnTo>
                  <a:pt x="184" y="34"/>
                </a:lnTo>
                <a:lnTo>
                  <a:pt x="184" y="32"/>
                </a:lnTo>
                <a:lnTo>
                  <a:pt x="182" y="32"/>
                </a:lnTo>
                <a:lnTo>
                  <a:pt x="180" y="32"/>
                </a:lnTo>
                <a:lnTo>
                  <a:pt x="178" y="32"/>
                </a:lnTo>
                <a:lnTo>
                  <a:pt x="180" y="32"/>
                </a:lnTo>
                <a:lnTo>
                  <a:pt x="182" y="32"/>
                </a:lnTo>
                <a:lnTo>
                  <a:pt x="182" y="30"/>
                </a:lnTo>
                <a:lnTo>
                  <a:pt x="180" y="32"/>
                </a:lnTo>
                <a:lnTo>
                  <a:pt x="178" y="32"/>
                </a:lnTo>
                <a:lnTo>
                  <a:pt x="176" y="34"/>
                </a:lnTo>
                <a:lnTo>
                  <a:pt x="174" y="34"/>
                </a:lnTo>
                <a:lnTo>
                  <a:pt x="172" y="34"/>
                </a:lnTo>
                <a:lnTo>
                  <a:pt x="172" y="36"/>
                </a:lnTo>
                <a:lnTo>
                  <a:pt x="170" y="36"/>
                </a:lnTo>
                <a:lnTo>
                  <a:pt x="170" y="38"/>
                </a:lnTo>
                <a:lnTo>
                  <a:pt x="168" y="40"/>
                </a:lnTo>
                <a:lnTo>
                  <a:pt x="166" y="40"/>
                </a:lnTo>
                <a:lnTo>
                  <a:pt x="166" y="42"/>
                </a:lnTo>
                <a:lnTo>
                  <a:pt x="164" y="42"/>
                </a:lnTo>
                <a:lnTo>
                  <a:pt x="162" y="44"/>
                </a:lnTo>
                <a:lnTo>
                  <a:pt x="162" y="46"/>
                </a:lnTo>
                <a:lnTo>
                  <a:pt x="164" y="44"/>
                </a:lnTo>
                <a:lnTo>
                  <a:pt x="166" y="44"/>
                </a:lnTo>
                <a:lnTo>
                  <a:pt x="168" y="46"/>
                </a:lnTo>
                <a:lnTo>
                  <a:pt x="168" y="48"/>
                </a:lnTo>
                <a:lnTo>
                  <a:pt x="170" y="48"/>
                </a:lnTo>
                <a:lnTo>
                  <a:pt x="170" y="50"/>
                </a:lnTo>
                <a:lnTo>
                  <a:pt x="172" y="50"/>
                </a:lnTo>
                <a:lnTo>
                  <a:pt x="174" y="48"/>
                </a:lnTo>
                <a:lnTo>
                  <a:pt x="176" y="48"/>
                </a:lnTo>
                <a:lnTo>
                  <a:pt x="178" y="48"/>
                </a:lnTo>
                <a:lnTo>
                  <a:pt x="180" y="48"/>
                </a:lnTo>
                <a:lnTo>
                  <a:pt x="180" y="46"/>
                </a:lnTo>
                <a:lnTo>
                  <a:pt x="182" y="46"/>
                </a:lnTo>
                <a:lnTo>
                  <a:pt x="180" y="48"/>
                </a:lnTo>
                <a:lnTo>
                  <a:pt x="178" y="48"/>
                </a:lnTo>
                <a:lnTo>
                  <a:pt x="176" y="48"/>
                </a:lnTo>
                <a:lnTo>
                  <a:pt x="176" y="50"/>
                </a:lnTo>
                <a:lnTo>
                  <a:pt x="174" y="50"/>
                </a:lnTo>
                <a:lnTo>
                  <a:pt x="172" y="50"/>
                </a:lnTo>
                <a:lnTo>
                  <a:pt x="170" y="50"/>
                </a:lnTo>
                <a:lnTo>
                  <a:pt x="170" y="52"/>
                </a:lnTo>
                <a:lnTo>
                  <a:pt x="168" y="52"/>
                </a:lnTo>
                <a:lnTo>
                  <a:pt x="168" y="54"/>
                </a:lnTo>
                <a:lnTo>
                  <a:pt x="168" y="56"/>
                </a:lnTo>
                <a:lnTo>
                  <a:pt x="170" y="56"/>
                </a:lnTo>
                <a:lnTo>
                  <a:pt x="170" y="58"/>
                </a:lnTo>
                <a:lnTo>
                  <a:pt x="170" y="60"/>
                </a:lnTo>
                <a:lnTo>
                  <a:pt x="172" y="62"/>
                </a:lnTo>
                <a:lnTo>
                  <a:pt x="172" y="64"/>
                </a:lnTo>
                <a:lnTo>
                  <a:pt x="172" y="62"/>
                </a:lnTo>
                <a:lnTo>
                  <a:pt x="170" y="62"/>
                </a:lnTo>
                <a:lnTo>
                  <a:pt x="170" y="60"/>
                </a:lnTo>
                <a:lnTo>
                  <a:pt x="168" y="60"/>
                </a:lnTo>
                <a:lnTo>
                  <a:pt x="168" y="58"/>
                </a:lnTo>
                <a:lnTo>
                  <a:pt x="168" y="56"/>
                </a:lnTo>
                <a:lnTo>
                  <a:pt x="166" y="56"/>
                </a:lnTo>
                <a:lnTo>
                  <a:pt x="164" y="58"/>
                </a:lnTo>
                <a:lnTo>
                  <a:pt x="162" y="58"/>
                </a:lnTo>
                <a:lnTo>
                  <a:pt x="164" y="58"/>
                </a:lnTo>
                <a:lnTo>
                  <a:pt x="164" y="56"/>
                </a:lnTo>
                <a:lnTo>
                  <a:pt x="164" y="54"/>
                </a:lnTo>
                <a:lnTo>
                  <a:pt x="166" y="54"/>
                </a:lnTo>
                <a:lnTo>
                  <a:pt x="166" y="52"/>
                </a:lnTo>
                <a:lnTo>
                  <a:pt x="166" y="50"/>
                </a:lnTo>
                <a:lnTo>
                  <a:pt x="164" y="52"/>
                </a:lnTo>
                <a:lnTo>
                  <a:pt x="162" y="52"/>
                </a:lnTo>
                <a:lnTo>
                  <a:pt x="160" y="52"/>
                </a:lnTo>
                <a:lnTo>
                  <a:pt x="162" y="52"/>
                </a:lnTo>
                <a:lnTo>
                  <a:pt x="164" y="52"/>
                </a:lnTo>
                <a:lnTo>
                  <a:pt x="164" y="50"/>
                </a:lnTo>
                <a:lnTo>
                  <a:pt x="166" y="50"/>
                </a:lnTo>
                <a:lnTo>
                  <a:pt x="166" y="48"/>
                </a:lnTo>
                <a:lnTo>
                  <a:pt x="166" y="46"/>
                </a:lnTo>
                <a:lnTo>
                  <a:pt x="164" y="46"/>
                </a:lnTo>
                <a:lnTo>
                  <a:pt x="162" y="46"/>
                </a:lnTo>
                <a:lnTo>
                  <a:pt x="160" y="46"/>
                </a:lnTo>
                <a:lnTo>
                  <a:pt x="160" y="48"/>
                </a:lnTo>
                <a:lnTo>
                  <a:pt x="158" y="50"/>
                </a:lnTo>
                <a:lnTo>
                  <a:pt x="156" y="50"/>
                </a:lnTo>
                <a:lnTo>
                  <a:pt x="154" y="52"/>
                </a:lnTo>
                <a:lnTo>
                  <a:pt x="154" y="54"/>
                </a:lnTo>
                <a:lnTo>
                  <a:pt x="152" y="54"/>
                </a:lnTo>
                <a:lnTo>
                  <a:pt x="150" y="54"/>
                </a:lnTo>
                <a:lnTo>
                  <a:pt x="152" y="54"/>
                </a:lnTo>
                <a:lnTo>
                  <a:pt x="150" y="56"/>
                </a:lnTo>
                <a:lnTo>
                  <a:pt x="148" y="56"/>
                </a:lnTo>
                <a:lnTo>
                  <a:pt x="148" y="58"/>
                </a:lnTo>
                <a:lnTo>
                  <a:pt x="146" y="58"/>
                </a:lnTo>
                <a:lnTo>
                  <a:pt x="146" y="60"/>
                </a:lnTo>
                <a:lnTo>
                  <a:pt x="144" y="60"/>
                </a:lnTo>
                <a:lnTo>
                  <a:pt x="142" y="60"/>
                </a:lnTo>
                <a:lnTo>
                  <a:pt x="144" y="62"/>
                </a:lnTo>
                <a:lnTo>
                  <a:pt x="142" y="62"/>
                </a:lnTo>
                <a:lnTo>
                  <a:pt x="140" y="62"/>
                </a:lnTo>
                <a:lnTo>
                  <a:pt x="138" y="64"/>
                </a:lnTo>
                <a:lnTo>
                  <a:pt x="136" y="64"/>
                </a:lnTo>
                <a:lnTo>
                  <a:pt x="134" y="64"/>
                </a:lnTo>
                <a:lnTo>
                  <a:pt x="134" y="66"/>
                </a:lnTo>
                <a:lnTo>
                  <a:pt x="132" y="66"/>
                </a:lnTo>
                <a:lnTo>
                  <a:pt x="130" y="66"/>
                </a:lnTo>
                <a:lnTo>
                  <a:pt x="128" y="66"/>
                </a:lnTo>
                <a:lnTo>
                  <a:pt x="128" y="68"/>
                </a:lnTo>
                <a:lnTo>
                  <a:pt x="126" y="68"/>
                </a:lnTo>
                <a:lnTo>
                  <a:pt x="124" y="68"/>
                </a:lnTo>
                <a:lnTo>
                  <a:pt x="124" y="70"/>
                </a:lnTo>
                <a:lnTo>
                  <a:pt x="122" y="70"/>
                </a:lnTo>
                <a:lnTo>
                  <a:pt x="120" y="70"/>
                </a:lnTo>
                <a:lnTo>
                  <a:pt x="120" y="72"/>
                </a:lnTo>
                <a:lnTo>
                  <a:pt x="118" y="72"/>
                </a:lnTo>
                <a:lnTo>
                  <a:pt x="118" y="70"/>
                </a:lnTo>
                <a:lnTo>
                  <a:pt x="120" y="70"/>
                </a:lnTo>
                <a:lnTo>
                  <a:pt x="122" y="70"/>
                </a:lnTo>
                <a:lnTo>
                  <a:pt x="124" y="70"/>
                </a:lnTo>
                <a:lnTo>
                  <a:pt x="124" y="68"/>
                </a:lnTo>
                <a:lnTo>
                  <a:pt x="122" y="68"/>
                </a:lnTo>
                <a:lnTo>
                  <a:pt x="124" y="68"/>
                </a:lnTo>
                <a:lnTo>
                  <a:pt x="126" y="68"/>
                </a:lnTo>
                <a:lnTo>
                  <a:pt x="126" y="66"/>
                </a:lnTo>
                <a:lnTo>
                  <a:pt x="124" y="68"/>
                </a:lnTo>
                <a:lnTo>
                  <a:pt x="124" y="66"/>
                </a:lnTo>
                <a:lnTo>
                  <a:pt x="122" y="66"/>
                </a:lnTo>
                <a:lnTo>
                  <a:pt x="124" y="66"/>
                </a:lnTo>
                <a:lnTo>
                  <a:pt x="126" y="66"/>
                </a:lnTo>
                <a:lnTo>
                  <a:pt x="126" y="64"/>
                </a:lnTo>
                <a:lnTo>
                  <a:pt x="124" y="64"/>
                </a:lnTo>
                <a:lnTo>
                  <a:pt x="124" y="66"/>
                </a:lnTo>
                <a:lnTo>
                  <a:pt x="122" y="66"/>
                </a:lnTo>
                <a:lnTo>
                  <a:pt x="122" y="64"/>
                </a:lnTo>
                <a:lnTo>
                  <a:pt x="124" y="64"/>
                </a:lnTo>
                <a:lnTo>
                  <a:pt x="122" y="64"/>
                </a:lnTo>
                <a:lnTo>
                  <a:pt x="120" y="64"/>
                </a:lnTo>
                <a:lnTo>
                  <a:pt x="120" y="66"/>
                </a:lnTo>
                <a:lnTo>
                  <a:pt x="118" y="66"/>
                </a:lnTo>
                <a:lnTo>
                  <a:pt x="118" y="68"/>
                </a:lnTo>
                <a:lnTo>
                  <a:pt x="118" y="70"/>
                </a:lnTo>
                <a:lnTo>
                  <a:pt x="116" y="70"/>
                </a:lnTo>
                <a:lnTo>
                  <a:pt x="116" y="72"/>
                </a:lnTo>
                <a:lnTo>
                  <a:pt x="114" y="72"/>
                </a:lnTo>
                <a:lnTo>
                  <a:pt x="112" y="74"/>
                </a:lnTo>
                <a:lnTo>
                  <a:pt x="112" y="76"/>
                </a:lnTo>
                <a:lnTo>
                  <a:pt x="110" y="76"/>
                </a:lnTo>
                <a:lnTo>
                  <a:pt x="110" y="78"/>
                </a:lnTo>
                <a:lnTo>
                  <a:pt x="110" y="80"/>
                </a:lnTo>
                <a:lnTo>
                  <a:pt x="108" y="80"/>
                </a:lnTo>
                <a:lnTo>
                  <a:pt x="108" y="82"/>
                </a:lnTo>
                <a:lnTo>
                  <a:pt x="106" y="84"/>
                </a:lnTo>
                <a:lnTo>
                  <a:pt x="106" y="86"/>
                </a:lnTo>
                <a:lnTo>
                  <a:pt x="104" y="86"/>
                </a:lnTo>
                <a:lnTo>
                  <a:pt x="102" y="88"/>
                </a:lnTo>
                <a:lnTo>
                  <a:pt x="102" y="90"/>
                </a:lnTo>
                <a:lnTo>
                  <a:pt x="100" y="90"/>
                </a:lnTo>
                <a:lnTo>
                  <a:pt x="100" y="92"/>
                </a:lnTo>
                <a:lnTo>
                  <a:pt x="98" y="92"/>
                </a:lnTo>
                <a:lnTo>
                  <a:pt x="98" y="94"/>
                </a:lnTo>
                <a:lnTo>
                  <a:pt x="100" y="94"/>
                </a:lnTo>
                <a:lnTo>
                  <a:pt x="100" y="96"/>
                </a:lnTo>
                <a:lnTo>
                  <a:pt x="98" y="96"/>
                </a:lnTo>
                <a:lnTo>
                  <a:pt x="98" y="98"/>
                </a:lnTo>
                <a:lnTo>
                  <a:pt x="98" y="100"/>
                </a:lnTo>
                <a:lnTo>
                  <a:pt x="96" y="100"/>
                </a:lnTo>
                <a:lnTo>
                  <a:pt x="98" y="100"/>
                </a:lnTo>
                <a:lnTo>
                  <a:pt x="98" y="102"/>
                </a:lnTo>
                <a:lnTo>
                  <a:pt x="98" y="104"/>
                </a:lnTo>
                <a:lnTo>
                  <a:pt x="98" y="106"/>
                </a:lnTo>
                <a:lnTo>
                  <a:pt x="98" y="108"/>
                </a:lnTo>
                <a:lnTo>
                  <a:pt x="98" y="110"/>
                </a:lnTo>
                <a:lnTo>
                  <a:pt x="96" y="112"/>
                </a:lnTo>
                <a:lnTo>
                  <a:pt x="96" y="114"/>
                </a:lnTo>
                <a:lnTo>
                  <a:pt x="94" y="114"/>
                </a:lnTo>
                <a:lnTo>
                  <a:pt x="96" y="112"/>
                </a:lnTo>
                <a:lnTo>
                  <a:pt x="96" y="110"/>
                </a:lnTo>
                <a:lnTo>
                  <a:pt x="96" y="108"/>
                </a:lnTo>
                <a:lnTo>
                  <a:pt x="96" y="110"/>
                </a:lnTo>
                <a:lnTo>
                  <a:pt x="96" y="112"/>
                </a:lnTo>
                <a:lnTo>
                  <a:pt x="94" y="112"/>
                </a:lnTo>
                <a:lnTo>
                  <a:pt x="94" y="114"/>
                </a:lnTo>
                <a:lnTo>
                  <a:pt x="92" y="114"/>
                </a:lnTo>
                <a:lnTo>
                  <a:pt x="92" y="116"/>
                </a:lnTo>
                <a:lnTo>
                  <a:pt x="92" y="118"/>
                </a:lnTo>
                <a:lnTo>
                  <a:pt x="90" y="118"/>
                </a:lnTo>
                <a:lnTo>
                  <a:pt x="90" y="120"/>
                </a:lnTo>
                <a:lnTo>
                  <a:pt x="88" y="122"/>
                </a:lnTo>
                <a:lnTo>
                  <a:pt x="88" y="124"/>
                </a:lnTo>
                <a:lnTo>
                  <a:pt x="86" y="124"/>
                </a:lnTo>
                <a:lnTo>
                  <a:pt x="84" y="126"/>
                </a:lnTo>
                <a:lnTo>
                  <a:pt x="82" y="126"/>
                </a:lnTo>
                <a:lnTo>
                  <a:pt x="82" y="128"/>
                </a:lnTo>
                <a:lnTo>
                  <a:pt x="80" y="128"/>
                </a:lnTo>
                <a:lnTo>
                  <a:pt x="80" y="130"/>
                </a:lnTo>
                <a:lnTo>
                  <a:pt x="78" y="130"/>
                </a:lnTo>
                <a:lnTo>
                  <a:pt x="76" y="130"/>
                </a:lnTo>
                <a:lnTo>
                  <a:pt x="76" y="132"/>
                </a:lnTo>
                <a:lnTo>
                  <a:pt x="74" y="132"/>
                </a:lnTo>
                <a:lnTo>
                  <a:pt x="72" y="134"/>
                </a:lnTo>
                <a:lnTo>
                  <a:pt x="70" y="134"/>
                </a:lnTo>
                <a:lnTo>
                  <a:pt x="66" y="134"/>
                </a:lnTo>
                <a:lnTo>
                  <a:pt x="64" y="134"/>
                </a:lnTo>
                <a:lnTo>
                  <a:pt x="62" y="136"/>
                </a:lnTo>
                <a:lnTo>
                  <a:pt x="60" y="136"/>
                </a:lnTo>
                <a:lnTo>
                  <a:pt x="58" y="136"/>
                </a:lnTo>
                <a:lnTo>
                  <a:pt x="54" y="138"/>
                </a:lnTo>
                <a:lnTo>
                  <a:pt x="52" y="138"/>
                </a:lnTo>
                <a:lnTo>
                  <a:pt x="50" y="138"/>
                </a:lnTo>
                <a:lnTo>
                  <a:pt x="48" y="138"/>
                </a:lnTo>
                <a:lnTo>
                  <a:pt x="46" y="140"/>
                </a:lnTo>
                <a:lnTo>
                  <a:pt x="44" y="140"/>
                </a:lnTo>
                <a:lnTo>
                  <a:pt x="42" y="140"/>
                </a:lnTo>
                <a:lnTo>
                  <a:pt x="40" y="140"/>
                </a:lnTo>
                <a:lnTo>
                  <a:pt x="38" y="140"/>
                </a:lnTo>
                <a:lnTo>
                  <a:pt x="36" y="140"/>
                </a:lnTo>
                <a:lnTo>
                  <a:pt x="32" y="140"/>
                </a:lnTo>
                <a:lnTo>
                  <a:pt x="28" y="140"/>
                </a:lnTo>
                <a:lnTo>
                  <a:pt x="28" y="142"/>
                </a:lnTo>
                <a:lnTo>
                  <a:pt x="28" y="144"/>
                </a:lnTo>
                <a:lnTo>
                  <a:pt x="30" y="144"/>
                </a:lnTo>
                <a:lnTo>
                  <a:pt x="30" y="146"/>
                </a:lnTo>
                <a:lnTo>
                  <a:pt x="30" y="148"/>
                </a:lnTo>
                <a:lnTo>
                  <a:pt x="30" y="150"/>
                </a:lnTo>
                <a:lnTo>
                  <a:pt x="30" y="152"/>
                </a:lnTo>
                <a:lnTo>
                  <a:pt x="30" y="154"/>
                </a:lnTo>
                <a:lnTo>
                  <a:pt x="30" y="156"/>
                </a:lnTo>
                <a:lnTo>
                  <a:pt x="28" y="156"/>
                </a:lnTo>
                <a:lnTo>
                  <a:pt x="28" y="158"/>
                </a:lnTo>
                <a:lnTo>
                  <a:pt x="28" y="160"/>
                </a:lnTo>
                <a:lnTo>
                  <a:pt x="28" y="162"/>
                </a:lnTo>
                <a:lnTo>
                  <a:pt x="26" y="162"/>
                </a:lnTo>
                <a:lnTo>
                  <a:pt x="28" y="162"/>
                </a:lnTo>
                <a:lnTo>
                  <a:pt x="28" y="164"/>
                </a:lnTo>
                <a:lnTo>
                  <a:pt x="26" y="164"/>
                </a:lnTo>
                <a:lnTo>
                  <a:pt x="26" y="162"/>
                </a:lnTo>
                <a:lnTo>
                  <a:pt x="26" y="164"/>
                </a:lnTo>
                <a:lnTo>
                  <a:pt x="24" y="164"/>
                </a:lnTo>
                <a:lnTo>
                  <a:pt x="24" y="166"/>
                </a:lnTo>
                <a:lnTo>
                  <a:pt x="22" y="166"/>
                </a:lnTo>
                <a:lnTo>
                  <a:pt x="20" y="166"/>
                </a:lnTo>
                <a:lnTo>
                  <a:pt x="18" y="166"/>
                </a:lnTo>
                <a:lnTo>
                  <a:pt x="16" y="166"/>
                </a:lnTo>
                <a:lnTo>
                  <a:pt x="18" y="166"/>
                </a:lnTo>
                <a:lnTo>
                  <a:pt x="20" y="166"/>
                </a:lnTo>
                <a:lnTo>
                  <a:pt x="22" y="166"/>
                </a:lnTo>
                <a:lnTo>
                  <a:pt x="24" y="166"/>
                </a:lnTo>
                <a:lnTo>
                  <a:pt x="26" y="166"/>
                </a:lnTo>
                <a:lnTo>
                  <a:pt x="28" y="166"/>
                </a:lnTo>
                <a:lnTo>
                  <a:pt x="30" y="168"/>
                </a:lnTo>
                <a:lnTo>
                  <a:pt x="32" y="168"/>
                </a:lnTo>
                <a:lnTo>
                  <a:pt x="34" y="168"/>
                </a:lnTo>
                <a:lnTo>
                  <a:pt x="34" y="170"/>
                </a:lnTo>
                <a:lnTo>
                  <a:pt x="36" y="170"/>
                </a:lnTo>
                <a:lnTo>
                  <a:pt x="36" y="172"/>
                </a:lnTo>
                <a:lnTo>
                  <a:pt x="38" y="172"/>
                </a:lnTo>
                <a:lnTo>
                  <a:pt x="40" y="174"/>
                </a:lnTo>
                <a:lnTo>
                  <a:pt x="42" y="174"/>
                </a:lnTo>
                <a:lnTo>
                  <a:pt x="44" y="174"/>
                </a:lnTo>
                <a:lnTo>
                  <a:pt x="46" y="174"/>
                </a:lnTo>
                <a:lnTo>
                  <a:pt x="48" y="174"/>
                </a:lnTo>
                <a:lnTo>
                  <a:pt x="50" y="174"/>
                </a:lnTo>
                <a:lnTo>
                  <a:pt x="52" y="176"/>
                </a:lnTo>
                <a:lnTo>
                  <a:pt x="54" y="176"/>
                </a:lnTo>
                <a:lnTo>
                  <a:pt x="56" y="176"/>
                </a:lnTo>
                <a:lnTo>
                  <a:pt x="56" y="178"/>
                </a:lnTo>
                <a:lnTo>
                  <a:pt x="58" y="178"/>
                </a:lnTo>
                <a:lnTo>
                  <a:pt x="60" y="180"/>
                </a:lnTo>
                <a:lnTo>
                  <a:pt x="62" y="180"/>
                </a:lnTo>
                <a:lnTo>
                  <a:pt x="62" y="182"/>
                </a:lnTo>
                <a:lnTo>
                  <a:pt x="64" y="182"/>
                </a:lnTo>
                <a:lnTo>
                  <a:pt x="66" y="182"/>
                </a:lnTo>
                <a:lnTo>
                  <a:pt x="66" y="184"/>
                </a:lnTo>
                <a:lnTo>
                  <a:pt x="68" y="184"/>
                </a:lnTo>
                <a:lnTo>
                  <a:pt x="70" y="184"/>
                </a:lnTo>
                <a:lnTo>
                  <a:pt x="72" y="186"/>
                </a:lnTo>
                <a:lnTo>
                  <a:pt x="74" y="186"/>
                </a:lnTo>
                <a:lnTo>
                  <a:pt x="74" y="188"/>
                </a:lnTo>
                <a:lnTo>
                  <a:pt x="76" y="188"/>
                </a:lnTo>
                <a:lnTo>
                  <a:pt x="78" y="190"/>
                </a:lnTo>
                <a:lnTo>
                  <a:pt x="80" y="190"/>
                </a:lnTo>
                <a:lnTo>
                  <a:pt x="82" y="192"/>
                </a:lnTo>
                <a:lnTo>
                  <a:pt x="84" y="192"/>
                </a:lnTo>
                <a:lnTo>
                  <a:pt x="86" y="192"/>
                </a:lnTo>
                <a:lnTo>
                  <a:pt x="86" y="194"/>
                </a:lnTo>
                <a:lnTo>
                  <a:pt x="88" y="196"/>
                </a:lnTo>
                <a:lnTo>
                  <a:pt x="90" y="198"/>
                </a:lnTo>
                <a:lnTo>
                  <a:pt x="90" y="200"/>
                </a:lnTo>
                <a:lnTo>
                  <a:pt x="92" y="202"/>
                </a:lnTo>
                <a:lnTo>
                  <a:pt x="94" y="204"/>
                </a:lnTo>
                <a:lnTo>
                  <a:pt x="94" y="206"/>
                </a:lnTo>
                <a:lnTo>
                  <a:pt x="94" y="208"/>
                </a:lnTo>
                <a:lnTo>
                  <a:pt x="94" y="210"/>
                </a:lnTo>
                <a:lnTo>
                  <a:pt x="94" y="212"/>
                </a:lnTo>
                <a:lnTo>
                  <a:pt x="96" y="212"/>
                </a:lnTo>
                <a:lnTo>
                  <a:pt x="96" y="214"/>
                </a:lnTo>
                <a:lnTo>
                  <a:pt x="98" y="214"/>
                </a:lnTo>
                <a:lnTo>
                  <a:pt x="100" y="214"/>
                </a:lnTo>
                <a:lnTo>
                  <a:pt x="102" y="214"/>
                </a:lnTo>
                <a:lnTo>
                  <a:pt x="104" y="214"/>
                </a:lnTo>
                <a:lnTo>
                  <a:pt x="106" y="214"/>
                </a:lnTo>
                <a:lnTo>
                  <a:pt x="108" y="214"/>
                </a:lnTo>
                <a:lnTo>
                  <a:pt x="110" y="214"/>
                </a:lnTo>
                <a:lnTo>
                  <a:pt x="112" y="214"/>
                </a:lnTo>
                <a:lnTo>
                  <a:pt x="114" y="214"/>
                </a:lnTo>
                <a:lnTo>
                  <a:pt x="114" y="216"/>
                </a:lnTo>
                <a:lnTo>
                  <a:pt x="116" y="216"/>
                </a:lnTo>
                <a:lnTo>
                  <a:pt x="118" y="216"/>
                </a:lnTo>
                <a:lnTo>
                  <a:pt x="116" y="216"/>
                </a:lnTo>
                <a:lnTo>
                  <a:pt x="114" y="214"/>
                </a:lnTo>
                <a:lnTo>
                  <a:pt x="116" y="214"/>
                </a:lnTo>
                <a:lnTo>
                  <a:pt x="118" y="214"/>
                </a:lnTo>
                <a:lnTo>
                  <a:pt x="120" y="214"/>
                </a:lnTo>
                <a:lnTo>
                  <a:pt x="120" y="212"/>
                </a:lnTo>
                <a:lnTo>
                  <a:pt x="120" y="214"/>
                </a:lnTo>
                <a:lnTo>
                  <a:pt x="122" y="214"/>
                </a:lnTo>
                <a:lnTo>
                  <a:pt x="124" y="214"/>
                </a:lnTo>
                <a:lnTo>
                  <a:pt x="124" y="212"/>
                </a:lnTo>
                <a:lnTo>
                  <a:pt x="126" y="212"/>
                </a:lnTo>
                <a:lnTo>
                  <a:pt x="126" y="210"/>
                </a:lnTo>
                <a:lnTo>
                  <a:pt x="128" y="210"/>
                </a:lnTo>
                <a:lnTo>
                  <a:pt x="128" y="208"/>
                </a:lnTo>
                <a:lnTo>
                  <a:pt x="126" y="208"/>
                </a:lnTo>
                <a:lnTo>
                  <a:pt x="128" y="208"/>
                </a:lnTo>
                <a:lnTo>
                  <a:pt x="128" y="210"/>
                </a:lnTo>
                <a:lnTo>
                  <a:pt x="128" y="212"/>
                </a:lnTo>
                <a:lnTo>
                  <a:pt x="126" y="212"/>
                </a:lnTo>
                <a:lnTo>
                  <a:pt x="126" y="214"/>
                </a:lnTo>
                <a:lnTo>
                  <a:pt x="126" y="216"/>
                </a:lnTo>
                <a:lnTo>
                  <a:pt x="128" y="216"/>
                </a:lnTo>
                <a:lnTo>
                  <a:pt x="128" y="214"/>
                </a:lnTo>
                <a:lnTo>
                  <a:pt x="130" y="214"/>
                </a:lnTo>
                <a:lnTo>
                  <a:pt x="130" y="212"/>
                </a:lnTo>
                <a:lnTo>
                  <a:pt x="130" y="214"/>
                </a:lnTo>
                <a:lnTo>
                  <a:pt x="132" y="214"/>
                </a:lnTo>
                <a:lnTo>
                  <a:pt x="134" y="212"/>
                </a:lnTo>
                <a:lnTo>
                  <a:pt x="136" y="212"/>
                </a:lnTo>
                <a:lnTo>
                  <a:pt x="138" y="210"/>
                </a:lnTo>
                <a:lnTo>
                  <a:pt x="140" y="210"/>
                </a:lnTo>
                <a:lnTo>
                  <a:pt x="142" y="210"/>
                </a:lnTo>
                <a:lnTo>
                  <a:pt x="142" y="212"/>
                </a:lnTo>
                <a:lnTo>
                  <a:pt x="144" y="212"/>
                </a:lnTo>
                <a:lnTo>
                  <a:pt x="146" y="212"/>
                </a:lnTo>
                <a:lnTo>
                  <a:pt x="148" y="212"/>
                </a:lnTo>
                <a:lnTo>
                  <a:pt x="150" y="214"/>
                </a:lnTo>
                <a:lnTo>
                  <a:pt x="148" y="214"/>
                </a:lnTo>
                <a:lnTo>
                  <a:pt x="146" y="214"/>
                </a:lnTo>
                <a:lnTo>
                  <a:pt x="144" y="214"/>
                </a:lnTo>
                <a:lnTo>
                  <a:pt x="144" y="216"/>
                </a:lnTo>
                <a:lnTo>
                  <a:pt x="142" y="216"/>
                </a:lnTo>
                <a:lnTo>
                  <a:pt x="142" y="218"/>
                </a:lnTo>
                <a:lnTo>
                  <a:pt x="142" y="220"/>
                </a:lnTo>
                <a:lnTo>
                  <a:pt x="142" y="222"/>
                </a:lnTo>
                <a:lnTo>
                  <a:pt x="140" y="222"/>
                </a:lnTo>
                <a:lnTo>
                  <a:pt x="142" y="222"/>
                </a:lnTo>
                <a:lnTo>
                  <a:pt x="142" y="224"/>
                </a:lnTo>
                <a:lnTo>
                  <a:pt x="140" y="226"/>
                </a:lnTo>
                <a:lnTo>
                  <a:pt x="142" y="226"/>
                </a:lnTo>
                <a:lnTo>
                  <a:pt x="142" y="228"/>
                </a:lnTo>
                <a:lnTo>
                  <a:pt x="144" y="228"/>
                </a:lnTo>
                <a:lnTo>
                  <a:pt x="146" y="228"/>
                </a:lnTo>
                <a:lnTo>
                  <a:pt x="146" y="230"/>
                </a:lnTo>
                <a:lnTo>
                  <a:pt x="148" y="230"/>
                </a:lnTo>
                <a:lnTo>
                  <a:pt x="150" y="230"/>
                </a:lnTo>
                <a:lnTo>
                  <a:pt x="150" y="232"/>
                </a:lnTo>
                <a:lnTo>
                  <a:pt x="152" y="232"/>
                </a:lnTo>
                <a:lnTo>
                  <a:pt x="152" y="234"/>
                </a:lnTo>
                <a:lnTo>
                  <a:pt x="152" y="232"/>
                </a:lnTo>
                <a:lnTo>
                  <a:pt x="154" y="232"/>
                </a:lnTo>
                <a:lnTo>
                  <a:pt x="156" y="232"/>
                </a:lnTo>
                <a:lnTo>
                  <a:pt x="158" y="232"/>
                </a:lnTo>
                <a:lnTo>
                  <a:pt x="158" y="230"/>
                </a:lnTo>
                <a:lnTo>
                  <a:pt x="158" y="228"/>
                </a:lnTo>
                <a:lnTo>
                  <a:pt x="160" y="226"/>
                </a:lnTo>
                <a:lnTo>
                  <a:pt x="162" y="226"/>
                </a:lnTo>
                <a:lnTo>
                  <a:pt x="164" y="226"/>
                </a:lnTo>
                <a:lnTo>
                  <a:pt x="166" y="226"/>
                </a:lnTo>
                <a:lnTo>
                  <a:pt x="168" y="226"/>
                </a:lnTo>
                <a:lnTo>
                  <a:pt x="170" y="228"/>
                </a:lnTo>
                <a:lnTo>
                  <a:pt x="172" y="228"/>
                </a:lnTo>
                <a:lnTo>
                  <a:pt x="174" y="228"/>
                </a:lnTo>
                <a:lnTo>
                  <a:pt x="174" y="226"/>
                </a:lnTo>
                <a:lnTo>
                  <a:pt x="176" y="226"/>
                </a:lnTo>
                <a:lnTo>
                  <a:pt x="178" y="226"/>
                </a:lnTo>
                <a:lnTo>
                  <a:pt x="178" y="224"/>
                </a:lnTo>
                <a:lnTo>
                  <a:pt x="180" y="224"/>
                </a:lnTo>
                <a:lnTo>
                  <a:pt x="178" y="224"/>
                </a:lnTo>
                <a:lnTo>
                  <a:pt x="178" y="226"/>
                </a:lnTo>
                <a:lnTo>
                  <a:pt x="180" y="228"/>
                </a:lnTo>
                <a:lnTo>
                  <a:pt x="182" y="230"/>
                </a:lnTo>
                <a:lnTo>
                  <a:pt x="182" y="232"/>
                </a:lnTo>
                <a:lnTo>
                  <a:pt x="182" y="234"/>
                </a:lnTo>
                <a:lnTo>
                  <a:pt x="182" y="236"/>
                </a:lnTo>
                <a:lnTo>
                  <a:pt x="180" y="236"/>
                </a:lnTo>
                <a:lnTo>
                  <a:pt x="178" y="236"/>
                </a:lnTo>
                <a:lnTo>
                  <a:pt x="176" y="236"/>
                </a:lnTo>
                <a:lnTo>
                  <a:pt x="174" y="238"/>
                </a:lnTo>
                <a:lnTo>
                  <a:pt x="172" y="238"/>
                </a:lnTo>
                <a:lnTo>
                  <a:pt x="170" y="238"/>
                </a:lnTo>
                <a:lnTo>
                  <a:pt x="168" y="238"/>
                </a:lnTo>
                <a:lnTo>
                  <a:pt x="166" y="238"/>
                </a:lnTo>
                <a:lnTo>
                  <a:pt x="166" y="236"/>
                </a:lnTo>
                <a:lnTo>
                  <a:pt x="164" y="236"/>
                </a:lnTo>
                <a:lnTo>
                  <a:pt x="164" y="234"/>
                </a:lnTo>
                <a:lnTo>
                  <a:pt x="162" y="234"/>
                </a:lnTo>
                <a:lnTo>
                  <a:pt x="160" y="234"/>
                </a:lnTo>
                <a:lnTo>
                  <a:pt x="158" y="232"/>
                </a:lnTo>
                <a:lnTo>
                  <a:pt x="156" y="234"/>
                </a:lnTo>
                <a:lnTo>
                  <a:pt x="154" y="236"/>
                </a:lnTo>
                <a:lnTo>
                  <a:pt x="152" y="236"/>
                </a:lnTo>
                <a:lnTo>
                  <a:pt x="150" y="238"/>
                </a:lnTo>
                <a:lnTo>
                  <a:pt x="148" y="236"/>
                </a:lnTo>
                <a:lnTo>
                  <a:pt x="146" y="236"/>
                </a:lnTo>
                <a:lnTo>
                  <a:pt x="144" y="234"/>
                </a:lnTo>
                <a:lnTo>
                  <a:pt x="142" y="234"/>
                </a:lnTo>
                <a:lnTo>
                  <a:pt x="142" y="232"/>
                </a:lnTo>
                <a:lnTo>
                  <a:pt x="140" y="232"/>
                </a:lnTo>
                <a:lnTo>
                  <a:pt x="140" y="230"/>
                </a:lnTo>
                <a:lnTo>
                  <a:pt x="138" y="230"/>
                </a:lnTo>
                <a:lnTo>
                  <a:pt x="138" y="228"/>
                </a:lnTo>
                <a:lnTo>
                  <a:pt x="136" y="228"/>
                </a:lnTo>
                <a:lnTo>
                  <a:pt x="136" y="226"/>
                </a:lnTo>
                <a:lnTo>
                  <a:pt x="138" y="226"/>
                </a:lnTo>
                <a:lnTo>
                  <a:pt x="138" y="224"/>
                </a:lnTo>
                <a:lnTo>
                  <a:pt x="136" y="224"/>
                </a:lnTo>
                <a:lnTo>
                  <a:pt x="136" y="222"/>
                </a:lnTo>
                <a:lnTo>
                  <a:pt x="134" y="222"/>
                </a:lnTo>
                <a:lnTo>
                  <a:pt x="134" y="220"/>
                </a:lnTo>
                <a:lnTo>
                  <a:pt x="132" y="220"/>
                </a:lnTo>
                <a:lnTo>
                  <a:pt x="132" y="218"/>
                </a:lnTo>
                <a:lnTo>
                  <a:pt x="130" y="216"/>
                </a:lnTo>
                <a:lnTo>
                  <a:pt x="130" y="218"/>
                </a:lnTo>
                <a:lnTo>
                  <a:pt x="128" y="218"/>
                </a:lnTo>
                <a:lnTo>
                  <a:pt x="126" y="218"/>
                </a:lnTo>
                <a:lnTo>
                  <a:pt x="126" y="216"/>
                </a:lnTo>
                <a:lnTo>
                  <a:pt x="126" y="218"/>
                </a:lnTo>
                <a:lnTo>
                  <a:pt x="124" y="218"/>
                </a:lnTo>
                <a:lnTo>
                  <a:pt x="124" y="220"/>
                </a:lnTo>
                <a:lnTo>
                  <a:pt x="122" y="220"/>
                </a:lnTo>
                <a:lnTo>
                  <a:pt x="122" y="222"/>
                </a:lnTo>
                <a:lnTo>
                  <a:pt x="124" y="222"/>
                </a:lnTo>
                <a:lnTo>
                  <a:pt x="126" y="224"/>
                </a:lnTo>
                <a:lnTo>
                  <a:pt x="126" y="226"/>
                </a:lnTo>
                <a:lnTo>
                  <a:pt x="128" y="226"/>
                </a:lnTo>
                <a:lnTo>
                  <a:pt x="130" y="226"/>
                </a:lnTo>
                <a:lnTo>
                  <a:pt x="132" y="226"/>
                </a:lnTo>
                <a:lnTo>
                  <a:pt x="134" y="228"/>
                </a:lnTo>
                <a:lnTo>
                  <a:pt x="136" y="228"/>
                </a:lnTo>
                <a:lnTo>
                  <a:pt x="136" y="230"/>
                </a:lnTo>
                <a:lnTo>
                  <a:pt x="138" y="230"/>
                </a:lnTo>
                <a:lnTo>
                  <a:pt x="138" y="232"/>
                </a:lnTo>
                <a:lnTo>
                  <a:pt x="140" y="232"/>
                </a:lnTo>
                <a:lnTo>
                  <a:pt x="142" y="234"/>
                </a:lnTo>
                <a:lnTo>
                  <a:pt x="142" y="236"/>
                </a:lnTo>
                <a:lnTo>
                  <a:pt x="144" y="236"/>
                </a:lnTo>
                <a:lnTo>
                  <a:pt x="144" y="238"/>
                </a:lnTo>
                <a:lnTo>
                  <a:pt x="144" y="240"/>
                </a:lnTo>
                <a:lnTo>
                  <a:pt x="142" y="240"/>
                </a:lnTo>
                <a:lnTo>
                  <a:pt x="142" y="242"/>
                </a:lnTo>
                <a:lnTo>
                  <a:pt x="142" y="244"/>
                </a:lnTo>
                <a:lnTo>
                  <a:pt x="142" y="246"/>
                </a:lnTo>
                <a:lnTo>
                  <a:pt x="144" y="246"/>
                </a:lnTo>
                <a:lnTo>
                  <a:pt x="144" y="244"/>
                </a:lnTo>
                <a:lnTo>
                  <a:pt x="142" y="244"/>
                </a:lnTo>
                <a:lnTo>
                  <a:pt x="142" y="242"/>
                </a:lnTo>
                <a:lnTo>
                  <a:pt x="144" y="242"/>
                </a:lnTo>
                <a:lnTo>
                  <a:pt x="146" y="240"/>
                </a:lnTo>
                <a:lnTo>
                  <a:pt x="148" y="240"/>
                </a:lnTo>
                <a:lnTo>
                  <a:pt x="152" y="238"/>
                </a:lnTo>
                <a:lnTo>
                  <a:pt x="152" y="240"/>
                </a:lnTo>
                <a:lnTo>
                  <a:pt x="154" y="240"/>
                </a:lnTo>
                <a:lnTo>
                  <a:pt x="156" y="240"/>
                </a:lnTo>
                <a:lnTo>
                  <a:pt x="158" y="240"/>
                </a:lnTo>
                <a:lnTo>
                  <a:pt x="160" y="240"/>
                </a:lnTo>
                <a:lnTo>
                  <a:pt x="162" y="240"/>
                </a:lnTo>
                <a:lnTo>
                  <a:pt x="162" y="242"/>
                </a:lnTo>
                <a:lnTo>
                  <a:pt x="164" y="244"/>
                </a:lnTo>
                <a:lnTo>
                  <a:pt x="164" y="246"/>
                </a:lnTo>
                <a:lnTo>
                  <a:pt x="164" y="248"/>
                </a:lnTo>
                <a:lnTo>
                  <a:pt x="164" y="250"/>
                </a:lnTo>
                <a:lnTo>
                  <a:pt x="162" y="250"/>
                </a:lnTo>
                <a:lnTo>
                  <a:pt x="162" y="248"/>
                </a:lnTo>
                <a:lnTo>
                  <a:pt x="162" y="246"/>
                </a:lnTo>
                <a:lnTo>
                  <a:pt x="162" y="244"/>
                </a:lnTo>
                <a:lnTo>
                  <a:pt x="162" y="246"/>
                </a:lnTo>
                <a:lnTo>
                  <a:pt x="160" y="246"/>
                </a:lnTo>
                <a:lnTo>
                  <a:pt x="158" y="246"/>
                </a:lnTo>
                <a:lnTo>
                  <a:pt x="156" y="246"/>
                </a:lnTo>
                <a:lnTo>
                  <a:pt x="156" y="244"/>
                </a:lnTo>
                <a:lnTo>
                  <a:pt x="154" y="244"/>
                </a:lnTo>
                <a:lnTo>
                  <a:pt x="152" y="244"/>
                </a:lnTo>
                <a:lnTo>
                  <a:pt x="152" y="246"/>
                </a:lnTo>
                <a:lnTo>
                  <a:pt x="150" y="246"/>
                </a:lnTo>
                <a:lnTo>
                  <a:pt x="150" y="248"/>
                </a:lnTo>
                <a:lnTo>
                  <a:pt x="150" y="250"/>
                </a:lnTo>
                <a:lnTo>
                  <a:pt x="150" y="252"/>
                </a:lnTo>
                <a:lnTo>
                  <a:pt x="148" y="252"/>
                </a:lnTo>
                <a:lnTo>
                  <a:pt x="148" y="254"/>
                </a:lnTo>
                <a:lnTo>
                  <a:pt x="148" y="256"/>
                </a:lnTo>
                <a:lnTo>
                  <a:pt x="146" y="256"/>
                </a:lnTo>
                <a:lnTo>
                  <a:pt x="146" y="258"/>
                </a:lnTo>
                <a:lnTo>
                  <a:pt x="148" y="258"/>
                </a:lnTo>
                <a:lnTo>
                  <a:pt x="146" y="260"/>
                </a:lnTo>
                <a:lnTo>
                  <a:pt x="144" y="260"/>
                </a:lnTo>
                <a:lnTo>
                  <a:pt x="144" y="258"/>
                </a:lnTo>
                <a:lnTo>
                  <a:pt x="144" y="256"/>
                </a:lnTo>
                <a:lnTo>
                  <a:pt x="142" y="256"/>
                </a:lnTo>
                <a:lnTo>
                  <a:pt x="140" y="256"/>
                </a:lnTo>
                <a:lnTo>
                  <a:pt x="138" y="256"/>
                </a:lnTo>
                <a:lnTo>
                  <a:pt x="136" y="256"/>
                </a:lnTo>
                <a:lnTo>
                  <a:pt x="136" y="258"/>
                </a:lnTo>
                <a:lnTo>
                  <a:pt x="134" y="258"/>
                </a:lnTo>
                <a:lnTo>
                  <a:pt x="132" y="258"/>
                </a:lnTo>
                <a:lnTo>
                  <a:pt x="132" y="256"/>
                </a:lnTo>
                <a:lnTo>
                  <a:pt x="130" y="258"/>
                </a:lnTo>
                <a:lnTo>
                  <a:pt x="128" y="258"/>
                </a:lnTo>
                <a:lnTo>
                  <a:pt x="126" y="260"/>
                </a:lnTo>
                <a:lnTo>
                  <a:pt x="128" y="260"/>
                </a:lnTo>
                <a:lnTo>
                  <a:pt x="126" y="260"/>
                </a:lnTo>
                <a:lnTo>
                  <a:pt x="126" y="258"/>
                </a:lnTo>
                <a:lnTo>
                  <a:pt x="126" y="256"/>
                </a:lnTo>
                <a:lnTo>
                  <a:pt x="124" y="256"/>
                </a:lnTo>
                <a:lnTo>
                  <a:pt x="122" y="256"/>
                </a:lnTo>
                <a:lnTo>
                  <a:pt x="120" y="256"/>
                </a:lnTo>
                <a:lnTo>
                  <a:pt x="120" y="258"/>
                </a:lnTo>
                <a:lnTo>
                  <a:pt x="118" y="258"/>
                </a:lnTo>
                <a:lnTo>
                  <a:pt x="116" y="258"/>
                </a:lnTo>
                <a:lnTo>
                  <a:pt x="114" y="258"/>
                </a:lnTo>
                <a:lnTo>
                  <a:pt x="112" y="258"/>
                </a:lnTo>
                <a:lnTo>
                  <a:pt x="110" y="258"/>
                </a:lnTo>
                <a:lnTo>
                  <a:pt x="108" y="258"/>
                </a:lnTo>
                <a:lnTo>
                  <a:pt x="106" y="258"/>
                </a:lnTo>
                <a:lnTo>
                  <a:pt x="106" y="260"/>
                </a:lnTo>
                <a:lnTo>
                  <a:pt x="104" y="260"/>
                </a:lnTo>
                <a:lnTo>
                  <a:pt x="102" y="260"/>
                </a:lnTo>
                <a:lnTo>
                  <a:pt x="100" y="260"/>
                </a:lnTo>
                <a:lnTo>
                  <a:pt x="100" y="258"/>
                </a:lnTo>
                <a:lnTo>
                  <a:pt x="98" y="258"/>
                </a:lnTo>
                <a:lnTo>
                  <a:pt x="98" y="256"/>
                </a:lnTo>
                <a:lnTo>
                  <a:pt x="96" y="256"/>
                </a:lnTo>
                <a:lnTo>
                  <a:pt x="96" y="254"/>
                </a:lnTo>
                <a:lnTo>
                  <a:pt x="96" y="256"/>
                </a:lnTo>
                <a:lnTo>
                  <a:pt x="94" y="256"/>
                </a:lnTo>
                <a:lnTo>
                  <a:pt x="94" y="254"/>
                </a:lnTo>
                <a:lnTo>
                  <a:pt x="94" y="256"/>
                </a:lnTo>
                <a:lnTo>
                  <a:pt x="92" y="256"/>
                </a:lnTo>
                <a:lnTo>
                  <a:pt x="90" y="256"/>
                </a:lnTo>
                <a:lnTo>
                  <a:pt x="92" y="256"/>
                </a:lnTo>
                <a:lnTo>
                  <a:pt x="92" y="254"/>
                </a:lnTo>
                <a:lnTo>
                  <a:pt x="94" y="254"/>
                </a:lnTo>
                <a:lnTo>
                  <a:pt x="96" y="254"/>
                </a:lnTo>
                <a:lnTo>
                  <a:pt x="96" y="252"/>
                </a:lnTo>
                <a:lnTo>
                  <a:pt x="98" y="252"/>
                </a:lnTo>
                <a:lnTo>
                  <a:pt x="98" y="250"/>
                </a:lnTo>
                <a:lnTo>
                  <a:pt x="96" y="248"/>
                </a:lnTo>
                <a:lnTo>
                  <a:pt x="96" y="246"/>
                </a:lnTo>
                <a:lnTo>
                  <a:pt x="96" y="244"/>
                </a:lnTo>
                <a:lnTo>
                  <a:pt x="98" y="244"/>
                </a:lnTo>
                <a:lnTo>
                  <a:pt x="98" y="242"/>
                </a:lnTo>
                <a:lnTo>
                  <a:pt x="98" y="240"/>
                </a:lnTo>
                <a:lnTo>
                  <a:pt x="98" y="238"/>
                </a:lnTo>
                <a:lnTo>
                  <a:pt x="96" y="238"/>
                </a:lnTo>
                <a:lnTo>
                  <a:pt x="94" y="238"/>
                </a:lnTo>
                <a:lnTo>
                  <a:pt x="96" y="238"/>
                </a:lnTo>
                <a:lnTo>
                  <a:pt x="100" y="238"/>
                </a:lnTo>
                <a:lnTo>
                  <a:pt x="102" y="238"/>
                </a:lnTo>
                <a:lnTo>
                  <a:pt x="100" y="238"/>
                </a:lnTo>
                <a:lnTo>
                  <a:pt x="100" y="236"/>
                </a:lnTo>
                <a:lnTo>
                  <a:pt x="98" y="236"/>
                </a:lnTo>
                <a:lnTo>
                  <a:pt x="96" y="236"/>
                </a:lnTo>
                <a:lnTo>
                  <a:pt x="94" y="236"/>
                </a:lnTo>
                <a:lnTo>
                  <a:pt x="92" y="236"/>
                </a:lnTo>
                <a:lnTo>
                  <a:pt x="92" y="238"/>
                </a:lnTo>
                <a:lnTo>
                  <a:pt x="90" y="238"/>
                </a:lnTo>
                <a:lnTo>
                  <a:pt x="88" y="238"/>
                </a:lnTo>
                <a:lnTo>
                  <a:pt x="86" y="238"/>
                </a:lnTo>
                <a:lnTo>
                  <a:pt x="84" y="238"/>
                </a:lnTo>
                <a:lnTo>
                  <a:pt x="82" y="238"/>
                </a:lnTo>
                <a:lnTo>
                  <a:pt x="82" y="240"/>
                </a:lnTo>
                <a:lnTo>
                  <a:pt x="80" y="240"/>
                </a:lnTo>
                <a:lnTo>
                  <a:pt x="78" y="240"/>
                </a:lnTo>
                <a:lnTo>
                  <a:pt x="76" y="242"/>
                </a:lnTo>
                <a:lnTo>
                  <a:pt x="74" y="244"/>
                </a:lnTo>
                <a:lnTo>
                  <a:pt x="72" y="244"/>
                </a:lnTo>
                <a:lnTo>
                  <a:pt x="72" y="246"/>
                </a:lnTo>
                <a:lnTo>
                  <a:pt x="70" y="246"/>
                </a:lnTo>
                <a:lnTo>
                  <a:pt x="70" y="248"/>
                </a:lnTo>
                <a:lnTo>
                  <a:pt x="70" y="250"/>
                </a:lnTo>
                <a:lnTo>
                  <a:pt x="68" y="250"/>
                </a:lnTo>
                <a:lnTo>
                  <a:pt x="68" y="248"/>
                </a:lnTo>
                <a:lnTo>
                  <a:pt x="66" y="248"/>
                </a:lnTo>
                <a:lnTo>
                  <a:pt x="64" y="248"/>
                </a:lnTo>
                <a:lnTo>
                  <a:pt x="62" y="248"/>
                </a:lnTo>
                <a:lnTo>
                  <a:pt x="62" y="250"/>
                </a:lnTo>
                <a:lnTo>
                  <a:pt x="60" y="250"/>
                </a:lnTo>
                <a:lnTo>
                  <a:pt x="58" y="250"/>
                </a:lnTo>
                <a:lnTo>
                  <a:pt x="58" y="252"/>
                </a:lnTo>
                <a:lnTo>
                  <a:pt x="56" y="252"/>
                </a:lnTo>
                <a:lnTo>
                  <a:pt x="54" y="254"/>
                </a:lnTo>
                <a:lnTo>
                  <a:pt x="52" y="254"/>
                </a:lnTo>
                <a:lnTo>
                  <a:pt x="52" y="256"/>
                </a:lnTo>
                <a:lnTo>
                  <a:pt x="50" y="258"/>
                </a:lnTo>
                <a:lnTo>
                  <a:pt x="50" y="260"/>
                </a:lnTo>
                <a:lnTo>
                  <a:pt x="52" y="260"/>
                </a:lnTo>
                <a:lnTo>
                  <a:pt x="54" y="260"/>
                </a:lnTo>
                <a:lnTo>
                  <a:pt x="56" y="260"/>
                </a:lnTo>
                <a:lnTo>
                  <a:pt x="58" y="260"/>
                </a:lnTo>
                <a:lnTo>
                  <a:pt x="60" y="262"/>
                </a:lnTo>
                <a:lnTo>
                  <a:pt x="58" y="262"/>
                </a:lnTo>
                <a:lnTo>
                  <a:pt x="56" y="264"/>
                </a:lnTo>
                <a:lnTo>
                  <a:pt x="54" y="264"/>
                </a:lnTo>
                <a:lnTo>
                  <a:pt x="52" y="264"/>
                </a:lnTo>
                <a:lnTo>
                  <a:pt x="50" y="264"/>
                </a:lnTo>
                <a:lnTo>
                  <a:pt x="48" y="264"/>
                </a:lnTo>
                <a:lnTo>
                  <a:pt x="46" y="264"/>
                </a:lnTo>
                <a:lnTo>
                  <a:pt x="44" y="264"/>
                </a:lnTo>
                <a:lnTo>
                  <a:pt x="46" y="264"/>
                </a:lnTo>
                <a:lnTo>
                  <a:pt x="46" y="262"/>
                </a:lnTo>
                <a:lnTo>
                  <a:pt x="44" y="262"/>
                </a:lnTo>
                <a:lnTo>
                  <a:pt x="42" y="262"/>
                </a:lnTo>
                <a:lnTo>
                  <a:pt x="40" y="264"/>
                </a:lnTo>
                <a:lnTo>
                  <a:pt x="38" y="266"/>
                </a:lnTo>
                <a:lnTo>
                  <a:pt x="36" y="266"/>
                </a:lnTo>
                <a:lnTo>
                  <a:pt x="34" y="268"/>
                </a:lnTo>
                <a:lnTo>
                  <a:pt x="32" y="268"/>
                </a:lnTo>
                <a:lnTo>
                  <a:pt x="32" y="270"/>
                </a:lnTo>
                <a:lnTo>
                  <a:pt x="30" y="270"/>
                </a:lnTo>
                <a:lnTo>
                  <a:pt x="30" y="272"/>
                </a:lnTo>
                <a:lnTo>
                  <a:pt x="28" y="272"/>
                </a:lnTo>
                <a:lnTo>
                  <a:pt x="30" y="272"/>
                </a:lnTo>
                <a:lnTo>
                  <a:pt x="28" y="272"/>
                </a:lnTo>
                <a:lnTo>
                  <a:pt x="28" y="274"/>
                </a:lnTo>
                <a:lnTo>
                  <a:pt x="26" y="274"/>
                </a:lnTo>
                <a:lnTo>
                  <a:pt x="28" y="274"/>
                </a:lnTo>
                <a:lnTo>
                  <a:pt x="28" y="276"/>
                </a:lnTo>
                <a:lnTo>
                  <a:pt x="26" y="276"/>
                </a:lnTo>
                <a:lnTo>
                  <a:pt x="26" y="278"/>
                </a:lnTo>
                <a:lnTo>
                  <a:pt x="24" y="278"/>
                </a:lnTo>
                <a:lnTo>
                  <a:pt x="24" y="280"/>
                </a:lnTo>
                <a:lnTo>
                  <a:pt x="22" y="280"/>
                </a:lnTo>
                <a:lnTo>
                  <a:pt x="20" y="280"/>
                </a:lnTo>
                <a:lnTo>
                  <a:pt x="20" y="278"/>
                </a:lnTo>
                <a:lnTo>
                  <a:pt x="18" y="278"/>
                </a:lnTo>
                <a:lnTo>
                  <a:pt x="18" y="280"/>
                </a:lnTo>
                <a:lnTo>
                  <a:pt x="16" y="280"/>
                </a:lnTo>
                <a:lnTo>
                  <a:pt x="16" y="282"/>
                </a:lnTo>
                <a:lnTo>
                  <a:pt x="14" y="282"/>
                </a:lnTo>
                <a:lnTo>
                  <a:pt x="16" y="282"/>
                </a:lnTo>
                <a:lnTo>
                  <a:pt x="14" y="282"/>
                </a:lnTo>
                <a:lnTo>
                  <a:pt x="14" y="284"/>
                </a:lnTo>
                <a:lnTo>
                  <a:pt x="16" y="284"/>
                </a:lnTo>
                <a:lnTo>
                  <a:pt x="16" y="286"/>
                </a:lnTo>
                <a:lnTo>
                  <a:pt x="14" y="286"/>
                </a:lnTo>
                <a:lnTo>
                  <a:pt x="12" y="288"/>
                </a:lnTo>
                <a:lnTo>
                  <a:pt x="10" y="288"/>
                </a:lnTo>
                <a:lnTo>
                  <a:pt x="8" y="288"/>
                </a:lnTo>
                <a:lnTo>
                  <a:pt x="8" y="290"/>
                </a:lnTo>
                <a:lnTo>
                  <a:pt x="6" y="290"/>
                </a:lnTo>
                <a:lnTo>
                  <a:pt x="4" y="292"/>
                </a:lnTo>
                <a:lnTo>
                  <a:pt x="2" y="292"/>
                </a:lnTo>
                <a:lnTo>
                  <a:pt x="2" y="290"/>
                </a:lnTo>
                <a:lnTo>
                  <a:pt x="4" y="290"/>
                </a:lnTo>
                <a:lnTo>
                  <a:pt x="4" y="288"/>
                </a:lnTo>
                <a:lnTo>
                  <a:pt x="6" y="288"/>
                </a:lnTo>
                <a:lnTo>
                  <a:pt x="6" y="286"/>
                </a:lnTo>
                <a:lnTo>
                  <a:pt x="4" y="286"/>
                </a:lnTo>
                <a:lnTo>
                  <a:pt x="4" y="288"/>
                </a:lnTo>
                <a:lnTo>
                  <a:pt x="2" y="288"/>
                </a:lnTo>
                <a:lnTo>
                  <a:pt x="2" y="290"/>
                </a:lnTo>
                <a:lnTo>
                  <a:pt x="0" y="290"/>
                </a:lnTo>
                <a:lnTo>
                  <a:pt x="0" y="292"/>
                </a:lnTo>
                <a:lnTo>
                  <a:pt x="2" y="292"/>
                </a:lnTo>
                <a:lnTo>
                  <a:pt x="2" y="294"/>
                </a:lnTo>
                <a:lnTo>
                  <a:pt x="4" y="294"/>
                </a:lnTo>
                <a:lnTo>
                  <a:pt x="6" y="294"/>
                </a:lnTo>
                <a:lnTo>
                  <a:pt x="8" y="296"/>
                </a:lnTo>
                <a:lnTo>
                  <a:pt x="10" y="296"/>
                </a:lnTo>
                <a:lnTo>
                  <a:pt x="12" y="296"/>
                </a:lnTo>
                <a:lnTo>
                  <a:pt x="12" y="298"/>
                </a:lnTo>
                <a:lnTo>
                  <a:pt x="14" y="298"/>
                </a:lnTo>
                <a:lnTo>
                  <a:pt x="16" y="298"/>
                </a:lnTo>
                <a:lnTo>
                  <a:pt x="16" y="300"/>
                </a:lnTo>
                <a:lnTo>
                  <a:pt x="18" y="300"/>
                </a:lnTo>
                <a:lnTo>
                  <a:pt x="20" y="300"/>
                </a:lnTo>
                <a:lnTo>
                  <a:pt x="22" y="300"/>
                </a:lnTo>
                <a:lnTo>
                  <a:pt x="24" y="300"/>
                </a:lnTo>
                <a:lnTo>
                  <a:pt x="28" y="300"/>
                </a:lnTo>
                <a:lnTo>
                  <a:pt x="30" y="300"/>
                </a:lnTo>
                <a:lnTo>
                  <a:pt x="32" y="302"/>
                </a:lnTo>
                <a:lnTo>
                  <a:pt x="34" y="302"/>
                </a:lnTo>
                <a:lnTo>
                  <a:pt x="36" y="302"/>
                </a:lnTo>
                <a:lnTo>
                  <a:pt x="38" y="302"/>
                </a:lnTo>
                <a:lnTo>
                  <a:pt x="36" y="302"/>
                </a:lnTo>
                <a:lnTo>
                  <a:pt x="34" y="300"/>
                </a:lnTo>
                <a:lnTo>
                  <a:pt x="34" y="302"/>
                </a:lnTo>
                <a:lnTo>
                  <a:pt x="32" y="302"/>
                </a:lnTo>
                <a:lnTo>
                  <a:pt x="32" y="300"/>
                </a:lnTo>
                <a:lnTo>
                  <a:pt x="30" y="300"/>
                </a:lnTo>
                <a:lnTo>
                  <a:pt x="32" y="300"/>
                </a:lnTo>
                <a:lnTo>
                  <a:pt x="34" y="300"/>
                </a:lnTo>
                <a:lnTo>
                  <a:pt x="36" y="300"/>
                </a:lnTo>
                <a:lnTo>
                  <a:pt x="38" y="300"/>
                </a:lnTo>
                <a:lnTo>
                  <a:pt x="40" y="300"/>
                </a:lnTo>
                <a:lnTo>
                  <a:pt x="42" y="302"/>
                </a:lnTo>
                <a:lnTo>
                  <a:pt x="44" y="302"/>
                </a:lnTo>
                <a:lnTo>
                  <a:pt x="46" y="302"/>
                </a:lnTo>
                <a:lnTo>
                  <a:pt x="48" y="302"/>
                </a:lnTo>
                <a:lnTo>
                  <a:pt x="50" y="302"/>
                </a:lnTo>
                <a:lnTo>
                  <a:pt x="52" y="304"/>
                </a:lnTo>
                <a:lnTo>
                  <a:pt x="50" y="304"/>
                </a:lnTo>
                <a:lnTo>
                  <a:pt x="48" y="304"/>
                </a:lnTo>
                <a:lnTo>
                  <a:pt x="46" y="304"/>
                </a:lnTo>
                <a:lnTo>
                  <a:pt x="44" y="304"/>
                </a:lnTo>
                <a:lnTo>
                  <a:pt x="42" y="306"/>
                </a:lnTo>
                <a:lnTo>
                  <a:pt x="42" y="308"/>
                </a:lnTo>
                <a:lnTo>
                  <a:pt x="42" y="310"/>
                </a:lnTo>
                <a:lnTo>
                  <a:pt x="40" y="310"/>
                </a:lnTo>
                <a:lnTo>
                  <a:pt x="40" y="312"/>
                </a:lnTo>
                <a:lnTo>
                  <a:pt x="38" y="312"/>
                </a:lnTo>
                <a:lnTo>
                  <a:pt x="36" y="312"/>
                </a:lnTo>
                <a:lnTo>
                  <a:pt x="34" y="312"/>
                </a:lnTo>
                <a:lnTo>
                  <a:pt x="32" y="310"/>
                </a:lnTo>
                <a:lnTo>
                  <a:pt x="32" y="308"/>
                </a:lnTo>
                <a:lnTo>
                  <a:pt x="32" y="306"/>
                </a:lnTo>
                <a:lnTo>
                  <a:pt x="34" y="306"/>
                </a:lnTo>
                <a:lnTo>
                  <a:pt x="34" y="304"/>
                </a:lnTo>
                <a:lnTo>
                  <a:pt x="32" y="304"/>
                </a:lnTo>
                <a:lnTo>
                  <a:pt x="32" y="306"/>
                </a:lnTo>
                <a:lnTo>
                  <a:pt x="30" y="306"/>
                </a:lnTo>
                <a:lnTo>
                  <a:pt x="30" y="308"/>
                </a:lnTo>
                <a:lnTo>
                  <a:pt x="30" y="310"/>
                </a:lnTo>
                <a:lnTo>
                  <a:pt x="32" y="310"/>
                </a:lnTo>
                <a:lnTo>
                  <a:pt x="32" y="312"/>
                </a:lnTo>
                <a:lnTo>
                  <a:pt x="34" y="314"/>
                </a:lnTo>
                <a:lnTo>
                  <a:pt x="36" y="314"/>
                </a:lnTo>
                <a:lnTo>
                  <a:pt x="38" y="314"/>
                </a:lnTo>
                <a:lnTo>
                  <a:pt x="38" y="316"/>
                </a:lnTo>
                <a:lnTo>
                  <a:pt x="38" y="318"/>
                </a:lnTo>
                <a:lnTo>
                  <a:pt x="40" y="318"/>
                </a:lnTo>
                <a:lnTo>
                  <a:pt x="42" y="318"/>
                </a:lnTo>
                <a:lnTo>
                  <a:pt x="42" y="320"/>
                </a:lnTo>
                <a:lnTo>
                  <a:pt x="42" y="318"/>
                </a:lnTo>
                <a:lnTo>
                  <a:pt x="44" y="318"/>
                </a:lnTo>
                <a:lnTo>
                  <a:pt x="44" y="320"/>
                </a:lnTo>
                <a:lnTo>
                  <a:pt x="46" y="320"/>
                </a:lnTo>
                <a:lnTo>
                  <a:pt x="46" y="322"/>
                </a:lnTo>
                <a:lnTo>
                  <a:pt x="46" y="324"/>
                </a:lnTo>
                <a:lnTo>
                  <a:pt x="44" y="324"/>
                </a:lnTo>
                <a:lnTo>
                  <a:pt x="44" y="326"/>
                </a:lnTo>
                <a:lnTo>
                  <a:pt x="44" y="328"/>
                </a:lnTo>
                <a:lnTo>
                  <a:pt x="46" y="330"/>
                </a:lnTo>
                <a:lnTo>
                  <a:pt x="46" y="332"/>
                </a:lnTo>
                <a:lnTo>
                  <a:pt x="48" y="332"/>
                </a:lnTo>
                <a:lnTo>
                  <a:pt x="50" y="334"/>
                </a:lnTo>
                <a:lnTo>
                  <a:pt x="52" y="334"/>
                </a:lnTo>
                <a:lnTo>
                  <a:pt x="54" y="334"/>
                </a:lnTo>
                <a:lnTo>
                  <a:pt x="56" y="334"/>
                </a:lnTo>
                <a:lnTo>
                  <a:pt x="58" y="334"/>
                </a:lnTo>
                <a:lnTo>
                  <a:pt x="60" y="334"/>
                </a:lnTo>
                <a:lnTo>
                  <a:pt x="64" y="334"/>
                </a:lnTo>
                <a:lnTo>
                  <a:pt x="64" y="336"/>
                </a:lnTo>
                <a:lnTo>
                  <a:pt x="66" y="336"/>
                </a:lnTo>
                <a:lnTo>
                  <a:pt x="68" y="336"/>
                </a:lnTo>
                <a:lnTo>
                  <a:pt x="70" y="336"/>
                </a:lnTo>
                <a:lnTo>
                  <a:pt x="72" y="336"/>
                </a:lnTo>
                <a:lnTo>
                  <a:pt x="74" y="336"/>
                </a:lnTo>
                <a:lnTo>
                  <a:pt x="76" y="336"/>
                </a:lnTo>
                <a:lnTo>
                  <a:pt x="78" y="336"/>
                </a:lnTo>
                <a:lnTo>
                  <a:pt x="80" y="338"/>
                </a:lnTo>
                <a:lnTo>
                  <a:pt x="82" y="336"/>
                </a:lnTo>
                <a:lnTo>
                  <a:pt x="84" y="336"/>
                </a:lnTo>
                <a:lnTo>
                  <a:pt x="86" y="336"/>
                </a:lnTo>
                <a:lnTo>
                  <a:pt x="84" y="336"/>
                </a:lnTo>
                <a:lnTo>
                  <a:pt x="82" y="336"/>
                </a:lnTo>
                <a:lnTo>
                  <a:pt x="84" y="336"/>
                </a:lnTo>
                <a:lnTo>
                  <a:pt x="82" y="336"/>
                </a:lnTo>
                <a:lnTo>
                  <a:pt x="82" y="334"/>
                </a:lnTo>
                <a:lnTo>
                  <a:pt x="82" y="332"/>
                </a:lnTo>
                <a:lnTo>
                  <a:pt x="82" y="334"/>
                </a:lnTo>
                <a:lnTo>
                  <a:pt x="84" y="334"/>
                </a:lnTo>
                <a:lnTo>
                  <a:pt x="86" y="332"/>
                </a:lnTo>
                <a:lnTo>
                  <a:pt x="88" y="332"/>
                </a:lnTo>
                <a:lnTo>
                  <a:pt x="88" y="334"/>
                </a:lnTo>
                <a:lnTo>
                  <a:pt x="86" y="334"/>
                </a:lnTo>
                <a:lnTo>
                  <a:pt x="88" y="334"/>
                </a:lnTo>
                <a:lnTo>
                  <a:pt x="90" y="332"/>
                </a:lnTo>
                <a:lnTo>
                  <a:pt x="92" y="332"/>
                </a:lnTo>
                <a:lnTo>
                  <a:pt x="92" y="330"/>
                </a:lnTo>
                <a:lnTo>
                  <a:pt x="94" y="330"/>
                </a:lnTo>
                <a:lnTo>
                  <a:pt x="96" y="330"/>
                </a:lnTo>
                <a:lnTo>
                  <a:pt x="96" y="328"/>
                </a:lnTo>
                <a:lnTo>
                  <a:pt x="98" y="328"/>
                </a:lnTo>
                <a:lnTo>
                  <a:pt x="98" y="330"/>
                </a:lnTo>
                <a:lnTo>
                  <a:pt x="98" y="328"/>
                </a:lnTo>
                <a:lnTo>
                  <a:pt x="100" y="328"/>
                </a:lnTo>
                <a:lnTo>
                  <a:pt x="102" y="328"/>
                </a:lnTo>
                <a:lnTo>
                  <a:pt x="104" y="328"/>
                </a:lnTo>
                <a:lnTo>
                  <a:pt x="106" y="328"/>
                </a:lnTo>
                <a:lnTo>
                  <a:pt x="108" y="328"/>
                </a:lnTo>
                <a:lnTo>
                  <a:pt x="110" y="328"/>
                </a:lnTo>
                <a:lnTo>
                  <a:pt x="112" y="328"/>
                </a:lnTo>
                <a:lnTo>
                  <a:pt x="114" y="328"/>
                </a:lnTo>
                <a:lnTo>
                  <a:pt x="116" y="328"/>
                </a:lnTo>
                <a:lnTo>
                  <a:pt x="118" y="328"/>
                </a:lnTo>
                <a:lnTo>
                  <a:pt x="118" y="330"/>
                </a:lnTo>
                <a:lnTo>
                  <a:pt x="120" y="330"/>
                </a:lnTo>
                <a:lnTo>
                  <a:pt x="122" y="330"/>
                </a:lnTo>
                <a:lnTo>
                  <a:pt x="122" y="332"/>
                </a:lnTo>
                <a:lnTo>
                  <a:pt x="122" y="334"/>
                </a:lnTo>
                <a:lnTo>
                  <a:pt x="124" y="334"/>
                </a:lnTo>
                <a:lnTo>
                  <a:pt x="124" y="332"/>
                </a:lnTo>
                <a:lnTo>
                  <a:pt x="124" y="330"/>
                </a:lnTo>
                <a:lnTo>
                  <a:pt x="126" y="330"/>
                </a:lnTo>
                <a:lnTo>
                  <a:pt x="126" y="328"/>
                </a:lnTo>
                <a:lnTo>
                  <a:pt x="124" y="328"/>
                </a:lnTo>
                <a:lnTo>
                  <a:pt x="122" y="328"/>
                </a:lnTo>
                <a:lnTo>
                  <a:pt x="120" y="328"/>
                </a:lnTo>
                <a:lnTo>
                  <a:pt x="120" y="326"/>
                </a:lnTo>
                <a:lnTo>
                  <a:pt x="118" y="326"/>
                </a:lnTo>
                <a:lnTo>
                  <a:pt x="120" y="324"/>
                </a:lnTo>
                <a:lnTo>
                  <a:pt x="120" y="322"/>
                </a:lnTo>
                <a:lnTo>
                  <a:pt x="122" y="322"/>
                </a:lnTo>
                <a:lnTo>
                  <a:pt x="122" y="324"/>
                </a:lnTo>
                <a:lnTo>
                  <a:pt x="124" y="324"/>
                </a:lnTo>
                <a:lnTo>
                  <a:pt x="126" y="324"/>
                </a:lnTo>
                <a:lnTo>
                  <a:pt x="126" y="326"/>
                </a:lnTo>
                <a:lnTo>
                  <a:pt x="128" y="326"/>
                </a:lnTo>
                <a:lnTo>
                  <a:pt x="128" y="328"/>
                </a:lnTo>
                <a:lnTo>
                  <a:pt x="130" y="328"/>
                </a:lnTo>
                <a:lnTo>
                  <a:pt x="132" y="328"/>
                </a:lnTo>
                <a:lnTo>
                  <a:pt x="130" y="330"/>
                </a:lnTo>
                <a:lnTo>
                  <a:pt x="132" y="330"/>
                </a:lnTo>
                <a:lnTo>
                  <a:pt x="132" y="332"/>
                </a:lnTo>
                <a:lnTo>
                  <a:pt x="132" y="334"/>
                </a:lnTo>
                <a:lnTo>
                  <a:pt x="132" y="336"/>
                </a:lnTo>
                <a:lnTo>
                  <a:pt x="134" y="336"/>
                </a:lnTo>
                <a:lnTo>
                  <a:pt x="134" y="334"/>
                </a:lnTo>
                <a:lnTo>
                  <a:pt x="136" y="334"/>
                </a:lnTo>
                <a:lnTo>
                  <a:pt x="136" y="332"/>
                </a:lnTo>
                <a:lnTo>
                  <a:pt x="136" y="330"/>
                </a:lnTo>
                <a:lnTo>
                  <a:pt x="136" y="328"/>
                </a:lnTo>
                <a:lnTo>
                  <a:pt x="138" y="326"/>
                </a:lnTo>
                <a:lnTo>
                  <a:pt x="140" y="324"/>
                </a:lnTo>
                <a:lnTo>
                  <a:pt x="142" y="322"/>
                </a:lnTo>
                <a:lnTo>
                  <a:pt x="144" y="322"/>
                </a:lnTo>
                <a:lnTo>
                  <a:pt x="144" y="320"/>
                </a:lnTo>
                <a:lnTo>
                  <a:pt x="144" y="318"/>
                </a:lnTo>
                <a:lnTo>
                  <a:pt x="146" y="318"/>
                </a:lnTo>
                <a:lnTo>
                  <a:pt x="148" y="318"/>
                </a:lnTo>
                <a:lnTo>
                  <a:pt x="146" y="318"/>
                </a:lnTo>
                <a:lnTo>
                  <a:pt x="146" y="316"/>
                </a:lnTo>
                <a:lnTo>
                  <a:pt x="148" y="316"/>
                </a:lnTo>
                <a:lnTo>
                  <a:pt x="150" y="316"/>
                </a:lnTo>
                <a:lnTo>
                  <a:pt x="152" y="316"/>
                </a:lnTo>
                <a:lnTo>
                  <a:pt x="154" y="314"/>
                </a:lnTo>
                <a:lnTo>
                  <a:pt x="152" y="314"/>
                </a:lnTo>
                <a:lnTo>
                  <a:pt x="152" y="316"/>
                </a:lnTo>
                <a:lnTo>
                  <a:pt x="150" y="316"/>
                </a:lnTo>
                <a:lnTo>
                  <a:pt x="152" y="314"/>
                </a:lnTo>
                <a:lnTo>
                  <a:pt x="154" y="314"/>
                </a:lnTo>
                <a:lnTo>
                  <a:pt x="154" y="312"/>
                </a:lnTo>
                <a:lnTo>
                  <a:pt x="156" y="312"/>
                </a:lnTo>
                <a:lnTo>
                  <a:pt x="154" y="312"/>
                </a:lnTo>
                <a:lnTo>
                  <a:pt x="156" y="310"/>
                </a:lnTo>
                <a:lnTo>
                  <a:pt x="156" y="312"/>
                </a:lnTo>
                <a:lnTo>
                  <a:pt x="158" y="312"/>
                </a:lnTo>
                <a:lnTo>
                  <a:pt x="160" y="312"/>
                </a:lnTo>
                <a:lnTo>
                  <a:pt x="160" y="314"/>
                </a:lnTo>
                <a:lnTo>
                  <a:pt x="160" y="312"/>
                </a:lnTo>
                <a:lnTo>
                  <a:pt x="162" y="312"/>
                </a:lnTo>
                <a:lnTo>
                  <a:pt x="164" y="312"/>
                </a:lnTo>
                <a:lnTo>
                  <a:pt x="164" y="310"/>
                </a:lnTo>
                <a:lnTo>
                  <a:pt x="164" y="308"/>
                </a:lnTo>
                <a:lnTo>
                  <a:pt x="166" y="308"/>
                </a:lnTo>
                <a:lnTo>
                  <a:pt x="166" y="306"/>
                </a:lnTo>
                <a:lnTo>
                  <a:pt x="168" y="306"/>
                </a:lnTo>
                <a:lnTo>
                  <a:pt x="166" y="304"/>
                </a:lnTo>
                <a:lnTo>
                  <a:pt x="168" y="304"/>
                </a:lnTo>
                <a:lnTo>
                  <a:pt x="170" y="304"/>
                </a:lnTo>
                <a:lnTo>
                  <a:pt x="172" y="304"/>
                </a:lnTo>
                <a:lnTo>
                  <a:pt x="170" y="304"/>
                </a:lnTo>
                <a:lnTo>
                  <a:pt x="168" y="304"/>
                </a:lnTo>
                <a:lnTo>
                  <a:pt x="168" y="306"/>
                </a:lnTo>
                <a:lnTo>
                  <a:pt x="170" y="306"/>
                </a:lnTo>
                <a:lnTo>
                  <a:pt x="172" y="308"/>
                </a:lnTo>
                <a:lnTo>
                  <a:pt x="174" y="308"/>
                </a:lnTo>
                <a:lnTo>
                  <a:pt x="176" y="308"/>
                </a:lnTo>
                <a:lnTo>
                  <a:pt x="176" y="310"/>
                </a:lnTo>
                <a:lnTo>
                  <a:pt x="176" y="312"/>
                </a:lnTo>
                <a:lnTo>
                  <a:pt x="178" y="312"/>
                </a:lnTo>
                <a:lnTo>
                  <a:pt x="178" y="314"/>
                </a:lnTo>
                <a:lnTo>
                  <a:pt x="178" y="316"/>
                </a:lnTo>
                <a:lnTo>
                  <a:pt x="178" y="318"/>
                </a:lnTo>
                <a:lnTo>
                  <a:pt x="176" y="318"/>
                </a:lnTo>
                <a:lnTo>
                  <a:pt x="176" y="320"/>
                </a:lnTo>
                <a:lnTo>
                  <a:pt x="174" y="320"/>
                </a:lnTo>
                <a:lnTo>
                  <a:pt x="174" y="322"/>
                </a:lnTo>
                <a:lnTo>
                  <a:pt x="172" y="322"/>
                </a:lnTo>
                <a:lnTo>
                  <a:pt x="174" y="322"/>
                </a:lnTo>
                <a:lnTo>
                  <a:pt x="172" y="324"/>
                </a:lnTo>
                <a:lnTo>
                  <a:pt x="170" y="324"/>
                </a:lnTo>
                <a:lnTo>
                  <a:pt x="168" y="324"/>
                </a:lnTo>
                <a:lnTo>
                  <a:pt x="166" y="324"/>
                </a:lnTo>
                <a:lnTo>
                  <a:pt x="166" y="322"/>
                </a:lnTo>
                <a:lnTo>
                  <a:pt x="164" y="322"/>
                </a:lnTo>
                <a:lnTo>
                  <a:pt x="164" y="324"/>
                </a:lnTo>
                <a:lnTo>
                  <a:pt x="164" y="326"/>
                </a:lnTo>
                <a:lnTo>
                  <a:pt x="162" y="328"/>
                </a:lnTo>
                <a:lnTo>
                  <a:pt x="162" y="330"/>
                </a:lnTo>
                <a:lnTo>
                  <a:pt x="162" y="328"/>
                </a:lnTo>
                <a:lnTo>
                  <a:pt x="164" y="328"/>
                </a:lnTo>
                <a:lnTo>
                  <a:pt x="166" y="328"/>
                </a:lnTo>
                <a:lnTo>
                  <a:pt x="168" y="328"/>
                </a:lnTo>
                <a:lnTo>
                  <a:pt x="170" y="328"/>
                </a:lnTo>
                <a:lnTo>
                  <a:pt x="168" y="328"/>
                </a:lnTo>
                <a:lnTo>
                  <a:pt x="170" y="328"/>
                </a:lnTo>
                <a:lnTo>
                  <a:pt x="170" y="330"/>
                </a:lnTo>
                <a:lnTo>
                  <a:pt x="172" y="330"/>
                </a:lnTo>
                <a:lnTo>
                  <a:pt x="172" y="332"/>
                </a:lnTo>
                <a:lnTo>
                  <a:pt x="174" y="332"/>
                </a:lnTo>
                <a:lnTo>
                  <a:pt x="174" y="334"/>
                </a:lnTo>
                <a:lnTo>
                  <a:pt x="176" y="334"/>
                </a:lnTo>
                <a:lnTo>
                  <a:pt x="176" y="336"/>
                </a:lnTo>
                <a:lnTo>
                  <a:pt x="176" y="338"/>
                </a:lnTo>
                <a:lnTo>
                  <a:pt x="178" y="340"/>
                </a:lnTo>
                <a:lnTo>
                  <a:pt x="178" y="342"/>
                </a:lnTo>
                <a:lnTo>
                  <a:pt x="178" y="344"/>
                </a:lnTo>
                <a:lnTo>
                  <a:pt x="180" y="346"/>
                </a:lnTo>
                <a:lnTo>
                  <a:pt x="180" y="348"/>
                </a:lnTo>
                <a:lnTo>
                  <a:pt x="182" y="348"/>
                </a:lnTo>
                <a:lnTo>
                  <a:pt x="182" y="350"/>
                </a:lnTo>
                <a:lnTo>
                  <a:pt x="182" y="352"/>
                </a:lnTo>
                <a:lnTo>
                  <a:pt x="184" y="352"/>
                </a:lnTo>
                <a:lnTo>
                  <a:pt x="184" y="354"/>
                </a:lnTo>
                <a:lnTo>
                  <a:pt x="184" y="356"/>
                </a:lnTo>
                <a:lnTo>
                  <a:pt x="184" y="358"/>
                </a:lnTo>
                <a:lnTo>
                  <a:pt x="182" y="358"/>
                </a:lnTo>
                <a:lnTo>
                  <a:pt x="182" y="360"/>
                </a:lnTo>
                <a:lnTo>
                  <a:pt x="180" y="362"/>
                </a:lnTo>
                <a:lnTo>
                  <a:pt x="178" y="364"/>
                </a:lnTo>
                <a:lnTo>
                  <a:pt x="178" y="366"/>
                </a:lnTo>
                <a:lnTo>
                  <a:pt x="176" y="366"/>
                </a:lnTo>
                <a:lnTo>
                  <a:pt x="176" y="368"/>
                </a:lnTo>
                <a:lnTo>
                  <a:pt x="174" y="370"/>
                </a:lnTo>
                <a:lnTo>
                  <a:pt x="172" y="370"/>
                </a:lnTo>
                <a:lnTo>
                  <a:pt x="170" y="370"/>
                </a:lnTo>
                <a:lnTo>
                  <a:pt x="170" y="372"/>
                </a:lnTo>
                <a:lnTo>
                  <a:pt x="168" y="372"/>
                </a:lnTo>
                <a:lnTo>
                  <a:pt x="168" y="370"/>
                </a:lnTo>
                <a:lnTo>
                  <a:pt x="168" y="372"/>
                </a:lnTo>
                <a:lnTo>
                  <a:pt x="166" y="372"/>
                </a:lnTo>
                <a:lnTo>
                  <a:pt x="164" y="372"/>
                </a:lnTo>
                <a:lnTo>
                  <a:pt x="162" y="372"/>
                </a:lnTo>
                <a:lnTo>
                  <a:pt x="160" y="374"/>
                </a:lnTo>
                <a:lnTo>
                  <a:pt x="158" y="372"/>
                </a:lnTo>
                <a:lnTo>
                  <a:pt x="158" y="374"/>
                </a:lnTo>
                <a:lnTo>
                  <a:pt x="156" y="374"/>
                </a:lnTo>
                <a:lnTo>
                  <a:pt x="154" y="374"/>
                </a:lnTo>
                <a:lnTo>
                  <a:pt x="152" y="374"/>
                </a:lnTo>
                <a:lnTo>
                  <a:pt x="154" y="374"/>
                </a:lnTo>
                <a:lnTo>
                  <a:pt x="154" y="372"/>
                </a:lnTo>
                <a:lnTo>
                  <a:pt x="156" y="372"/>
                </a:lnTo>
                <a:lnTo>
                  <a:pt x="154" y="372"/>
                </a:lnTo>
                <a:lnTo>
                  <a:pt x="154" y="370"/>
                </a:lnTo>
                <a:lnTo>
                  <a:pt x="152" y="370"/>
                </a:lnTo>
                <a:lnTo>
                  <a:pt x="150" y="370"/>
                </a:lnTo>
                <a:lnTo>
                  <a:pt x="148" y="370"/>
                </a:lnTo>
                <a:lnTo>
                  <a:pt x="150" y="372"/>
                </a:lnTo>
                <a:lnTo>
                  <a:pt x="148" y="374"/>
                </a:lnTo>
                <a:lnTo>
                  <a:pt x="148" y="376"/>
                </a:lnTo>
                <a:lnTo>
                  <a:pt x="146" y="376"/>
                </a:lnTo>
                <a:lnTo>
                  <a:pt x="146" y="378"/>
                </a:lnTo>
                <a:lnTo>
                  <a:pt x="146" y="380"/>
                </a:lnTo>
                <a:lnTo>
                  <a:pt x="144" y="380"/>
                </a:lnTo>
                <a:lnTo>
                  <a:pt x="144" y="382"/>
                </a:lnTo>
                <a:lnTo>
                  <a:pt x="142" y="384"/>
                </a:lnTo>
                <a:lnTo>
                  <a:pt x="142" y="386"/>
                </a:lnTo>
                <a:lnTo>
                  <a:pt x="140" y="386"/>
                </a:lnTo>
                <a:lnTo>
                  <a:pt x="138" y="386"/>
                </a:lnTo>
                <a:lnTo>
                  <a:pt x="138" y="388"/>
                </a:lnTo>
                <a:lnTo>
                  <a:pt x="138" y="390"/>
                </a:lnTo>
                <a:lnTo>
                  <a:pt x="136" y="390"/>
                </a:lnTo>
                <a:lnTo>
                  <a:pt x="136" y="392"/>
                </a:lnTo>
                <a:lnTo>
                  <a:pt x="134" y="392"/>
                </a:lnTo>
                <a:lnTo>
                  <a:pt x="134" y="394"/>
                </a:lnTo>
                <a:lnTo>
                  <a:pt x="132" y="394"/>
                </a:lnTo>
                <a:lnTo>
                  <a:pt x="130" y="394"/>
                </a:lnTo>
                <a:lnTo>
                  <a:pt x="130" y="396"/>
                </a:lnTo>
                <a:lnTo>
                  <a:pt x="128" y="396"/>
                </a:lnTo>
                <a:lnTo>
                  <a:pt x="126" y="396"/>
                </a:lnTo>
                <a:lnTo>
                  <a:pt x="126" y="394"/>
                </a:lnTo>
                <a:lnTo>
                  <a:pt x="124" y="394"/>
                </a:lnTo>
                <a:lnTo>
                  <a:pt x="122" y="394"/>
                </a:lnTo>
                <a:lnTo>
                  <a:pt x="120" y="396"/>
                </a:lnTo>
                <a:lnTo>
                  <a:pt x="118" y="396"/>
                </a:lnTo>
                <a:lnTo>
                  <a:pt x="118" y="398"/>
                </a:lnTo>
                <a:lnTo>
                  <a:pt x="116" y="398"/>
                </a:lnTo>
                <a:lnTo>
                  <a:pt x="116" y="400"/>
                </a:lnTo>
                <a:lnTo>
                  <a:pt x="116" y="398"/>
                </a:lnTo>
                <a:lnTo>
                  <a:pt x="118" y="398"/>
                </a:lnTo>
                <a:lnTo>
                  <a:pt x="118" y="396"/>
                </a:lnTo>
                <a:lnTo>
                  <a:pt x="120" y="396"/>
                </a:lnTo>
                <a:lnTo>
                  <a:pt x="120" y="394"/>
                </a:lnTo>
                <a:lnTo>
                  <a:pt x="122" y="394"/>
                </a:lnTo>
                <a:lnTo>
                  <a:pt x="122" y="392"/>
                </a:lnTo>
                <a:lnTo>
                  <a:pt x="120" y="392"/>
                </a:lnTo>
                <a:lnTo>
                  <a:pt x="120" y="394"/>
                </a:lnTo>
                <a:lnTo>
                  <a:pt x="120" y="392"/>
                </a:lnTo>
                <a:lnTo>
                  <a:pt x="118" y="390"/>
                </a:lnTo>
                <a:lnTo>
                  <a:pt x="118" y="388"/>
                </a:lnTo>
                <a:lnTo>
                  <a:pt x="116" y="388"/>
                </a:lnTo>
                <a:lnTo>
                  <a:pt x="116" y="390"/>
                </a:lnTo>
                <a:lnTo>
                  <a:pt x="114" y="390"/>
                </a:lnTo>
                <a:lnTo>
                  <a:pt x="114" y="388"/>
                </a:lnTo>
                <a:lnTo>
                  <a:pt x="112" y="388"/>
                </a:lnTo>
                <a:lnTo>
                  <a:pt x="110" y="388"/>
                </a:lnTo>
                <a:lnTo>
                  <a:pt x="108" y="388"/>
                </a:lnTo>
                <a:lnTo>
                  <a:pt x="106" y="388"/>
                </a:lnTo>
                <a:lnTo>
                  <a:pt x="104" y="390"/>
                </a:lnTo>
                <a:lnTo>
                  <a:pt x="102" y="390"/>
                </a:lnTo>
                <a:lnTo>
                  <a:pt x="100" y="392"/>
                </a:lnTo>
                <a:lnTo>
                  <a:pt x="100" y="394"/>
                </a:lnTo>
                <a:lnTo>
                  <a:pt x="98" y="394"/>
                </a:lnTo>
                <a:lnTo>
                  <a:pt x="98" y="396"/>
                </a:lnTo>
                <a:lnTo>
                  <a:pt x="100" y="398"/>
                </a:lnTo>
                <a:lnTo>
                  <a:pt x="100" y="396"/>
                </a:lnTo>
                <a:lnTo>
                  <a:pt x="102" y="398"/>
                </a:lnTo>
                <a:lnTo>
                  <a:pt x="104" y="398"/>
                </a:lnTo>
                <a:lnTo>
                  <a:pt x="104" y="400"/>
                </a:lnTo>
                <a:lnTo>
                  <a:pt x="102" y="400"/>
                </a:lnTo>
                <a:lnTo>
                  <a:pt x="100" y="400"/>
                </a:lnTo>
                <a:lnTo>
                  <a:pt x="98" y="400"/>
                </a:lnTo>
                <a:lnTo>
                  <a:pt x="96" y="400"/>
                </a:lnTo>
                <a:lnTo>
                  <a:pt x="94" y="402"/>
                </a:lnTo>
                <a:lnTo>
                  <a:pt x="94" y="404"/>
                </a:lnTo>
                <a:lnTo>
                  <a:pt x="94" y="406"/>
                </a:lnTo>
                <a:lnTo>
                  <a:pt x="92" y="406"/>
                </a:lnTo>
                <a:lnTo>
                  <a:pt x="92" y="408"/>
                </a:lnTo>
                <a:lnTo>
                  <a:pt x="92" y="410"/>
                </a:lnTo>
                <a:lnTo>
                  <a:pt x="94" y="410"/>
                </a:lnTo>
                <a:lnTo>
                  <a:pt x="96" y="410"/>
                </a:lnTo>
                <a:lnTo>
                  <a:pt x="96" y="412"/>
                </a:lnTo>
                <a:lnTo>
                  <a:pt x="94" y="412"/>
                </a:lnTo>
                <a:lnTo>
                  <a:pt x="94" y="410"/>
                </a:lnTo>
                <a:lnTo>
                  <a:pt x="92" y="412"/>
                </a:lnTo>
                <a:lnTo>
                  <a:pt x="94" y="414"/>
                </a:lnTo>
                <a:lnTo>
                  <a:pt x="92" y="414"/>
                </a:lnTo>
                <a:lnTo>
                  <a:pt x="94" y="414"/>
                </a:lnTo>
                <a:lnTo>
                  <a:pt x="94" y="416"/>
                </a:lnTo>
                <a:lnTo>
                  <a:pt x="94" y="418"/>
                </a:lnTo>
                <a:lnTo>
                  <a:pt x="96" y="418"/>
                </a:lnTo>
                <a:lnTo>
                  <a:pt x="96" y="420"/>
                </a:lnTo>
                <a:lnTo>
                  <a:pt x="96" y="418"/>
                </a:lnTo>
                <a:lnTo>
                  <a:pt x="98" y="418"/>
                </a:lnTo>
                <a:lnTo>
                  <a:pt x="98" y="416"/>
                </a:lnTo>
                <a:lnTo>
                  <a:pt x="100" y="416"/>
                </a:lnTo>
                <a:lnTo>
                  <a:pt x="100" y="414"/>
                </a:lnTo>
                <a:lnTo>
                  <a:pt x="100" y="412"/>
                </a:lnTo>
                <a:lnTo>
                  <a:pt x="102" y="412"/>
                </a:lnTo>
                <a:lnTo>
                  <a:pt x="102" y="414"/>
                </a:lnTo>
                <a:lnTo>
                  <a:pt x="100" y="414"/>
                </a:lnTo>
                <a:lnTo>
                  <a:pt x="100" y="416"/>
                </a:lnTo>
                <a:lnTo>
                  <a:pt x="100" y="418"/>
                </a:lnTo>
                <a:lnTo>
                  <a:pt x="98" y="418"/>
                </a:lnTo>
                <a:lnTo>
                  <a:pt x="98" y="420"/>
                </a:lnTo>
                <a:lnTo>
                  <a:pt x="96" y="420"/>
                </a:lnTo>
                <a:lnTo>
                  <a:pt x="94" y="420"/>
                </a:lnTo>
                <a:lnTo>
                  <a:pt x="94" y="422"/>
                </a:lnTo>
                <a:lnTo>
                  <a:pt x="96" y="422"/>
                </a:lnTo>
                <a:lnTo>
                  <a:pt x="96" y="424"/>
                </a:lnTo>
                <a:lnTo>
                  <a:pt x="96" y="426"/>
                </a:lnTo>
                <a:lnTo>
                  <a:pt x="96" y="424"/>
                </a:lnTo>
                <a:lnTo>
                  <a:pt x="98" y="424"/>
                </a:lnTo>
                <a:lnTo>
                  <a:pt x="100" y="424"/>
                </a:lnTo>
                <a:lnTo>
                  <a:pt x="98" y="426"/>
                </a:lnTo>
                <a:lnTo>
                  <a:pt x="100" y="426"/>
                </a:lnTo>
                <a:lnTo>
                  <a:pt x="102" y="426"/>
                </a:lnTo>
                <a:lnTo>
                  <a:pt x="102" y="428"/>
                </a:lnTo>
                <a:lnTo>
                  <a:pt x="100" y="428"/>
                </a:lnTo>
                <a:lnTo>
                  <a:pt x="100" y="430"/>
                </a:lnTo>
                <a:lnTo>
                  <a:pt x="98" y="430"/>
                </a:lnTo>
                <a:lnTo>
                  <a:pt x="98" y="428"/>
                </a:lnTo>
                <a:lnTo>
                  <a:pt x="100" y="428"/>
                </a:lnTo>
                <a:lnTo>
                  <a:pt x="100" y="426"/>
                </a:lnTo>
                <a:lnTo>
                  <a:pt x="98" y="426"/>
                </a:lnTo>
                <a:lnTo>
                  <a:pt x="96" y="426"/>
                </a:lnTo>
                <a:lnTo>
                  <a:pt x="94" y="426"/>
                </a:lnTo>
                <a:lnTo>
                  <a:pt x="94" y="424"/>
                </a:lnTo>
                <a:lnTo>
                  <a:pt x="94" y="422"/>
                </a:lnTo>
                <a:lnTo>
                  <a:pt x="92" y="424"/>
                </a:lnTo>
                <a:lnTo>
                  <a:pt x="92" y="422"/>
                </a:lnTo>
                <a:lnTo>
                  <a:pt x="90" y="424"/>
                </a:lnTo>
                <a:lnTo>
                  <a:pt x="88" y="424"/>
                </a:lnTo>
                <a:lnTo>
                  <a:pt x="88" y="426"/>
                </a:lnTo>
                <a:lnTo>
                  <a:pt x="86" y="426"/>
                </a:lnTo>
                <a:lnTo>
                  <a:pt x="86" y="428"/>
                </a:lnTo>
                <a:lnTo>
                  <a:pt x="84" y="430"/>
                </a:lnTo>
                <a:lnTo>
                  <a:pt x="84" y="432"/>
                </a:lnTo>
                <a:lnTo>
                  <a:pt x="82" y="434"/>
                </a:lnTo>
                <a:lnTo>
                  <a:pt x="82" y="436"/>
                </a:lnTo>
                <a:lnTo>
                  <a:pt x="80" y="438"/>
                </a:lnTo>
                <a:lnTo>
                  <a:pt x="80" y="440"/>
                </a:lnTo>
                <a:lnTo>
                  <a:pt x="78" y="442"/>
                </a:lnTo>
                <a:lnTo>
                  <a:pt x="78" y="444"/>
                </a:lnTo>
                <a:lnTo>
                  <a:pt x="76" y="444"/>
                </a:lnTo>
                <a:lnTo>
                  <a:pt x="78" y="444"/>
                </a:lnTo>
                <a:lnTo>
                  <a:pt x="76" y="446"/>
                </a:lnTo>
                <a:lnTo>
                  <a:pt x="76" y="448"/>
                </a:lnTo>
                <a:lnTo>
                  <a:pt x="76" y="450"/>
                </a:lnTo>
                <a:lnTo>
                  <a:pt x="78" y="452"/>
                </a:lnTo>
                <a:lnTo>
                  <a:pt x="78" y="454"/>
                </a:lnTo>
                <a:lnTo>
                  <a:pt x="80" y="454"/>
                </a:lnTo>
                <a:lnTo>
                  <a:pt x="80" y="456"/>
                </a:lnTo>
                <a:lnTo>
                  <a:pt x="82" y="456"/>
                </a:lnTo>
                <a:lnTo>
                  <a:pt x="80" y="456"/>
                </a:lnTo>
                <a:lnTo>
                  <a:pt x="78" y="456"/>
                </a:lnTo>
                <a:lnTo>
                  <a:pt x="76" y="456"/>
                </a:lnTo>
                <a:lnTo>
                  <a:pt x="76" y="458"/>
                </a:lnTo>
                <a:lnTo>
                  <a:pt x="74" y="458"/>
                </a:lnTo>
                <a:lnTo>
                  <a:pt x="72" y="458"/>
                </a:lnTo>
                <a:lnTo>
                  <a:pt x="70" y="458"/>
                </a:lnTo>
                <a:lnTo>
                  <a:pt x="70" y="460"/>
                </a:lnTo>
                <a:lnTo>
                  <a:pt x="72" y="462"/>
                </a:lnTo>
                <a:lnTo>
                  <a:pt x="74" y="462"/>
                </a:lnTo>
                <a:lnTo>
                  <a:pt x="74" y="464"/>
                </a:lnTo>
                <a:lnTo>
                  <a:pt x="76" y="464"/>
                </a:lnTo>
                <a:lnTo>
                  <a:pt x="78" y="464"/>
                </a:lnTo>
                <a:lnTo>
                  <a:pt x="76" y="464"/>
                </a:lnTo>
                <a:lnTo>
                  <a:pt x="74" y="466"/>
                </a:lnTo>
                <a:lnTo>
                  <a:pt x="72" y="466"/>
                </a:lnTo>
                <a:lnTo>
                  <a:pt x="70" y="466"/>
                </a:lnTo>
                <a:lnTo>
                  <a:pt x="68" y="466"/>
                </a:lnTo>
                <a:lnTo>
                  <a:pt x="68" y="464"/>
                </a:lnTo>
                <a:lnTo>
                  <a:pt x="68" y="466"/>
                </a:lnTo>
                <a:lnTo>
                  <a:pt x="68" y="468"/>
                </a:lnTo>
                <a:lnTo>
                  <a:pt x="68" y="470"/>
                </a:lnTo>
                <a:lnTo>
                  <a:pt x="70" y="470"/>
                </a:lnTo>
                <a:lnTo>
                  <a:pt x="70" y="472"/>
                </a:lnTo>
                <a:lnTo>
                  <a:pt x="70" y="474"/>
                </a:lnTo>
                <a:lnTo>
                  <a:pt x="72" y="474"/>
                </a:lnTo>
                <a:lnTo>
                  <a:pt x="72" y="472"/>
                </a:lnTo>
                <a:lnTo>
                  <a:pt x="70" y="472"/>
                </a:lnTo>
                <a:lnTo>
                  <a:pt x="72" y="472"/>
                </a:lnTo>
                <a:lnTo>
                  <a:pt x="72" y="470"/>
                </a:lnTo>
                <a:lnTo>
                  <a:pt x="74" y="470"/>
                </a:lnTo>
                <a:lnTo>
                  <a:pt x="76" y="470"/>
                </a:lnTo>
                <a:lnTo>
                  <a:pt x="78" y="470"/>
                </a:lnTo>
                <a:lnTo>
                  <a:pt x="78" y="472"/>
                </a:lnTo>
                <a:lnTo>
                  <a:pt x="78" y="474"/>
                </a:lnTo>
                <a:lnTo>
                  <a:pt x="76" y="476"/>
                </a:lnTo>
                <a:lnTo>
                  <a:pt x="76" y="478"/>
                </a:lnTo>
                <a:lnTo>
                  <a:pt x="76" y="480"/>
                </a:lnTo>
                <a:lnTo>
                  <a:pt x="78" y="480"/>
                </a:lnTo>
                <a:lnTo>
                  <a:pt x="80" y="480"/>
                </a:lnTo>
                <a:lnTo>
                  <a:pt x="82" y="480"/>
                </a:lnTo>
                <a:lnTo>
                  <a:pt x="82" y="482"/>
                </a:lnTo>
                <a:lnTo>
                  <a:pt x="82" y="480"/>
                </a:lnTo>
                <a:lnTo>
                  <a:pt x="82" y="482"/>
                </a:lnTo>
                <a:lnTo>
                  <a:pt x="84" y="482"/>
                </a:lnTo>
                <a:lnTo>
                  <a:pt x="82" y="482"/>
                </a:lnTo>
                <a:lnTo>
                  <a:pt x="82" y="484"/>
                </a:lnTo>
                <a:lnTo>
                  <a:pt x="84" y="484"/>
                </a:lnTo>
                <a:lnTo>
                  <a:pt x="84" y="486"/>
                </a:lnTo>
                <a:lnTo>
                  <a:pt x="84" y="488"/>
                </a:lnTo>
                <a:lnTo>
                  <a:pt x="84" y="490"/>
                </a:lnTo>
                <a:lnTo>
                  <a:pt x="86" y="490"/>
                </a:lnTo>
                <a:lnTo>
                  <a:pt x="88" y="490"/>
                </a:lnTo>
                <a:lnTo>
                  <a:pt x="90" y="490"/>
                </a:lnTo>
                <a:lnTo>
                  <a:pt x="90" y="488"/>
                </a:lnTo>
                <a:lnTo>
                  <a:pt x="90" y="486"/>
                </a:lnTo>
                <a:lnTo>
                  <a:pt x="88" y="484"/>
                </a:lnTo>
                <a:lnTo>
                  <a:pt x="90" y="482"/>
                </a:lnTo>
                <a:lnTo>
                  <a:pt x="92" y="482"/>
                </a:lnTo>
                <a:lnTo>
                  <a:pt x="92" y="480"/>
                </a:lnTo>
                <a:lnTo>
                  <a:pt x="92" y="478"/>
                </a:lnTo>
                <a:lnTo>
                  <a:pt x="92" y="480"/>
                </a:lnTo>
                <a:lnTo>
                  <a:pt x="92" y="478"/>
                </a:lnTo>
                <a:lnTo>
                  <a:pt x="90" y="478"/>
                </a:lnTo>
                <a:lnTo>
                  <a:pt x="92" y="478"/>
                </a:lnTo>
                <a:lnTo>
                  <a:pt x="92" y="476"/>
                </a:lnTo>
                <a:lnTo>
                  <a:pt x="92" y="474"/>
                </a:lnTo>
                <a:lnTo>
                  <a:pt x="94" y="474"/>
                </a:lnTo>
                <a:lnTo>
                  <a:pt x="96" y="474"/>
                </a:lnTo>
                <a:lnTo>
                  <a:pt x="96" y="472"/>
                </a:lnTo>
                <a:lnTo>
                  <a:pt x="94" y="472"/>
                </a:lnTo>
                <a:lnTo>
                  <a:pt x="96" y="472"/>
                </a:lnTo>
                <a:lnTo>
                  <a:pt x="96" y="470"/>
                </a:lnTo>
                <a:lnTo>
                  <a:pt x="98" y="470"/>
                </a:lnTo>
                <a:lnTo>
                  <a:pt x="98" y="468"/>
                </a:lnTo>
                <a:lnTo>
                  <a:pt x="100" y="468"/>
                </a:lnTo>
                <a:lnTo>
                  <a:pt x="100" y="466"/>
                </a:lnTo>
                <a:lnTo>
                  <a:pt x="102" y="464"/>
                </a:lnTo>
                <a:lnTo>
                  <a:pt x="104" y="464"/>
                </a:lnTo>
                <a:lnTo>
                  <a:pt x="102" y="464"/>
                </a:lnTo>
                <a:lnTo>
                  <a:pt x="102" y="466"/>
                </a:lnTo>
                <a:lnTo>
                  <a:pt x="102" y="468"/>
                </a:lnTo>
                <a:lnTo>
                  <a:pt x="100" y="468"/>
                </a:lnTo>
                <a:lnTo>
                  <a:pt x="100" y="470"/>
                </a:lnTo>
                <a:lnTo>
                  <a:pt x="98" y="470"/>
                </a:lnTo>
                <a:lnTo>
                  <a:pt x="96" y="470"/>
                </a:lnTo>
                <a:lnTo>
                  <a:pt x="96" y="472"/>
                </a:lnTo>
                <a:lnTo>
                  <a:pt x="96" y="474"/>
                </a:lnTo>
                <a:lnTo>
                  <a:pt x="94" y="474"/>
                </a:lnTo>
                <a:lnTo>
                  <a:pt x="94" y="476"/>
                </a:lnTo>
                <a:lnTo>
                  <a:pt x="92" y="478"/>
                </a:lnTo>
                <a:lnTo>
                  <a:pt x="94" y="478"/>
                </a:lnTo>
                <a:lnTo>
                  <a:pt x="92" y="478"/>
                </a:lnTo>
                <a:lnTo>
                  <a:pt x="92" y="480"/>
                </a:lnTo>
                <a:lnTo>
                  <a:pt x="94" y="480"/>
                </a:lnTo>
                <a:lnTo>
                  <a:pt x="92" y="482"/>
                </a:lnTo>
                <a:lnTo>
                  <a:pt x="90" y="482"/>
                </a:lnTo>
                <a:lnTo>
                  <a:pt x="90" y="484"/>
                </a:lnTo>
                <a:lnTo>
                  <a:pt x="92" y="484"/>
                </a:lnTo>
                <a:lnTo>
                  <a:pt x="92" y="486"/>
                </a:lnTo>
                <a:lnTo>
                  <a:pt x="94" y="486"/>
                </a:lnTo>
                <a:lnTo>
                  <a:pt x="96" y="486"/>
                </a:lnTo>
                <a:lnTo>
                  <a:pt x="94" y="484"/>
                </a:lnTo>
                <a:lnTo>
                  <a:pt x="96" y="484"/>
                </a:lnTo>
                <a:lnTo>
                  <a:pt x="96" y="482"/>
                </a:lnTo>
                <a:lnTo>
                  <a:pt x="94" y="482"/>
                </a:lnTo>
                <a:lnTo>
                  <a:pt x="96" y="482"/>
                </a:lnTo>
                <a:lnTo>
                  <a:pt x="96" y="484"/>
                </a:lnTo>
                <a:lnTo>
                  <a:pt x="96" y="486"/>
                </a:lnTo>
                <a:lnTo>
                  <a:pt x="94" y="486"/>
                </a:lnTo>
                <a:lnTo>
                  <a:pt x="94" y="488"/>
                </a:lnTo>
                <a:lnTo>
                  <a:pt x="96" y="488"/>
                </a:lnTo>
                <a:lnTo>
                  <a:pt x="96" y="490"/>
                </a:lnTo>
                <a:lnTo>
                  <a:pt x="98" y="490"/>
                </a:lnTo>
                <a:lnTo>
                  <a:pt x="100" y="490"/>
                </a:lnTo>
                <a:lnTo>
                  <a:pt x="100" y="488"/>
                </a:lnTo>
                <a:lnTo>
                  <a:pt x="98" y="488"/>
                </a:lnTo>
                <a:lnTo>
                  <a:pt x="100" y="486"/>
                </a:lnTo>
                <a:lnTo>
                  <a:pt x="102" y="486"/>
                </a:lnTo>
                <a:lnTo>
                  <a:pt x="102" y="488"/>
                </a:lnTo>
                <a:lnTo>
                  <a:pt x="102" y="486"/>
                </a:lnTo>
                <a:lnTo>
                  <a:pt x="104" y="486"/>
                </a:lnTo>
                <a:lnTo>
                  <a:pt x="104" y="488"/>
                </a:lnTo>
                <a:lnTo>
                  <a:pt x="102" y="488"/>
                </a:lnTo>
                <a:lnTo>
                  <a:pt x="100" y="488"/>
                </a:lnTo>
                <a:lnTo>
                  <a:pt x="100" y="490"/>
                </a:lnTo>
                <a:lnTo>
                  <a:pt x="100" y="492"/>
                </a:lnTo>
                <a:lnTo>
                  <a:pt x="98" y="492"/>
                </a:lnTo>
                <a:lnTo>
                  <a:pt x="96" y="492"/>
                </a:lnTo>
                <a:lnTo>
                  <a:pt x="96" y="494"/>
                </a:lnTo>
                <a:lnTo>
                  <a:pt x="94" y="494"/>
                </a:lnTo>
                <a:lnTo>
                  <a:pt x="96" y="494"/>
                </a:lnTo>
                <a:lnTo>
                  <a:pt x="96" y="496"/>
                </a:lnTo>
                <a:lnTo>
                  <a:pt x="98" y="496"/>
                </a:lnTo>
                <a:lnTo>
                  <a:pt x="100" y="496"/>
                </a:lnTo>
                <a:lnTo>
                  <a:pt x="100" y="494"/>
                </a:lnTo>
                <a:lnTo>
                  <a:pt x="102" y="494"/>
                </a:lnTo>
                <a:lnTo>
                  <a:pt x="104" y="494"/>
                </a:lnTo>
                <a:lnTo>
                  <a:pt x="104" y="496"/>
                </a:lnTo>
                <a:lnTo>
                  <a:pt x="106" y="496"/>
                </a:lnTo>
                <a:lnTo>
                  <a:pt x="106" y="494"/>
                </a:lnTo>
                <a:lnTo>
                  <a:pt x="108" y="494"/>
                </a:lnTo>
                <a:lnTo>
                  <a:pt x="110" y="494"/>
                </a:lnTo>
                <a:lnTo>
                  <a:pt x="110" y="496"/>
                </a:lnTo>
                <a:lnTo>
                  <a:pt x="110" y="498"/>
                </a:lnTo>
                <a:lnTo>
                  <a:pt x="114" y="496"/>
                </a:lnTo>
                <a:lnTo>
                  <a:pt x="116" y="496"/>
                </a:lnTo>
                <a:lnTo>
                  <a:pt x="118" y="496"/>
                </a:lnTo>
                <a:lnTo>
                  <a:pt x="120" y="496"/>
                </a:lnTo>
                <a:lnTo>
                  <a:pt x="122" y="496"/>
                </a:lnTo>
                <a:lnTo>
                  <a:pt x="124" y="496"/>
                </a:lnTo>
                <a:lnTo>
                  <a:pt x="126" y="494"/>
                </a:lnTo>
                <a:lnTo>
                  <a:pt x="126" y="492"/>
                </a:lnTo>
                <a:lnTo>
                  <a:pt x="128" y="492"/>
                </a:lnTo>
                <a:lnTo>
                  <a:pt x="128" y="490"/>
                </a:lnTo>
                <a:lnTo>
                  <a:pt x="130" y="490"/>
                </a:lnTo>
                <a:lnTo>
                  <a:pt x="130" y="488"/>
                </a:lnTo>
                <a:lnTo>
                  <a:pt x="130" y="490"/>
                </a:lnTo>
                <a:lnTo>
                  <a:pt x="128" y="490"/>
                </a:lnTo>
                <a:lnTo>
                  <a:pt x="128" y="492"/>
                </a:lnTo>
                <a:lnTo>
                  <a:pt x="130" y="492"/>
                </a:lnTo>
                <a:lnTo>
                  <a:pt x="132" y="492"/>
                </a:lnTo>
                <a:lnTo>
                  <a:pt x="134" y="492"/>
                </a:lnTo>
                <a:lnTo>
                  <a:pt x="134" y="494"/>
                </a:lnTo>
                <a:lnTo>
                  <a:pt x="132" y="494"/>
                </a:lnTo>
                <a:lnTo>
                  <a:pt x="130" y="494"/>
                </a:lnTo>
                <a:lnTo>
                  <a:pt x="128" y="494"/>
                </a:lnTo>
                <a:lnTo>
                  <a:pt x="126" y="494"/>
                </a:lnTo>
                <a:lnTo>
                  <a:pt x="126" y="496"/>
                </a:lnTo>
                <a:lnTo>
                  <a:pt x="128" y="496"/>
                </a:lnTo>
                <a:lnTo>
                  <a:pt x="130" y="496"/>
                </a:lnTo>
                <a:lnTo>
                  <a:pt x="132" y="496"/>
                </a:lnTo>
                <a:lnTo>
                  <a:pt x="134" y="496"/>
                </a:lnTo>
                <a:lnTo>
                  <a:pt x="134" y="498"/>
                </a:lnTo>
                <a:lnTo>
                  <a:pt x="136" y="498"/>
                </a:lnTo>
                <a:lnTo>
                  <a:pt x="138" y="498"/>
                </a:lnTo>
                <a:lnTo>
                  <a:pt x="138" y="500"/>
                </a:lnTo>
                <a:lnTo>
                  <a:pt x="136" y="500"/>
                </a:lnTo>
                <a:lnTo>
                  <a:pt x="138" y="500"/>
                </a:lnTo>
                <a:lnTo>
                  <a:pt x="138" y="502"/>
                </a:lnTo>
                <a:lnTo>
                  <a:pt x="136" y="504"/>
                </a:lnTo>
                <a:lnTo>
                  <a:pt x="136" y="506"/>
                </a:lnTo>
                <a:lnTo>
                  <a:pt x="134" y="506"/>
                </a:lnTo>
                <a:lnTo>
                  <a:pt x="132" y="508"/>
                </a:lnTo>
                <a:lnTo>
                  <a:pt x="130" y="508"/>
                </a:lnTo>
                <a:lnTo>
                  <a:pt x="128" y="506"/>
                </a:lnTo>
                <a:lnTo>
                  <a:pt x="128" y="504"/>
                </a:lnTo>
                <a:lnTo>
                  <a:pt x="130" y="504"/>
                </a:lnTo>
                <a:lnTo>
                  <a:pt x="128" y="504"/>
                </a:lnTo>
                <a:lnTo>
                  <a:pt x="128" y="502"/>
                </a:lnTo>
                <a:lnTo>
                  <a:pt x="128" y="500"/>
                </a:lnTo>
                <a:lnTo>
                  <a:pt x="126" y="500"/>
                </a:lnTo>
                <a:lnTo>
                  <a:pt x="124" y="500"/>
                </a:lnTo>
                <a:lnTo>
                  <a:pt x="122" y="502"/>
                </a:lnTo>
                <a:lnTo>
                  <a:pt x="122" y="504"/>
                </a:lnTo>
                <a:lnTo>
                  <a:pt x="122" y="506"/>
                </a:lnTo>
                <a:lnTo>
                  <a:pt x="120" y="506"/>
                </a:lnTo>
                <a:lnTo>
                  <a:pt x="118" y="506"/>
                </a:lnTo>
                <a:lnTo>
                  <a:pt x="118" y="508"/>
                </a:lnTo>
                <a:lnTo>
                  <a:pt x="116" y="508"/>
                </a:lnTo>
                <a:lnTo>
                  <a:pt x="116" y="510"/>
                </a:lnTo>
                <a:lnTo>
                  <a:pt x="114" y="510"/>
                </a:lnTo>
                <a:lnTo>
                  <a:pt x="116" y="510"/>
                </a:lnTo>
                <a:lnTo>
                  <a:pt x="116" y="508"/>
                </a:lnTo>
                <a:lnTo>
                  <a:pt x="116" y="506"/>
                </a:lnTo>
                <a:lnTo>
                  <a:pt x="118" y="506"/>
                </a:lnTo>
                <a:lnTo>
                  <a:pt x="118" y="504"/>
                </a:lnTo>
                <a:lnTo>
                  <a:pt x="120" y="504"/>
                </a:lnTo>
                <a:lnTo>
                  <a:pt x="118" y="504"/>
                </a:lnTo>
                <a:lnTo>
                  <a:pt x="118" y="502"/>
                </a:lnTo>
                <a:lnTo>
                  <a:pt x="120" y="502"/>
                </a:lnTo>
                <a:lnTo>
                  <a:pt x="118" y="502"/>
                </a:lnTo>
                <a:lnTo>
                  <a:pt x="118" y="500"/>
                </a:lnTo>
                <a:lnTo>
                  <a:pt x="116" y="500"/>
                </a:lnTo>
                <a:lnTo>
                  <a:pt x="114" y="500"/>
                </a:lnTo>
                <a:lnTo>
                  <a:pt x="112" y="498"/>
                </a:lnTo>
                <a:lnTo>
                  <a:pt x="110" y="500"/>
                </a:lnTo>
                <a:lnTo>
                  <a:pt x="108" y="500"/>
                </a:lnTo>
                <a:lnTo>
                  <a:pt x="108" y="498"/>
                </a:lnTo>
                <a:lnTo>
                  <a:pt x="108" y="496"/>
                </a:lnTo>
                <a:lnTo>
                  <a:pt x="106" y="496"/>
                </a:lnTo>
                <a:lnTo>
                  <a:pt x="104" y="496"/>
                </a:lnTo>
                <a:lnTo>
                  <a:pt x="104" y="498"/>
                </a:lnTo>
                <a:lnTo>
                  <a:pt x="102" y="498"/>
                </a:lnTo>
                <a:lnTo>
                  <a:pt x="102" y="496"/>
                </a:lnTo>
                <a:lnTo>
                  <a:pt x="100" y="496"/>
                </a:lnTo>
                <a:lnTo>
                  <a:pt x="102" y="496"/>
                </a:lnTo>
                <a:lnTo>
                  <a:pt x="102" y="498"/>
                </a:lnTo>
                <a:lnTo>
                  <a:pt x="104" y="498"/>
                </a:lnTo>
                <a:lnTo>
                  <a:pt x="104" y="500"/>
                </a:lnTo>
                <a:lnTo>
                  <a:pt x="102" y="500"/>
                </a:lnTo>
                <a:lnTo>
                  <a:pt x="100" y="502"/>
                </a:lnTo>
                <a:lnTo>
                  <a:pt x="100" y="504"/>
                </a:lnTo>
                <a:lnTo>
                  <a:pt x="102" y="504"/>
                </a:lnTo>
                <a:lnTo>
                  <a:pt x="102" y="506"/>
                </a:lnTo>
                <a:lnTo>
                  <a:pt x="100" y="506"/>
                </a:lnTo>
                <a:lnTo>
                  <a:pt x="100" y="508"/>
                </a:lnTo>
                <a:lnTo>
                  <a:pt x="98" y="508"/>
                </a:lnTo>
                <a:lnTo>
                  <a:pt x="98" y="510"/>
                </a:lnTo>
                <a:lnTo>
                  <a:pt x="96" y="510"/>
                </a:lnTo>
                <a:lnTo>
                  <a:pt x="96" y="512"/>
                </a:lnTo>
                <a:lnTo>
                  <a:pt x="94" y="512"/>
                </a:lnTo>
                <a:lnTo>
                  <a:pt x="92" y="512"/>
                </a:lnTo>
                <a:lnTo>
                  <a:pt x="92" y="514"/>
                </a:lnTo>
                <a:lnTo>
                  <a:pt x="92" y="516"/>
                </a:lnTo>
                <a:lnTo>
                  <a:pt x="94" y="516"/>
                </a:lnTo>
                <a:lnTo>
                  <a:pt x="96" y="516"/>
                </a:lnTo>
                <a:lnTo>
                  <a:pt x="98" y="516"/>
                </a:lnTo>
                <a:lnTo>
                  <a:pt x="98" y="514"/>
                </a:lnTo>
                <a:lnTo>
                  <a:pt x="100" y="514"/>
                </a:lnTo>
                <a:lnTo>
                  <a:pt x="100" y="512"/>
                </a:lnTo>
                <a:lnTo>
                  <a:pt x="102" y="512"/>
                </a:lnTo>
                <a:lnTo>
                  <a:pt x="102" y="514"/>
                </a:lnTo>
                <a:lnTo>
                  <a:pt x="102" y="516"/>
                </a:lnTo>
                <a:lnTo>
                  <a:pt x="100" y="518"/>
                </a:lnTo>
                <a:lnTo>
                  <a:pt x="100" y="520"/>
                </a:lnTo>
                <a:lnTo>
                  <a:pt x="102" y="520"/>
                </a:lnTo>
                <a:lnTo>
                  <a:pt x="102" y="522"/>
                </a:lnTo>
                <a:lnTo>
                  <a:pt x="104" y="522"/>
                </a:lnTo>
                <a:lnTo>
                  <a:pt x="106" y="522"/>
                </a:lnTo>
                <a:lnTo>
                  <a:pt x="108" y="524"/>
                </a:lnTo>
                <a:lnTo>
                  <a:pt x="110" y="524"/>
                </a:lnTo>
                <a:lnTo>
                  <a:pt x="110" y="522"/>
                </a:lnTo>
                <a:lnTo>
                  <a:pt x="112" y="522"/>
                </a:lnTo>
                <a:lnTo>
                  <a:pt x="110" y="522"/>
                </a:lnTo>
                <a:lnTo>
                  <a:pt x="110" y="524"/>
                </a:lnTo>
                <a:lnTo>
                  <a:pt x="112" y="524"/>
                </a:lnTo>
                <a:lnTo>
                  <a:pt x="112" y="526"/>
                </a:lnTo>
                <a:lnTo>
                  <a:pt x="114" y="526"/>
                </a:lnTo>
                <a:lnTo>
                  <a:pt x="114" y="528"/>
                </a:lnTo>
                <a:lnTo>
                  <a:pt x="116" y="528"/>
                </a:lnTo>
                <a:lnTo>
                  <a:pt x="116" y="530"/>
                </a:lnTo>
                <a:lnTo>
                  <a:pt x="118" y="530"/>
                </a:lnTo>
                <a:lnTo>
                  <a:pt x="118" y="532"/>
                </a:lnTo>
                <a:lnTo>
                  <a:pt x="120" y="532"/>
                </a:lnTo>
                <a:lnTo>
                  <a:pt x="122" y="534"/>
                </a:lnTo>
                <a:lnTo>
                  <a:pt x="124" y="534"/>
                </a:lnTo>
                <a:lnTo>
                  <a:pt x="126" y="534"/>
                </a:lnTo>
                <a:lnTo>
                  <a:pt x="126" y="536"/>
                </a:lnTo>
                <a:lnTo>
                  <a:pt x="124" y="536"/>
                </a:lnTo>
                <a:lnTo>
                  <a:pt x="124" y="538"/>
                </a:lnTo>
                <a:lnTo>
                  <a:pt x="124" y="540"/>
                </a:lnTo>
                <a:lnTo>
                  <a:pt x="126" y="542"/>
                </a:lnTo>
                <a:lnTo>
                  <a:pt x="128" y="542"/>
                </a:lnTo>
                <a:lnTo>
                  <a:pt x="130" y="542"/>
                </a:lnTo>
                <a:lnTo>
                  <a:pt x="132" y="544"/>
                </a:lnTo>
                <a:lnTo>
                  <a:pt x="134" y="544"/>
                </a:lnTo>
                <a:lnTo>
                  <a:pt x="136" y="544"/>
                </a:lnTo>
                <a:lnTo>
                  <a:pt x="138" y="542"/>
                </a:lnTo>
                <a:lnTo>
                  <a:pt x="140" y="542"/>
                </a:lnTo>
                <a:lnTo>
                  <a:pt x="142" y="542"/>
                </a:lnTo>
                <a:lnTo>
                  <a:pt x="144" y="540"/>
                </a:lnTo>
                <a:lnTo>
                  <a:pt x="146" y="540"/>
                </a:lnTo>
                <a:lnTo>
                  <a:pt x="148" y="540"/>
                </a:lnTo>
                <a:lnTo>
                  <a:pt x="150" y="538"/>
                </a:lnTo>
                <a:lnTo>
                  <a:pt x="152" y="538"/>
                </a:lnTo>
                <a:lnTo>
                  <a:pt x="152" y="536"/>
                </a:lnTo>
                <a:lnTo>
                  <a:pt x="154" y="536"/>
                </a:lnTo>
                <a:lnTo>
                  <a:pt x="156" y="534"/>
                </a:lnTo>
                <a:lnTo>
                  <a:pt x="158" y="534"/>
                </a:lnTo>
                <a:lnTo>
                  <a:pt x="158" y="532"/>
                </a:lnTo>
                <a:lnTo>
                  <a:pt x="158" y="530"/>
                </a:lnTo>
                <a:lnTo>
                  <a:pt x="158" y="532"/>
                </a:lnTo>
                <a:lnTo>
                  <a:pt x="160" y="532"/>
                </a:lnTo>
                <a:lnTo>
                  <a:pt x="162" y="532"/>
                </a:lnTo>
                <a:lnTo>
                  <a:pt x="162" y="530"/>
                </a:lnTo>
                <a:lnTo>
                  <a:pt x="164" y="530"/>
                </a:lnTo>
                <a:lnTo>
                  <a:pt x="164" y="528"/>
                </a:lnTo>
                <a:lnTo>
                  <a:pt x="164" y="526"/>
                </a:lnTo>
                <a:lnTo>
                  <a:pt x="162" y="526"/>
                </a:lnTo>
                <a:lnTo>
                  <a:pt x="162" y="524"/>
                </a:lnTo>
                <a:lnTo>
                  <a:pt x="164" y="522"/>
                </a:lnTo>
                <a:lnTo>
                  <a:pt x="162" y="520"/>
                </a:lnTo>
                <a:lnTo>
                  <a:pt x="160" y="520"/>
                </a:lnTo>
                <a:lnTo>
                  <a:pt x="158" y="520"/>
                </a:lnTo>
                <a:lnTo>
                  <a:pt x="158" y="518"/>
                </a:lnTo>
                <a:lnTo>
                  <a:pt x="160" y="520"/>
                </a:lnTo>
                <a:lnTo>
                  <a:pt x="160" y="518"/>
                </a:lnTo>
                <a:lnTo>
                  <a:pt x="160" y="516"/>
                </a:lnTo>
                <a:lnTo>
                  <a:pt x="160" y="514"/>
                </a:lnTo>
                <a:lnTo>
                  <a:pt x="162" y="514"/>
                </a:lnTo>
                <a:lnTo>
                  <a:pt x="162" y="512"/>
                </a:lnTo>
                <a:lnTo>
                  <a:pt x="162" y="514"/>
                </a:lnTo>
                <a:lnTo>
                  <a:pt x="164" y="514"/>
                </a:lnTo>
                <a:lnTo>
                  <a:pt x="164" y="512"/>
                </a:lnTo>
                <a:lnTo>
                  <a:pt x="162" y="512"/>
                </a:lnTo>
                <a:lnTo>
                  <a:pt x="162" y="510"/>
                </a:lnTo>
                <a:lnTo>
                  <a:pt x="164" y="510"/>
                </a:lnTo>
                <a:lnTo>
                  <a:pt x="164" y="508"/>
                </a:lnTo>
                <a:lnTo>
                  <a:pt x="164" y="506"/>
                </a:lnTo>
                <a:lnTo>
                  <a:pt x="166" y="506"/>
                </a:lnTo>
                <a:lnTo>
                  <a:pt x="166" y="504"/>
                </a:lnTo>
                <a:lnTo>
                  <a:pt x="166" y="502"/>
                </a:lnTo>
                <a:lnTo>
                  <a:pt x="166" y="500"/>
                </a:lnTo>
                <a:lnTo>
                  <a:pt x="168" y="500"/>
                </a:lnTo>
                <a:lnTo>
                  <a:pt x="168" y="498"/>
                </a:lnTo>
                <a:lnTo>
                  <a:pt x="168" y="496"/>
                </a:lnTo>
                <a:lnTo>
                  <a:pt x="166" y="496"/>
                </a:lnTo>
                <a:lnTo>
                  <a:pt x="168" y="496"/>
                </a:lnTo>
                <a:lnTo>
                  <a:pt x="168" y="498"/>
                </a:lnTo>
                <a:lnTo>
                  <a:pt x="170" y="498"/>
                </a:lnTo>
                <a:lnTo>
                  <a:pt x="170" y="500"/>
                </a:lnTo>
                <a:lnTo>
                  <a:pt x="170" y="498"/>
                </a:lnTo>
                <a:lnTo>
                  <a:pt x="172" y="498"/>
                </a:lnTo>
                <a:lnTo>
                  <a:pt x="172" y="496"/>
                </a:lnTo>
                <a:lnTo>
                  <a:pt x="174" y="496"/>
                </a:lnTo>
                <a:lnTo>
                  <a:pt x="174" y="498"/>
                </a:lnTo>
                <a:lnTo>
                  <a:pt x="172" y="498"/>
                </a:lnTo>
                <a:lnTo>
                  <a:pt x="172" y="500"/>
                </a:lnTo>
                <a:lnTo>
                  <a:pt x="170" y="500"/>
                </a:lnTo>
                <a:lnTo>
                  <a:pt x="168" y="502"/>
                </a:lnTo>
                <a:lnTo>
                  <a:pt x="166" y="504"/>
                </a:lnTo>
                <a:lnTo>
                  <a:pt x="168" y="504"/>
                </a:lnTo>
                <a:lnTo>
                  <a:pt x="166" y="506"/>
                </a:lnTo>
                <a:lnTo>
                  <a:pt x="168" y="506"/>
                </a:lnTo>
                <a:lnTo>
                  <a:pt x="166" y="508"/>
                </a:lnTo>
                <a:lnTo>
                  <a:pt x="166" y="510"/>
                </a:lnTo>
                <a:lnTo>
                  <a:pt x="166" y="512"/>
                </a:lnTo>
                <a:lnTo>
                  <a:pt x="164" y="512"/>
                </a:lnTo>
                <a:lnTo>
                  <a:pt x="164" y="514"/>
                </a:lnTo>
                <a:lnTo>
                  <a:pt x="164" y="516"/>
                </a:lnTo>
                <a:lnTo>
                  <a:pt x="162" y="516"/>
                </a:lnTo>
                <a:lnTo>
                  <a:pt x="162" y="518"/>
                </a:lnTo>
                <a:lnTo>
                  <a:pt x="164" y="518"/>
                </a:lnTo>
                <a:lnTo>
                  <a:pt x="166" y="520"/>
                </a:lnTo>
                <a:lnTo>
                  <a:pt x="166" y="522"/>
                </a:lnTo>
                <a:lnTo>
                  <a:pt x="166" y="524"/>
                </a:lnTo>
                <a:lnTo>
                  <a:pt x="168" y="524"/>
                </a:lnTo>
                <a:lnTo>
                  <a:pt x="166" y="524"/>
                </a:lnTo>
                <a:lnTo>
                  <a:pt x="168" y="522"/>
                </a:lnTo>
                <a:lnTo>
                  <a:pt x="168" y="520"/>
                </a:lnTo>
                <a:lnTo>
                  <a:pt x="166" y="520"/>
                </a:lnTo>
                <a:lnTo>
                  <a:pt x="168" y="520"/>
                </a:lnTo>
                <a:lnTo>
                  <a:pt x="168" y="518"/>
                </a:lnTo>
                <a:lnTo>
                  <a:pt x="168" y="520"/>
                </a:lnTo>
                <a:lnTo>
                  <a:pt x="170" y="520"/>
                </a:lnTo>
                <a:lnTo>
                  <a:pt x="168" y="520"/>
                </a:lnTo>
                <a:lnTo>
                  <a:pt x="168" y="518"/>
                </a:lnTo>
                <a:lnTo>
                  <a:pt x="170" y="518"/>
                </a:lnTo>
                <a:lnTo>
                  <a:pt x="170" y="520"/>
                </a:lnTo>
                <a:lnTo>
                  <a:pt x="168" y="520"/>
                </a:lnTo>
                <a:lnTo>
                  <a:pt x="168" y="522"/>
                </a:lnTo>
                <a:lnTo>
                  <a:pt x="170" y="522"/>
                </a:lnTo>
                <a:lnTo>
                  <a:pt x="170" y="524"/>
                </a:lnTo>
                <a:lnTo>
                  <a:pt x="170" y="526"/>
                </a:lnTo>
                <a:lnTo>
                  <a:pt x="170" y="528"/>
                </a:lnTo>
                <a:lnTo>
                  <a:pt x="170" y="530"/>
                </a:lnTo>
                <a:lnTo>
                  <a:pt x="172" y="530"/>
                </a:lnTo>
                <a:lnTo>
                  <a:pt x="172" y="532"/>
                </a:lnTo>
                <a:lnTo>
                  <a:pt x="174" y="532"/>
                </a:lnTo>
                <a:lnTo>
                  <a:pt x="174" y="534"/>
                </a:lnTo>
                <a:lnTo>
                  <a:pt x="174" y="536"/>
                </a:lnTo>
                <a:lnTo>
                  <a:pt x="176" y="536"/>
                </a:lnTo>
                <a:lnTo>
                  <a:pt x="176" y="538"/>
                </a:lnTo>
                <a:lnTo>
                  <a:pt x="178" y="540"/>
                </a:lnTo>
                <a:lnTo>
                  <a:pt x="178" y="542"/>
                </a:lnTo>
                <a:lnTo>
                  <a:pt x="180" y="542"/>
                </a:lnTo>
                <a:lnTo>
                  <a:pt x="180" y="544"/>
                </a:lnTo>
                <a:lnTo>
                  <a:pt x="180" y="546"/>
                </a:lnTo>
                <a:lnTo>
                  <a:pt x="182" y="546"/>
                </a:lnTo>
                <a:lnTo>
                  <a:pt x="182" y="548"/>
                </a:lnTo>
                <a:lnTo>
                  <a:pt x="184" y="550"/>
                </a:lnTo>
                <a:lnTo>
                  <a:pt x="184" y="552"/>
                </a:lnTo>
                <a:lnTo>
                  <a:pt x="182" y="552"/>
                </a:lnTo>
                <a:lnTo>
                  <a:pt x="182" y="554"/>
                </a:lnTo>
                <a:lnTo>
                  <a:pt x="180" y="554"/>
                </a:lnTo>
                <a:lnTo>
                  <a:pt x="180" y="556"/>
                </a:lnTo>
                <a:lnTo>
                  <a:pt x="180" y="558"/>
                </a:lnTo>
                <a:lnTo>
                  <a:pt x="180" y="560"/>
                </a:lnTo>
                <a:lnTo>
                  <a:pt x="180" y="562"/>
                </a:lnTo>
                <a:lnTo>
                  <a:pt x="180" y="564"/>
                </a:lnTo>
                <a:lnTo>
                  <a:pt x="178" y="564"/>
                </a:lnTo>
                <a:lnTo>
                  <a:pt x="180" y="566"/>
                </a:lnTo>
                <a:lnTo>
                  <a:pt x="180" y="568"/>
                </a:lnTo>
                <a:lnTo>
                  <a:pt x="182" y="570"/>
                </a:lnTo>
                <a:lnTo>
                  <a:pt x="184" y="570"/>
                </a:lnTo>
                <a:lnTo>
                  <a:pt x="182" y="570"/>
                </a:lnTo>
                <a:lnTo>
                  <a:pt x="182" y="568"/>
                </a:lnTo>
                <a:lnTo>
                  <a:pt x="184" y="568"/>
                </a:lnTo>
                <a:lnTo>
                  <a:pt x="186" y="568"/>
                </a:lnTo>
                <a:lnTo>
                  <a:pt x="188" y="568"/>
                </a:lnTo>
                <a:lnTo>
                  <a:pt x="188" y="566"/>
                </a:lnTo>
                <a:lnTo>
                  <a:pt x="188" y="568"/>
                </a:lnTo>
                <a:lnTo>
                  <a:pt x="190" y="568"/>
                </a:lnTo>
                <a:lnTo>
                  <a:pt x="190" y="570"/>
                </a:lnTo>
                <a:lnTo>
                  <a:pt x="188" y="570"/>
                </a:lnTo>
                <a:lnTo>
                  <a:pt x="188" y="572"/>
                </a:lnTo>
                <a:lnTo>
                  <a:pt x="186" y="572"/>
                </a:lnTo>
                <a:lnTo>
                  <a:pt x="184" y="572"/>
                </a:lnTo>
                <a:lnTo>
                  <a:pt x="184" y="574"/>
                </a:lnTo>
                <a:lnTo>
                  <a:pt x="186" y="574"/>
                </a:lnTo>
                <a:lnTo>
                  <a:pt x="186" y="576"/>
                </a:lnTo>
                <a:lnTo>
                  <a:pt x="186" y="578"/>
                </a:lnTo>
                <a:lnTo>
                  <a:pt x="186" y="580"/>
                </a:lnTo>
                <a:lnTo>
                  <a:pt x="188" y="580"/>
                </a:lnTo>
                <a:lnTo>
                  <a:pt x="188" y="582"/>
                </a:lnTo>
                <a:lnTo>
                  <a:pt x="186" y="582"/>
                </a:lnTo>
                <a:lnTo>
                  <a:pt x="188" y="584"/>
                </a:lnTo>
                <a:lnTo>
                  <a:pt x="188" y="582"/>
                </a:lnTo>
                <a:lnTo>
                  <a:pt x="190" y="582"/>
                </a:lnTo>
                <a:lnTo>
                  <a:pt x="188" y="584"/>
                </a:lnTo>
                <a:lnTo>
                  <a:pt x="186" y="584"/>
                </a:lnTo>
                <a:lnTo>
                  <a:pt x="186" y="586"/>
                </a:lnTo>
                <a:lnTo>
                  <a:pt x="186" y="588"/>
                </a:lnTo>
                <a:lnTo>
                  <a:pt x="186" y="590"/>
                </a:lnTo>
                <a:lnTo>
                  <a:pt x="184" y="590"/>
                </a:lnTo>
                <a:lnTo>
                  <a:pt x="184" y="588"/>
                </a:lnTo>
                <a:lnTo>
                  <a:pt x="182" y="588"/>
                </a:lnTo>
                <a:lnTo>
                  <a:pt x="182" y="590"/>
                </a:lnTo>
                <a:lnTo>
                  <a:pt x="180" y="590"/>
                </a:lnTo>
                <a:lnTo>
                  <a:pt x="178" y="590"/>
                </a:lnTo>
                <a:lnTo>
                  <a:pt x="180" y="590"/>
                </a:lnTo>
                <a:lnTo>
                  <a:pt x="180" y="592"/>
                </a:lnTo>
                <a:lnTo>
                  <a:pt x="182" y="592"/>
                </a:lnTo>
                <a:lnTo>
                  <a:pt x="182" y="590"/>
                </a:lnTo>
                <a:lnTo>
                  <a:pt x="184" y="590"/>
                </a:lnTo>
                <a:lnTo>
                  <a:pt x="186" y="590"/>
                </a:lnTo>
                <a:lnTo>
                  <a:pt x="188" y="590"/>
                </a:lnTo>
                <a:lnTo>
                  <a:pt x="188" y="592"/>
                </a:lnTo>
                <a:lnTo>
                  <a:pt x="188" y="590"/>
                </a:lnTo>
                <a:lnTo>
                  <a:pt x="190" y="590"/>
                </a:lnTo>
                <a:lnTo>
                  <a:pt x="190" y="592"/>
                </a:lnTo>
                <a:lnTo>
                  <a:pt x="188" y="592"/>
                </a:lnTo>
                <a:lnTo>
                  <a:pt x="188" y="594"/>
                </a:lnTo>
                <a:lnTo>
                  <a:pt x="190" y="594"/>
                </a:lnTo>
                <a:lnTo>
                  <a:pt x="190" y="592"/>
                </a:lnTo>
                <a:lnTo>
                  <a:pt x="192" y="592"/>
                </a:lnTo>
                <a:lnTo>
                  <a:pt x="192" y="590"/>
                </a:lnTo>
                <a:lnTo>
                  <a:pt x="194" y="590"/>
                </a:lnTo>
                <a:lnTo>
                  <a:pt x="196" y="588"/>
                </a:lnTo>
                <a:lnTo>
                  <a:pt x="198" y="588"/>
                </a:lnTo>
                <a:lnTo>
                  <a:pt x="196" y="588"/>
                </a:lnTo>
                <a:lnTo>
                  <a:pt x="196" y="586"/>
                </a:lnTo>
                <a:lnTo>
                  <a:pt x="196" y="584"/>
                </a:lnTo>
                <a:lnTo>
                  <a:pt x="198" y="584"/>
                </a:lnTo>
                <a:lnTo>
                  <a:pt x="198" y="582"/>
                </a:lnTo>
                <a:lnTo>
                  <a:pt x="198" y="580"/>
                </a:lnTo>
                <a:lnTo>
                  <a:pt x="198" y="582"/>
                </a:lnTo>
                <a:lnTo>
                  <a:pt x="200" y="582"/>
                </a:lnTo>
                <a:lnTo>
                  <a:pt x="200" y="580"/>
                </a:lnTo>
                <a:lnTo>
                  <a:pt x="200" y="582"/>
                </a:lnTo>
                <a:lnTo>
                  <a:pt x="200" y="580"/>
                </a:lnTo>
                <a:lnTo>
                  <a:pt x="202" y="580"/>
                </a:lnTo>
                <a:lnTo>
                  <a:pt x="204" y="578"/>
                </a:lnTo>
                <a:lnTo>
                  <a:pt x="206" y="576"/>
                </a:lnTo>
                <a:lnTo>
                  <a:pt x="208" y="576"/>
                </a:lnTo>
                <a:lnTo>
                  <a:pt x="208" y="578"/>
                </a:lnTo>
                <a:lnTo>
                  <a:pt x="210" y="576"/>
                </a:lnTo>
                <a:lnTo>
                  <a:pt x="210" y="574"/>
                </a:lnTo>
                <a:lnTo>
                  <a:pt x="212" y="574"/>
                </a:lnTo>
                <a:lnTo>
                  <a:pt x="212" y="572"/>
                </a:lnTo>
                <a:lnTo>
                  <a:pt x="214" y="572"/>
                </a:lnTo>
                <a:lnTo>
                  <a:pt x="214" y="570"/>
                </a:lnTo>
                <a:lnTo>
                  <a:pt x="216" y="570"/>
                </a:lnTo>
                <a:lnTo>
                  <a:pt x="216" y="568"/>
                </a:lnTo>
                <a:lnTo>
                  <a:pt x="218" y="568"/>
                </a:lnTo>
                <a:lnTo>
                  <a:pt x="218" y="566"/>
                </a:lnTo>
                <a:lnTo>
                  <a:pt x="220" y="566"/>
                </a:lnTo>
                <a:lnTo>
                  <a:pt x="220" y="568"/>
                </a:lnTo>
                <a:lnTo>
                  <a:pt x="222" y="568"/>
                </a:lnTo>
                <a:lnTo>
                  <a:pt x="222" y="570"/>
                </a:lnTo>
                <a:lnTo>
                  <a:pt x="220" y="570"/>
                </a:lnTo>
                <a:lnTo>
                  <a:pt x="220" y="572"/>
                </a:lnTo>
                <a:lnTo>
                  <a:pt x="222" y="572"/>
                </a:lnTo>
                <a:lnTo>
                  <a:pt x="222" y="574"/>
                </a:lnTo>
                <a:lnTo>
                  <a:pt x="222" y="572"/>
                </a:lnTo>
                <a:lnTo>
                  <a:pt x="224" y="572"/>
                </a:lnTo>
                <a:lnTo>
                  <a:pt x="224" y="574"/>
                </a:lnTo>
                <a:lnTo>
                  <a:pt x="226" y="574"/>
                </a:lnTo>
                <a:lnTo>
                  <a:pt x="228" y="574"/>
                </a:lnTo>
                <a:lnTo>
                  <a:pt x="228" y="576"/>
                </a:lnTo>
                <a:lnTo>
                  <a:pt x="230" y="576"/>
                </a:lnTo>
                <a:lnTo>
                  <a:pt x="230" y="578"/>
                </a:lnTo>
                <a:lnTo>
                  <a:pt x="232" y="578"/>
                </a:lnTo>
                <a:lnTo>
                  <a:pt x="232" y="576"/>
                </a:lnTo>
                <a:lnTo>
                  <a:pt x="232" y="574"/>
                </a:lnTo>
                <a:lnTo>
                  <a:pt x="234" y="574"/>
                </a:lnTo>
                <a:lnTo>
                  <a:pt x="234" y="572"/>
                </a:lnTo>
                <a:lnTo>
                  <a:pt x="234" y="570"/>
                </a:lnTo>
                <a:lnTo>
                  <a:pt x="236" y="570"/>
                </a:lnTo>
                <a:lnTo>
                  <a:pt x="236" y="572"/>
                </a:lnTo>
                <a:lnTo>
                  <a:pt x="238" y="572"/>
                </a:lnTo>
                <a:lnTo>
                  <a:pt x="236" y="572"/>
                </a:lnTo>
                <a:lnTo>
                  <a:pt x="236" y="574"/>
                </a:lnTo>
                <a:lnTo>
                  <a:pt x="238" y="574"/>
                </a:lnTo>
                <a:lnTo>
                  <a:pt x="240" y="574"/>
                </a:lnTo>
                <a:lnTo>
                  <a:pt x="240" y="576"/>
                </a:lnTo>
                <a:lnTo>
                  <a:pt x="242" y="576"/>
                </a:lnTo>
                <a:lnTo>
                  <a:pt x="242" y="578"/>
                </a:lnTo>
                <a:lnTo>
                  <a:pt x="244" y="578"/>
                </a:lnTo>
                <a:lnTo>
                  <a:pt x="244" y="580"/>
                </a:lnTo>
                <a:lnTo>
                  <a:pt x="246" y="582"/>
                </a:lnTo>
                <a:lnTo>
                  <a:pt x="246" y="584"/>
                </a:lnTo>
                <a:lnTo>
                  <a:pt x="248" y="586"/>
                </a:lnTo>
                <a:lnTo>
                  <a:pt x="250" y="586"/>
                </a:lnTo>
                <a:lnTo>
                  <a:pt x="250" y="588"/>
                </a:lnTo>
                <a:lnTo>
                  <a:pt x="250" y="590"/>
                </a:lnTo>
                <a:lnTo>
                  <a:pt x="252" y="590"/>
                </a:lnTo>
                <a:lnTo>
                  <a:pt x="252" y="588"/>
                </a:lnTo>
                <a:lnTo>
                  <a:pt x="252" y="590"/>
                </a:lnTo>
                <a:lnTo>
                  <a:pt x="254" y="590"/>
                </a:lnTo>
                <a:lnTo>
                  <a:pt x="252" y="592"/>
                </a:lnTo>
                <a:lnTo>
                  <a:pt x="254" y="592"/>
                </a:lnTo>
                <a:lnTo>
                  <a:pt x="256" y="592"/>
                </a:lnTo>
                <a:lnTo>
                  <a:pt x="258" y="592"/>
                </a:lnTo>
                <a:lnTo>
                  <a:pt x="258" y="590"/>
                </a:lnTo>
                <a:lnTo>
                  <a:pt x="260" y="590"/>
                </a:lnTo>
                <a:lnTo>
                  <a:pt x="260" y="588"/>
                </a:lnTo>
                <a:lnTo>
                  <a:pt x="258" y="588"/>
                </a:lnTo>
                <a:lnTo>
                  <a:pt x="258" y="586"/>
                </a:lnTo>
                <a:lnTo>
                  <a:pt x="258" y="584"/>
                </a:lnTo>
                <a:lnTo>
                  <a:pt x="258" y="582"/>
                </a:lnTo>
                <a:lnTo>
                  <a:pt x="256" y="582"/>
                </a:lnTo>
                <a:lnTo>
                  <a:pt x="256" y="580"/>
                </a:lnTo>
                <a:lnTo>
                  <a:pt x="256" y="578"/>
                </a:lnTo>
                <a:lnTo>
                  <a:pt x="254" y="578"/>
                </a:lnTo>
                <a:lnTo>
                  <a:pt x="254" y="576"/>
                </a:lnTo>
                <a:lnTo>
                  <a:pt x="256" y="574"/>
                </a:lnTo>
                <a:lnTo>
                  <a:pt x="254" y="574"/>
                </a:lnTo>
                <a:lnTo>
                  <a:pt x="256" y="574"/>
                </a:lnTo>
                <a:lnTo>
                  <a:pt x="256" y="576"/>
                </a:lnTo>
                <a:lnTo>
                  <a:pt x="254" y="576"/>
                </a:lnTo>
                <a:lnTo>
                  <a:pt x="254" y="578"/>
                </a:lnTo>
                <a:lnTo>
                  <a:pt x="256" y="578"/>
                </a:lnTo>
                <a:lnTo>
                  <a:pt x="256" y="576"/>
                </a:lnTo>
                <a:lnTo>
                  <a:pt x="258" y="576"/>
                </a:lnTo>
                <a:lnTo>
                  <a:pt x="256" y="574"/>
                </a:lnTo>
                <a:lnTo>
                  <a:pt x="256" y="572"/>
                </a:lnTo>
                <a:lnTo>
                  <a:pt x="256" y="570"/>
                </a:lnTo>
                <a:lnTo>
                  <a:pt x="256" y="568"/>
                </a:lnTo>
                <a:lnTo>
                  <a:pt x="256" y="566"/>
                </a:lnTo>
                <a:lnTo>
                  <a:pt x="256" y="564"/>
                </a:lnTo>
                <a:lnTo>
                  <a:pt x="256" y="566"/>
                </a:lnTo>
                <a:lnTo>
                  <a:pt x="256" y="568"/>
                </a:lnTo>
                <a:lnTo>
                  <a:pt x="258" y="568"/>
                </a:lnTo>
                <a:lnTo>
                  <a:pt x="258" y="570"/>
                </a:lnTo>
                <a:lnTo>
                  <a:pt x="260" y="570"/>
                </a:lnTo>
                <a:lnTo>
                  <a:pt x="260" y="568"/>
                </a:lnTo>
                <a:lnTo>
                  <a:pt x="260" y="566"/>
                </a:lnTo>
                <a:lnTo>
                  <a:pt x="262" y="566"/>
                </a:lnTo>
                <a:lnTo>
                  <a:pt x="262" y="564"/>
                </a:lnTo>
                <a:lnTo>
                  <a:pt x="262" y="562"/>
                </a:lnTo>
                <a:lnTo>
                  <a:pt x="264" y="562"/>
                </a:lnTo>
                <a:lnTo>
                  <a:pt x="264" y="560"/>
                </a:lnTo>
                <a:lnTo>
                  <a:pt x="262" y="560"/>
                </a:lnTo>
                <a:lnTo>
                  <a:pt x="262" y="558"/>
                </a:lnTo>
                <a:lnTo>
                  <a:pt x="260" y="558"/>
                </a:lnTo>
                <a:lnTo>
                  <a:pt x="260" y="556"/>
                </a:lnTo>
                <a:lnTo>
                  <a:pt x="260" y="558"/>
                </a:lnTo>
                <a:lnTo>
                  <a:pt x="262" y="558"/>
                </a:lnTo>
                <a:lnTo>
                  <a:pt x="262" y="560"/>
                </a:lnTo>
                <a:lnTo>
                  <a:pt x="264" y="560"/>
                </a:lnTo>
                <a:lnTo>
                  <a:pt x="266" y="560"/>
                </a:lnTo>
                <a:lnTo>
                  <a:pt x="266" y="562"/>
                </a:lnTo>
                <a:lnTo>
                  <a:pt x="268" y="562"/>
                </a:lnTo>
                <a:lnTo>
                  <a:pt x="270" y="562"/>
                </a:lnTo>
                <a:lnTo>
                  <a:pt x="272" y="562"/>
                </a:lnTo>
                <a:lnTo>
                  <a:pt x="272" y="564"/>
                </a:lnTo>
                <a:lnTo>
                  <a:pt x="274" y="564"/>
                </a:lnTo>
                <a:lnTo>
                  <a:pt x="274" y="566"/>
                </a:lnTo>
                <a:lnTo>
                  <a:pt x="274" y="568"/>
                </a:lnTo>
                <a:lnTo>
                  <a:pt x="274" y="566"/>
                </a:lnTo>
                <a:lnTo>
                  <a:pt x="274" y="568"/>
                </a:lnTo>
                <a:lnTo>
                  <a:pt x="272" y="566"/>
                </a:lnTo>
                <a:lnTo>
                  <a:pt x="274" y="566"/>
                </a:lnTo>
                <a:lnTo>
                  <a:pt x="272" y="566"/>
                </a:lnTo>
                <a:lnTo>
                  <a:pt x="272" y="564"/>
                </a:lnTo>
                <a:lnTo>
                  <a:pt x="270" y="564"/>
                </a:lnTo>
                <a:lnTo>
                  <a:pt x="270" y="562"/>
                </a:lnTo>
                <a:lnTo>
                  <a:pt x="268" y="562"/>
                </a:lnTo>
                <a:lnTo>
                  <a:pt x="266" y="562"/>
                </a:lnTo>
                <a:lnTo>
                  <a:pt x="264" y="562"/>
                </a:lnTo>
                <a:lnTo>
                  <a:pt x="264" y="564"/>
                </a:lnTo>
                <a:lnTo>
                  <a:pt x="262" y="564"/>
                </a:lnTo>
                <a:lnTo>
                  <a:pt x="264" y="564"/>
                </a:lnTo>
                <a:lnTo>
                  <a:pt x="264" y="566"/>
                </a:lnTo>
                <a:lnTo>
                  <a:pt x="262" y="566"/>
                </a:lnTo>
                <a:lnTo>
                  <a:pt x="264" y="568"/>
                </a:lnTo>
                <a:lnTo>
                  <a:pt x="262" y="570"/>
                </a:lnTo>
                <a:lnTo>
                  <a:pt x="262" y="572"/>
                </a:lnTo>
                <a:lnTo>
                  <a:pt x="262" y="574"/>
                </a:lnTo>
                <a:lnTo>
                  <a:pt x="264" y="574"/>
                </a:lnTo>
                <a:lnTo>
                  <a:pt x="266" y="574"/>
                </a:lnTo>
                <a:lnTo>
                  <a:pt x="266" y="576"/>
                </a:lnTo>
                <a:lnTo>
                  <a:pt x="268" y="576"/>
                </a:lnTo>
                <a:lnTo>
                  <a:pt x="268" y="578"/>
                </a:lnTo>
                <a:lnTo>
                  <a:pt x="268" y="580"/>
                </a:lnTo>
                <a:lnTo>
                  <a:pt x="270" y="580"/>
                </a:lnTo>
                <a:lnTo>
                  <a:pt x="272" y="582"/>
                </a:lnTo>
                <a:lnTo>
                  <a:pt x="272" y="580"/>
                </a:lnTo>
                <a:lnTo>
                  <a:pt x="274" y="580"/>
                </a:lnTo>
                <a:lnTo>
                  <a:pt x="276" y="578"/>
                </a:lnTo>
                <a:lnTo>
                  <a:pt x="278" y="578"/>
                </a:lnTo>
                <a:lnTo>
                  <a:pt x="278" y="576"/>
                </a:lnTo>
                <a:lnTo>
                  <a:pt x="280" y="576"/>
                </a:lnTo>
                <a:lnTo>
                  <a:pt x="280" y="574"/>
                </a:lnTo>
                <a:lnTo>
                  <a:pt x="282" y="574"/>
                </a:lnTo>
                <a:lnTo>
                  <a:pt x="284" y="574"/>
                </a:lnTo>
                <a:lnTo>
                  <a:pt x="284" y="572"/>
                </a:lnTo>
                <a:lnTo>
                  <a:pt x="286" y="572"/>
                </a:lnTo>
                <a:lnTo>
                  <a:pt x="288" y="570"/>
                </a:lnTo>
                <a:lnTo>
                  <a:pt x="290" y="568"/>
                </a:lnTo>
                <a:lnTo>
                  <a:pt x="292" y="568"/>
                </a:lnTo>
                <a:lnTo>
                  <a:pt x="294" y="568"/>
                </a:lnTo>
                <a:lnTo>
                  <a:pt x="294" y="566"/>
                </a:lnTo>
                <a:lnTo>
                  <a:pt x="296" y="566"/>
                </a:lnTo>
                <a:lnTo>
                  <a:pt x="296" y="564"/>
                </a:lnTo>
                <a:lnTo>
                  <a:pt x="296" y="562"/>
                </a:lnTo>
                <a:lnTo>
                  <a:pt x="298" y="562"/>
                </a:lnTo>
                <a:lnTo>
                  <a:pt x="298" y="560"/>
                </a:lnTo>
                <a:lnTo>
                  <a:pt x="300" y="560"/>
                </a:lnTo>
                <a:lnTo>
                  <a:pt x="300" y="558"/>
                </a:lnTo>
                <a:lnTo>
                  <a:pt x="300" y="556"/>
                </a:lnTo>
                <a:lnTo>
                  <a:pt x="300" y="554"/>
                </a:lnTo>
                <a:lnTo>
                  <a:pt x="302" y="554"/>
                </a:lnTo>
                <a:lnTo>
                  <a:pt x="302" y="552"/>
                </a:lnTo>
                <a:lnTo>
                  <a:pt x="302" y="554"/>
                </a:lnTo>
                <a:lnTo>
                  <a:pt x="300" y="554"/>
                </a:lnTo>
                <a:lnTo>
                  <a:pt x="300" y="556"/>
                </a:lnTo>
                <a:lnTo>
                  <a:pt x="300" y="558"/>
                </a:lnTo>
                <a:lnTo>
                  <a:pt x="302" y="558"/>
                </a:lnTo>
                <a:lnTo>
                  <a:pt x="300" y="558"/>
                </a:lnTo>
                <a:lnTo>
                  <a:pt x="300" y="560"/>
                </a:lnTo>
                <a:lnTo>
                  <a:pt x="300" y="562"/>
                </a:lnTo>
                <a:lnTo>
                  <a:pt x="298" y="562"/>
                </a:lnTo>
                <a:lnTo>
                  <a:pt x="298" y="564"/>
                </a:lnTo>
                <a:lnTo>
                  <a:pt x="298" y="566"/>
                </a:lnTo>
                <a:lnTo>
                  <a:pt x="298" y="568"/>
                </a:lnTo>
                <a:lnTo>
                  <a:pt x="298" y="570"/>
                </a:lnTo>
                <a:lnTo>
                  <a:pt x="298" y="572"/>
                </a:lnTo>
                <a:lnTo>
                  <a:pt x="300" y="572"/>
                </a:lnTo>
                <a:lnTo>
                  <a:pt x="298" y="572"/>
                </a:lnTo>
                <a:lnTo>
                  <a:pt x="298" y="574"/>
                </a:lnTo>
                <a:lnTo>
                  <a:pt x="296" y="574"/>
                </a:lnTo>
                <a:lnTo>
                  <a:pt x="296" y="576"/>
                </a:lnTo>
                <a:lnTo>
                  <a:pt x="294" y="576"/>
                </a:lnTo>
                <a:lnTo>
                  <a:pt x="294" y="578"/>
                </a:lnTo>
                <a:lnTo>
                  <a:pt x="292" y="580"/>
                </a:lnTo>
                <a:lnTo>
                  <a:pt x="292" y="582"/>
                </a:lnTo>
                <a:lnTo>
                  <a:pt x="290" y="582"/>
                </a:lnTo>
                <a:lnTo>
                  <a:pt x="290" y="584"/>
                </a:lnTo>
                <a:lnTo>
                  <a:pt x="288" y="584"/>
                </a:lnTo>
                <a:lnTo>
                  <a:pt x="288" y="586"/>
                </a:lnTo>
                <a:lnTo>
                  <a:pt x="288" y="588"/>
                </a:lnTo>
                <a:lnTo>
                  <a:pt x="288" y="590"/>
                </a:lnTo>
                <a:lnTo>
                  <a:pt x="288" y="592"/>
                </a:lnTo>
                <a:lnTo>
                  <a:pt x="288" y="594"/>
                </a:lnTo>
                <a:lnTo>
                  <a:pt x="290" y="596"/>
                </a:lnTo>
                <a:lnTo>
                  <a:pt x="292" y="596"/>
                </a:lnTo>
                <a:lnTo>
                  <a:pt x="294" y="596"/>
                </a:lnTo>
                <a:lnTo>
                  <a:pt x="296" y="596"/>
                </a:lnTo>
                <a:lnTo>
                  <a:pt x="298" y="596"/>
                </a:lnTo>
                <a:lnTo>
                  <a:pt x="298" y="598"/>
                </a:lnTo>
                <a:lnTo>
                  <a:pt x="298" y="596"/>
                </a:lnTo>
                <a:lnTo>
                  <a:pt x="296" y="596"/>
                </a:lnTo>
                <a:lnTo>
                  <a:pt x="296" y="598"/>
                </a:lnTo>
                <a:lnTo>
                  <a:pt x="296" y="596"/>
                </a:lnTo>
                <a:lnTo>
                  <a:pt x="294" y="596"/>
                </a:lnTo>
                <a:lnTo>
                  <a:pt x="292" y="596"/>
                </a:lnTo>
                <a:lnTo>
                  <a:pt x="292" y="598"/>
                </a:lnTo>
                <a:lnTo>
                  <a:pt x="290" y="600"/>
                </a:lnTo>
                <a:lnTo>
                  <a:pt x="290" y="598"/>
                </a:lnTo>
                <a:lnTo>
                  <a:pt x="290" y="600"/>
                </a:lnTo>
                <a:lnTo>
                  <a:pt x="288" y="600"/>
                </a:lnTo>
                <a:lnTo>
                  <a:pt x="288" y="602"/>
                </a:lnTo>
                <a:lnTo>
                  <a:pt x="288" y="604"/>
                </a:lnTo>
                <a:lnTo>
                  <a:pt x="288" y="606"/>
                </a:lnTo>
                <a:lnTo>
                  <a:pt x="288" y="608"/>
                </a:lnTo>
                <a:lnTo>
                  <a:pt x="288" y="610"/>
                </a:lnTo>
                <a:lnTo>
                  <a:pt x="288" y="612"/>
                </a:lnTo>
                <a:lnTo>
                  <a:pt x="288" y="614"/>
                </a:lnTo>
                <a:lnTo>
                  <a:pt x="288" y="616"/>
                </a:lnTo>
                <a:lnTo>
                  <a:pt x="288" y="618"/>
                </a:lnTo>
                <a:lnTo>
                  <a:pt x="288" y="620"/>
                </a:lnTo>
                <a:lnTo>
                  <a:pt x="288" y="622"/>
                </a:lnTo>
                <a:lnTo>
                  <a:pt x="288" y="624"/>
                </a:lnTo>
                <a:lnTo>
                  <a:pt x="290" y="624"/>
                </a:lnTo>
                <a:lnTo>
                  <a:pt x="292" y="624"/>
                </a:lnTo>
                <a:lnTo>
                  <a:pt x="292" y="626"/>
                </a:lnTo>
                <a:lnTo>
                  <a:pt x="292" y="628"/>
                </a:lnTo>
                <a:lnTo>
                  <a:pt x="292" y="630"/>
                </a:lnTo>
                <a:lnTo>
                  <a:pt x="294" y="628"/>
                </a:lnTo>
                <a:lnTo>
                  <a:pt x="294" y="630"/>
                </a:lnTo>
                <a:lnTo>
                  <a:pt x="296" y="630"/>
                </a:lnTo>
                <a:lnTo>
                  <a:pt x="296" y="628"/>
                </a:lnTo>
                <a:lnTo>
                  <a:pt x="294" y="628"/>
                </a:lnTo>
                <a:lnTo>
                  <a:pt x="294" y="626"/>
                </a:lnTo>
                <a:lnTo>
                  <a:pt x="296" y="626"/>
                </a:lnTo>
                <a:lnTo>
                  <a:pt x="296" y="628"/>
                </a:lnTo>
                <a:lnTo>
                  <a:pt x="296" y="630"/>
                </a:lnTo>
                <a:lnTo>
                  <a:pt x="294" y="630"/>
                </a:lnTo>
                <a:lnTo>
                  <a:pt x="292" y="630"/>
                </a:lnTo>
                <a:lnTo>
                  <a:pt x="290" y="630"/>
                </a:lnTo>
                <a:lnTo>
                  <a:pt x="290" y="628"/>
                </a:lnTo>
                <a:lnTo>
                  <a:pt x="290" y="626"/>
                </a:lnTo>
                <a:lnTo>
                  <a:pt x="288" y="626"/>
                </a:lnTo>
                <a:lnTo>
                  <a:pt x="288" y="628"/>
                </a:lnTo>
                <a:lnTo>
                  <a:pt x="286" y="628"/>
                </a:lnTo>
                <a:lnTo>
                  <a:pt x="284" y="630"/>
                </a:lnTo>
                <a:lnTo>
                  <a:pt x="284" y="632"/>
                </a:lnTo>
                <a:lnTo>
                  <a:pt x="282" y="632"/>
                </a:lnTo>
                <a:lnTo>
                  <a:pt x="282" y="634"/>
                </a:lnTo>
                <a:lnTo>
                  <a:pt x="282" y="636"/>
                </a:lnTo>
                <a:lnTo>
                  <a:pt x="280" y="636"/>
                </a:lnTo>
                <a:lnTo>
                  <a:pt x="282" y="636"/>
                </a:lnTo>
                <a:lnTo>
                  <a:pt x="280" y="636"/>
                </a:lnTo>
                <a:lnTo>
                  <a:pt x="280" y="638"/>
                </a:lnTo>
                <a:lnTo>
                  <a:pt x="280" y="636"/>
                </a:lnTo>
                <a:lnTo>
                  <a:pt x="280" y="638"/>
                </a:lnTo>
                <a:lnTo>
                  <a:pt x="278" y="638"/>
                </a:lnTo>
                <a:lnTo>
                  <a:pt x="276" y="640"/>
                </a:lnTo>
                <a:lnTo>
                  <a:pt x="276" y="642"/>
                </a:lnTo>
                <a:lnTo>
                  <a:pt x="274" y="642"/>
                </a:lnTo>
                <a:lnTo>
                  <a:pt x="274" y="644"/>
                </a:lnTo>
                <a:lnTo>
                  <a:pt x="272" y="646"/>
                </a:lnTo>
                <a:lnTo>
                  <a:pt x="272" y="648"/>
                </a:lnTo>
                <a:lnTo>
                  <a:pt x="272" y="650"/>
                </a:lnTo>
                <a:lnTo>
                  <a:pt x="270" y="650"/>
                </a:lnTo>
                <a:lnTo>
                  <a:pt x="270" y="652"/>
                </a:lnTo>
                <a:lnTo>
                  <a:pt x="268" y="654"/>
                </a:lnTo>
                <a:lnTo>
                  <a:pt x="268" y="656"/>
                </a:lnTo>
                <a:lnTo>
                  <a:pt x="270" y="656"/>
                </a:lnTo>
                <a:lnTo>
                  <a:pt x="270" y="658"/>
                </a:lnTo>
                <a:lnTo>
                  <a:pt x="270" y="660"/>
                </a:lnTo>
                <a:lnTo>
                  <a:pt x="270" y="662"/>
                </a:lnTo>
                <a:lnTo>
                  <a:pt x="270" y="664"/>
                </a:lnTo>
                <a:lnTo>
                  <a:pt x="272" y="664"/>
                </a:lnTo>
                <a:lnTo>
                  <a:pt x="272" y="666"/>
                </a:lnTo>
                <a:lnTo>
                  <a:pt x="270" y="666"/>
                </a:lnTo>
                <a:lnTo>
                  <a:pt x="270" y="664"/>
                </a:lnTo>
                <a:lnTo>
                  <a:pt x="268" y="664"/>
                </a:lnTo>
                <a:lnTo>
                  <a:pt x="268" y="666"/>
                </a:lnTo>
                <a:lnTo>
                  <a:pt x="266" y="664"/>
                </a:lnTo>
                <a:lnTo>
                  <a:pt x="264" y="664"/>
                </a:lnTo>
                <a:lnTo>
                  <a:pt x="264" y="662"/>
                </a:lnTo>
                <a:lnTo>
                  <a:pt x="264" y="664"/>
                </a:lnTo>
                <a:lnTo>
                  <a:pt x="264" y="666"/>
                </a:lnTo>
                <a:lnTo>
                  <a:pt x="262" y="666"/>
                </a:lnTo>
                <a:lnTo>
                  <a:pt x="262" y="664"/>
                </a:lnTo>
                <a:lnTo>
                  <a:pt x="264" y="662"/>
                </a:lnTo>
                <a:lnTo>
                  <a:pt x="262" y="662"/>
                </a:lnTo>
                <a:lnTo>
                  <a:pt x="262" y="664"/>
                </a:lnTo>
                <a:lnTo>
                  <a:pt x="260" y="666"/>
                </a:lnTo>
                <a:lnTo>
                  <a:pt x="258" y="666"/>
                </a:lnTo>
                <a:lnTo>
                  <a:pt x="258" y="668"/>
                </a:lnTo>
                <a:lnTo>
                  <a:pt x="258" y="670"/>
                </a:lnTo>
                <a:lnTo>
                  <a:pt x="256" y="670"/>
                </a:lnTo>
                <a:lnTo>
                  <a:pt x="256" y="672"/>
                </a:lnTo>
                <a:lnTo>
                  <a:pt x="254" y="672"/>
                </a:lnTo>
                <a:lnTo>
                  <a:pt x="254" y="674"/>
                </a:lnTo>
                <a:lnTo>
                  <a:pt x="252" y="674"/>
                </a:lnTo>
                <a:lnTo>
                  <a:pt x="250" y="676"/>
                </a:lnTo>
                <a:lnTo>
                  <a:pt x="250" y="674"/>
                </a:lnTo>
                <a:lnTo>
                  <a:pt x="252" y="674"/>
                </a:lnTo>
                <a:lnTo>
                  <a:pt x="250" y="674"/>
                </a:lnTo>
                <a:lnTo>
                  <a:pt x="248" y="676"/>
                </a:lnTo>
                <a:lnTo>
                  <a:pt x="246" y="678"/>
                </a:lnTo>
                <a:lnTo>
                  <a:pt x="244" y="678"/>
                </a:lnTo>
                <a:lnTo>
                  <a:pt x="244" y="680"/>
                </a:lnTo>
                <a:lnTo>
                  <a:pt x="242" y="682"/>
                </a:lnTo>
                <a:lnTo>
                  <a:pt x="242" y="684"/>
                </a:lnTo>
                <a:lnTo>
                  <a:pt x="240" y="684"/>
                </a:lnTo>
                <a:lnTo>
                  <a:pt x="240" y="686"/>
                </a:lnTo>
                <a:lnTo>
                  <a:pt x="238" y="686"/>
                </a:lnTo>
                <a:lnTo>
                  <a:pt x="236" y="688"/>
                </a:lnTo>
                <a:lnTo>
                  <a:pt x="236" y="690"/>
                </a:lnTo>
                <a:lnTo>
                  <a:pt x="234" y="690"/>
                </a:lnTo>
                <a:lnTo>
                  <a:pt x="234" y="692"/>
                </a:lnTo>
                <a:lnTo>
                  <a:pt x="234" y="694"/>
                </a:lnTo>
                <a:lnTo>
                  <a:pt x="232" y="694"/>
                </a:lnTo>
                <a:lnTo>
                  <a:pt x="232" y="696"/>
                </a:lnTo>
                <a:lnTo>
                  <a:pt x="232" y="698"/>
                </a:lnTo>
                <a:lnTo>
                  <a:pt x="232" y="700"/>
                </a:lnTo>
                <a:lnTo>
                  <a:pt x="232" y="702"/>
                </a:lnTo>
                <a:lnTo>
                  <a:pt x="230" y="704"/>
                </a:lnTo>
                <a:lnTo>
                  <a:pt x="230" y="706"/>
                </a:lnTo>
                <a:lnTo>
                  <a:pt x="232" y="706"/>
                </a:lnTo>
                <a:lnTo>
                  <a:pt x="232" y="708"/>
                </a:lnTo>
                <a:lnTo>
                  <a:pt x="230" y="708"/>
                </a:lnTo>
                <a:lnTo>
                  <a:pt x="232" y="708"/>
                </a:lnTo>
                <a:lnTo>
                  <a:pt x="234" y="710"/>
                </a:lnTo>
                <a:lnTo>
                  <a:pt x="236" y="710"/>
                </a:lnTo>
                <a:lnTo>
                  <a:pt x="238" y="710"/>
                </a:lnTo>
                <a:lnTo>
                  <a:pt x="238" y="712"/>
                </a:lnTo>
                <a:lnTo>
                  <a:pt x="238" y="714"/>
                </a:lnTo>
                <a:lnTo>
                  <a:pt x="240" y="714"/>
                </a:lnTo>
                <a:lnTo>
                  <a:pt x="238" y="714"/>
                </a:lnTo>
                <a:lnTo>
                  <a:pt x="236" y="714"/>
                </a:lnTo>
                <a:lnTo>
                  <a:pt x="234" y="714"/>
                </a:lnTo>
                <a:lnTo>
                  <a:pt x="234" y="712"/>
                </a:lnTo>
                <a:lnTo>
                  <a:pt x="232" y="712"/>
                </a:lnTo>
                <a:lnTo>
                  <a:pt x="232" y="710"/>
                </a:lnTo>
                <a:lnTo>
                  <a:pt x="232" y="712"/>
                </a:lnTo>
                <a:lnTo>
                  <a:pt x="230" y="712"/>
                </a:lnTo>
                <a:lnTo>
                  <a:pt x="228" y="712"/>
                </a:lnTo>
                <a:lnTo>
                  <a:pt x="226" y="712"/>
                </a:lnTo>
                <a:lnTo>
                  <a:pt x="226" y="714"/>
                </a:lnTo>
                <a:lnTo>
                  <a:pt x="226" y="716"/>
                </a:lnTo>
                <a:lnTo>
                  <a:pt x="228" y="716"/>
                </a:lnTo>
                <a:lnTo>
                  <a:pt x="230" y="716"/>
                </a:lnTo>
                <a:lnTo>
                  <a:pt x="230" y="718"/>
                </a:lnTo>
                <a:lnTo>
                  <a:pt x="230" y="720"/>
                </a:lnTo>
                <a:lnTo>
                  <a:pt x="228" y="720"/>
                </a:lnTo>
                <a:lnTo>
                  <a:pt x="228" y="718"/>
                </a:lnTo>
                <a:lnTo>
                  <a:pt x="226" y="716"/>
                </a:lnTo>
                <a:lnTo>
                  <a:pt x="226" y="718"/>
                </a:lnTo>
                <a:lnTo>
                  <a:pt x="224" y="716"/>
                </a:lnTo>
                <a:lnTo>
                  <a:pt x="224" y="714"/>
                </a:lnTo>
                <a:lnTo>
                  <a:pt x="222" y="714"/>
                </a:lnTo>
                <a:lnTo>
                  <a:pt x="222" y="712"/>
                </a:lnTo>
                <a:lnTo>
                  <a:pt x="220" y="712"/>
                </a:lnTo>
                <a:lnTo>
                  <a:pt x="220" y="710"/>
                </a:lnTo>
                <a:lnTo>
                  <a:pt x="222" y="710"/>
                </a:lnTo>
                <a:lnTo>
                  <a:pt x="222" y="708"/>
                </a:lnTo>
                <a:lnTo>
                  <a:pt x="224" y="708"/>
                </a:lnTo>
                <a:lnTo>
                  <a:pt x="224" y="710"/>
                </a:lnTo>
                <a:lnTo>
                  <a:pt x="224" y="708"/>
                </a:lnTo>
                <a:lnTo>
                  <a:pt x="224" y="706"/>
                </a:lnTo>
                <a:lnTo>
                  <a:pt x="222" y="706"/>
                </a:lnTo>
                <a:lnTo>
                  <a:pt x="222" y="708"/>
                </a:lnTo>
                <a:lnTo>
                  <a:pt x="220" y="708"/>
                </a:lnTo>
                <a:lnTo>
                  <a:pt x="220" y="710"/>
                </a:lnTo>
                <a:lnTo>
                  <a:pt x="218" y="710"/>
                </a:lnTo>
                <a:lnTo>
                  <a:pt x="218" y="708"/>
                </a:lnTo>
                <a:lnTo>
                  <a:pt x="218" y="710"/>
                </a:lnTo>
                <a:lnTo>
                  <a:pt x="216" y="710"/>
                </a:lnTo>
                <a:lnTo>
                  <a:pt x="214" y="710"/>
                </a:lnTo>
                <a:lnTo>
                  <a:pt x="212" y="710"/>
                </a:lnTo>
                <a:lnTo>
                  <a:pt x="212" y="708"/>
                </a:lnTo>
                <a:lnTo>
                  <a:pt x="214" y="708"/>
                </a:lnTo>
                <a:lnTo>
                  <a:pt x="216" y="708"/>
                </a:lnTo>
                <a:lnTo>
                  <a:pt x="216" y="706"/>
                </a:lnTo>
                <a:lnTo>
                  <a:pt x="214" y="708"/>
                </a:lnTo>
                <a:lnTo>
                  <a:pt x="212" y="708"/>
                </a:lnTo>
                <a:lnTo>
                  <a:pt x="212" y="710"/>
                </a:lnTo>
                <a:lnTo>
                  <a:pt x="210" y="710"/>
                </a:lnTo>
                <a:lnTo>
                  <a:pt x="208" y="712"/>
                </a:lnTo>
                <a:lnTo>
                  <a:pt x="206" y="712"/>
                </a:lnTo>
                <a:lnTo>
                  <a:pt x="204" y="712"/>
                </a:lnTo>
                <a:lnTo>
                  <a:pt x="204" y="714"/>
                </a:lnTo>
                <a:lnTo>
                  <a:pt x="204" y="712"/>
                </a:lnTo>
                <a:lnTo>
                  <a:pt x="202" y="714"/>
                </a:lnTo>
                <a:lnTo>
                  <a:pt x="200" y="716"/>
                </a:lnTo>
                <a:lnTo>
                  <a:pt x="198" y="718"/>
                </a:lnTo>
                <a:lnTo>
                  <a:pt x="198" y="720"/>
                </a:lnTo>
                <a:lnTo>
                  <a:pt x="196" y="720"/>
                </a:lnTo>
                <a:lnTo>
                  <a:pt x="196" y="722"/>
                </a:lnTo>
                <a:lnTo>
                  <a:pt x="194" y="722"/>
                </a:lnTo>
                <a:lnTo>
                  <a:pt x="194" y="724"/>
                </a:lnTo>
                <a:lnTo>
                  <a:pt x="192" y="724"/>
                </a:lnTo>
                <a:lnTo>
                  <a:pt x="192" y="726"/>
                </a:lnTo>
                <a:lnTo>
                  <a:pt x="192" y="728"/>
                </a:lnTo>
                <a:lnTo>
                  <a:pt x="190" y="728"/>
                </a:lnTo>
                <a:lnTo>
                  <a:pt x="190" y="730"/>
                </a:lnTo>
                <a:lnTo>
                  <a:pt x="188" y="732"/>
                </a:lnTo>
                <a:lnTo>
                  <a:pt x="188" y="734"/>
                </a:lnTo>
                <a:lnTo>
                  <a:pt x="186" y="736"/>
                </a:lnTo>
                <a:lnTo>
                  <a:pt x="188" y="736"/>
                </a:lnTo>
                <a:lnTo>
                  <a:pt x="188" y="738"/>
                </a:lnTo>
                <a:lnTo>
                  <a:pt x="188" y="740"/>
                </a:lnTo>
                <a:lnTo>
                  <a:pt x="186" y="740"/>
                </a:lnTo>
                <a:lnTo>
                  <a:pt x="184" y="740"/>
                </a:lnTo>
                <a:lnTo>
                  <a:pt x="184" y="742"/>
                </a:lnTo>
                <a:lnTo>
                  <a:pt x="182" y="742"/>
                </a:lnTo>
                <a:lnTo>
                  <a:pt x="182" y="744"/>
                </a:lnTo>
                <a:lnTo>
                  <a:pt x="182" y="742"/>
                </a:lnTo>
                <a:lnTo>
                  <a:pt x="182" y="744"/>
                </a:lnTo>
                <a:lnTo>
                  <a:pt x="180" y="744"/>
                </a:lnTo>
                <a:lnTo>
                  <a:pt x="180" y="746"/>
                </a:lnTo>
                <a:lnTo>
                  <a:pt x="182" y="746"/>
                </a:lnTo>
                <a:lnTo>
                  <a:pt x="180" y="748"/>
                </a:lnTo>
                <a:lnTo>
                  <a:pt x="180" y="750"/>
                </a:lnTo>
                <a:lnTo>
                  <a:pt x="178" y="750"/>
                </a:lnTo>
                <a:lnTo>
                  <a:pt x="178" y="748"/>
                </a:lnTo>
                <a:lnTo>
                  <a:pt x="178" y="750"/>
                </a:lnTo>
                <a:lnTo>
                  <a:pt x="176" y="750"/>
                </a:lnTo>
                <a:lnTo>
                  <a:pt x="176" y="748"/>
                </a:lnTo>
                <a:lnTo>
                  <a:pt x="178" y="748"/>
                </a:lnTo>
                <a:lnTo>
                  <a:pt x="178" y="746"/>
                </a:lnTo>
                <a:lnTo>
                  <a:pt x="176" y="746"/>
                </a:lnTo>
                <a:lnTo>
                  <a:pt x="176" y="748"/>
                </a:lnTo>
                <a:lnTo>
                  <a:pt x="174" y="750"/>
                </a:lnTo>
                <a:lnTo>
                  <a:pt x="172" y="750"/>
                </a:lnTo>
                <a:lnTo>
                  <a:pt x="172" y="752"/>
                </a:lnTo>
                <a:lnTo>
                  <a:pt x="170" y="752"/>
                </a:lnTo>
                <a:lnTo>
                  <a:pt x="170" y="754"/>
                </a:lnTo>
                <a:lnTo>
                  <a:pt x="172" y="754"/>
                </a:lnTo>
                <a:lnTo>
                  <a:pt x="172" y="756"/>
                </a:lnTo>
                <a:lnTo>
                  <a:pt x="172" y="758"/>
                </a:lnTo>
                <a:lnTo>
                  <a:pt x="172" y="760"/>
                </a:lnTo>
                <a:lnTo>
                  <a:pt x="174" y="760"/>
                </a:lnTo>
                <a:lnTo>
                  <a:pt x="172" y="760"/>
                </a:lnTo>
                <a:lnTo>
                  <a:pt x="170" y="762"/>
                </a:lnTo>
                <a:lnTo>
                  <a:pt x="172" y="762"/>
                </a:lnTo>
                <a:lnTo>
                  <a:pt x="172" y="764"/>
                </a:lnTo>
                <a:lnTo>
                  <a:pt x="170" y="764"/>
                </a:lnTo>
                <a:lnTo>
                  <a:pt x="170" y="766"/>
                </a:lnTo>
                <a:lnTo>
                  <a:pt x="172" y="766"/>
                </a:lnTo>
                <a:lnTo>
                  <a:pt x="174" y="766"/>
                </a:lnTo>
                <a:lnTo>
                  <a:pt x="174" y="764"/>
                </a:lnTo>
                <a:lnTo>
                  <a:pt x="176" y="764"/>
                </a:lnTo>
                <a:lnTo>
                  <a:pt x="176" y="762"/>
                </a:lnTo>
                <a:lnTo>
                  <a:pt x="178" y="762"/>
                </a:lnTo>
                <a:lnTo>
                  <a:pt x="178" y="760"/>
                </a:lnTo>
                <a:lnTo>
                  <a:pt x="178" y="758"/>
                </a:lnTo>
                <a:lnTo>
                  <a:pt x="176" y="758"/>
                </a:lnTo>
                <a:lnTo>
                  <a:pt x="174" y="758"/>
                </a:lnTo>
                <a:lnTo>
                  <a:pt x="174" y="756"/>
                </a:lnTo>
                <a:lnTo>
                  <a:pt x="174" y="754"/>
                </a:lnTo>
                <a:lnTo>
                  <a:pt x="172" y="754"/>
                </a:lnTo>
                <a:lnTo>
                  <a:pt x="174" y="754"/>
                </a:lnTo>
                <a:lnTo>
                  <a:pt x="174" y="752"/>
                </a:lnTo>
                <a:lnTo>
                  <a:pt x="176" y="752"/>
                </a:lnTo>
                <a:lnTo>
                  <a:pt x="174" y="752"/>
                </a:lnTo>
                <a:lnTo>
                  <a:pt x="174" y="754"/>
                </a:lnTo>
                <a:lnTo>
                  <a:pt x="176" y="752"/>
                </a:lnTo>
                <a:lnTo>
                  <a:pt x="178" y="754"/>
                </a:lnTo>
                <a:lnTo>
                  <a:pt x="178" y="756"/>
                </a:lnTo>
                <a:lnTo>
                  <a:pt x="180" y="756"/>
                </a:lnTo>
                <a:lnTo>
                  <a:pt x="180" y="758"/>
                </a:lnTo>
                <a:lnTo>
                  <a:pt x="180" y="760"/>
                </a:lnTo>
                <a:lnTo>
                  <a:pt x="182" y="760"/>
                </a:lnTo>
                <a:lnTo>
                  <a:pt x="184" y="760"/>
                </a:lnTo>
                <a:lnTo>
                  <a:pt x="186" y="758"/>
                </a:lnTo>
                <a:lnTo>
                  <a:pt x="186" y="756"/>
                </a:lnTo>
                <a:lnTo>
                  <a:pt x="186" y="754"/>
                </a:lnTo>
                <a:lnTo>
                  <a:pt x="188" y="754"/>
                </a:lnTo>
                <a:lnTo>
                  <a:pt x="188" y="756"/>
                </a:lnTo>
                <a:lnTo>
                  <a:pt x="186" y="756"/>
                </a:lnTo>
                <a:lnTo>
                  <a:pt x="188" y="756"/>
                </a:lnTo>
                <a:lnTo>
                  <a:pt x="188" y="758"/>
                </a:lnTo>
                <a:lnTo>
                  <a:pt x="190" y="758"/>
                </a:lnTo>
                <a:lnTo>
                  <a:pt x="188" y="756"/>
                </a:lnTo>
                <a:lnTo>
                  <a:pt x="188" y="754"/>
                </a:lnTo>
                <a:lnTo>
                  <a:pt x="188" y="752"/>
                </a:lnTo>
                <a:lnTo>
                  <a:pt x="188" y="754"/>
                </a:lnTo>
                <a:lnTo>
                  <a:pt x="186" y="754"/>
                </a:lnTo>
                <a:lnTo>
                  <a:pt x="186" y="752"/>
                </a:lnTo>
                <a:lnTo>
                  <a:pt x="186" y="750"/>
                </a:lnTo>
                <a:lnTo>
                  <a:pt x="188" y="750"/>
                </a:lnTo>
                <a:lnTo>
                  <a:pt x="188" y="748"/>
                </a:lnTo>
                <a:lnTo>
                  <a:pt x="186" y="748"/>
                </a:lnTo>
                <a:lnTo>
                  <a:pt x="184" y="748"/>
                </a:lnTo>
                <a:lnTo>
                  <a:pt x="184" y="746"/>
                </a:lnTo>
                <a:lnTo>
                  <a:pt x="184" y="744"/>
                </a:lnTo>
                <a:lnTo>
                  <a:pt x="186" y="744"/>
                </a:lnTo>
                <a:lnTo>
                  <a:pt x="186" y="742"/>
                </a:lnTo>
                <a:lnTo>
                  <a:pt x="188" y="742"/>
                </a:lnTo>
                <a:lnTo>
                  <a:pt x="188" y="744"/>
                </a:lnTo>
                <a:lnTo>
                  <a:pt x="186" y="744"/>
                </a:lnTo>
                <a:lnTo>
                  <a:pt x="188" y="744"/>
                </a:lnTo>
                <a:lnTo>
                  <a:pt x="188" y="746"/>
                </a:lnTo>
                <a:lnTo>
                  <a:pt x="190" y="746"/>
                </a:lnTo>
                <a:lnTo>
                  <a:pt x="190" y="748"/>
                </a:lnTo>
                <a:lnTo>
                  <a:pt x="192" y="750"/>
                </a:lnTo>
                <a:lnTo>
                  <a:pt x="194" y="750"/>
                </a:lnTo>
                <a:lnTo>
                  <a:pt x="192" y="752"/>
                </a:lnTo>
                <a:lnTo>
                  <a:pt x="190" y="750"/>
                </a:lnTo>
                <a:lnTo>
                  <a:pt x="190" y="752"/>
                </a:lnTo>
                <a:lnTo>
                  <a:pt x="190" y="754"/>
                </a:lnTo>
                <a:lnTo>
                  <a:pt x="192" y="754"/>
                </a:lnTo>
                <a:lnTo>
                  <a:pt x="194" y="754"/>
                </a:lnTo>
                <a:lnTo>
                  <a:pt x="194" y="752"/>
                </a:lnTo>
                <a:lnTo>
                  <a:pt x="194" y="754"/>
                </a:lnTo>
                <a:lnTo>
                  <a:pt x="196" y="754"/>
                </a:lnTo>
                <a:lnTo>
                  <a:pt x="198" y="754"/>
                </a:lnTo>
                <a:lnTo>
                  <a:pt x="198" y="752"/>
                </a:lnTo>
                <a:lnTo>
                  <a:pt x="196" y="752"/>
                </a:lnTo>
                <a:lnTo>
                  <a:pt x="196" y="750"/>
                </a:lnTo>
                <a:lnTo>
                  <a:pt x="198" y="748"/>
                </a:lnTo>
                <a:lnTo>
                  <a:pt x="200" y="748"/>
                </a:lnTo>
                <a:lnTo>
                  <a:pt x="198" y="748"/>
                </a:lnTo>
                <a:lnTo>
                  <a:pt x="198" y="750"/>
                </a:lnTo>
                <a:lnTo>
                  <a:pt x="200" y="750"/>
                </a:lnTo>
                <a:lnTo>
                  <a:pt x="200" y="752"/>
                </a:lnTo>
                <a:lnTo>
                  <a:pt x="200" y="750"/>
                </a:lnTo>
                <a:lnTo>
                  <a:pt x="202" y="750"/>
                </a:lnTo>
                <a:lnTo>
                  <a:pt x="202" y="748"/>
                </a:lnTo>
                <a:lnTo>
                  <a:pt x="200" y="748"/>
                </a:lnTo>
                <a:lnTo>
                  <a:pt x="200" y="746"/>
                </a:lnTo>
                <a:lnTo>
                  <a:pt x="200" y="744"/>
                </a:lnTo>
                <a:lnTo>
                  <a:pt x="202" y="744"/>
                </a:lnTo>
                <a:lnTo>
                  <a:pt x="204" y="744"/>
                </a:lnTo>
                <a:lnTo>
                  <a:pt x="204" y="742"/>
                </a:lnTo>
                <a:lnTo>
                  <a:pt x="204" y="740"/>
                </a:lnTo>
                <a:lnTo>
                  <a:pt x="206" y="740"/>
                </a:lnTo>
                <a:lnTo>
                  <a:pt x="206" y="738"/>
                </a:lnTo>
                <a:lnTo>
                  <a:pt x="206" y="736"/>
                </a:lnTo>
                <a:lnTo>
                  <a:pt x="208" y="736"/>
                </a:lnTo>
                <a:lnTo>
                  <a:pt x="206" y="734"/>
                </a:lnTo>
                <a:lnTo>
                  <a:pt x="206" y="732"/>
                </a:lnTo>
                <a:lnTo>
                  <a:pt x="206" y="730"/>
                </a:lnTo>
                <a:lnTo>
                  <a:pt x="208" y="728"/>
                </a:lnTo>
                <a:lnTo>
                  <a:pt x="208" y="726"/>
                </a:lnTo>
                <a:lnTo>
                  <a:pt x="210" y="724"/>
                </a:lnTo>
                <a:lnTo>
                  <a:pt x="212" y="724"/>
                </a:lnTo>
                <a:lnTo>
                  <a:pt x="214" y="724"/>
                </a:lnTo>
                <a:lnTo>
                  <a:pt x="214" y="726"/>
                </a:lnTo>
                <a:lnTo>
                  <a:pt x="216" y="726"/>
                </a:lnTo>
                <a:lnTo>
                  <a:pt x="216" y="728"/>
                </a:lnTo>
                <a:lnTo>
                  <a:pt x="218" y="728"/>
                </a:lnTo>
                <a:lnTo>
                  <a:pt x="220" y="728"/>
                </a:lnTo>
                <a:lnTo>
                  <a:pt x="218" y="728"/>
                </a:lnTo>
                <a:lnTo>
                  <a:pt x="216" y="728"/>
                </a:lnTo>
                <a:lnTo>
                  <a:pt x="214" y="728"/>
                </a:lnTo>
                <a:lnTo>
                  <a:pt x="214" y="726"/>
                </a:lnTo>
                <a:lnTo>
                  <a:pt x="214" y="728"/>
                </a:lnTo>
                <a:lnTo>
                  <a:pt x="212" y="728"/>
                </a:lnTo>
                <a:lnTo>
                  <a:pt x="212" y="730"/>
                </a:lnTo>
                <a:lnTo>
                  <a:pt x="212" y="732"/>
                </a:lnTo>
                <a:lnTo>
                  <a:pt x="212" y="734"/>
                </a:lnTo>
                <a:lnTo>
                  <a:pt x="212" y="736"/>
                </a:lnTo>
                <a:lnTo>
                  <a:pt x="214" y="736"/>
                </a:lnTo>
                <a:lnTo>
                  <a:pt x="216" y="736"/>
                </a:lnTo>
                <a:lnTo>
                  <a:pt x="218" y="736"/>
                </a:lnTo>
                <a:lnTo>
                  <a:pt x="220" y="736"/>
                </a:lnTo>
                <a:lnTo>
                  <a:pt x="220" y="734"/>
                </a:lnTo>
                <a:lnTo>
                  <a:pt x="222" y="734"/>
                </a:lnTo>
                <a:lnTo>
                  <a:pt x="222" y="732"/>
                </a:lnTo>
                <a:lnTo>
                  <a:pt x="224" y="732"/>
                </a:lnTo>
                <a:lnTo>
                  <a:pt x="224" y="730"/>
                </a:lnTo>
                <a:lnTo>
                  <a:pt x="224" y="728"/>
                </a:lnTo>
                <a:lnTo>
                  <a:pt x="226" y="728"/>
                </a:lnTo>
                <a:lnTo>
                  <a:pt x="226" y="730"/>
                </a:lnTo>
                <a:lnTo>
                  <a:pt x="228" y="730"/>
                </a:lnTo>
                <a:lnTo>
                  <a:pt x="230" y="730"/>
                </a:lnTo>
                <a:lnTo>
                  <a:pt x="230" y="728"/>
                </a:lnTo>
                <a:lnTo>
                  <a:pt x="228" y="728"/>
                </a:lnTo>
                <a:lnTo>
                  <a:pt x="228" y="726"/>
                </a:lnTo>
                <a:lnTo>
                  <a:pt x="230" y="726"/>
                </a:lnTo>
                <a:lnTo>
                  <a:pt x="232" y="724"/>
                </a:lnTo>
                <a:lnTo>
                  <a:pt x="232" y="722"/>
                </a:lnTo>
                <a:lnTo>
                  <a:pt x="232" y="724"/>
                </a:lnTo>
                <a:lnTo>
                  <a:pt x="232" y="726"/>
                </a:lnTo>
                <a:lnTo>
                  <a:pt x="234" y="728"/>
                </a:lnTo>
                <a:lnTo>
                  <a:pt x="236" y="728"/>
                </a:lnTo>
                <a:lnTo>
                  <a:pt x="236" y="726"/>
                </a:lnTo>
                <a:lnTo>
                  <a:pt x="236" y="724"/>
                </a:lnTo>
                <a:lnTo>
                  <a:pt x="236" y="722"/>
                </a:lnTo>
                <a:lnTo>
                  <a:pt x="238" y="722"/>
                </a:lnTo>
                <a:lnTo>
                  <a:pt x="236" y="722"/>
                </a:lnTo>
                <a:lnTo>
                  <a:pt x="236" y="720"/>
                </a:lnTo>
                <a:lnTo>
                  <a:pt x="238" y="720"/>
                </a:lnTo>
                <a:lnTo>
                  <a:pt x="240" y="720"/>
                </a:lnTo>
                <a:lnTo>
                  <a:pt x="242" y="720"/>
                </a:lnTo>
                <a:lnTo>
                  <a:pt x="242" y="718"/>
                </a:lnTo>
                <a:lnTo>
                  <a:pt x="242" y="716"/>
                </a:lnTo>
                <a:lnTo>
                  <a:pt x="242" y="718"/>
                </a:lnTo>
                <a:lnTo>
                  <a:pt x="244" y="718"/>
                </a:lnTo>
                <a:lnTo>
                  <a:pt x="244" y="716"/>
                </a:lnTo>
                <a:lnTo>
                  <a:pt x="242" y="716"/>
                </a:lnTo>
                <a:lnTo>
                  <a:pt x="244" y="716"/>
                </a:lnTo>
                <a:lnTo>
                  <a:pt x="244" y="714"/>
                </a:lnTo>
                <a:lnTo>
                  <a:pt x="246" y="714"/>
                </a:lnTo>
                <a:lnTo>
                  <a:pt x="246" y="712"/>
                </a:lnTo>
                <a:lnTo>
                  <a:pt x="246" y="714"/>
                </a:lnTo>
                <a:lnTo>
                  <a:pt x="248" y="714"/>
                </a:lnTo>
                <a:lnTo>
                  <a:pt x="248" y="712"/>
                </a:lnTo>
                <a:lnTo>
                  <a:pt x="248" y="710"/>
                </a:lnTo>
                <a:lnTo>
                  <a:pt x="250" y="710"/>
                </a:lnTo>
                <a:lnTo>
                  <a:pt x="252" y="710"/>
                </a:lnTo>
                <a:lnTo>
                  <a:pt x="254" y="710"/>
                </a:lnTo>
                <a:lnTo>
                  <a:pt x="254" y="712"/>
                </a:lnTo>
                <a:lnTo>
                  <a:pt x="252" y="712"/>
                </a:lnTo>
                <a:lnTo>
                  <a:pt x="252" y="714"/>
                </a:lnTo>
                <a:lnTo>
                  <a:pt x="254" y="716"/>
                </a:lnTo>
                <a:lnTo>
                  <a:pt x="252" y="716"/>
                </a:lnTo>
                <a:lnTo>
                  <a:pt x="252" y="718"/>
                </a:lnTo>
                <a:lnTo>
                  <a:pt x="254" y="718"/>
                </a:lnTo>
                <a:lnTo>
                  <a:pt x="254" y="720"/>
                </a:lnTo>
                <a:lnTo>
                  <a:pt x="252" y="720"/>
                </a:lnTo>
                <a:lnTo>
                  <a:pt x="252" y="722"/>
                </a:lnTo>
                <a:lnTo>
                  <a:pt x="252" y="720"/>
                </a:lnTo>
                <a:lnTo>
                  <a:pt x="252" y="722"/>
                </a:lnTo>
                <a:lnTo>
                  <a:pt x="254" y="722"/>
                </a:lnTo>
                <a:lnTo>
                  <a:pt x="254" y="720"/>
                </a:lnTo>
                <a:lnTo>
                  <a:pt x="256" y="720"/>
                </a:lnTo>
                <a:lnTo>
                  <a:pt x="256" y="718"/>
                </a:lnTo>
                <a:lnTo>
                  <a:pt x="256" y="716"/>
                </a:lnTo>
                <a:lnTo>
                  <a:pt x="256" y="714"/>
                </a:lnTo>
                <a:lnTo>
                  <a:pt x="256" y="712"/>
                </a:lnTo>
                <a:lnTo>
                  <a:pt x="256" y="710"/>
                </a:lnTo>
                <a:lnTo>
                  <a:pt x="254" y="708"/>
                </a:lnTo>
                <a:lnTo>
                  <a:pt x="256" y="708"/>
                </a:lnTo>
                <a:lnTo>
                  <a:pt x="256" y="706"/>
                </a:lnTo>
                <a:lnTo>
                  <a:pt x="256" y="708"/>
                </a:lnTo>
                <a:lnTo>
                  <a:pt x="256" y="710"/>
                </a:lnTo>
                <a:lnTo>
                  <a:pt x="258" y="710"/>
                </a:lnTo>
                <a:lnTo>
                  <a:pt x="258" y="712"/>
                </a:lnTo>
                <a:lnTo>
                  <a:pt x="258" y="710"/>
                </a:lnTo>
                <a:lnTo>
                  <a:pt x="258" y="708"/>
                </a:lnTo>
                <a:lnTo>
                  <a:pt x="260" y="708"/>
                </a:lnTo>
                <a:lnTo>
                  <a:pt x="262" y="706"/>
                </a:lnTo>
                <a:lnTo>
                  <a:pt x="264" y="706"/>
                </a:lnTo>
                <a:lnTo>
                  <a:pt x="266" y="704"/>
                </a:lnTo>
                <a:lnTo>
                  <a:pt x="266" y="706"/>
                </a:lnTo>
                <a:lnTo>
                  <a:pt x="268" y="706"/>
                </a:lnTo>
                <a:lnTo>
                  <a:pt x="268" y="704"/>
                </a:lnTo>
                <a:lnTo>
                  <a:pt x="266" y="704"/>
                </a:lnTo>
                <a:lnTo>
                  <a:pt x="268" y="704"/>
                </a:lnTo>
                <a:lnTo>
                  <a:pt x="270" y="704"/>
                </a:lnTo>
                <a:lnTo>
                  <a:pt x="270" y="702"/>
                </a:lnTo>
                <a:lnTo>
                  <a:pt x="270" y="700"/>
                </a:lnTo>
                <a:lnTo>
                  <a:pt x="272" y="700"/>
                </a:lnTo>
                <a:lnTo>
                  <a:pt x="274" y="700"/>
                </a:lnTo>
                <a:lnTo>
                  <a:pt x="274" y="702"/>
                </a:lnTo>
                <a:lnTo>
                  <a:pt x="272" y="702"/>
                </a:lnTo>
                <a:lnTo>
                  <a:pt x="274" y="702"/>
                </a:lnTo>
                <a:lnTo>
                  <a:pt x="276" y="702"/>
                </a:lnTo>
                <a:lnTo>
                  <a:pt x="274" y="702"/>
                </a:lnTo>
                <a:lnTo>
                  <a:pt x="274" y="700"/>
                </a:lnTo>
                <a:lnTo>
                  <a:pt x="276" y="700"/>
                </a:lnTo>
                <a:lnTo>
                  <a:pt x="276" y="698"/>
                </a:lnTo>
                <a:lnTo>
                  <a:pt x="274" y="698"/>
                </a:lnTo>
                <a:lnTo>
                  <a:pt x="272" y="698"/>
                </a:lnTo>
                <a:lnTo>
                  <a:pt x="274" y="698"/>
                </a:lnTo>
                <a:lnTo>
                  <a:pt x="274" y="696"/>
                </a:lnTo>
                <a:lnTo>
                  <a:pt x="274" y="694"/>
                </a:lnTo>
                <a:lnTo>
                  <a:pt x="276" y="694"/>
                </a:lnTo>
                <a:lnTo>
                  <a:pt x="276" y="692"/>
                </a:lnTo>
                <a:lnTo>
                  <a:pt x="274" y="692"/>
                </a:lnTo>
                <a:lnTo>
                  <a:pt x="274" y="690"/>
                </a:lnTo>
                <a:lnTo>
                  <a:pt x="276" y="692"/>
                </a:lnTo>
                <a:lnTo>
                  <a:pt x="276" y="690"/>
                </a:lnTo>
                <a:lnTo>
                  <a:pt x="278" y="690"/>
                </a:lnTo>
                <a:lnTo>
                  <a:pt x="278" y="692"/>
                </a:lnTo>
                <a:lnTo>
                  <a:pt x="276" y="692"/>
                </a:lnTo>
                <a:lnTo>
                  <a:pt x="276" y="694"/>
                </a:lnTo>
                <a:lnTo>
                  <a:pt x="276" y="696"/>
                </a:lnTo>
                <a:lnTo>
                  <a:pt x="276" y="698"/>
                </a:lnTo>
                <a:lnTo>
                  <a:pt x="278" y="698"/>
                </a:lnTo>
                <a:lnTo>
                  <a:pt x="278" y="696"/>
                </a:lnTo>
                <a:lnTo>
                  <a:pt x="278" y="698"/>
                </a:lnTo>
                <a:lnTo>
                  <a:pt x="276" y="698"/>
                </a:lnTo>
                <a:lnTo>
                  <a:pt x="278" y="698"/>
                </a:lnTo>
                <a:lnTo>
                  <a:pt x="278" y="700"/>
                </a:lnTo>
                <a:lnTo>
                  <a:pt x="278" y="698"/>
                </a:lnTo>
                <a:lnTo>
                  <a:pt x="280" y="698"/>
                </a:lnTo>
                <a:lnTo>
                  <a:pt x="280" y="700"/>
                </a:lnTo>
                <a:lnTo>
                  <a:pt x="280" y="698"/>
                </a:lnTo>
                <a:lnTo>
                  <a:pt x="278" y="698"/>
                </a:lnTo>
                <a:lnTo>
                  <a:pt x="278" y="696"/>
                </a:lnTo>
                <a:lnTo>
                  <a:pt x="278" y="694"/>
                </a:lnTo>
                <a:lnTo>
                  <a:pt x="280" y="694"/>
                </a:lnTo>
                <a:lnTo>
                  <a:pt x="280" y="696"/>
                </a:lnTo>
                <a:lnTo>
                  <a:pt x="280" y="694"/>
                </a:lnTo>
                <a:lnTo>
                  <a:pt x="280" y="692"/>
                </a:lnTo>
                <a:lnTo>
                  <a:pt x="280" y="694"/>
                </a:lnTo>
                <a:lnTo>
                  <a:pt x="282" y="694"/>
                </a:lnTo>
                <a:lnTo>
                  <a:pt x="282" y="692"/>
                </a:lnTo>
                <a:lnTo>
                  <a:pt x="284" y="692"/>
                </a:lnTo>
                <a:lnTo>
                  <a:pt x="284" y="690"/>
                </a:lnTo>
                <a:lnTo>
                  <a:pt x="286" y="690"/>
                </a:lnTo>
                <a:lnTo>
                  <a:pt x="286" y="688"/>
                </a:lnTo>
                <a:lnTo>
                  <a:pt x="284" y="688"/>
                </a:lnTo>
                <a:lnTo>
                  <a:pt x="284" y="690"/>
                </a:lnTo>
                <a:lnTo>
                  <a:pt x="282" y="690"/>
                </a:lnTo>
                <a:lnTo>
                  <a:pt x="282" y="692"/>
                </a:lnTo>
                <a:lnTo>
                  <a:pt x="282" y="690"/>
                </a:lnTo>
                <a:lnTo>
                  <a:pt x="280" y="690"/>
                </a:lnTo>
                <a:lnTo>
                  <a:pt x="280" y="688"/>
                </a:lnTo>
                <a:lnTo>
                  <a:pt x="282" y="688"/>
                </a:lnTo>
                <a:lnTo>
                  <a:pt x="284" y="688"/>
                </a:lnTo>
                <a:lnTo>
                  <a:pt x="284" y="686"/>
                </a:lnTo>
                <a:lnTo>
                  <a:pt x="282" y="686"/>
                </a:lnTo>
                <a:lnTo>
                  <a:pt x="282" y="684"/>
                </a:lnTo>
                <a:lnTo>
                  <a:pt x="280" y="684"/>
                </a:lnTo>
                <a:lnTo>
                  <a:pt x="280" y="686"/>
                </a:lnTo>
                <a:lnTo>
                  <a:pt x="280" y="684"/>
                </a:lnTo>
                <a:lnTo>
                  <a:pt x="278" y="684"/>
                </a:lnTo>
                <a:lnTo>
                  <a:pt x="278" y="686"/>
                </a:lnTo>
                <a:lnTo>
                  <a:pt x="278" y="684"/>
                </a:lnTo>
                <a:lnTo>
                  <a:pt x="276" y="684"/>
                </a:lnTo>
                <a:lnTo>
                  <a:pt x="276" y="686"/>
                </a:lnTo>
                <a:lnTo>
                  <a:pt x="276" y="688"/>
                </a:lnTo>
                <a:lnTo>
                  <a:pt x="274" y="688"/>
                </a:lnTo>
                <a:lnTo>
                  <a:pt x="274" y="686"/>
                </a:lnTo>
                <a:lnTo>
                  <a:pt x="276" y="686"/>
                </a:lnTo>
                <a:lnTo>
                  <a:pt x="276" y="684"/>
                </a:lnTo>
                <a:lnTo>
                  <a:pt x="276" y="682"/>
                </a:lnTo>
                <a:lnTo>
                  <a:pt x="278" y="682"/>
                </a:lnTo>
                <a:lnTo>
                  <a:pt x="278" y="680"/>
                </a:lnTo>
                <a:lnTo>
                  <a:pt x="278" y="678"/>
                </a:lnTo>
                <a:lnTo>
                  <a:pt x="280" y="678"/>
                </a:lnTo>
                <a:lnTo>
                  <a:pt x="282" y="678"/>
                </a:lnTo>
                <a:lnTo>
                  <a:pt x="284" y="678"/>
                </a:lnTo>
                <a:lnTo>
                  <a:pt x="284" y="676"/>
                </a:lnTo>
                <a:lnTo>
                  <a:pt x="286" y="676"/>
                </a:lnTo>
                <a:lnTo>
                  <a:pt x="288" y="676"/>
                </a:lnTo>
                <a:lnTo>
                  <a:pt x="290" y="676"/>
                </a:lnTo>
                <a:lnTo>
                  <a:pt x="292" y="676"/>
                </a:lnTo>
                <a:lnTo>
                  <a:pt x="292" y="674"/>
                </a:lnTo>
                <a:lnTo>
                  <a:pt x="292" y="672"/>
                </a:lnTo>
                <a:lnTo>
                  <a:pt x="290" y="672"/>
                </a:lnTo>
                <a:lnTo>
                  <a:pt x="288" y="672"/>
                </a:lnTo>
                <a:lnTo>
                  <a:pt x="288" y="674"/>
                </a:lnTo>
                <a:lnTo>
                  <a:pt x="286" y="674"/>
                </a:lnTo>
                <a:lnTo>
                  <a:pt x="284" y="674"/>
                </a:lnTo>
                <a:lnTo>
                  <a:pt x="284" y="672"/>
                </a:lnTo>
                <a:lnTo>
                  <a:pt x="286" y="672"/>
                </a:lnTo>
                <a:lnTo>
                  <a:pt x="286" y="670"/>
                </a:lnTo>
                <a:lnTo>
                  <a:pt x="288" y="670"/>
                </a:lnTo>
                <a:lnTo>
                  <a:pt x="288" y="668"/>
                </a:lnTo>
                <a:lnTo>
                  <a:pt x="290" y="668"/>
                </a:lnTo>
                <a:lnTo>
                  <a:pt x="292" y="668"/>
                </a:lnTo>
                <a:lnTo>
                  <a:pt x="292" y="666"/>
                </a:lnTo>
                <a:lnTo>
                  <a:pt x="292" y="668"/>
                </a:lnTo>
                <a:lnTo>
                  <a:pt x="294" y="668"/>
                </a:lnTo>
                <a:lnTo>
                  <a:pt x="294" y="670"/>
                </a:lnTo>
                <a:lnTo>
                  <a:pt x="296" y="670"/>
                </a:lnTo>
                <a:lnTo>
                  <a:pt x="296" y="668"/>
                </a:lnTo>
                <a:lnTo>
                  <a:pt x="298" y="668"/>
                </a:lnTo>
                <a:lnTo>
                  <a:pt x="300" y="668"/>
                </a:lnTo>
                <a:lnTo>
                  <a:pt x="300" y="666"/>
                </a:lnTo>
                <a:lnTo>
                  <a:pt x="298" y="666"/>
                </a:lnTo>
                <a:lnTo>
                  <a:pt x="296" y="666"/>
                </a:lnTo>
                <a:lnTo>
                  <a:pt x="296" y="664"/>
                </a:lnTo>
                <a:lnTo>
                  <a:pt x="298" y="664"/>
                </a:lnTo>
                <a:lnTo>
                  <a:pt x="298" y="662"/>
                </a:lnTo>
                <a:lnTo>
                  <a:pt x="300" y="662"/>
                </a:lnTo>
                <a:lnTo>
                  <a:pt x="300" y="660"/>
                </a:lnTo>
                <a:lnTo>
                  <a:pt x="298" y="660"/>
                </a:lnTo>
                <a:lnTo>
                  <a:pt x="298" y="658"/>
                </a:lnTo>
                <a:lnTo>
                  <a:pt x="300" y="658"/>
                </a:lnTo>
                <a:lnTo>
                  <a:pt x="302" y="658"/>
                </a:lnTo>
                <a:lnTo>
                  <a:pt x="302" y="660"/>
                </a:lnTo>
                <a:lnTo>
                  <a:pt x="304" y="660"/>
                </a:lnTo>
                <a:lnTo>
                  <a:pt x="306" y="660"/>
                </a:lnTo>
                <a:lnTo>
                  <a:pt x="306" y="658"/>
                </a:lnTo>
                <a:lnTo>
                  <a:pt x="304" y="658"/>
                </a:lnTo>
                <a:lnTo>
                  <a:pt x="306" y="658"/>
                </a:lnTo>
                <a:lnTo>
                  <a:pt x="308" y="658"/>
                </a:lnTo>
                <a:lnTo>
                  <a:pt x="308" y="656"/>
                </a:lnTo>
                <a:lnTo>
                  <a:pt x="308" y="654"/>
                </a:lnTo>
                <a:lnTo>
                  <a:pt x="310" y="654"/>
                </a:lnTo>
                <a:lnTo>
                  <a:pt x="310" y="652"/>
                </a:lnTo>
                <a:lnTo>
                  <a:pt x="310" y="650"/>
                </a:lnTo>
                <a:lnTo>
                  <a:pt x="310" y="652"/>
                </a:lnTo>
                <a:lnTo>
                  <a:pt x="312" y="652"/>
                </a:lnTo>
                <a:lnTo>
                  <a:pt x="312" y="654"/>
                </a:lnTo>
                <a:lnTo>
                  <a:pt x="314" y="654"/>
                </a:lnTo>
                <a:lnTo>
                  <a:pt x="314" y="652"/>
                </a:lnTo>
                <a:lnTo>
                  <a:pt x="314" y="650"/>
                </a:lnTo>
                <a:lnTo>
                  <a:pt x="314" y="648"/>
                </a:lnTo>
                <a:lnTo>
                  <a:pt x="316" y="648"/>
                </a:lnTo>
                <a:lnTo>
                  <a:pt x="316" y="650"/>
                </a:lnTo>
                <a:lnTo>
                  <a:pt x="318" y="650"/>
                </a:lnTo>
                <a:lnTo>
                  <a:pt x="320" y="650"/>
                </a:lnTo>
                <a:lnTo>
                  <a:pt x="318" y="650"/>
                </a:lnTo>
                <a:lnTo>
                  <a:pt x="318" y="648"/>
                </a:lnTo>
                <a:lnTo>
                  <a:pt x="316" y="646"/>
                </a:lnTo>
                <a:lnTo>
                  <a:pt x="318" y="646"/>
                </a:lnTo>
                <a:lnTo>
                  <a:pt x="320" y="646"/>
                </a:lnTo>
                <a:lnTo>
                  <a:pt x="320" y="644"/>
                </a:lnTo>
                <a:lnTo>
                  <a:pt x="320" y="646"/>
                </a:lnTo>
                <a:lnTo>
                  <a:pt x="320" y="644"/>
                </a:lnTo>
                <a:lnTo>
                  <a:pt x="320" y="642"/>
                </a:lnTo>
                <a:lnTo>
                  <a:pt x="322" y="642"/>
                </a:lnTo>
                <a:lnTo>
                  <a:pt x="322" y="640"/>
                </a:lnTo>
                <a:lnTo>
                  <a:pt x="322" y="638"/>
                </a:lnTo>
                <a:lnTo>
                  <a:pt x="320" y="638"/>
                </a:lnTo>
                <a:lnTo>
                  <a:pt x="322" y="638"/>
                </a:lnTo>
                <a:lnTo>
                  <a:pt x="322" y="636"/>
                </a:lnTo>
                <a:lnTo>
                  <a:pt x="322" y="634"/>
                </a:lnTo>
                <a:lnTo>
                  <a:pt x="320" y="634"/>
                </a:lnTo>
                <a:lnTo>
                  <a:pt x="320" y="636"/>
                </a:lnTo>
                <a:lnTo>
                  <a:pt x="318" y="636"/>
                </a:lnTo>
                <a:lnTo>
                  <a:pt x="318" y="634"/>
                </a:lnTo>
                <a:lnTo>
                  <a:pt x="320" y="634"/>
                </a:lnTo>
                <a:lnTo>
                  <a:pt x="320" y="632"/>
                </a:lnTo>
                <a:lnTo>
                  <a:pt x="320" y="630"/>
                </a:lnTo>
                <a:lnTo>
                  <a:pt x="322" y="630"/>
                </a:lnTo>
                <a:lnTo>
                  <a:pt x="324" y="628"/>
                </a:lnTo>
                <a:lnTo>
                  <a:pt x="324" y="626"/>
                </a:lnTo>
                <a:lnTo>
                  <a:pt x="326" y="626"/>
                </a:lnTo>
                <a:lnTo>
                  <a:pt x="326" y="628"/>
                </a:lnTo>
                <a:lnTo>
                  <a:pt x="328" y="628"/>
                </a:lnTo>
                <a:lnTo>
                  <a:pt x="328" y="626"/>
                </a:lnTo>
                <a:lnTo>
                  <a:pt x="328" y="624"/>
                </a:lnTo>
                <a:lnTo>
                  <a:pt x="326" y="624"/>
                </a:lnTo>
                <a:lnTo>
                  <a:pt x="328" y="624"/>
                </a:lnTo>
                <a:lnTo>
                  <a:pt x="328" y="622"/>
                </a:lnTo>
                <a:lnTo>
                  <a:pt x="330" y="622"/>
                </a:lnTo>
                <a:lnTo>
                  <a:pt x="330" y="624"/>
                </a:lnTo>
                <a:lnTo>
                  <a:pt x="332" y="622"/>
                </a:lnTo>
                <a:lnTo>
                  <a:pt x="332" y="620"/>
                </a:lnTo>
                <a:lnTo>
                  <a:pt x="334" y="620"/>
                </a:lnTo>
                <a:lnTo>
                  <a:pt x="334" y="622"/>
                </a:lnTo>
                <a:lnTo>
                  <a:pt x="336" y="622"/>
                </a:lnTo>
                <a:lnTo>
                  <a:pt x="334" y="620"/>
                </a:lnTo>
                <a:lnTo>
                  <a:pt x="334" y="618"/>
                </a:lnTo>
                <a:lnTo>
                  <a:pt x="336" y="618"/>
                </a:lnTo>
                <a:lnTo>
                  <a:pt x="336" y="616"/>
                </a:lnTo>
                <a:lnTo>
                  <a:pt x="338" y="616"/>
                </a:lnTo>
                <a:lnTo>
                  <a:pt x="338" y="614"/>
                </a:lnTo>
                <a:lnTo>
                  <a:pt x="336" y="614"/>
                </a:lnTo>
                <a:lnTo>
                  <a:pt x="336" y="612"/>
                </a:lnTo>
                <a:lnTo>
                  <a:pt x="336" y="610"/>
                </a:lnTo>
                <a:lnTo>
                  <a:pt x="338" y="610"/>
                </a:lnTo>
                <a:lnTo>
                  <a:pt x="338" y="612"/>
                </a:lnTo>
                <a:lnTo>
                  <a:pt x="340" y="612"/>
                </a:lnTo>
                <a:lnTo>
                  <a:pt x="342" y="612"/>
                </a:lnTo>
                <a:lnTo>
                  <a:pt x="342" y="614"/>
                </a:lnTo>
                <a:lnTo>
                  <a:pt x="342" y="612"/>
                </a:lnTo>
                <a:lnTo>
                  <a:pt x="344" y="612"/>
                </a:lnTo>
                <a:lnTo>
                  <a:pt x="344" y="610"/>
                </a:lnTo>
                <a:lnTo>
                  <a:pt x="342" y="610"/>
                </a:lnTo>
                <a:lnTo>
                  <a:pt x="344" y="610"/>
                </a:lnTo>
                <a:lnTo>
                  <a:pt x="344" y="608"/>
                </a:lnTo>
                <a:lnTo>
                  <a:pt x="342" y="608"/>
                </a:lnTo>
                <a:lnTo>
                  <a:pt x="344" y="608"/>
                </a:lnTo>
                <a:lnTo>
                  <a:pt x="346" y="608"/>
                </a:lnTo>
                <a:lnTo>
                  <a:pt x="346" y="606"/>
                </a:lnTo>
                <a:lnTo>
                  <a:pt x="344" y="606"/>
                </a:lnTo>
                <a:lnTo>
                  <a:pt x="346" y="606"/>
                </a:lnTo>
                <a:lnTo>
                  <a:pt x="348" y="606"/>
                </a:lnTo>
                <a:lnTo>
                  <a:pt x="348" y="604"/>
                </a:lnTo>
                <a:lnTo>
                  <a:pt x="348" y="602"/>
                </a:lnTo>
                <a:lnTo>
                  <a:pt x="350" y="600"/>
                </a:lnTo>
                <a:lnTo>
                  <a:pt x="348" y="600"/>
                </a:lnTo>
                <a:lnTo>
                  <a:pt x="348" y="598"/>
                </a:lnTo>
                <a:lnTo>
                  <a:pt x="350" y="598"/>
                </a:lnTo>
                <a:lnTo>
                  <a:pt x="352" y="598"/>
                </a:lnTo>
                <a:lnTo>
                  <a:pt x="354" y="598"/>
                </a:lnTo>
                <a:lnTo>
                  <a:pt x="356" y="598"/>
                </a:lnTo>
                <a:lnTo>
                  <a:pt x="356" y="596"/>
                </a:lnTo>
                <a:lnTo>
                  <a:pt x="358" y="596"/>
                </a:lnTo>
                <a:lnTo>
                  <a:pt x="360" y="598"/>
                </a:lnTo>
                <a:lnTo>
                  <a:pt x="360" y="596"/>
                </a:lnTo>
                <a:lnTo>
                  <a:pt x="360" y="594"/>
                </a:lnTo>
                <a:lnTo>
                  <a:pt x="358" y="594"/>
                </a:lnTo>
                <a:lnTo>
                  <a:pt x="358" y="592"/>
                </a:lnTo>
                <a:lnTo>
                  <a:pt x="360" y="592"/>
                </a:lnTo>
                <a:lnTo>
                  <a:pt x="360" y="594"/>
                </a:lnTo>
                <a:lnTo>
                  <a:pt x="362" y="594"/>
                </a:lnTo>
                <a:lnTo>
                  <a:pt x="362" y="592"/>
                </a:lnTo>
                <a:lnTo>
                  <a:pt x="362" y="590"/>
                </a:lnTo>
                <a:lnTo>
                  <a:pt x="360" y="590"/>
                </a:lnTo>
                <a:lnTo>
                  <a:pt x="362" y="590"/>
                </a:lnTo>
                <a:lnTo>
                  <a:pt x="362" y="592"/>
                </a:lnTo>
                <a:lnTo>
                  <a:pt x="364" y="592"/>
                </a:lnTo>
                <a:lnTo>
                  <a:pt x="364" y="594"/>
                </a:lnTo>
                <a:lnTo>
                  <a:pt x="366" y="594"/>
                </a:lnTo>
                <a:lnTo>
                  <a:pt x="364" y="592"/>
                </a:lnTo>
                <a:lnTo>
                  <a:pt x="364" y="590"/>
                </a:lnTo>
                <a:lnTo>
                  <a:pt x="366" y="592"/>
                </a:lnTo>
                <a:lnTo>
                  <a:pt x="368" y="592"/>
                </a:lnTo>
                <a:lnTo>
                  <a:pt x="368" y="590"/>
                </a:lnTo>
                <a:lnTo>
                  <a:pt x="366" y="590"/>
                </a:lnTo>
                <a:lnTo>
                  <a:pt x="366" y="588"/>
                </a:lnTo>
                <a:lnTo>
                  <a:pt x="368" y="588"/>
                </a:lnTo>
                <a:lnTo>
                  <a:pt x="368" y="586"/>
                </a:lnTo>
                <a:lnTo>
                  <a:pt x="366" y="586"/>
                </a:lnTo>
                <a:lnTo>
                  <a:pt x="368" y="586"/>
                </a:lnTo>
                <a:lnTo>
                  <a:pt x="368" y="584"/>
                </a:lnTo>
                <a:lnTo>
                  <a:pt x="370" y="584"/>
                </a:lnTo>
                <a:lnTo>
                  <a:pt x="368" y="584"/>
                </a:lnTo>
                <a:lnTo>
                  <a:pt x="368" y="582"/>
                </a:lnTo>
                <a:lnTo>
                  <a:pt x="366" y="582"/>
                </a:lnTo>
                <a:lnTo>
                  <a:pt x="366" y="584"/>
                </a:lnTo>
                <a:lnTo>
                  <a:pt x="366" y="586"/>
                </a:lnTo>
                <a:lnTo>
                  <a:pt x="364" y="586"/>
                </a:lnTo>
                <a:lnTo>
                  <a:pt x="364" y="584"/>
                </a:lnTo>
                <a:lnTo>
                  <a:pt x="366" y="582"/>
                </a:lnTo>
                <a:lnTo>
                  <a:pt x="368" y="582"/>
                </a:lnTo>
                <a:lnTo>
                  <a:pt x="366" y="582"/>
                </a:lnTo>
                <a:lnTo>
                  <a:pt x="368" y="582"/>
                </a:lnTo>
                <a:lnTo>
                  <a:pt x="368" y="580"/>
                </a:lnTo>
                <a:lnTo>
                  <a:pt x="368" y="582"/>
                </a:lnTo>
                <a:lnTo>
                  <a:pt x="368" y="580"/>
                </a:lnTo>
                <a:lnTo>
                  <a:pt x="370" y="580"/>
                </a:lnTo>
                <a:lnTo>
                  <a:pt x="372" y="580"/>
                </a:lnTo>
                <a:lnTo>
                  <a:pt x="372" y="578"/>
                </a:lnTo>
                <a:lnTo>
                  <a:pt x="370" y="578"/>
                </a:lnTo>
                <a:lnTo>
                  <a:pt x="368" y="578"/>
                </a:lnTo>
                <a:lnTo>
                  <a:pt x="368" y="576"/>
                </a:lnTo>
                <a:lnTo>
                  <a:pt x="368" y="574"/>
                </a:lnTo>
                <a:lnTo>
                  <a:pt x="370" y="574"/>
                </a:lnTo>
                <a:lnTo>
                  <a:pt x="372" y="574"/>
                </a:lnTo>
                <a:lnTo>
                  <a:pt x="372" y="572"/>
                </a:lnTo>
                <a:lnTo>
                  <a:pt x="372" y="570"/>
                </a:lnTo>
                <a:lnTo>
                  <a:pt x="372" y="568"/>
                </a:lnTo>
                <a:lnTo>
                  <a:pt x="374" y="568"/>
                </a:lnTo>
                <a:lnTo>
                  <a:pt x="376" y="568"/>
                </a:lnTo>
                <a:lnTo>
                  <a:pt x="378" y="568"/>
                </a:lnTo>
                <a:lnTo>
                  <a:pt x="378" y="566"/>
                </a:lnTo>
                <a:lnTo>
                  <a:pt x="380" y="566"/>
                </a:lnTo>
                <a:lnTo>
                  <a:pt x="380" y="564"/>
                </a:lnTo>
                <a:lnTo>
                  <a:pt x="382" y="564"/>
                </a:lnTo>
                <a:lnTo>
                  <a:pt x="382" y="562"/>
                </a:lnTo>
                <a:lnTo>
                  <a:pt x="384" y="560"/>
                </a:lnTo>
                <a:lnTo>
                  <a:pt x="384" y="558"/>
                </a:lnTo>
                <a:lnTo>
                  <a:pt x="384" y="556"/>
                </a:lnTo>
                <a:lnTo>
                  <a:pt x="386" y="556"/>
                </a:lnTo>
                <a:lnTo>
                  <a:pt x="384" y="556"/>
                </a:lnTo>
                <a:lnTo>
                  <a:pt x="386" y="554"/>
                </a:lnTo>
                <a:lnTo>
                  <a:pt x="384" y="554"/>
                </a:lnTo>
                <a:lnTo>
                  <a:pt x="384" y="552"/>
                </a:lnTo>
                <a:lnTo>
                  <a:pt x="382" y="552"/>
                </a:lnTo>
                <a:lnTo>
                  <a:pt x="382" y="550"/>
                </a:lnTo>
                <a:lnTo>
                  <a:pt x="380" y="550"/>
                </a:lnTo>
                <a:lnTo>
                  <a:pt x="378" y="550"/>
                </a:lnTo>
                <a:lnTo>
                  <a:pt x="376" y="550"/>
                </a:lnTo>
                <a:lnTo>
                  <a:pt x="376" y="548"/>
                </a:lnTo>
                <a:lnTo>
                  <a:pt x="374" y="548"/>
                </a:lnTo>
                <a:lnTo>
                  <a:pt x="372" y="548"/>
                </a:lnTo>
                <a:lnTo>
                  <a:pt x="370" y="548"/>
                </a:lnTo>
                <a:lnTo>
                  <a:pt x="368" y="548"/>
                </a:lnTo>
                <a:lnTo>
                  <a:pt x="366" y="548"/>
                </a:lnTo>
                <a:lnTo>
                  <a:pt x="366" y="550"/>
                </a:lnTo>
                <a:lnTo>
                  <a:pt x="364" y="550"/>
                </a:lnTo>
                <a:lnTo>
                  <a:pt x="362" y="550"/>
                </a:lnTo>
                <a:lnTo>
                  <a:pt x="362" y="548"/>
                </a:lnTo>
                <a:lnTo>
                  <a:pt x="364" y="548"/>
                </a:lnTo>
                <a:lnTo>
                  <a:pt x="362" y="548"/>
                </a:lnTo>
                <a:lnTo>
                  <a:pt x="364" y="548"/>
                </a:lnTo>
                <a:lnTo>
                  <a:pt x="364" y="546"/>
                </a:lnTo>
                <a:lnTo>
                  <a:pt x="362" y="546"/>
                </a:lnTo>
                <a:lnTo>
                  <a:pt x="360" y="546"/>
                </a:lnTo>
                <a:lnTo>
                  <a:pt x="362" y="546"/>
                </a:lnTo>
                <a:lnTo>
                  <a:pt x="362" y="544"/>
                </a:lnTo>
                <a:lnTo>
                  <a:pt x="364" y="542"/>
                </a:lnTo>
                <a:lnTo>
                  <a:pt x="364" y="540"/>
                </a:lnTo>
                <a:lnTo>
                  <a:pt x="364" y="538"/>
                </a:lnTo>
                <a:lnTo>
                  <a:pt x="366" y="536"/>
                </a:lnTo>
                <a:lnTo>
                  <a:pt x="368" y="536"/>
                </a:lnTo>
                <a:lnTo>
                  <a:pt x="366" y="534"/>
                </a:lnTo>
                <a:lnTo>
                  <a:pt x="366" y="536"/>
                </a:lnTo>
                <a:lnTo>
                  <a:pt x="364" y="536"/>
                </a:lnTo>
                <a:lnTo>
                  <a:pt x="362" y="534"/>
                </a:lnTo>
                <a:lnTo>
                  <a:pt x="364" y="534"/>
                </a:lnTo>
                <a:lnTo>
                  <a:pt x="366" y="534"/>
                </a:lnTo>
                <a:lnTo>
                  <a:pt x="368" y="534"/>
                </a:lnTo>
                <a:lnTo>
                  <a:pt x="368" y="532"/>
                </a:lnTo>
                <a:lnTo>
                  <a:pt x="370" y="532"/>
                </a:lnTo>
                <a:lnTo>
                  <a:pt x="372" y="532"/>
                </a:lnTo>
                <a:lnTo>
                  <a:pt x="372" y="530"/>
                </a:lnTo>
                <a:lnTo>
                  <a:pt x="372" y="528"/>
                </a:lnTo>
                <a:lnTo>
                  <a:pt x="370" y="528"/>
                </a:lnTo>
                <a:lnTo>
                  <a:pt x="370" y="526"/>
                </a:lnTo>
                <a:lnTo>
                  <a:pt x="368" y="526"/>
                </a:lnTo>
                <a:lnTo>
                  <a:pt x="370" y="526"/>
                </a:lnTo>
                <a:lnTo>
                  <a:pt x="372" y="526"/>
                </a:lnTo>
                <a:lnTo>
                  <a:pt x="374" y="526"/>
                </a:lnTo>
                <a:lnTo>
                  <a:pt x="374" y="524"/>
                </a:lnTo>
                <a:lnTo>
                  <a:pt x="374" y="522"/>
                </a:lnTo>
                <a:lnTo>
                  <a:pt x="372" y="522"/>
                </a:lnTo>
                <a:lnTo>
                  <a:pt x="374" y="522"/>
                </a:lnTo>
                <a:lnTo>
                  <a:pt x="374" y="520"/>
                </a:lnTo>
                <a:lnTo>
                  <a:pt x="372" y="520"/>
                </a:lnTo>
                <a:lnTo>
                  <a:pt x="374" y="520"/>
                </a:lnTo>
                <a:lnTo>
                  <a:pt x="374" y="522"/>
                </a:lnTo>
                <a:lnTo>
                  <a:pt x="376" y="522"/>
                </a:lnTo>
                <a:lnTo>
                  <a:pt x="376" y="520"/>
                </a:lnTo>
                <a:lnTo>
                  <a:pt x="376" y="518"/>
                </a:lnTo>
                <a:lnTo>
                  <a:pt x="378" y="518"/>
                </a:lnTo>
                <a:lnTo>
                  <a:pt x="376" y="518"/>
                </a:lnTo>
                <a:lnTo>
                  <a:pt x="376" y="516"/>
                </a:lnTo>
                <a:lnTo>
                  <a:pt x="376" y="514"/>
                </a:lnTo>
                <a:lnTo>
                  <a:pt x="378" y="516"/>
                </a:lnTo>
                <a:lnTo>
                  <a:pt x="380" y="516"/>
                </a:lnTo>
                <a:lnTo>
                  <a:pt x="380" y="518"/>
                </a:lnTo>
                <a:lnTo>
                  <a:pt x="378" y="518"/>
                </a:lnTo>
                <a:lnTo>
                  <a:pt x="378" y="520"/>
                </a:lnTo>
                <a:lnTo>
                  <a:pt x="380" y="520"/>
                </a:lnTo>
                <a:lnTo>
                  <a:pt x="380" y="522"/>
                </a:lnTo>
                <a:lnTo>
                  <a:pt x="380" y="520"/>
                </a:lnTo>
                <a:lnTo>
                  <a:pt x="380" y="518"/>
                </a:lnTo>
                <a:lnTo>
                  <a:pt x="382" y="518"/>
                </a:lnTo>
                <a:lnTo>
                  <a:pt x="382" y="520"/>
                </a:lnTo>
                <a:lnTo>
                  <a:pt x="384" y="520"/>
                </a:lnTo>
                <a:lnTo>
                  <a:pt x="384" y="518"/>
                </a:lnTo>
                <a:lnTo>
                  <a:pt x="386" y="518"/>
                </a:lnTo>
                <a:lnTo>
                  <a:pt x="386" y="516"/>
                </a:lnTo>
                <a:lnTo>
                  <a:pt x="386" y="514"/>
                </a:lnTo>
                <a:lnTo>
                  <a:pt x="388" y="512"/>
                </a:lnTo>
                <a:lnTo>
                  <a:pt x="386" y="512"/>
                </a:lnTo>
                <a:lnTo>
                  <a:pt x="384" y="512"/>
                </a:lnTo>
                <a:lnTo>
                  <a:pt x="382" y="512"/>
                </a:lnTo>
                <a:lnTo>
                  <a:pt x="380" y="512"/>
                </a:lnTo>
                <a:lnTo>
                  <a:pt x="382" y="510"/>
                </a:lnTo>
                <a:lnTo>
                  <a:pt x="384" y="510"/>
                </a:lnTo>
                <a:lnTo>
                  <a:pt x="386" y="510"/>
                </a:lnTo>
                <a:lnTo>
                  <a:pt x="386" y="508"/>
                </a:lnTo>
                <a:lnTo>
                  <a:pt x="388" y="508"/>
                </a:lnTo>
                <a:lnTo>
                  <a:pt x="390" y="508"/>
                </a:lnTo>
                <a:lnTo>
                  <a:pt x="392" y="508"/>
                </a:lnTo>
                <a:lnTo>
                  <a:pt x="392" y="506"/>
                </a:lnTo>
                <a:lnTo>
                  <a:pt x="394" y="506"/>
                </a:lnTo>
                <a:lnTo>
                  <a:pt x="394" y="504"/>
                </a:lnTo>
                <a:lnTo>
                  <a:pt x="394" y="502"/>
                </a:lnTo>
                <a:lnTo>
                  <a:pt x="394" y="500"/>
                </a:lnTo>
                <a:lnTo>
                  <a:pt x="396" y="500"/>
                </a:lnTo>
                <a:lnTo>
                  <a:pt x="396" y="498"/>
                </a:lnTo>
                <a:lnTo>
                  <a:pt x="394" y="498"/>
                </a:lnTo>
                <a:lnTo>
                  <a:pt x="392" y="498"/>
                </a:lnTo>
                <a:lnTo>
                  <a:pt x="392" y="496"/>
                </a:lnTo>
                <a:lnTo>
                  <a:pt x="390" y="496"/>
                </a:lnTo>
                <a:lnTo>
                  <a:pt x="390" y="494"/>
                </a:lnTo>
                <a:lnTo>
                  <a:pt x="388" y="494"/>
                </a:lnTo>
                <a:lnTo>
                  <a:pt x="386" y="492"/>
                </a:lnTo>
                <a:lnTo>
                  <a:pt x="386" y="490"/>
                </a:lnTo>
                <a:lnTo>
                  <a:pt x="384" y="490"/>
                </a:lnTo>
                <a:lnTo>
                  <a:pt x="382" y="490"/>
                </a:lnTo>
                <a:lnTo>
                  <a:pt x="382" y="492"/>
                </a:lnTo>
                <a:lnTo>
                  <a:pt x="382" y="490"/>
                </a:lnTo>
                <a:lnTo>
                  <a:pt x="384" y="490"/>
                </a:lnTo>
                <a:lnTo>
                  <a:pt x="386" y="490"/>
                </a:lnTo>
                <a:lnTo>
                  <a:pt x="386" y="492"/>
                </a:lnTo>
                <a:lnTo>
                  <a:pt x="388" y="492"/>
                </a:lnTo>
                <a:lnTo>
                  <a:pt x="388" y="490"/>
                </a:lnTo>
                <a:lnTo>
                  <a:pt x="388" y="492"/>
                </a:lnTo>
                <a:lnTo>
                  <a:pt x="390" y="492"/>
                </a:lnTo>
                <a:lnTo>
                  <a:pt x="388" y="492"/>
                </a:lnTo>
                <a:lnTo>
                  <a:pt x="390" y="492"/>
                </a:lnTo>
                <a:lnTo>
                  <a:pt x="392" y="492"/>
                </a:lnTo>
                <a:lnTo>
                  <a:pt x="394" y="492"/>
                </a:lnTo>
                <a:lnTo>
                  <a:pt x="396" y="490"/>
                </a:lnTo>
                <a:lnTo>
                  <a:pt x="398" y="490"/>
                </a:lnTo>
                <a:lnTo>
                  <a:pt x="398" y="488"/>
                </a:lnTo>
                <a:lnTo>
                  <a:pt x="398" y="486"/>
                </a:lnTo>
                <a:lnTo>
                  <a:pt x="400" y="486"/>
                </a:lnTo>
                <a:lnTo>
                  <a:pt x="400" y="484"/>
                </a:lnTo>
                <a:lnTo>
                  <a:pt x="402" y="484"/>
                </a:lnTo>
                <a:lnTo>
                  <a:pt x="400" y="484"/>
                </a:lnTo>
                <a:lnTo>
                  <a:pt x="400" y="482"/>
                </a:lnTo>
                <a:lnTo>
                  <a:pt x="398" y="482"/>
                </a:lnTo>
                <a:lnTo>
                  <a:pt x="398" y="480"/>
                </a:lnTo>
                <a:lnTo>
                  <a:pt x="400" y="478"/>
                </a:lnTo>
                <a:lnTo>
                  <a:pt x="400" y="476"/>
                </a:lnTo>
                <a:lnTo>
                  <a:pt x="402" y="476"/>
                </a:lnTo>
                <a:lnTo>
                  <a:pt x="402" y="474"/>
                </a:lnTo>
                <a:lnTo>
                  <a:pt x="404" y="474"/>
                </a:lnTo>
                <a:lnTo>
                  <a:pt x="404" y="472"/>
                </a:lnTo>
                <a:lnTo>
                  <a:pt x="404" y="470"/>
                </a:lnTo>
                <a:lnTo>
                  <a:pt x="406" y="470"/>
                </a:lnTo>
                <a:lnTo>
                  <a:pt x="406" y="468"/>
                </a:lnTo>
                <a:lnTo>
                  <a:pt x="408" y="468"/>
                </a:lnTo>
                <a:lnTo>
                  <a:pt x="408" y="466"/>
                </a:lnTo>
                <a:lnTo>
                  <a:pt x="410" y="468"/>
                </a:lnTo>
                <a:lnTo>
                  <a:pt x="412" y="468"/>
                </a:lnTo>
                <a:lnTo>
                  <a:pt x="412" y="466"/>
                </a:lnTo>
                <a:lnTo>
                  <a:pt x="410" y="464"/>
                </a:lnTo>
                <a:lnTo>
                  <a:pt x="410" y="462"/>
                </a:lnTo>
                <a:lnTo>
                  <a:pt x="410" y="460"/>
                </a:lnTo>
                <a:lnTo>
                  <a:pt x="410" y="458"/>
                </a:lnTo>
                <a:lnTo>
                  <a:pt x="412" y="458"/>
                </a:lnTo>
                <a:lnTo>
                  <a:pt x="412" y="456"/>
                </a:lnTo>
                <a:lnTo>
                  <a:pt x="414" y="456"/>
                </a:lnTo>
                <a:lnTo>
                  <a:pt x="414" y="454"/>
                </a:lnTo>
                <a:lnTo>
                  <a:pt x="416" y="454"/>
                </a:lnTo>
                <a:lnTo>
                  <a:pt x="418" y="454"/>
                </a:lnTo>
                <a:lnTo>
                  <a:pt x="420" y="454"/>
                </a:lnTo>
                <a:lnTo>
                  <a:pt x="420" y="452"/>
                </a:lnTo>
                <a:lnTo>
                  <a:pt x="422" y="452"/>
                </a:lnTo>
                <a:lnTo>
                  <a:pt x="424" y="452"/>
                </a:lnTo>
                <a:lnTo>
                  <a:pt x="424" y="450"/>
                </a:lnTo>
                <a:lnTo>
                  <a:pt x="424" y="448"/>
                </a:lnTo>
                <a:lnTo>
                  <a:pt x="424" y="446"/>
                </a:lnTo>
                <a:lnTo>
                  <a:pt x="426" y="444"/>
                </a:lnTo>
                <a:lnTo>
                  <a:pt x="428" y="444"/>
                </a:lnTo>
                <a:lnTo>
                  <a:pt x="430" y="444"/>
                </a:lnTo>
                <a:lnTo>
                  <a:pt x="430" y="442"/>
                </a:lnTo>
                <a:lnTo>
                  <a:pt x="432" y="442"/>
                </a:lnTo>
                <a:lnTo>
                  <a:pt x="432" y="440"/>
                </a:lnTo>
                <a:lnTo>
                  <a:pt x="434" y="440"/>
                </a:lnTo>
                <a:lnTo>
                  <a:pt x="434" y="438"/>
                </a:lnTo>
                <a:lnTo>
                  <a:pt x="434" y="440"/>
                </a:lnTo>
                <a:lnTo>
                  <a:pt x="436" y="440"/>
                </a:lnTo>
                <a:lnTo>
                  <a:pt x="436" y="438"/>
                </a:lnTo>
                <a:lnTo>
                  <a:pt x="434" y="438"/>
                </a:lnTo>
                <a:lnTo>
                  <a:pt x="434" y="436"/>
                </a:lnTo>
                <a:lnTo>
                  <a:pt x="436" y="436"/>
                </a:lnTo>
                <a:lnTo>
                  <a:pt x="436" y="438"/>
                </a:lnTo>
                <a:lnTo>
                  <a:pt x="436" y="440"/>
                </a:lnTo>
                <a:lnTo>
                  <a:pt x="438" y="440"/>
                </a:lnTo>
                <a:lnTo>
                  <a:pt x="440" y="440"/>
                </a:lnTo>
                <a:lnTo>
                  <a:pt x="442" y="440"/>
                </a:lnTo>
                <a:lnTo>
                  <a:pt x="442" y="438"/>
                </a:lnTo>
                <a:lnTo>
                  <a:pt x="442" y="440"/>
                </a:lnTo>
                <a:lnTo>
                  <a:pt x="444" y="440"/>
                </a:lnTo>
                <a:lnTo>
                  <a:pt x="446" y="438"/>
                </a:lnTo>
                <a:lnTo>
                  <a:pt x="446" y="440"/>
                </a:lnTo>
                <a:lnTo>
                  <a:pt x="448" y="440"/>
                </a:lnTo>
                <a:lnTo>
                  <a:pt x="450" y="440"/>
                </a:lnTo>
                <a:lnTo>
                  <a:pt x="450" y="438"/>
                </a:lnTo>
                <a:lnTo>
                  <a:pt x="450" y="436"/>
                </a:lnTo>
                <a:lnTo>
                  <a:pt x="450" y="434"/>
                </a:lnTo>
                <a:lnTo>
                  <a:pt x="452" y="434"/>
                </a:lnTo>
                <a:lnTo>
                  <a:pt x="452" y="432"/>
                </a:lnTo>
                <a:lnTo>
                  <a:pt x="454" y="430"/>
                </a:lnTo>
                <a:lnTo>
                  <a:pt x="456" y="428"/>
                </a:lnTo>
                <a:lnTo>
                  <a:pt x="456" y="426"/>
                </a:lnTo>
                <a:lnTo>
                  <a:pt x="458" y="426"/>
                </a:lnTo>
                <a:lnTo>
                  <a:pt x="460" y="426"/>
                </a:lnTo>
                <a:lnTo>
                  <a:pt x="462" y="426"/>
                </a:lnTo>
                <a:lnTo>
                  <a:pt x="464" y="426"/>
                </a:lnTo>
                <a:lnTo>
                  <a:pt x="466" y="426"/>
                </a:lnTo>
                <a:lnTo>
                  <a:pt x="464" y="426"/>
                </a:lnTo>
                <a:lnTo>
                  <a:pt x="462" y="428"/>
                </a:lnTo>
                <a:lnTo>
                  <a:pt x="460" y="428"/>
                </a:lnTo>
                <a:lnTo>
                  <a:pt x="460" y="430"/>
                </a:lnTo>
                <a:lnTo>
                  <a:pt x="458" y="430"/>
                </a:lnTo>
                <a:lnTo>
                  <a:pt x="456" y="432"/>
                </a:lnTo>
                <a:lnTo>
                  <a:pt x="456" y="434"/>
                </a:lnTo>
                <a:lnTo>
                  <a:pt x="454" y="434"/>
                </a:lnTo>
                <a:lnTo>
                  <a:pt x="454" y="436"/>
                </a:lnTo>
                <a:lnTo>
                  <a:pt x="452" y="436"/>
                </a:lnTo>
                <a:lnTo>
                  <a:pt x="452" y="438"/>
                </a:lnTo>
                <a:lnTo>
                  <a:pt x="452" y="440"/>
                </a:lnTo>
                <a:lnTo>
                  <a:pt x="450" y="440"/>
                </a:lnTo>
                <a:lnTo>
                  <a:pt x="450" y="442"/>
                </a:lnTo>
                <a:lnTo>
                  <a:pt x="448" y="442"/>
                </a:lnTo>
                <a:lnTo>
                  <a:pt x="448" y="444"/>
                </a:lnTo>
                <a:lnTo>
                  <a:pt x="450" y="444"/>
                </a:lnTo>
                <a:lnTo>
                  <a:pt x="452" y="444"/>
                </a:lnTo>
                <a:lnTo>
                  <a:pt x="452" y="446"/>
                </a:lnTo>
                <a:lnTo>
                  <a:pt x="454" y="446"/>
                </a:lnTo>
                <a:lnTo>
                  <a:pt x="456" y="448"/>
                </a:lnTo>
                <a:lnTo>
                  <a:pt x="458" y="448"/>
                </a:lnTo>
                <a:lnTo>
                  <a:pt x="460" y="450"/>
                </a:lnTo>
                <a:lnTo>
                  <a:pt x="462" y="450"/>
                </a:lnTo>
                <a:lnTo>
                  <a:pt x="464" y="450"/>
                </a:lnTo>
                <a:lnTo>
                  <a:pt x="466" y="450"/>
                </a:lnTo>
                <a:lnTo>
                  <a:pt x="466" y="452"/>
                </a:lnTo>
                <a:lnTo>
                  <a:pt x="468" y="450"/>
                </a:lnTo>
                <a:lnTo>
                  <a:pt x="470" y="450"/>
                </a:lnTo>
                <a:lnTo>
                  <a:pt x="472" y="450"/>
                </a:lnTo>
                <a:lnTo>
                  <a:pt x="472" y="452"/>
                </a:lnTo>
                <a:lnTo>
                  <a:pt x="474" y="452"/>
                </a:lnTo>
                <a:lnTo>
                  <a:pt x="474" y="454"/>
                </a:lnTo>
                <a:lnTo>
                  <a:pt x="472" y="454"/>
                </a:lnTo>
                <a:lnTo>
                  <a:pt x="470" y="452"/>
                </a:lnTo>
                <a:lnTo>
                  <a:pt x="468" y="452"/>
                </a:lnTo>
                <a:lnTo>
                  <a:pt x="466" y="452"/>
                </a:lnTo>
                <a:lnTo>
                  <a:pt x="464" y="452"/>
                </a:lnTo>
                <a:lnTo>
                  <a:pt x="462" y="452"/>
                </a:lnTo>
                <a:lnTo>
                  <a:pt x="460" y="452"/>
                </a:lnTo>
                <a:lnTo>
                  <a:pt x="458" y="452"/>
                </a:lnTo>
                <a:lnTo>
                  <a:pt x="458" y="450"/>
                </a:lnTo>
                <a:lnTo>
                  <a:pt x="456" y="450"/>
                </a:lnTo>
                <a:lnTo>
                  <a:pt x="454" y="450"/>
                </a:lnTo>
                <a:lnTo>
                  <a:pt x="454" y="452"/>
                </a:lnTo>
                <a:lnTo>
                  <a:pt x="452" y="452"/>
                </a:lnTo>
                <a:lnTo>
                  <a:pt x="452" y="454"/>
                </a:lnTo>
                <a:lnTo>
                  <a:pt x="450" y="454"/>
                </a:lnTo>
                <a:lnTo>
                  <a:pt x="448" y="454"/>
                </a:lnTo>
                <a:lnTo>
                  <a:pt x="446" y="454"/>
                </a:lnTo>
                <a:lnTo>
                  <a:pt x="444" y="452"/>
                </a:lnTo>
                <a:lnTo>
                  <a:pt x="442" y="450"/>
                </a:lnTo>
                <a:lnTo>
                  <a:pt x="440" y="450"/>
                </a:lnTo>
                <a:lnTo>
                  <a:pt x="438" y="450"/>
                </a:lnTo>
                <a:lnTo>
                  <a:pt x="438" y="452"/>
                </a:lnTo>
                <a:lnTo>
                  <a:pt x="436" y="452"/>
                </a:lnTo>
                <a:lnTo>
                  <a:pt x="436" y="454"/>
                </a:lnTo>
                <a:lnTo>
                  <a:pt x="434" y="454"/>
                </a:lnTo>
                <a:lnTo>
                  <a:pt x="434" y="456"/>
                </a:lnTo>
                <a:lnTo>
                  <a:pt x="432" y="456"/>
                </a:lnTo>
                <a:lnTo>
                  <a:pt x="432" y="458"/>
                </a:lnTo>
                <a:lnTo>
                  <a:pt x="430" y="458"/>
                </a:lnTo>
                <a:lnTo>
                  <a:pt x="430" y="460"/>
                </a:lnTo>
                <a:lnTo>
                  <a:pt x="428" y="462"/>
                </a:lnTo>
                <a:lnTo>
                  <a:pt x="426" y="462"/>
                </a:lnTo>
                <a:lnTo>
                  <a:pt x="426" y="464"/>
                </a:lnTo>
                <a:lnTo>
                  <a:pt x="424" y="464"/>
                </a:lnTo>
                <a:lnTo>
                  <a:pt x="422" y="464"/>
                </a:lnTo>
                <a:lnTo>
                  <a:pt x="422" y="466"/>
                </a:lnTo>
                <a:lnTo>
                  <a:pt x="420" y="466"/>
                </a:lnTo>
                <a:lnTo>
                  <a:pt x="418" y="466"/>
                </a:lnTo>
                <a:lnTo>
                  <a:pt x="420" y="468"/>
                </a:lnTo>
                <a:lnTo>
                  <a:pt x="420" y="470"/>
                </a:lnTo>
                <a:lnTo>
                  <a:pt x="422" y="470"/>
                </a:lnTo>
                <a:lnTo>
                  <a:pt x="422" y="472"/>
                </a:lnTo>
                <a:lnTo>
                  <a:pt x="422" y="474"/>
                </a:lnTo>
                <a:lnTo>
                  <a:pt x="424" y="474"/>
                </a:lnTo>
                <a:lnTo>
                  <a:pt x="424" y="476"/>
                </a:lnTo>
                <a:lnTo>
                  <a:pt x="424" y="478"/>
                </a:lnTo>
                <a:lnTo>
                  <a:pt x="424" y="480"/>
                </a:lnTo>
                <a:lnTo>
                  <a:pt x="424" y="482"/>
                </a:lnTo>
                <a:lnTo>
                  <a:pt x="422" y="482"/>
                </a:lnTo>
                <a:lnTo>
                  <a:pt x="422" y="484"/>
                </a:lnTo>
                <a:lnTo>
                  <a:pt x="422" y="486"/>
                </a:lnTo>
                <a:lnTo>
                  <a:pt x="422" y="488"/>
                </a:lnTo>
                <a:lnTo>
                  <a:pt x="422" y="490"/>
                </a:lnTo>
                <a:lnTo>
                  <a:pt x="420" y="490"/>
                </a:lnTo>
                <a:lnTo>
                  <a:pt x="420" y="492"/>
                </a:lnTo>
                <a:lnTo>
                  <a:pt x="418" y="494"/>
                </a:lnTo>
                <a:lnTo>
                  <a:pt x="418" y="496"/>
                </a:lnTo>
                <a:lnTo>
                  <a:pt x="416" y="496"/>
                </a:lnTo>
                <a:lnTo>
                  <a:pt x="416" y="498"/>
                </a:lnTo>
                <a:lnTo>
                  <a:pt x="416" y="500"/>
                </a:lnTo>
                <a:lnTo>
                  <a:pt x="416" y="502"/>
                </a:lnTo>
                <a:lnTo>
                  <a:pt x="414" y="504"/>
                </a:lnTo>
                <a:lnTo>
                  <a:pt x="414" y="506"/>
                </a:lnTo>
                <a:lnTo>
                  <a:pt x="414" y="508"/>
                </a:lnTo>
                <a:lnTo>
                  <a:pt x="414" y="510"/>
                </a:lnTo>
                <a:lnTo>
                  <a:pt x="414" y="512"/>
                </a:lnTo>
                <a:lnTo>
                  <a:pt x="414" y="514"/>
                </a:lnTo>
                <a:lnTo>
                  <a:pt x="416" y="514"/>
                </a:lnTo>
                <a:lnTo>
                  <a:pt x="418" y="514"/>
                </a:lnTo>
                <a:lnTo>
                  <a:pt x="420" y="514"/>
                </a:lnTo>
                <a:lnTo>
                  <a:pt x="420" y="516"/>
                </a:lnTo>
                <a:lnTo>
                  <a:pt x="422" y="516"/>
                </a:lnTo>
                <a:lnTo>
                  <a:pt x="424" y="516"/>
                </a:lnTo>
                <a:lnTo>
                  <a:pt x="424" y="514"/>
                </a:lnTo>
                <a:lnTo>
                  <a:pt x="426" y="514"/>
                </a:lnTo>
                <a:lnTo>
                  <a:pt x="426" y="512"/>
                </a:lnTo>
                <a:lnTo>
                  <a:pt x="428" y="512"/>
                </a:lnTo>
                <a:lnTo>
                  <a:pt x="428" y="510"/>
                </a:lnTo>
                <a:lnTo>
                  <a:pt x="430" y="510"/>
                </a:lnTo>
                <a:lnTo>
                  <a:pt x="432" y="508"/>
                </a:lnTo>
                <a:lnTo>
                  <a:pt x="434" y="508"/>
                </a:lnTo>
                <a:lnTo>
                  <a:pt x="434" y="510"/>
                </a:lnTo>
                <a:lnTo>
                  <a:pt x="432" y="510"/>
                </a:lnTo>
                <a:lnTo>
                  <a:pt x="432" y="512"/>
                </a:lnTo>
                <a:lnTo>
                  <a:pt x="432" y="514"/>
                </a:lnTo>
                <a:lnTo>
                  <a:pt x="430" y="514"/>
                </a:lnTo>
                <a:lnTo>
                  <a:pt x="430" y="516"/>
                </a:lnTo>
                <a:lnTo>
                  <a:pt x="428" y="516"/>
                </a:lnTo>
                <a:lnTo>
                  <a:pt x="428" y="518"/>
                </a:lnTo>
                <a:lnTo>
                  <a:pt x="426" y="518"/>
                </a:lnTo>
                <a:lnTo>
                  <a:pt x="426" y="520"/>
                </a:lnTo>
                <a:lnTo>
                  <a:pt x="424" y="520"/>
                </a:lnTo>
                <a:lnTo>
                  <a:pt x="424" y="522"/>
                </a:lnTo>
                <a:lnTo>
                  <a:pt x="426" y="522"/>
                </a:lnTo>
                <a:lnTo>
                  <a:pt x="426" y="524"/>
                </a:lnTo>
                <a:lnTo>
                  <a:pt x="428" y="524"/>
                </a:lnTo>
                <a:lnTo>
                  <a:pt x="426" y="524"/>
                </a:lnTo>
                <a:lnTo>
                  <a:pt x="424" y="524"/>
                </a:lnTo>
                <a:lnTo>
                  <a:pt x="422" y="524"/>
                </a:lnTo>
                <a:lnTo>
                  <a:pt x="420" y="524"/>
                </a:lnTo>
                <a:lnTo>
                  <a:pt x="418" y="524"/>
                </a:lnTo>
                <a:lnTo>
                  <a:pt x="418" y="526"/>
                </a:lnTo>
                <a:lnTo>
                  <a:pt x="418" y="524"/>
                </a:lnTo>
                <a:lnTo>
                  <a:pt x="416" y="526"/>
                </a:lnTo>
                <a:lnTo>
                  <a:pt x="414" y="528"/>
                </a:lnTo>
                <a:lnTo>
                  <a:pt x="416" y="528"/>
                </a:lnTo>
                <a:lnTo>
                  <a:pt x="418" y="530"/>
                </a:lnTo>
                <a:lnTo>
                  <a:pt x="416" y="530"/>
                </a:lnTo>
                <a:lnTo>
                  <a:pt x="414" y="530"/>
                </a:lnTo>
                <a:lnTo>
                  <a:pt x="414" y="532"/>
                </a:lnTo>
                <a:lnTo>
                  <a:pt x="414" y="534"/>
                </a:lnTo>
                <a:lnTo>
                  <a:pt x="416" y="534"/>
                </a:lnTo>
                <a:lnTo>
                  <a:pt x="416" y="536"/>
                </a:lnTo>
                <a:lnTo>
                  <a:pt x="418" y="536"/>
                </a:lnTo>
                <a:lnTo>
                  <a:pt x="420" y="536"/>
                </a:lnTo>
                <a:lnTo>
                  <a:pt x="420" y="538"/>
                </a:lnTo>
                <a:lnTo>
                  <a:pt x="422" y="538"/>
                </a:lnTo>
                <a:lnTo>
                  <a:pt x="424" y="538"/>
                </a:lnTo>
                <a:lnTo>
                  <a:pt x="424" y="536"/>
                </a:lnTo>
                <a:lnTo>
                  <a:pt x="422" y="536"/>
                </a:lnTo>
                <a:lnTo>
                  <a:pt x="424" y="536"/>
                </a:lnTo>
                <a:lnTo>
                  <a:pt x="426" y="536"/>
                </a:lnTo>
                <a:lnTo>
                  <a:pt x="426" y="534"/>
                </a:lnTo>
                <a:lnTo>
                  <a:pt x="424" y="534"/>
                </a:lnTo>
                <a:lnTo>
                  <a:pt x="426" y="534"/>
                </a:lnTo>
                <a:lnTo>
                  <a:pt x="426" y="532"/>
                </a:lnTo>
                <a:lnTo>
                  <a:pt x="428" y="532"/>
                </a:lnTo>
                <a:lnTo>
                  <a:pt x="428" y="534"/>
                </a:lnTo>
                <a:lnTo>
                  <a:pt x="430" y="534"/>
                </a:lnTo>
                <a:lnTo>
                  <a:pt x="432" y="534"/>
                </a:lnTo>
                <a:lnTo>
                  <a:pt x="434" y="534"/>
                </a:lnTo>
                <a:lnTo>
                  <a:pt x="434" y="532"/>
                </a:lnTo>
                <a:lnTo>
                  <a:pt x="432" y="532"/>
                </a:lnTo>
                <a:lnTo>
                  <a:pt x="432" y="530"/>
                </a:lnTo>
                <a:lnTo>
                  <a:pt x="430" y="530"/>
                </a:lnTo>
                <a:lnTo>
                  <a:pt x="432" y="530"/>
                </a:lnTo>
                <a:lnTo>
                  <a:pt x="434" y="530"/>
                </a:lnTo>
                <a:lnTo>
                  <a:pt x="436" y="530"/>
                </a:lnTo>
                <a:lnTo>
                  <a:pt x="436" y="532"/>
                </a:lnTo>
                <a:lnTo>
                  <a:pt x="436" y="534"/>
                </a:lnTo>
                <a:lnTo>
                  <a:pt x="438" y="534"/>
                </a:lnTo>
                <a:lnTo>
                  <a:pt x="438" y="532"/>
                </a:lnTo>
                <a:lnTo>
                  <a:pt x="440" y="532"/>
                </a:lnTo>
                <a:lnTo>
                  <a:pt x="440" y="530"/>
                </a:lnTo>
                <a:lnTo>
                  <a:pt x="438" y="530"/>
                </a:lnTo>
                <a:lnTo>
                  <a:pt x="438" y="528"/>
                </a:lnTo>
                <a:lnTo>
                  <a:pt x="440" y="528"/>
                </a:lnTo>
                <a:lnTo>
                  <a:pt x="440" y="526"/>
                </a:lnTo>
                <a:lnTo>
                  <a:pt x="442" y="526"/>
                </a:lnTo>
                <a:lnTo>
                  <a:pt x="442" y="524"/>
                </a:lnTo>
                <a:lnTo>
                  <a:pt x="444" y="524"/>
                </a:lnTo>
                <a:lnTo>
                  <a:pt x="444" y="522"/>
                </a:lnTo>
                <a:lnTo>
                  <a:pt x="446" y="522"/>
                </a:lnTo>
                <a:lnTo>
                  <a:pt x="444" y="522"/>
                </a:lnTo>
                <a:lnTo>
                  <a:pt x="444" y="520"/>
                </a:lnTo>
                <a:lnTo>
                  <a:pt x="446" y="520"/>
                </a:lnTo>
                <a:lnTo>
                  <a:pt x="444" y="518"/>
                </a:lnTo>
                <a:lnTo>
                  <a:pt x="444" y="516"/>
                </a:lnTo>
                <a:lnTo>
                  <a:pt x="446" y="516"/>
                </a:lnTo>
                <a:lnTo>
                  <a:pt x="446" y="514"/>
                </a:lnTo>
                <a:lnTo>
                  <a:pt x="446" y="516"/>
                </a:lnTo>
                <a:lnTo>
                  <a:pt x="446" y="518"/>
                </a:lnTo>
                <a:lnTo>
                  <a:pt x="446" y="520"/>
                </a:lnTo>
                <a:lnTo>
                  <a:pt x="448" y="520"/>
                </a:lnTo>
                <a:lnTo>
                  <a:pt x="448" y="518"/>
                </a:lnTo>
                <a:lnTo>
                  <a:pt x="448" y="516"/>
                </a:lnTo>
                <a:lnTo>
                  <a:pt x="450" y="516"/>
                </a:lnTo>
                <a:lnTo>
                  <a:pt x="450" y="514"/>
                </a:lnTo>
                <a:lnTo>
                  <a:pt x="450" y="512"/>
                </a:lnTo>
                <a:lnTo>
                  <a:pt x="452" y="510"/>
                </a:lnTo>
                <a:lnTo>
                  <a:pt x="452" y="508"/>
                </a:lnTo>
                <a:lnTo>
                  <a:pt x="452" y="510"/>
                </a:lnTo>
                <a:lnTo>
                  <a:pt x="452" y="512"/>
                </a:lnTo>
                <a:lnTo>
                  <a:pt x="452" y="514"/>
                </a:lnTo>
                <a:lnTo>
                  <a:pt x="452" y="516"/>
                </a:lnTo>
                <a:lnTo>
                  <a:pt x="450" y="516"/>
                </a:lnTo>
                <a:lnTo>
                  <a:pt x="450" y="518"/>
                </a:lnTo>
                <a:lnTo>
                  <a:pt x="450" y="520"/>
                </a:lnTo>
                <a:lnTo>
                  <a:pt x="452" y="520"/>
                </a:lnTo>
                <a:lnTo>
                  <a:pt x="452" y="518"/>
                </a:lnTo>
                <a:lnTo>
                  <a:pt x="454" y="518"/>
                </a:lnTo>
                <a:lnTo>
                  <a:pt x="452" y="518"/>
                </a:lnTo>
                <a:lnTo>
                  <a:pt x="454" y="516"/>
                </a:lnTo>
                <a:lnTo>
                  <a:pt x="454" y="518"/>
                </a:lnTo>
                <a:lnTo>
                  <a:pt x="454" y="516"/>
                </a:lnTo>
                <a:lnTo>
                  <a:pt x="454" y="514"/>
                </a:lnTo>
                <a:lnTo>
                  <a:pt x="456" y="514"/>
                </a:lnTo>
                <a:lnTo>
                  <a:pt x="456" y="512"/>
                </a:lnTo>
                <a:lnTo>
                  <a:pt x="456" y="510"/>
                </a:lnTo>
                <a:lnTo>
                  <a:pt x="454" y="510"/>
                </a:lnTo>
                <a:lnTo>
                  <a:pt x="456" y="510"/>
                </a:lnTo>
                <a:lnTo>
                  <a:pt x="456" y="512"/>
                </a:lnTo>
                <a:lnTo>
                  <a:pt x="458" y="512"/>
                </a:lnTo>
                <a:lnTo>
                  <a:pt x="458" y="510"/>
                </a:lnTo>
                <a:lnTo>
                  <a:pt x="460" y="510"/>
                </a:lnTo>
                <a:lnTo>
                  <a:pt x="460" y="508"/>
                </a:lnTo>
                <a:lnTo>
                  <a:pt x="458" y="508"/>
                </a:lnTo>
                <a:lnTo>
                  <a:pt x="458" y="506"/>
                </a:lnTo>
                <a:lnTo>
                  <a:pt x="456" y="506"/>
                </a:lnTo>
                <a:lnTo>
                  <a:pt x="456" y="504"/>
                </a:lnTo>
                <a:lnTo>
                  <a:pt x="458" y="504"/>
                </a:lnTo>
                <a:lnTo>
                  <a:pt x="458" y="506"/>
                </a:lnTo>
                <a:lnTo>
                  <a:pt x="458" y="504"/>
                </a:lnTo>
                <a:lnTo>
                  <a:pt x="460" y="506"/>
                </a:lnTo>
                <a:lnTo>
                  <a:pt x="462" y="508"/>
                </a:lnTo>
                <a:lnTo>
                  <a:pt x="462" y="510"/>
                </a:lnTo>
                <a:lnTo>
                  <a:pt x="464" y="510"/>
                </a:lnTo>
                <a:lnTo>
                  <a:pt x="464" y="508"/>
                </a:lnTo>
                <a:lnTo>
                  <a:pt x="464" y="506"/>
                </a:lnTo>
                <a:lnTo>
                  <a:pt x="462" y="506"/>
                </a:lnTo>
                <a:lnTo>
                  <a:pt x="462" y="504"/>
                </a:lnTo>
                <a:lnTo>
                  <a:pt x="462" y="502"/>
                </a:lnTo>
                <a:lnTo>
                  <a:pt x="460" y="502"/>
                </a:lnTo>
                <a:lnTo>
                  <a:pt x="462" y="502"/>
                </a:lnTo>
                <a:lnTo>
                  <a:pt x="462" y="500"/>
                </a:lnTo>
                <a:lnTo>
                  <a:pt x="464" y="500"/>
                </a:lnTo>
                <a:lnTo>
                  <a:pt x="462" y="500"/>
                </a:lnTo>
                <a:lnTo>
                  <a:pt x="462" y="498"/>
                </a:lnTo>
                <a:lnTo>
                  <a:pt x="462" y="496"/>
                </a:lnTo>
                <a:lnTo>
                  <a:pt x="464" y="496"/>
                </a:lnTo>
                <a:lnTo>
                  <a:pt x="464" y="498"/>
                </a:lnTo>
                <a:lnTo>
                  <a:pt x="466" y="500"/>
                </a:lnTo>
                <a:lnTo>
                  <a:pt x="464" y="502"/>
                </a:lnTo>
                <a:lnTo>
                  <a:pt x="466" y="504"/>
                </a:lnTo>
                <a:lnTo>
                  <a:pt x="466" y="506"/>
                </a:lnTo>
                <a:lnTo>
                  <a:pt x="468" y="506"/>
                </a:lnTo>
                <a:lnTo>
                  <a:pt x="468" y="504"/>
                </a:lnTo>
                <a:lnTo>
                  <a:pt x="466" y="504"/>
                </a:lnTo>
                <a:lnTo>
                  <a:pt x="466" y="502"/>
                </a:lnTo>
                <a:lnTo>
                  <a:pt x="466" y="500"/>
                </a:lnTo>
                <a:lnTo>
                  <a:pt x="466" y="498"/>
                </a:lnTo>
                <a:lnTo>
                  <a:pt x="468" y="498"/>
                </a:lnTo>
                <a:lnTo>
                  <a:pt x="468" y="496"/>
                </a:lnTo>
                <a:lnTo>
                  <a:pt x="468" y="498"/>
                </a:lnTo>
                <a:lnTo>
                  <a:pt x="470" y="496"/>
                </a:lnTo>
                <a:lnTo>
                  <a:pt x="470" y="494"/>
                </a:lnTo>
                <a:lnTo>
                  <a:pt x="470" y="492"/>
                </a:lnTo>
                <a:lnTo>
                  <a:pt x="468" y="492"/>
                </a:lnTo>
                <a:lnTo>
                  <a:pt x="468" y="490"/>
                </a:lnTo>
                <a:lnTo>
                  <a:pt x="468" y="488"/>
                </a:lnTo>
                <a:lnTo>
                  <a:pt x="470" y="488"/>
                </a:lnTo>
                <a:lnTo>
                  <a:pt x="470" y="490"/>
                </a:lnTo>
                <a:lnTo>
                  <a:pt x="472" y="490"/>
                </a:lnTo>
                <a:lnTo>
                  <a:pt x="472" y="492"/>
                </a:lnTo>
                <a:lnTo>
                  <a:pt x="472" y="494"/>
                </a:lnTo>
                <a:lnTo>
                  <a:pt x="472" y="496"/>
                </a:lnTo>
                <a:lnTo>
                  <a:pt x="474" y="496"/>
                </a:lnTo>
                <a:lnTo>
                  <a:pt x="474" y="498"/>
                </a:lnTo>
                <a:lnTo>
                  <a:pt x="474" y="500"/>
                </a:lnTo>
                <a:lnTo>
                  <a:pt x="474" y="498"/>
                </a:lnTo>
                <a:lnTo>
                  <a:pt x="474" y="496"/>
                </a:lnTo>
                <a:lnTo>
                  <a:pt x="474" y="494"/>
                </a:lnTo>
                <a:lnTo>
                  <a:pt x="474" y="492"/>
                </a:lnTo>
                <a:lnTo>
                  <a:pt x="476" y="492"/>
                </a:lnTo>
                <a:lnTo>
                  <a:pt x="476" y="490"/>
                </a:lnTo>
                <a:lnTo>
                  <a:pt x="478" y="490"/>
                </a:lnTo>
                <a:lnTo>
                  <a:pt x="478" y="492"/>
                </a:lnTo>
                <a:lnTo>
                  <a:pt x="476" y="494"/>
                </a:lnTo>
                <a:lnTo>
                  <a:pt x="478" y="494"/>
                </a:lnTo>
                <a:lnTo>
                  <a:pt x="480" y="494"/>
                </a:lnTo>
                <a:lnTo>
                  <a:pt x="482" y="494"/>
                </a:lnTo>
                <a:lnTo>
                  <a:pt x="484" y="496"/>
                </a:lnTo>
                <a:lnTo>
                  <a:pt x="484" y="494"/>
                </a:lnTo>
                <a:lnTo>
                  <a:pt x="486" y="494"/>
                </a:lnTo>
                <a:lnTo>
                  <a:pt x="488" y="494"/>
                </a:lnTo>
                <a:lnTo>
                  <a:pt x="490" y="494"/>
                </a:lnTo>
                <a:lnTo>
                  <a:pt x="490" y="492"/>
                </a:lnTo>
                <a:lnTo>
                  <a:pt x="490" y="490"/>
                </a:lnTo>
                <a:lnTo>
                  <a:pt x="492" y="490"/>
                </a:lnTo>
                <a:lnTo>
                  <a:pt x="492" y="492"/>
                </a:lnTo>
                <a:lnTo>
                  <a:pt x="492" y="494"/>
                </a:lnTo>
                <a:lnTo>
                  <a:pt x="494" y="492"/>
                </a:lnTo>
                <a:lnTo>
                  <a:pt x="494" y="490"/>
                </a:lnTo>
                <a:lnTo>
                  <a:pt x="492" y="490"/>
                </a:lnTo>
                <a:lnTo>
                  <a:pt x="494" y="490"/>
                </a:lnTo>
                <a:lnTo>
                  <a:pt x="494" y="488"/>
                </a:lnTo>
                <a:lnTo>
                  <a:pt x="494" y="486"/>
                </a:lnTo>
                <a:lnTo>
                  <a:pt x="494" y="484"/>
                </a:lnTo>
                <a:lnTo>
                  <a:pt x="494" y="482"/>
                </a:lnTo>
                <a:lnTo>
                  <a:pt x="494" y="484"/>
                </a:lnTo>
                <a:lnTo>
                  <a:pt x="496" y="484"/>
                </a:lnTo>
                <a:lnTo>
                  <a:pt x="496" y="486"/>
                </a:lnTo>
                <a:lnTo>
                  <a:pt x="496" y="484"/>
                </a:lnTo>
                <a:lnTo>
                  <a:pt x="498" y="484"/>
                </a:lnTo>
                <a:lnTo>
                  <a:pt x="498" y="482"/>
                </a:lnTo>
                <a:lnTo>
                  <a:pt x="500" y="482"/>
                </a:lnTo>
                <a:lnTo>
                  <a:pt x="500" y="480"/>
                </a:lnTo>
                <a:lnTo>
                  <a:pt x="498" y="480"/>
                </a:lnTo>
                <a:lnTo>
                  <a:pt x="498" y="482"/>
                </a:lnTo>
                <a:lnTo>
                  <a:pt x="498" y="484"/>
                </a:lnTo>
                <a:lnTo>
                  <a:pt x="498" y="482"/>
                </a:lnTo>
                <a:lnTo>
                  <a:pt x="498" y="480"/>
                </a:lnTo>
                <a:lnTo>
                  <a:pt x="496" y="480"/>
                </a:lnTo>
                <a:lnTo>
                  <a:pt x="498" y="480"/>
                </a:lnTo>
                <a:lnTo>
                  <a:pt x="498" y="478"/>
                </a:lnTo>
                <a:lnTo>
                  <a:pt x="496" y="478"/>
                </a:lnTo>
                <a:lnTo>
                  <a:pt x="496" y="480"/>
                </a:lnTo>
                <a:lnTo>
                  <a:pt x="494" y="480"/>
                </a:lnTo>
                <a:lnTo>
                  <a:pt x="494" y="482"/>
                </a:lnTo>
                <a:lnTo>
                  <a:pt x="492" y="482"/>
                </a:lnTo>
                <a:lnTo>
                  <a:pt x="492" y="480"/>
                </a:lnTo>
                <a:lnTo>
                  <a:pt x="494" y="480"/>
                </a:lnTo>
                <a:lnTo>
                  <a:pt x="492" y="480"/>
                </a:lnTo>
                <a:lnTo>
                  <a:pt x="492" y="478"/>
                </a:lnTo>
                <a:lnTo>
                  <a:pt x="494" y="478"/>
                </a:lnTo>
                <a:lnTo>
                  <a:pt x="494" y="480"/>
                </a:lnTo>
                <a:lnTo>
                  <a:pt x="494" y="478"/>
                </a:lnTo>
                <a:lnTo>
                  <a:pt x="496" y="478"/>
                </a:lnTo>
                <a:lnTo>
                  <a:pt x="496" y="476"/>
                </a:lnTo>
                <a:lnTo>
                  <a:pt x="496" y="474"/>
                </a:lnTo>
                <a:lnTo>
                  <a:pt x="494" y="474"/>
                </a:lnTo>
                <a:lnTo>
                  <a:pt x="496" y="474"/>
                </a:lnTo>
                <a:lnTo>
                  <a:pt x="498" y="474"/>
                </a:lnTo>
                <a:lnTo>
                  <a:pt x="498" y="472"/>
                </a:lnTo>
                <a:lnTo>
                  <a:pt x="496" y="472"/>
                </a:lnTo>
                <a:lnTo>
                  <a:pt x="498" y="472"/>
                </a:lnTo>
                <a:lnTo>
                  <a:pt x="498" y="470"/>
                </a:lnTo>
                <a:lnTo>
                  <a:pt x="500" y="470"/>
                </a:lnTo>
                <a:lnTo>
                  <a:pt x="500" y="472"/>
                </a:lnTo>
                <a:lnTo>
                  <a:pt x="500" y="470"/>
                </a:lnTo>
                <a:lnTo>
                  <a:pt x="502" y="470"/>
                </a:lnTo>
                <a:lnTo>
                  <a:pt x="502" y="468"/>
                </a:lnTo>
                <a:lnTo>
                  <a:pt x="500" y="468"/>
                </a:lnTo>
                <a:lnTo>
                  <a:pt x="502" y="468"/>
                </a:lnTo>
                <a:lnTo>
                  <a:pt x="502" y="466"/>
                </a:lnTo>
                <a:lnTo>
                  <a:pt x="500" y="466"/>
                </a:lnTo>
                <a:lnTo>
                  <a:pt x="500" y="464"/>
                </a:lnTo>
                <a:lnTo>
                  <a:pt x="500" y="466"/>
                </a:lnTo>
                <a:lnTo>
                  <a:pt x="498" y="466"/>
                </a:lnTo>
                <a:lnTo>
                  <a:pt x="498" y="464"/>
                </a:lnTo>
                <a:lnTo>
                  <a:pt x="498" y="462"/>
                </a:lnTo>
                <a:lnTo>
                  <a:pt x="498" y="464"/>
                </a:lnTo>
                <a:lnTo>
                  <a:pt x="496" y="464"/>
                </a:lnTo>
                <a:lnTo>
                  <a:pt x="496" y="466"/>
                </a:lnTo>
                <a:lnTo>
                  <a:pt x="496" y="468"/>
                </a:lnTo>
                <a:lnTo>
                  <a:pt x="496" y="466"/>
                </a:lnTo>
                <a:lnTo>
                  <a:pt x="496" y="464"/>
                </a:lnTo>
                <a:lnTo>
                  <a:pt x="496" y="466"/>
                </a:lnTo>
                <a:lnTo>
                  <a:pt x="494" y="466"/>
                </a:lnTo>
                <a:lnTo>
                  <a:pt x="494" y="468"/>
                </a:lnTo>
                <a:lnTo>
                  <a:pt x="496" y="468"/>
                </a:lnTo>
                <a:lnTo>
                  <a:pt x="496" y="470"/>
                </a:lnTo>
                <a:lnTo>
                  <a:pt x="494" y="470"/>
                </a:lnTo>
                <a:lnTo>
                  <a:pt x="494" y="468"/>
                </a:lnTo>
                <a:lnTo>
                  <a:pt x="492" y="468"/>
                </a:lnTo>
                <a:lnTo>
                  <a:pt x="490" y="466"/>
                </a:lnTo>
                <a:lnTo>
                  <a:pt x="490" y="468"/>
                </a:lnTo>
                <a:lnTo>
                  <a:pt x="490" y="466"/>
                </a:lnTo>
                <a:lnTo>
                  <a:pt x="488" y="468"/>
                </a:lnTo>
                <a:lnTo>
                  <a:pt x="486" y="468"/>
                </a:lnTo>
                <a:lnTo>
                  <a:pt x="486" y="470"/>
                </a:lnTo>
                <a:lnTo>
                  <a:pt x="484" y="472"/>
                </a:lnTo>
                <a:lnTo>
                  <a:pt x="484" y="470"/>
                </a:lnTo>
                <a:lnTo>
                  <a:pt x="486" y="468"/>
                </a:lnTo>
                <a:lnTo>
                  <a:pt x="488" y="466"/>
                </a:lnTo>
                <a:lnTo>
                  <a:pt x="488" y="464"/>
                </a:lnTo>
                <a:lnTo>
                  <a:pt x="490" y="464"/>
                </a:lnTo>
                <a:lnTo>
                  <a:pt x="490" y="466"/>
                </a:lnTo>
                <a:lnTo>
                  <a:pt x="492" y="466"/>
                </a:lnTo>
                <a:lnTo>
                  <a:pt x="492" y="464"/>
                </a:lnTo>
                <a:lnTo>
                  <a:pt x="494" y="464"/>
                </a:lnTo>
                <a:lnTo>
                  <a:pt x="494" y="462"/>
                </a:lnTo>
                <a:lnTo>
                  <a:pt x="494" y="460"/>
                </a:lnTo>
                <a:lnTo>
                  <a:pt x="494" y="458"/>
                </a:lnTo>
                <a:lnTo>
                  <a:pt x="492" y="458"/>
                </a:lnTo>
                <a:lnTo>
                  <a:pt x="492" y="456"/>
                </a:lnTo>
                <a:lnTo>
                  <a:pt x="494" y="456"/>
                </a:lnTo>
                <a:lnTo>
                  <a:pt x="492" y="456"/>
                </a:lnTo>
                <a:lnTo>
                  <a:pt x="492" y="458"/>
                </a:lnTo>
                <a:lnTo>
                  <a:pt x="492" y="460"/>
                </a:lnTo>
                <a:lnTo>
                  <a:pt x="490" y="460"/>
                </a:lnTo>
                <a:lnTo>
                  <a:pt x="492" y="460"/>
                </a:lnTo>
                <a:lnTo>
                  <a:pt x="490" y="460"/>
                </a:lnTo>
                <a:lnTo>
                  <a:pt x="490" y="462"/>
                </a:lnTo>
                <a:lnTo>
                  <a:pt x="488" y="462"/>
                </a:lnTo>
                <a:lnTo>
                  <a:pt x="490" y="460"/>
                </a:lnTo>
                <a:lnTo>
                  <a:pt x="490" y="458"/>
                </a:lnTo>
                <a:lnTo>
                  <a:pt x="490" y="456"/>
                </a:lnTo>
                <a:lnTo>
                  <a:pt x="488" y="456"/>
                </a:lnTo>
                <a:lnTo>
                  <a:pt x="486" y="456"/>
                </a:lnTo>
                <a:lnTo>
                  <a:pt x="486" y="458"/>
                </a:lnTo>
                <a:lnTo>
                  <a:pt x="486" y="460"/>
                </a:lnTo>
                <a:lnTo>
                  <a:pt x="484" y="460"/>
                </a:lnTo>
                <a:lnTo>
                  <a:pt x="484" y="462"/>
                </a:lnTo>
                <a:lnTo>
                  <a:pt x="482" y="462"/>
                </a:lnTo>
                <a:lnTo>
                  <a:pt x="482" y="460"/>
                </a:lnTo>
                <a:lnTo>
                  <a:pt x="484" y="460"/>
                </a:lnTo>
                <a:lnTo>
                  <a:pt x="484" y="458"/>
                </a:lnTo>
                <a:lnTo>
                  <a:pt x="484" y="456"/>
                </a:lnTo>
                <a:lnTo>
                  <a:pt x="486" y="456"/>
                </a:lnTo>
                <a:lnTo>
                  <a:pt x="488" y="456"/>
                </a:lnTo>
                <a:lnTo>
                  <a:pt x="488" y="454"/>
                </a:lnTo>
                <a:lnTo>
                  <a:pt x="486" y="454"/>
                </a:lnTo>
                <a:lnTo>
                  <a:pt x="486" y="456"/>
                </a:lnTo>
                <a:lnTo>
                  <a:pt x="486" y="454"/>
                </a:lnTo>
                <a:lnTo>
                  <a:pt x="484" y="454"/>
                </a:lnTo>
                <a:lnTo>
                  <a:pt x="484" y="456"/>
                </a:lnTo>
                <a:lnTo>
                  <a:pt x="482" y="456"/>
                </a:lnTo>
                <a:lnTo>
                  <a:pt x="484" y="454"/>
                </a:lnTo>
                <a:lnTo>
                  <a:pt x="486" y="454"/>
                </a:lnTo>
                <a:lnTo>
                  <a:pt x="488" y="452"/>
                </a:lnTo>
                <a:lnTo>
                  <a:pt x="488" y="454"/>
                </a:lnTo>
                <a:lnTo>
                  <a:pt x="490" y="454"/>
                </a:lnTo>
                <a:lnTo>
                  <a:pt x="490" y="452"/>
                </a:lnTo>
                <a:lnTo>
                  <a:pt x="492" y="452"/>
                </a:lnTo>
                <a:lnTo>
                  <a:pt x="490" y="450"/>
                </a:lnTo>
                <a:lnTo>
                  <a:pt x="492" y="450"/>
                </a:lnTo>
                <a:lnTo>
                  <a:pt x="492" y="448"/>
                </a:lnTo>
                <a:lnTo>
                  <a:pt x="490" y="448"/>
                </a:lnTo>
                <a:lnTo>
                  <a:pt x="490" y="446"/>
                </a:lnTo>
                <a:lnTo>
                  <a:pt x="492" y="448"/>
                </a:lnTo>
                <a:lnTo>
                  <a:pt x="492" y="446"/>
                </a:lnTo>
                <a:lnTo>
                  <a:pt x="492" y="444"/>
                </a:lnTo>
                <a:lnTo>
                  <a:pt x="494" y="444"/>
                </a:lnTo>
                <a:lnTo>
                  <a:pt x="494" y="442"/>
                </a:lnTo>
                <a:lnTo>
                  <a:pt x="492" y="442"/>
                </a:lnTo>
                <a:lnTo>
                  <a:pt x="490" y="442"/>
                </a:lnTo>
                <a:lnTo>
                  <a:pt x="490" y="444"/>
                </a:lnTo>
                <a:lnTo>
                  <a:pt x="490" y="446"/>
                </a:lnTo>
                <a:lnTo>
                  <a:pt x="488" y="446"/>
                </a:lnTo>
                <a:lnTo>
                  <a:pt x="486" y="446"/>
                </a:lnTo>
                <a:lnTo>
                  <a:pt x="488" y="446"/>
                </a:lnTo>
                <a:lnTo>
                  <a:pt x="488" y="444"/>
                </a:lnTo>
                <a:lnTo>
                  <a:pt x="488" y="442"/>
                </a:lnTo>
                <a:lnTo>
                  <a:pt x="490" y="442"/>
                </a:lnTo>
                <a:lnTo>
                  <a:pt x="492" y="440"/>
                </a:lnTo>
                <a:lnTo>
                  <a:pt x="494" y="440"/>
                </a:lnTo>
                <a:lnTo>
                  <a:pt x="494" y="442"/>
                </a:lnTo>
                <a:lnTo>
                  <a:pt x="496" y="442"/>
                </a:lnTo>
                <a:lnTo>
                  <a:pt x="496" y="444"/>
                </a:lnTo>
                <a:lnTo>
                  <a:pt x="496" y="442"/>
                </a:lnTo>
                <a:lnTo>
                  <a:pt x="498" y="442"/>
                </a:lnTo>
                <a:lnTo>
                  <a:pt x="498" y="440"/>
                </a:lnTo>
                <a:lnTo>
                  <a:pt x="498" y="438"/>
                </a:lnTo>
                <a:lnTo>
                  <a:pt x="500" y="436"/>
                </a:lnTo>
                <a:lnTo>
                  <a:pt x="500" y="434"/>
                </a:lnTo>
                <a:lnTo>
                  <a:pt x="502" y="434"/>
                </a:lnTo>
                <a:lnTo>
                  <a:pt x="502" y="432"/>
                </a:lnTo>
                <a:lnTo>
                  <a:pt x="502" y="434"/>
                </a:lnTo>
                <a:lnTo>
                  <a:pt x="504" y="434"/>
                </a:lnTo>
                <a:lnTo>
                  <a:pt x="502" y="434"/>
                </a:lnTo>
                <a:lnTo>
                  <a:pt x="502" y="436"/>
                </a:lnTo>
                <a:lnTo>
                  <a:pt x="502" y="438"/>
                </a:lnTo>
                <a:lnTo>
                  <a:pt x="500" y="438"/>
                </a:lnTo>
                <a:lnTo>
                  <a:pt x="500" y="440"/>
                </a:lnTo>
                <a:lnTo>
                  <a:pt x="498" y="440"/>
                </a:lnTo>
                <a:lnTo>
                  <a:pt x="500" y="442"/>
                </a:lnTo>
                <a:lnTo>
                  <a:pt x="498" y="442"/>
                </a:lnTo>
                <a:lnTo>
                  <a:pt x="498" y="444"/>
                </a:lnTo>
                <a:lnTo>
                  <a:pt x="498" y="446"/>
                </a:lnTo>
                <a:lnTo>
                  <a:pt x="496" y="446"/>
                </a:lnTo>
                <a:lnTo>
                  <a:pt x="496" y="448"/>
                </a:lnTo>
                <a:lnTo>
                  <a:pt x="498" y="448"/>
                </a:lnTo>
                <a:lnTo>
                  <a:pt x="500" y="448"/>
                </a:lnTo>
                <a:lnTo>
                  <a:pt x="500" y="450"/>
                </a:lnTo>
                <a:lnTo>
                  <a:pt x="500" y="452"/>
                </a:lnTo>
                <a:lnTo>
                  <a:pt x="502" y="452"/>
                </a:lnTo>
                <a:lnTo>
                  <a:pt x="504" y="452"/>
                </a:lnTo>
                <a:lnTo>
                  <a:pt x="504" y="450"/>
                </a:lnTo>
                <a:lnTo>
                  <a:pt x="502" y="450"/>
                </a:lnTo>
                <a:lnTo>
                  <a:pt x="504" y="450"/>
                </a:lnTo>
                <a:lnTo>
                  <a:pt x="504" y="448"/>
                </a:lnTo>
                <a:lnTo>
                  <a:pt x="502" y="448"/>
                </a:lnTo>
                <a:lnTo>
                  <a:pt x="504" y="448"/>
                </a:lnTo>
                <a:lnTo>
                  <a:pt x="504" y="446"/>
                </a:lnTo>
                <a:lnTo>
                  <a:pt x="504" y="448"/>
                </a:lnTo>
                <a:lnTo>
                  <a:pt x="506" y="448"/>
                </a:lnTo>
                <a:lnTo>
                  <a:pt x="506" y="450"/>
                </a:lnTo>
                <a:lnTo>
                  <a:pt x="508" y="450"/>
                </a:lnTo>
                <a:lnTo>
                  <a:pt x="508" y="448"/>
                </a:lnTo>
                <a:lnTo>
                  <a:pt x="508" y="446"/>
                </a:lnTo>
                <a:lnTo>
                  <a:pt x="506" y="446"/>
                </a:lnTo>
                <a:lnTo>
                  <a:pt x="506" y="444"/>
                </a:lnTo>
                <a:lnTo>
                  <a:pt x="506" y="442"/>
                </a:lnTo>
                <a:lnTo>
                  <a:pt x="506" y="444"/>
                </a:lnTo>
                <a:lnTo>
                  <a:pt x="506" y="442"/>
                </a:lnTo>
                <a:lnTo>
                  <a:pt x="506" y="440"/>
                </a:lnTo>
                <a:lnTo>
                  <a:pt x="508" y="440"/>
                </a:lnTo>
                <a:lnTo>
                  <a:pt x="508" y="438"/>
                </a:lnTo>
                <a:lnTo>
                  <a:pt x="506" y="438"/>
                </a:lnTo>
                <a:lnTo>
                  <a:pt x="506" y="436"/>
                </a:lnTo>
                <a:lnTo>
                  <a:pt x="508" y="436"/>
                </a:lnTo>
                <a:lnTo>
                  <a:pt x="508" y="438"/>
                </a:lnTo>
                <a:lnTo>
                  <a:pt x="508" y="440"/>
                </a:lnTo>
                <a:lnTo>
                  <a:pt x="510" y="440"/>
                </a:lnTo>
                <a:lnTo>
                  <a:pt x="508" y="440"/>
                </a:lnTo>
                <a:lnTo>
                  <a:pt x="508" y="442"/>
                </a:lnTo>
                <a:lnTo>
                  <a:pt x="508" y="444"/>
                </a:lnTo>
                <a:lnTo>
                  <a:pt x="508" y="446"/>
                </a:lnTo>
                <a:lnTo>
                  <a:pt x="508" y="448"/>
                </a:lnTo>
                <a:lnTo>
                  <a:pt x="510" y="448"/>
                </a:lnTo>
                <a:lnTo>
                  <a:pt x="510" y="446"/>
                </a:lnTo>
                <a:lnTo>
                  <a:pt x="510" y="444"/>
                </a:lnTo>
                <a:lnTo>
                  <a:pt x="510" y="442"/>
                </a:lnTo>
                <a:lnTo>
                  <a:pt x="510" y="444"/>
                </a:lnTo>
                <a:lnTo>
                  <a:pt x="512" y="444"/>
                </a:lnTo>
                <a:lnTo>
                  <a:pt x="512" y="446"/>
                </a:lnTo>
                <a:lnTo>
                  <a:pt x="510" y="448"/>
                </a:lnTo>
                <a:lnTo>
                  <a:pt x="512" y="448"/>
                </a:lnTo>
                <a:lnTo>
                  <a:pt x="512" y="446"/>
                </a:lnTo>
                <a:lnTo>
                  <a:pt x="512" y="448"/>
                </a:lnTo>
                <a:lnTo>
                  <a:pt x="514" y="448"/>
                </a:lnTo>
                <a:lnTo>
                  <a:pt x="514" y="446"/>
                </a:lnTo>
                <a:lnTo>
                  <a:pt x="516" y="446"/>
                </a:lnTo>
                <a:lnTo>
                  <a:pt x="516" y="444"/>
                </a:lnTo>
                <a:lnTo>
                  <a:pt x="514" y="444"/>
                </a:lnTo>
                <a:lnTo>
                  <a:pt x="514" y="442"/>
                </a:lnTo>
                <a:lnTo>
                  <a:pt x="516" y="442"/>
                </a:lnTo>
                <a:lnTo>
                  <a:pt x="516" y="444"/>
                </a:lnTo>
                <a:lnTo>
                  <a:pt x="518" y="444"/>
                </a:lnTo>
                <a:lnTo>
                  <a:pt x="518" y="442"/>
                </a:lnTo>
                <a:lnTo>
                  <a:pt x="520" y="442"/>
                </a:lnTo>
                <a:lnTo>
                  <a:pt x="520" y="444"/>
                </a:lnTo>
                <a:lnTo>
                  <a:pt x="520" y="442"/>
                </a:lnTo>
                <a:lnTo>
                  <a:pt x="522" y="442"/>
                </a:lnTo>
                <a:lnTo>
                  <a:pt x="520" y="444"/>
                </a:lnTo>
                <a:lnTo>
                  <a:pt x="522" y="444"/>
                </a:lnTo>
                <a:lnTo>
                  <a:pt x="524" y="442"/>
                </a:lnTo>
                <a:lnTo>
                  <a:pt x="524" y="440"/>
                </a:lnTo>
                <a:lnTo>
                  <a:pt x="526" y="440"/>
                </a:lnTo>
                <a:lnTo>
                  <a:pt x="526" y="438"/>
                </a:lnTo>
                <a:lnTo>
                  <a:pt x="528" y="438"/>
                </a:lnTo>
                <a:lnTo>
                  <a:pt x="528" y="436"/>
                </a:lnTo>
                <a:lnTo>
                  <a:pt x="530" y="436"/>
                </a:lnTo>
                <a:lnTo>
                  <a:pt x="530" y="434"/>
                </a:lnTo>
                <a:lnTo>
                  <a:pt x="532" y="434"/>
                </a:lnTo>
                <a:lnTo>
                  <a:pt x="534" y="434"/>
                </a:lnTo>
                <a:lnTo>
                  <a:pt x="536" y="434"/>
                </a:lnTo>
                <a:lnTo>
                  <a:pt x="538" y="434"/>
                </a:lnTo>
                <a:lnTo>
                  <a:pt x="538" y="436"/>
                </a:lnTo>
                <a:lnTo>
                  <a:pt x="536" y="436"/>
                </a:lnTo>
                <a:lnTo>
                  <a:pt x="534" y="436"/>
                </a:lnTo>
                <a:lnTo>
                  <a:pt x="532" y="436"/>
                </a:lnTo>
                <a:lnTo>
                  <a:pt x="530" y="436"/>
                </a:lnTo>
                <a:lnTo>
                  <a:pt x="530" y="438"/>
                </a:lnTo>
                <a:lnTo>
                  <a:pt x="528" y="438"/>
                </a:lnTo>
                <a:lnTo>
                  <a:pt x="530" y="438"/>
                </a:lnTo>
                <a:lnTo>
                  <a:pt x="532" y="438"/>
                </a:lnTo>
                <a:lnTo>
                  <a:pt x="530" y="440"/>
                </a:lnTo>
                <a:lnTo>
                  <a:pt x="530" y="438"/>
                </a:lnTo>
                <a:lnTo>
                  <a:pt x="528" y="438"/>
                </a:lnTo>
                <a:lnTo>
                  <a:pt x="528" y="440"/>
                </a:lnTo>
                <a:lnTo>
                  <a:pt x="528" y="442"/>
                </a:lnTo>
                <a:lnTo>
                  <a:pt x="530" y="442"/>
                </a:lnTo>
                <a:lnTo>
                  <a:pt x="532" y="442"/>
                </a:lnTo>
                <a:lnTo>
                  <a:pt x="532" y="444"/>
                </a:lnTo>
                <a:lnTo>
                  <a:pt x="530" y="444"/>
                </a:lnTo>
                <a:lnTo>
                  <a:pt x="528" y="444"/>
                </a:lnTo>
                <a:lnTo>
                  <a:pt x="528" y="442"/>
                </a:lnTo>
                <a:lnTo>
                  <a:pt x="526" y="442"/>
                </a:lnTo>
                <a:lnTo>
                  <a:pt x="526" y="444"/>
                </a:lnTo>
                <a:lnTo>
                  <a:pt x="528" y="444"/>
                </a:lnTo>
                <a:lnTo>
                  <a:pt x="528" y="446"/>
                </a:lnTo>
                <a:lnTo>
                  <a:pt x="530" y="446"/>
                </a:lnTo>
                <a:lnTo>
                  <a:pt x="530" y="448"/>
                </a:lnTo>
                <a:lnTo>
                  <a:pt x="532" y="448"/>
                </a:lnTo>
                <a:lnTo>
                  <a:pt x="534" y="448"/>
                </a:lnTo>
                <a:lnTo>
                  <a:pt x="536" y="448"/>
                </a:lnTo>
                <a:lnTo>
                  <a:pt x="536" y="446"/>
                </a:lnTo>
                <a:lnTo>
                  <a:pt x="536" y="448"/>
                </a:lnTo>
                <a:lnTo>
                  <a:pt x="538" y="448"/>
                </a:lnTo>
                <a:lnTo>
                  <a:pt x="538" y="446"/>
                </a:lnTo>
                <a:lnTo>
                  <a:pt x="540" y="444"/>
                </a:lnTo>
                <a:lnTo>
                  <a:pt x="540" y="446"/>
                </a:lnTo>
                <a:lnTo>
                  <a:pt x="542" y="446"/>
                </a:lnTo>
                <a:lnTo>
                  <a:pt x="540" y="446"/>
                </a:lnTo>
                <a:lnTo>
                  <a:pt x="540" y="448"/>
                </a:lnTo>
                <a:lnTo>
                  <a:pt x="538" y="448"/>
                </a:lnTo>
                <a:lnTo>
                  <a:pt x="538" y="450"/>
                </a:lnTo>
                <a:lnTo>
                  <a:pt x="536" y="450"/>
                </a:lnTo>
                <a:lnTo>
                  <a:pt x="534" y="450"/>
                </a:lnTo>
                <a:lnTo>
                  <a:pt x="534" y="452"/>
                </a:lnTo>
                <a:lnTo>
                  <a:pt x="532" y="452"/>
                </a:lnTo>
                <a:lnTo>
                  <a:pt x="530" y="452"/>
                </a:lnTo>
                <a:lnTo>
                  <a:pt x="530" y="454"/>
                </a:lnTo>
                <a:lnTo>
                  <a:pt x="532" y="454"/>
                </a:lnTo>
                <a:lnTo>
                  <a:pt x="534" y="454"/>
                </a:lnTo>
                <a:lnTo>
                  <a:pt x="536" y="454"/>
                </a:lnTo>
                <a:lnTo>
                  <a:pt x="536" y="452"/>
                </a:lnTo>
                <a:lnTo>
                  <a:pt x="538" y="452"/>
                </a:lnTo>
                <a:lnTo>
                  <a:pt x="538" y="450"/>
                </a:lnTo>
                <a:lnTo>
                  <a:pt x="538" y="452"/>
                </a:lnTo>
                <a:lnTo>
                  <a:pt x="540" y="452"/>
                </a:lnTo>
                <a:lnTo>
                  <a:pt x="540" y="450"/>
                </a:lnTo>
                <a:lnTo>
                  <a:pt x="542" y="450"/>
                </a:lnTo>
                <a:lnTo>
                  <a:pt x="542" y="452"/>
                </a:lnTo>
                <a:lnTo>
                  <a:pt x="542" y="450"/>
                </a:lnTo>
                <a:lnTo>
                  <a:pt x="544" y="450"/>
                </a:lnTo>
                <a:lnTo>
                  <a:pt x="544" y="448"/>
                </a:lnTo>
                <a:lnTo>
                  <a:pt x="544" y="450"/>
                </a:lnTo>
                <a:lnTo>
                  <a:pt x="546" y="450"/>
                </a:lnTo>
                <a:lnTo>
                  <a:pt x="544" y="450"/>
                </a:lnTo>
                <a:lnTo>
                  <a:pt x="544" y="452"/>
                </a:lnTo>
                <a:lnTo>
                  <a:pt x="542" y="452"/>
                </a:lnTo>
                <a:lnTo>
                  <a:pt x="542" y="454"/>
                </a:lnTo>
                <a:lnTo>
                  <a:pt x="540" y="454"/>
                </a:lnTo>
                <a:lnTo>
                  <a:pt x="540" y="456"/>
                </a:lnTo>
                <a:lnTo>
                  <a:pt x="542" y="456"/>
                </a:lnTo>
                <a:lnTo>
                  <a:pt x="544" y="456"/>
                </a:lnTo>
                <a:lnTo>
                  <a:pt x="544" y="454"/>
                </a:lnTo>
                <a:lnTo>
                  <a:pt x="546" y="454"/>
                </a:lnTo>
                <a:lnTo>
                  <a:pt x="546" y="452"/>
                </a:lnTo>
                <a:lnTo>
                  <a:pt x="548" y="452"/>
                </a:lnTo>
                <a:lnTo>
                  <a:pt x="548" y="454"/>
                </a:lnTo>
                <a:lnTo>
                  <a:pt x="546" y="454"/>
                </a:lnTo>
                <a:lnTo>
                  <a:pt x="546" y="456"/>
                </a:lnTo>
                <a:lnTo>
                  <a:pt x="548" y="456"/>
                </a:lnTo>
                <a:lnTo>
                  <a:pt x="548" y="454"/>
                </a:lnTo>
                <a:lnTo>
                  <a:pt x="550" y="452"/>
                </a:lnTo>
                <a:lnTo>
                  <a:pt x="550" y="454"/>
                </a:lnTo>
                <a:lnTo>
                  <a:pt x="550" y="456"/>
                </a:lnTo>
                <a:lnTo>
                  <a:pt x="550" y="454"/>
                </a:lnTo>
                <a:lnTo>
                  <a:pt x="552" y="454"/>
                </a:lnTo>
                <a:lnTo>
                  <a:pt x="554" y="454"/>
                </a:lnTo>
                <a:lnTo>
                  <a:pt x="554" y="452"/>
                </a:lnTo>
                <a:lnTo>
                  <a:pt x="556" y="452"/>
                </a:lnTo>
                <a:lnTo>
                  <a:pt x="556" y="454"/>
                </a:lnTo>
                <a:lnTo>
                  <a:pt x="554" y="454"/>
                </a:lnTo>
                <a:lnTo>
                  <a:pt x="554" y="456"/>
                </a:lnTo>
                <a:lnTo>
                  <a:pt x="552" y="458"/>
                </a:lnTo>
                <a:lnTo>
                  <a:pt x="552" y="460"/>
                </a:lnTo>
                <a:lnTo>
                  <a:pt x="550" y="460"/>
                </a:lnTo>
                <a:lnTo>
                  <a:pt x="550" y="462"/>
                </a:lnTo>
                <a:lnTo>
                  <a:pt x="548" y="462"/>
                </a:lnTo>
                <a:lnTo>
                  <a:pt x="550" y="464"/>
                </a:lnTo>
                <a:lnTo>
                  <a:pt x="552" y="462"/>
                </a:lnTo>
                <a:lnTo>
                  <a:pt x="554" y="462"/>
                </a:lnTo>
                <a:lnTo>
                  <a:pt x="556" y="462"/>
                </a:lnTo>
                <a:lnTo>
                  <a:pt x="558" y="462"/>
                </a:lnTo>
                <a:lnTo>
                  <a:pt x="558" y="464"/>
                </a:lnTo>
                <a:lnTo>
                  <a:pt x="560" y="464"/>
                </a:lnTo>
                <a:lnTo>
                  <a:pt x="560" y="466"/>
                </a:lnTo>
                <a:lnTo>
                  <a:pt x="562" y="466"/>
                </a:lnTo>
                <a:lnTo>
                  <a:pt x="564" y="466"/>
                </a:lnTo>
                <a:lnTo>
                  <a:pt x="566" y="466"/>
                </a:lnTo>
                <a:lnTo>
                  <a:pt x="566" y="464"/>
                </a:lnTo>
                <a:lnTo>
                  <a:pt x="568" y="462"/>
                </a:lnTo>
                <a:lnTo>
                  <a:pt x="568" y="460"/>
                </a:lnTo>
                <a:lnTo>
                  <a:pt x="570" y="460"/>
                </a:lnTo>
                <a:lnTo>
                  <a:pt x="570" y="458"/>
                </a:lnTo>
                <a:lnTo>
                  <a:pt x="572" y="456"/>
                </a:lnTo>
                <a:lnTo>
                  <a:pt x="572" y="454"/>
                </a:lnTo>
                <a:lnTo>
                  <a:pt x="574" y="454"/>
                </a:lnTo>
                <a:lnTo>
                  <a:pt x="574" y="452"/>
                </a:lnTo>
                <a:lnTo>
                  <a:pt x="574" y="450"/>
                </a:lnTo>
                <a:lnTo>
                  <a:pt x="576" y="450"/>
                </a:lnTo>
                <a:lnTo>
                  <a:pt x="576" y="448"/>
                </a:lnTo>
                <a:lnTo>
                  <a:pt x="578" y="448"/>
                </a:lnTo>
                <a:lnTo>
                  <a:pt x="578" y="450"/>
                </a:lnTo>
                <a:lnTo>
                  <a:pt x="576" y="450"/>
                </a:lnTo>
                <a:lnTo>
                  <a:pt x="576" y="452"/>
                </a:lnTo>
                <a:lnTo>
                  <a:pt x="574" y="452"/>
                </a:lnTo>
                <a:lnTo>
                  <a:pt x="574" y="454"/>
                </a:lnTo>
                <a:lnTo>
                  <a:pt x="574" y="456"/>
                </a:lnTo>
                <a:lnTo>
                  <a:pt x="574" y="458"/>
                </a:lnTo>
                <a:lnTo>
                  <a:pt x="574" y="460"/>
                </a:lnTo>
                <a:lnTo>
                  <a:pt x="574" y="458"/>
                </a:lnTo>
                <a:lnTo>
                  <a:pt x="576" y="458"/>
                </a:lnTo>
                <a:lnTo>
                  <a:pt x="576" y="460"/>
                </a:lnTo>
                <a:lnTo>
                  <a:pt x="574" y="460"/>
                </a:lnTo>
                <a:lnTo>
                  <a:pt x="574" y="462"/>
                </a:lnTo>
                <a:lnTo>
                  <a:pt x="574" y="464"/>
                </a:lnTo>
                <a:lnTo>
                  <a:pt x="574" y="466"/>
                </a:lnTo>
                <a:lnTo>
                  <a:pt x="574" y="468"/>
                </a:lnTo>
                <a:lnTo>
                  <a:pt x="576" y="468"/>
                </a:lnTo>
                <a:lnTo>
                  <a:pt x="576" y="466"/>
                </a:lnTo>
                <a:lnTo>
                  <a:pt x="578" y="468"/>
                </a:lnTo>
                <a:lnTo>
                  <a:pt x="580" y="468"/>
                </a:lnTo>
                <a:lnTo>
                  <a:pt x="580" y="470"/>
                </a:lnTo>
                <a:lnTo>
                  <a:pt x="582" y="472"/>
                </a:lnTo>
                <a:lnTo>
                  <a:pt x="584" y="470"/>
                </a:lnTo>
                <a:lnTo>
                  <a:pt x="584" y="472"/>
                </a:lnTo>
                <a:lnTo>
                  <a:pt x="586" y="472"/>
                </a:lnTo>
                <a:lnTo>
                  <a:pt x="586" y="470"/>
                </a:lnTo>
                <a:lnTo>
                  <a:pt x="588" y="470"/>
                </a:lnTo>
                <a:lnTo>
                  <a:pt x="590" y="470"/>
                </a:lnTo>
                <a:lnTo>
                  <a:pt x="592" y="470"/>
                </a:lnTo>
                <a:lnTo>
                  <a:pt x="590" y="470"/>
                </a:lnTo>
                <a:lnTo>
                  <a:pt x="590" y="472"/>
                </a:lnTo>
                <a:lnTo>
                  <a:pt x="592" y="472"/>
                </a:lnTo>
                <a:lnTo>
                  <a:pt x="592" y="474"/>
                </a:lnTo>
                <a:lnTo>
                  <a:pt x="594" y="474"/>
                </a:lnTo>
                <a:lnTo>
                  <a:pt x="596" y="476"/>
                </a:lnTo>
                <a:lnTo>
                  <a:pt x="596" y="478"/>
                </a:lnTo>
                <a:lnTo>
                  <a:pt x="598" y="478"/>
                </a:lnTo>
                <a:lnTo>
                  <a:pt x="600" y="478"/>
                </a:lnTo>
                <a:lnTo>
                  <a:pt x="602" y="476"/>
                </a:lnTo>
                <a:lnTo>
                  <a:pt x="604" y="476"/>
                </a:lnTo>
                <a:lnTo>
                  <a:pt x="606" y="476"/>
                </a:lnTo>
                <a:lnTo>
                  <a:pt x="608" y="474"/>
                </a:lnTo>
                <a:lnTo>
                  <a:pt x="610" y="474"/>
                </a:lnTo>
                <a:lnTo>
                  <a:pt x="612" y="474"/>
                </a:lnTo>
                <a:lnTo>
                  <a:pt x="614" y="474"/>
                </a:lnTo>
                <a:lnTo>
                  <a:pt x="616" y="474"/>
                </a:lnTo>
                <a:lnTo>
                  <a:pt x="616" y="472"/>
                </a:lnTo>
                <a:lnTo>
                  <a:pt x="618" y="472"/>
                </a:lnTo>
                <a:lnTo>
                  <a:pt x="620" y="472"/>
                </a:lnTo>
                <a:lnTo>
                  <a:pt x="622" y="470"/>
                </a:lnTo>
                <a:lnTo>
                  <a:pt x="624" y="470"/>
                </a:lnTo>
                <a:lnTo>
                  <a:pt x="626" y="470"/>
                </a:lnTo>
                <a:lnTo>
                  <a:pt x="630" y="470"/>
                </a:lnTo>
                <a:lnTo>
                  <a:pt x="632" y="470"/>
                </a:lnTo>
                <a:lnTo>
                  <a:pt x="634" y="470"/>
                </a:lnTo>
                <a:lnTo>
                  <a:pt x="636" y="470"/>
                </a:lnTo>
                <a:lnTo>
                  <a:pt x="638" y="470"/>
                </a:lnTo>
                <a:lnTo>
                  <a:pt x="640" y="470"/>
                </a:lnTo>
                <a:lnTo>
                  <a:pt x="640" y="472"/>
                </a:lnTo>
                <a:lnTo>
                  <a:pt x="644" y="472"/>
                </a:lnTo>
                <a:lnTo>
                  <a:pt x="646" y="472"/>
                </a:lnTo>
                <a:lnTo>
                  <a:pt x="648" y="472"/>
                </a:lnTo>
                <a:lnTo>
                  <a:pt x="650" y="474"/>
                </a:lnTo>
                <a:lnTo>
                  <a:pt x="652" y="474"/>
                </a:lnTo>
                <a:lnTo>
                  <a:pt x="654" y="472"/>
                </a:lnTo>
                <a:lnTo>
                  <a:pt x="656" y="472"/>
                </a:lnTo>
                <a:lnTo>
                  <a:pt x="656" y="470"/>
                </a:lnTo>
                <a:lnTo>
                  <a:pt x="658" y="470"/>
                </a:lnTo>
                <a:lnTo>
                  <a:pt x="658" y="468"/>
                </a:lnTo>
                <a:lnTo>
                  <a:pt x="656" y="468"/>
                </a:lnTo>
                <a:lnTo>
                  <a:pt x="656" y="466"/>
                </a:lnTo>
                <a:lnTo>
                  <a:pt x="656" y="464"/>
                </a:lnTo>
                <a:lnTo>
                  <a:pt x="658" y="464"/>
                </a:lnTo>
                <a:lnTo>
                  <a:pt x="658" y="466"/>
                </a:lnTo>
                <a:lnTo>
                  <a:pt x="660" y="466"/>
                </a:lnTo>
                <a:lnTo>
                  <a:pt x="660" y="468"/>
                </a:lnTo>
                <a:lnTo>
                  <a:pt x="660" y="470"/>
                </a:lnTo>
                <a:lnTo>
                  <a:pt x="660" y="472"/>
                </a:lnTo>
                <a:lnTo>
                  <a:pt x="660" y="474"/>
                </a:lnTo>
                <a:lnTo>
                  <a:pt x="658" y="474"/>
                </a:lnTo>
                <a:lnTo>
                  <a:pt x="658" y="476"/>
                </a:lnTo>
                <a:lnTo>
                  <a:pt x="656" y="476"/>
                </a:lnTo>
                <a:lnTo>
                  <a:pt x="656" y="474"/>
                </a:lnTo>
                <a:lnTo>
                  <a:pt x="658" y="474"/>
                </a:lnTo>
                <a:lnTo>
                  <a:pt x="656" y="474"/>
                </a:lnTo>
                <a:lnTo>
                  <a:pt x="656" y="476"/>
                </a:lnTo>
                <a:lnTo>
                  <a:pt x="658" y="476"/>
                </a:lnTo>
                <a:lnTo>
                  <a:pt x="660" y="478"/>
                </a:lnTo>
                <a:lnTo>
                  <a:pt x="662" y="478"/>
                </a:lnTo>
                <a:lnTo>
                  <a:pt x="664" y="478"/>
                </a:lnTo>
                <a:lnTo>
                  <a:pt x="666" y="478"/>
                </a:lnTo>
                <a:lnTo>
                  <a:pt x="668" y="480"/>
                </a:lnTo>
                <a:lnTo>
                  <a:pt x="670" y="480"/>
                </a:lnTo>
                <a:lnTo>
                  <a:pt x="672" y="480"/>
                </a:lnTo>
                <a:lnTo>
                  <a:pt x="672" y="482"/>
                </a:lnTo>
                <a:lnTo>
                  <a:pt x="674" y="482"/>
                </a:lnTo>
                <a:lnTo>
                  <a:pt x="676" y="482"/>
                </a:lnTo>
                <a:lnTo>
                  <a:pt x="678" y="482"/>
                </a:lnTo>
                <a:lnTo>
                  <a:pt x="680" y="482"/>
                </a:lnTo>
                <a:lnTo>
                  <a:pt x="682" y="482"/>
                </a:lnTo>
                <a:lnTo>
                  <a:pt x="684" y="482"/>
                </a:lnTo>
                <a:lnTo>
                  <a:pt x="686" y="482"/>
                </a:lnTo>
                <a:lnTo>
                  <a:pt x="686" y="480"/>
                </a:lnTo>
                <a:lnTo>
                  <a:pt x="688" y="480"/>
                </a:lnTo>
                <a:lnTo>
                  <a:pt x="688" y="478"/>
                </a:lnTo>
                <a:lnTo>
                  <a:pt x="690" y="478"/>
                </a:lnTo>
                <a:lnTo>
                  <a:pt x="692" y="478"/>
                </a:lnTo>
                <a:lnTo>
                  <a:pt x="692" y="476"/>
                </a:lnTo>
                <a:lnTo>
                  <a:pt x="694" y="476"/>
                </a:lnTo>
                <a:lnTo>
                  <a:pt x="696" y="474"/>
                </a:lnTo>
                <a:lnTo>
                  <a:pt x="696" y="472"/>
                </a:lnTo>
                <a:lnTo>
                  <a:pt x="698" y="470"/>
                </a:lnTo>
                <a:lnTo>
                  <a:pt x="698" y="468"/>
                </a:lnTo>
                <a:lnTo>
                  <a:pt x="700" y="468"/>
                </a:lnTo>
                <a:lnTo>
                  <a:pt x="700" y="466"/>
                </a:lnTo>
                <a:lnTo>
                  <a:pt x="700" y="464"/>
                </a:lnTo>
                <a:lnTo>
                  <a:pt x="702" y="464"/>
                </a:lnTo>
                <a:lnTo>
                  <a:pt x="702" y="466"/>
                </a:lnTo>
                <a:lnTo>
                  <a:pt x="704" y="466"/>
                </a:lnTo>
                <a:lnTo>
                  <a:pt x="706" y="466"/>
                </a:lnTo>
                <a:lnTo>
                  <a:pt x="706" y="468"/>
                </a:lnTo>
                <a:lnTo>
                  <a:pt x="708" y="468"/>
                </a:lnTo>
                <a:lnTo>
                  <a:pt x="708" y="470"/>
                </a:lnTo>
                <a:lnTo>
                  <a:pt x="710" y="470"/>
                </a:lnTo>
                <a:lnTo>
                  <a:pt x="712" y="470"/>
                </a:lnTo>
                <a:lnTo>
                  <a:pt x="714" y="470"/>
                </a:lnTo>
                <a:lnTo>
                  <a:pt x="714" y="472"/>
                </a:lnTo>
                <a:lnTo>
                  <a:pt x="716" y="472"/>
                </a:lnTo>
                <a:lnTo>
                  <a:pt x="718" y="472"/>
                </a:lnTo>
                <a:lnTo>
                  <a:pt x="716" y="472"/>
                </a:lnTo>
                <a:lnTo>
                  <a:pt x="714" y="472"/>
                </a:lnTo>
                <a:lnTo>
                  <a:pt x="712" y="472"/>
                </a:lnTo>
                <a:lnTo>
                  <a:pt x="710" y="472"/>
                </a:lnTo>
                <a:lnTo>
                  <a:pt x="708" y="472"/>
                </a:lnTo>
                <a:lnTo>
                  <a:pt x="708" y="474"/>
                </a:lnTo>
                <a:lnTo>
                  <a:pt x="708" y="476"/>
                </a:lnTo>
                <a:lnTo>
                  <a:pt x="708" y="478"/>
                </a:lnTo>
                <a:lnTo>
                  <a:pt x="710" y="478"/>
                </a:lnTo>
                <a:lnTo>
                  <a:pt x="710" y="480"/>
                </a:lnTo>
                <a:lnTo>
                  <a:pt x="710" y="482"/>
                </a:lnTo>
                <a:lnTo>
                  <a:pt x="710" y="484"/>
                </a:lnTo>
                <a:lnTo>
                  <a:pt x="708" y="484"/>
                </a:lnTo>
                <a:lnTo>
                  <a:pt x="708" y="482"/>
                </a:lnTo>
                <a:lnTo>
                  <a:pt x="708" y="484"/>
                </a:lnTo>
                <a:lnTo>
                  <a:pt x="708" y="482"/>
                </a:lnTo>
                <a:lnTo>
                  <a:pt x="710" y="482"/>
                </a:lnTo>
                <a:lnTo>
                  <a:pt x="710" y="480"/>
                </a:lnTo>
                <a:lnTo>
                  <a:pt x="708" y="480"/>
                </a:lnTo>
                <a:lnTo>
                  <a:pt x="708" y="478"/>
                </a:lnTo>
                <a:lnTo>
                  <a:pt x="708" y="476"/>
                </a:lnTo>
                <a:lnTo>
                  <a:pt x="706" y="476"/>
                </a:lnTo>
                <a:lnTo>
                  <a:pt x="706" y="474"/>
                </a:lnTo>
                <a:lnTo>
                  <a:pt x="708" y="472"/>
                </a:lnTo>
                <a:lnTo>
                  <a:pt x="706" y="470"/>
                </a:lnTo>
                <a:lnTo>
                  <a:pt x="706" y="468"/>
                </a:lnTo>
                <a:lnTo>
                  <a:pt x="704" y="468"/>
                </a:lnTo>
                <a:lnTo>
                  <a:pt x="704" y="466"/>
                </a:lnTo>
                <a:lnTo>
                  <a:pt x="702" y="466"/>
                </a:lnTo>
                <a:lnTo>
                  <a:pt x="702" y="468"/>
                </a:lnTo>
                <a:lnTo>
                  <a:pt x="700" y="470"/>
                </a:lnTo>
                <a:lnTo>
                  <a:pt x="700" y="472"/>
                </a:lnTo>
                <a:lnTo>
                  <a:pt x="702" y="474"/>
                </a:lnTo>
                <a:lnTo>
                  <a:pt x="702" y="476"/>
                </a:lnTo>
                <a:lnTo>
                  <a:pt x="702" y="478"/>
                </a:lnTo>
                <a:lnTo>
                  <a:pt x="704" y="478"/>
                </a:lnTo>
                <a:lnTo>
                  <a:pt x="704" y="480"/>
                </a:lnTo>
                <a:lnTo>
                  <a:pt x="702" y="480"/>
                </a:lnTo>
                <a:lnTo>
                  <a:pt x="702" y="482"/>
                </a:lnTo>
                <a:lnTo>
                  <a:pt x="702" y="484"/>
                </a:lnTo>
                <a:lnTo>
                  <a:pt x="702" y="486"/>
                </a:lnTo>
                <a:lnTo>
                  <a:pt x="700" y="486"/>
                </a:lnTo>
                <a:lnTo>
                  <a:pt x="700" y="484"/>
                </a:lnTo>
                <a:lnTo>
                  <a:pt x="700" y="486"/>
                </a:lnTo>
                <a:lnTo>
                  <a:pt x="698" y="486"/>
                </a:lnTo>
                <a:lnTo>
                  <a:pt x="700" y="486"/>
                </a:lnTo>
                <a:lnTo>
                  <a:pt x="698" y="486"/>
                </a:lnTo>
                <a:lnTo>
                  <a:pt x="698" y="488"/>
                </a:lnTo>
                <a:lnTo>
                  <a:pt x="698" y="486"/>
                </a:lnTo>
                <a:lnTo>
                  <a:pt x="696" y="486"/>
                </a:lnTo>
                <a:lnTo>
                  <a:pt x="696" y="488"/>
                </a:lnTo>
                <a:lnTo>
                  <a:pt x="698" y="488"/>
                </a:lnTo>
                <a:lnTo>
                  <a:pt x="700" y="488"/>
                </a:lnTo>
                <a:lnTo>
                  <a:pt x="700" y="490"/>
                </a:lnTo>
                <a:lnTo>
                  <a:pt x="702" y="490"/>
                </a:lnTo>
                <a:lnTo>
                  <a:pt x="704" y="490"/>
                </a:lnTo>
                <a:lnTo>
                  <a:pt x="704" y="492"/>
                </a:lnTo>
                <a:lnTo>
                  <a:pt x="706" y="492"/>
                </a:lnTo>
                <a:lnTo>
                  <a:pt x="708" y="492"/>
                </a:lnTo>
                <a:lnTo>
                  <a:pt x="710" y="492"/>
                </a:lnTo>
                <a:lnTo>
                  <a:pt x="708" y="494"/>
                </a:lnTo>
                <a:lnTo>
                  <a:pt x="708" y="492"/>
                </a:lnTo>
                <a:lnTo>
                  <a:pt x="706" y="492"/>
                </a:lnTo>
                <a:lnTo>
                  <a:pt x="706" y="494"/>
                </a:lnTo>
                <a:lnTo>
                  <a:pt x="708" y="494"/>
                </a:lnTo>
                <a:lnTo>
                  <a:pt x="710" y="494"/>
                </a:lnTo>
                <a:lnTo>
                  <a:pt x="712" y="492"/>
                </a:lnTo>
                <a:lnTo>
                  <a:pt x="712" y="494"/>
                </a:lnTo>
                <a:lnTo>
                  <a:pt x="714" y="494"/>
                </a:lnTo>
                <a:lnTo>
                  <a:pt x="714" y="496"/>
                </a:lnTo>
                <a:lnTo>
                  <a:pt x="712" y="496"/>
                </a:lnTo>
                <a:lnTo>
                  <a:pt x="714" y="496"/>
                </a:lnTo>
                <a:lnTo>
                  <a:pt x="716" y="496"/>
                </a:lnTo>
                <a:lnTo>
                  <a:pt x="718" y="496"/>
                </a:lnTo>
                <a:lnTo>
                  <a:pt x="718" y="498"/>
                </a:lnTo>
                <a:lnTo>
                  <a:pt x="720" y="498"/>
                </a:lnTo>
                <a:lnTo>
                  <a:pt x="722" y="500"/>
                </a:lnTo>
                <a:lnTo>
                  <a:pt x="724" y="500"/>
                </a:lnTo>
                <a:lnTo>
                  <a:pt x="726" y="500"/>
                </a:lnTo>
                <a:lnTo>
                  <a:pt x="726" y="502"/>
                </a:lnTo>
                <a:lnTo>
                  <a:pt x="726" y="500"/>
                </a:lnTo>
                <a:lnTo>
                  <a:pt x="728" y="500"/>
                </a:lnTo>
                <a:lnTo>
                  <a:pt x="730" y="500"/>
                </a:lnTo>
                <a:lnTo>
                  <a:pt x="730" y="498"/>
                </a:lnTo>
                <a:lnTo>
                  <a:pt x="732" y="500"/>
                </a:lnTo>
                <a:lnTo>
                  <a:pt x="730" y="500"/>
                </a:lnTo>
                <a:lnTo>
                  <a:pt x="730" y="502"/>
                </a:lnTo>
                <a:lnTo>
                  <a:pt x="728" y="502"/>
                </a:lnTo>
                <a:lnTo>
                  <a:pt x="728" y="504"/>
                </a:lnTo>
                <a:lnTo>
                  <a:pt x="730" y="504"/>
                </a:lnTo>
                <a:lnTo>
                  <a:pt x="730" y="502"/>
                </a:lnTo>
                <a:lnTo>
                  <a:pt x="732" y="502"/>
                </a:lnTo>
                <a:lnTo>
                  <a:pt x="732" y="504"/>
                </a:lnTo>
                <a:lnTo>
                  <a:pt x="732" y="502"/>
                </a:lnTo>
                <a:lnTo>
                  <a:pt x="734" y="502"/>
                </a:lnTo>
                <a:lnTo>
                  <a:pt x="734" y="504"/>
                </a:lnTo>
                <a:lnTo>
                  <a:pt x="732" y="504"/>
                </a:lnTo>
                <a:lnTo>
                  <a:pt x="734" y="504"/>
                </a:lnTo>
                <a:lnTo>
                  <a:pt x="736" y="504"/>
                </a:lnTo>
                <a:lnTo>
                  <a:pt x="738" y="506"/>
                </a:lnTo>
                <a:lnTo>
                  <a:pt x="740" y="508"/>
                </a:lnTo>
                <a:lnTo>
                  <a:pt x="742" y="510"/>
                </a:lnTo>
                <a:lnTo>
                  <a:pt x="744" y="510"/>
                </a:lnTo>
                <a:lnTo>
                  <a:pt x="744" y="512"/>
                </a:lnTo>
                <a:lnTo>
                  <a:pt x="746" y="514"/>
                </a:lnTo>
                <a:lnTo>
                  <a:pt x="746" y="516"/>
                </a:lnTo>
                <a:lnTo>
                  <a:pt x="748" y="516"/>
                </a:lnTo>
                <a:lnTo>
                  <a:pt x="748" y="518"/>
                </a:lnTo>
                <a:lnTo>
                  <a:pt x="750" y="518"/>
                </a:lnTo>
                <a:lnTo>
                  <a:pt x="750" y="520"/>
                </a:lnTo>
                <a:lnTo>
                  <a:pt x="752" y="520"/>
                </a:lnTo>
                <a:lnTo>
                  <a:pt x="752" y="522"/>
                </a:lnTo>
                <a:lnTo>
                  <a:pt x="754" y="522"/>
                </a:lnTo>
                <a:lnTo>
                  <a:pt x="754" y="520"/>
                </a:lnTo>
                <a:lnTo>
                  <a:pt x="756" y="520"/>
                </a:lnTo>
                <a:lnTo>
                  <a:pt x="758" y="520"/>
                </a:lnTo>
                <a:lnTo>
                  <a:pt x="756" y="520"/>
                </a:lnTo>
                <a:lnTo>
                  <a:pt x="756" y="522"/>
                </a:lnTo>
                <a:lnTo>
                  <a:pt x="754" y="522"/>
                </a:lnTo>
                <a:lnTo>
                  <a:pt x="754" y="524"/>
                </a:lnTo>
                <a:lnTo>
                  <a:pt x="756" y="524"/>
                </a:lnTo>
                <a:lnTo>
                  <a:pt x="758" y="526"/>
                </a:lnTo>
                <a:lnTo>
                  <a:pt x="760" y="526"/>
                </a:lnTo>
                <a:lnTo>
                  <a:pt x="760" y="528"/>
                </a:lnTo>
                <a:lnTo>
                  <a:pt x="762" y="528"/>
                </a:lnTo>
                <a:lnTo>
                  <a:pt x="764" y="530"/>
                </a:lnTo>
                <a:lnTo>
                  <a:pt x="766" y="530"/>
                </a:lnTo>
                <a:lnTo>
                  <a:pt x="766" y="532"/>
                </a:lnTo>
                <a:lnTo>
                  <a:pt x="768" y="532"/>
                </a:lnTo>
                <a:lnTo>
                  <a:pt x="768" y="530"/>
                </a:lnTo>
                <a:lnTo>
                  <a:pt x="770" y="530"/>
                </a:lnTo>
                <a:lnTo>
                  <a:pt x="772" y="532"/>
                </a:lnTo>
                <a:lnTo>
                  <a:pt x="772" y="534"/>
                </a:lnTo>
                <a:lnTo>
                  <a:pt x="772" y="532"/>
                </a:lnTo>
                <a:lnTo>
                  <a:pt x="774" y="532"/>
                </a:lnTo>
                <a:lnTo>
                  <a:pt x="774" y="534"/>
                </a:lnTo>
                <a:lnTo>
                  <a:pt x="776" y="534"/>
                </a:lnTo>
                <a:lnTo>
                  <a:pt x="778" y="534"/>
                </a:lnTo>
                <a:lnTo>
                  <a:pt x="778" y="536"/>
                </a:lnTo>
                <a:lnTo>
                  <a:pt x="776" y="536"/>
                </a:lnTo>
                <a:lnTo>
                  <a:pt x="776" y="538"/>
                </a:lnTo>
                <a:lnTo>
                  <a:pt x="778" y="538"/>
                </a:lnTo>
                <a:lnTo>
                  <a:pt x="780" y="538"/>
                </a:lnTo>
                <a:lnTo>
                  <a:pt x="780" y="536"/>
                </a:lnTo>
                <a:lnTo>
                  <a:pt x="780" y="534"/>
                </a:lnTo>
                <a:lnTo>
                  <a:pt x="778" y="534"/>
                </a:lnTo>
                <a:lnTo>
                  <a:pt x="778" y="532"/>
                </a:lnTo>
                <a:lnTo>
                  <a:pt x="780" y="532"/>
                </a:lnTo>
                <a:lnTo>
                  <a:pt x="782" y="534"/>
                </a:lnTo>
                <a:lnTo>
                  <a:pt x="782" y="532"/>
                </a:lnTo>
                <a:lnTo>
                  <a:pt x="784" y="532"/>
                </a:lnTo>
                <a:lnTo>
                  <a:pt x="784" y="534"/>
                </a:lnTo>
                <a:lnTo>
                  <a:pt x="784" y="532"/>
                </a:lnTo>
                <a:lnTo>
                  <a:pt x="784" y="530"/>
                </a:lnTo>
                <a:lnTo>
                  <a:pt x="782" y="530"/>
                </a:lnTo>
                <a:lnTo>
                  <a:pt x="782" y="532"/>
                </a:lnTo>
                <a:lnTo>
                  <a:pt x="780" y="532"/>
                </a:lnTo>
                <a:lnTo>
                  <a:pt x="780" y="530"/>
                </a:lnTo>
                <a:lnTo>
                  <a:pt x="782" y="530"/>
                </a:lnTo>
                <a:lnTo>
                  <a:pt x="780" y="530"/>
                </a:lnTo>
                <a:lnTo>
                  <a:pt x="780" y="528"/>
                </a:lnTo>
                <a:lnTo>
                  <a:pt x="782" y="528"/>
                </a:lnTo>
                <a:lnTo>
                  <a:pt x="782" y="530"/>
                </a:lnTo>
                <a:lnTo>
                  <a:pt x="784" y="530"/>
                </a:lnTo>
                <a:lnTo>
                  <a:pt x="786" y="530"/>
                </a:lnTo>
                <a:lnTo>
                  <a:pt x="784" y="528"/>
                </a:lnTo>
                <a:lnTo>
                  <a:pt x="786" y="528"/>
                </a:lnTo>
                <a:lnTo>
                  <a:pt x="786" y="530"/>
                </a:lnTo>
                <a:lnTo>
                  <a:pt x="786" y="532"/>
                </a:lnTo>
                <a:lnTo>
                  <a:pt x="788" y="532"/>
                </a:lnTo>
                <a:lnTo>
                  <a:pt x="790" y="532"/>
                </a:lnTo>
                <a:lnTo>
                  <a:pt x="790" y="530"/>
                </a:lnTo>
                <a:lnTo>
                  <a:pt x="792" y="530"/>
                </a:lnTo>
                <a:lnTo>
                  <a:pt x="792" y="528"/>
                </a:lnTo>
                <a:lnTo>
                  <a:pt x="792" y="526"/>
                </a:lnTo>
                <a:lnTo>
                  <a:pt x="790" y="526"/>
                </a:lnTo>
                <a:lnTo>
                  <a:pt x="790" y="524"/>
                </a:lnTo>
                <a:lnTo>
                  <a:pt x="790" y="522"/>
                </a:lnTo>
                <a:lnTo>
                  <a:pt x="788" y="522"/>
                </a:lnTo>
                <a:lnTo>
                  <a:pt x="788" y="524"/>
                </a:lnTo>
                <a:lnTo>
                  <a:pt x="788" y="522"/>
                </a:lnTo>
                <a:lnTo>
                  <a:pt x="788" y="520"/>
                </a:lnTo>
                <a:lnTo>
                  <a:pt x="786" y="520"/>
                </a:lnTo>
                <a:lnTo>
                  <a:pt x="788" y="520"/>
                </a:lnTo>
                <a:lnTo>
                  <a:pt x="788" y="518"/>
                </a:lnTo>
                <a:lnTo>
                  <a:pt x="786" y="518"/>
                </a:lnTo>
                <a:lnTo>
                  <a:pt x="784" y="516"/>
                </a:lnTo>
                <a:lnTo>
                  <a:pt x="784" y="518"/>
                </a:lnTo>
                <a:lnTo>
                  <a:pt x="784" y="520"/>
                </a:lnTo>
                <a:lnTo>
                  <a:pt x="782" y="520"/>
                </a:lnTo>
                <a:lnTo>
                  <a:pt x="782" y="518"/>
                </a:lnTo>
                <a:lnTo>
                  <a:pt x="782" y="520"/>
                </a:lnTo>
                <a:lnTo>
                  <a:pt x="780" y="520"/>
                </a:lnTo>
                <a:lnTo>
                  <a:pt x="782" y="518"/>
                </a:lnTo>
                <a:lnTo>
                  <a:pt x="782" y="516"/>
                </a:lnTo>
                <a:lnTo>
                  <a:pt x="784" y="516"/>
                </a:lnTo>
                <a:lnTo>
                  <a:pt x="782" y="516"/>
                </a:lnTo>
                <a:lnTo>
                  <a:pt x="782" y="514"/>
                </a:lnTo>
                <a:lnTo>
                  <a:pt x="780" y="514"/>
                </a:lnTo>
                <a:lnTo>
                  <a:pt x="780" y="516"/>
                </a:lnTo>
                <a:lnTo>
                  <a:pt x="782" y="516"/>
                </a:lnTo>
                <a:lnTo>
                  <a:pt x="780" y="518"/>
                </a:lnTo>
                <a:lnTo>
                  <a:pt x="780" y="516"/>
                </a:lnTo>
                <a:lnTo>
                  <a:pt x="778" y="516"/>
                </a:lnTo>
                <a:lnTo>
                  <a:pt x="778" y="514"/>
                </a:lnTo>
                <a:lnTo>
                  <a:pt x="776" y="514"/>
                </a:lnTo>
                <a:lnTo>
                  <a:pt x="776" y="512"/>
                </a:lnTo>
                <a:lnTo>
                  <a:pt x="778" y="512"/>
                </a:lnTo>
                <a:lnTo>
                  <a:pt x="776" y="512"/>
                </a:lnTo>
                <a:lnTo>
                  <a:pt x="776" y="510"/>
                </a:lnTo>
                <a:lnTo>
                  <a:pt x="776" y="512"/>
                </a:lnTo>
                <a:lnTo>
                  <a:pt x="778" y="512"/>
                </a:lnTo>
                <a:lnTo>
                  <a:pt x="780" y="512"/>
                </a:lnTo>
                <a:lnTo>
                  <a:pt x="778" y="512"/>
                </a:lnTo>
                <a:lnTo>
                  <a:pt x="778" y="510"/>
                </a:lnTo>
                <a:lnTo>
                  <a:pt x="776" y="510"/>
                </a:lnTo>
                <a:lnTo>
                  <a:pt x="774" y="510"/>
                </a:lnTo>
                <a:lnTo>
                  <a:pt x="774" y="508"/>
                </a:lnTo>
                <a:lnTo>
                  <a:pt x="772" y="508"/>
                </a:lnTo>
                <a:lnTo>
                  <a:pt x="772" y="510"/>
                </a:lnTo>
                <a:lnTo>
                  <a:pt x="770" y="508"/>
                </a:lnTo>
                <a:lnTo>
                  <a:pt x="768" y="508"/>
                </a:lnTo>
                <a:lnTo>
                  <a:pt x="766" y="508"/>
                </a:lnTo>
                <a:lnTo>
                  <a:pt x="766" y="510"/>
                </a:lnTo>
                <a:lnTo>
                  <a:pt x="764" y="512"/>
                </a:lnTo>
                <a:lnTo>
                  <a:pt x="764" y="510"/>
                </a:lnTo>
                <a:lnTo>
                  <a:pt x="766" y="510"/>
                </a:lnTo>
                <a:lnTo>
                  <a:pt x="766" y="508"/>
                </a:lnTo>
                <a:lnTo>
                  <a:pt x="768" y="508"/>
                </a:lnTo>
                <a:lnTo>
                  <a:pt x="768" y="506"/>
                </a:lnTo>
                <a:lnTo>
                  <a:pt x="768" y="504"/>
                </a:lnTo>
                <a:lnTo>
                  <a:pt x="766" y="504"/>
                </a:lnTo>
                <a:lnTo>
                  <a:pt x="766" y="502"/>
                </a:lnTo>
                <a:lnTo>
                  <a:pt x="764" y="502"/>
                </a:lnTo>
                <a:lnTo>
                  <a:pt x="764" y="500"/>
                </a:lnTo>
                <a:lnTo>
                  <a:pt x="766" y="502"/>
                </a:lnTo>
                <a:lnTo>
                  <a:pt x="768" y="502"/>
                </a:lnTo>
                <a:lnTo>
                  <a:pt x="768" y="504"/>
                </a:lnTo>
                <a:lnTo>
                  <a:pt x="770" y="504"/>
                </a:lnTo>
                <a:lnTo>
                  <a:pt x="770" y="506"/>
                </a:lnTo>
                <a:lnTo>
                  <a:pt x="772" y="506"/>
                </a:lnTo>
                <a:lnTo>
                  <a:pt x="774" y="506"/>
                </a:lnTo>
                <a:lnTo>
                  <a:pt x="774" y="508"/>
                </a:lnTo>
                <a:lnTo>
                  <a:pt x="776" y="508"/>
                </a:lnTo>
                <a:lnTo>
                  <a:pt x="776" y="506"/>
                </a:lnTo>
                <a:lnTo>
                  <a:pt x="774" y="506"/>
                </a:lnTo>
                <a:lnTo>
                  <a:pt x="774" y="504"/>
                </a:lnTo>
                <a:lnTo>
                  <a:pt x="774" y="502"/>
                </a:lnTo>
                <a:lnTo>
                  <a:pt x="772" y="502"/>
                </a:lnTo>
                <a:lnTo>
                  <a:pt x="774" y="502"/>
                </a:lnTo>
                <a:lnTo>
                  <a:pt x="774" y="504"/>
                </a:lnTo>
                <a:lnTo>
                  <a:pt x="776" y="504"/>
                </a:lnTo>
                <a:lnTo>
                  <a:pt x="776" y="506"/>
                </a:lnTo>
                <a:lnTo>
                  <a:pt x="776" y="504"/>
                </a:lnTo>
                <a:lnTo>
                  <a:pt x="778" y="504"/>
                </a:lnTo>
                <a:lnTo>
                  <a:pt x="778" y="506"/>
                </a:lnTo>
                <a:lnTo>
                  <a:pt x="778" y="508"/>
                </a:lnTo>
                <a:lnTo>
                  <a:pt x="778" y="510"/>
                </a:lnTo>
                <a:lnTo>
                  <a:pt x="780" y="510"/>
                </a:lnTo>
                <a:lnTo>
                  <a:pt x="782" y="510"/>
                </a:lnTo>
                <a:lnTo>
                  <a:pt x="784" y="510"/>
                </a:lnTo>
                <a:lnTo>
                  <a:pt x="782" y="510"/>
                </a:lnTo>
                <a:lnTo>
                  <a:pt x="782" y="512"/>
                </a:lnTo>
                <a:lnTo>
                  <a:pt x="784" y="512"/>
                </a:lnTo>
                <a:lnTo>
                  <a:pt x="786" y="512"/>
                </a:lnTo>
                <a:lnTo>
                  <a:pt x="788" y="512"/>
                </a:lnTo>
                <a:lnTo>
                  <a:pt x="788" y="510"/>
                </a:lnTo>
                <a:lnTo>
                  <a:pt x="788" y="508"/>
                </a:lnTo>
                <a:lnTo>
                  <a:pt x="788" y="506"/>
                </a:lnTo>
                <a:lnTo>
                  <a:pt x="786" y="506"/>
                </a:lnTo>
                <a:lnTo>
                  <a:pt x="788" y="504"/>
                </a:lnTo>
                <a:lnTo>
                  <a:pt x="786" y="504"/>
                </a:lnTo>
                <a:lnTo>
                  <a:pt x="784" y="506"/>
                </a:lnTo>
                <a:lnTo>
                  <a:pt x="784" y="504"/>
                </a:lnTo>
                <a:lnTo>
                  <a:pt x="786" y="504"/>
                </a:lnTo>
                <a:lnTo>
                  <a:pt x="786" y="502"/>
                </a:lnTo>
                <a:lnTo>
                  <a:pt x="786" y="500"/>
                </a:lnTo>
                <a:lnTo>
                  <a:pt x="788" y="500"/>
                </a:lnTo>
                <a:lnTo>
                  <a:pt x="788" y="502"/>
                </a:lnTo>
                <a:lnTo>
                  <a:pt x="788" y="504"/>
                </a:lnTo>
                <a:lnTo>
                  <a:pt x="790" y="506"/>
                </a:lnTo>
                <a:lnTo>
                  <a:pt x="788" y="506"/>
                </a:lnTo>
                <a:lnTo>
                  <a:pt x="790" y="506"/>
                </a:lnTo>
                <a:lnTo>
                  <a:pt x="790" y="508"/>
                </a:lnTo>
                <a:lnTo>
                  <a:pt x="790" y="506"/>
                </a:lnTo>
                <a:lnTo>
                  <a:pt x="792" y="506"/>
                </a:lnTo>
                <a:lnTo>
                  <a:pt x="790" y="504"/>
                </a:lnTo>
                <a:lnTo>
                  <a:pt x="792" y="504"/>
                </a:lnTo>
                <a:lnTo>
                  <a:pt x="794" y="504"/>
                </a:lnTo>
                <a:lnTo>
                  <a:pt x="796" y="504"/>
                </a:lnTo>
                <a:lnTo>
                  <a:pt x="796" y="506"/>
                </a:lnTo>
                <a:lnTo>
                  <a:pt x="794" y="506"/>
                </a:lnTo>
                <a:lnTo>
                  <a:pt x="792" y="506"/>
                </a:lnTo>
                <a:lnTo>
                  <a:pt x="792" y="508"/>
                </a:lnTo>
                <a:lnTo>
                  <a:pt x="792" y="506"/>
                </a:lnTo>
                <a:lnTo>
                  <a:pt x="790" y="508"/>
                </a:lnTo>
                <a:lnTo>
                  <a:pt x="788" y="508"/>
                </a:lnTo>
                <a:lnTo>
                  <a:pt x="788" y="510"/>
                </a:lnTo>
                <a:lnTo>
                  <a:pt x="790" y="510"/>
                </a:lnTo>
                <a:lnTo>
                  <a:pt x="790" y="512"/>
                </a:lnTo>
                <a:lnTo>
                  <a:pt x="792" y="512"/>
                </a:lnTo>
                <a:lnTo>
                  <a:pt x="792" y="514"/>
                </a:lnTo>
                <a:lnTo>
                  <a:pt x="792" y="516"/>
                </a:lnTo>
                <a:lnTo>
                  <a:pt x="794" y="516"/>
                </a:lnTo>
                <a:lnTo>
                  <a:pt x="794" y="518"/>
                </a:lnTo>
                <a:lnTo>
                  <a:pt x="796" y="518"/>
                </a:lnTo>
                <a:lnTo>
                  <a:pt x="794" y="520"/>
                </a:lnTo>
                <a:lnTo>
                  <a:pt x="796" y="520"/>
                </a:lnTo>
                <a:lnTo>
                  <a:pt x="796" y="522"/>
                </a:lnTo>
                <a:lnTo>
                  <a:pt x="796" y="524"/>
                </a:lnTo>
                <a:lnTo>
                  <a:pt x="794" y="524"/>
                </a:lnTo>
                <a:lnTo>
                  <a:pt x="794" y="526"/>
                </a:lnTo>
                <a:lnTo>
                  <a:pt x="794" y="524"/>
                </a:lnTo>
                <a:lnTo>
                  <a:pt x="796" y="524"/>
                </a:lnTo>
                <a:lnTo>
                  <a:pt x="794" y="526"/>
                </a:lnTo>
                <a:lnTo>
                  <a:pt x="796" y="526"/>
                </a:lnTo>
                <a:lnTo>
                  <a:pt x="794" y="528"/>
                </a:lnTo>
                <a:lnTo>
                  <a:pt x="796" y="528"/>
                </a:lnTo>
                <a:lnTo>
                  <a:pt x="798" y="528"/>
                </a:lnTo>
                <a:lnTo>
                  <a:pt x="800" y="528"/>
                </a:lnTo>
                <a:lnTo>
                  <a:pt x="800" y="526"/>
                </a:lnTo>
                <a:lnTo>
                  <a:pt x="802" y="526"/>
                </a:lnTo>
                <a:lnTo>
                  <a:pt x="804" y="526"/>
                </a:lnTo>
                <a:lnTo>
                  <a:pt x="804" y="528"/>
                </a:lnTo>
                <a:lnTo>
                  <a:pt x="806" y="528"/>
                </a:lnTo>
                <a:lnTo>
                  <a:pt x="806" y="526"/>
                </a:lnTo>
                <a:lnTo>
                  <a:pt x="804" y="526"/>
                </a:lnTo>
                <a:lnTo>
                  <a:pt x="804" y="524"/>
                </a:lnTo>
                <a:lnTo>
                  <a:pt x="804" y="522"/>
                </a:lnTo>
                <a:lnTo>
                  <a:pt x="804" y="524"/>
                </a:lnTo>
                <a:lnTo>
                  <a:pt x="806" y="524"/>
                </a:lnTo>
                <a:lnTo>
                  <a:pt x="806" y="526"/>
                </a:lnTo>
                <a:lnTo>
                  <a:pt x="806" y="528"/>
                </a:lnTo>
                <a:lnTo>
                  <a:pt x="808" y="530"/>
                </a:lnTo>
                <a:lnTo>
                  <a:pt x="808" y="532"/>
                </a:lnTo>
                <a:lnTo>
                  <a:pt x="810" y="532"/>
                </a:lnTo>
                <a:lnTo>
                  <a:pt x="810" y="534"/>
                </a:lnTo>
                <a:lnTo>
                  <a:pt x="812" y="534"/>
                </a:lnTo>
                <a:lnTo>
                  <a:pt x="814" y="534"/>
                </a:lnTo>
                <a:lnTo>
                  <a:pt x="814" y="532"/>
                </a:lnTo>
                <a:lnTo>
                  <a:pt x="814" y="530"/>
                </a:lnTo>
                <a:lnTo>
                  <a:pt x="816" y="530"/>
                </a:lnTo>
                <a:lnTo>
                  <a:pt x="816" y="528"/>
                </a:lnTo>
                <a:lnTo>
                  <a:pt x="814" y="528"/>
                </a:lnTo>
                <a:lnTo>
                  <a:pt x="814" y="526"/>
                </a:lnTo>
                <a:lnTo>
                  <a:pt x="814" y="524"/>
                </a:lnTo>
                <a:lnTo>
                  <a:pt x="814" y="522"/>
                </a:lnTo>
                <a:lnTo>
                  <a:pt x="812" y="522"/>
                </a:lnTo>
                <a:lnTo>
                  <a:pt x="812" y="520"/>
                </a:lnTo>
                <a:lnTo>
                  <a:pt x="812" y="518"/>
                </a:lnTo>
                <a:lnTo>
                  <a:pt x="810" y="518"/>
                </a:lnTo>
                <a:lnTo>
                  <a:pt x="810" y="516"/>
                </a:lnTo>
                <a:lnTo>
                  <a:pt x="810" y="514"/>
                </a:lnTo>
                <a:lnTo>
                  <a:pt x="810" y="512"/>
                </a:lnTo>
                <a:lnTo>
                  <a:pt x="808" y="512"/>
                </a:lnTo>
                <a:lnTo>
                  <a:pt x="808" y="510"/>
                </a:lnTo>
                <a:lnTo>
                  <a:pt x="808" y="508"/>
                </a:lnTo>
                <a:lnTo>
                  <a:pt x="806" y="506"/>
                </a:lnTo>
                <a:lnTo>
                  <a:pt x="806" y="504"/>
                </a:lnTo>
                <a:lnTo>
                  <a:pt x="806" y="502"/>
                </a:lnTo>
                <a:lnTo>
                  <a:pt x="804" y="502"/>
                </a:lnTo>
                <a:lnTo>
                  <a:pt x="804" y="500"/>
                </a:lnTo>
                <a:lnTo>
                  <a:pt x="804" y="498"/>
                </a:lnTo>
                <a:lnTo>
                  <a:pt x="804" y="496"/>
                </a:lnTo>
                <a:lnTo>
                  <a:pt x="804" y="494"/>
                </a:lnTo>
                <a:lnTo>
                  <a:pt x="802" y="494"/>
                </a:lnTo>
                <a:lnTo>
                  <a:pt x="802" y="492"/>
                </a:lnTo>
                <a:lnTo>
                  <a:pt x="800" y="492"/>
                </a:lnTo>
                <a:lnTo>
                  <a:pt x="800" y="490"/>
                </a:lnTo>
                <a:lnTo>
                  <a:pt x="798" y="490"/>
                </a:lnTo>
                <a:lnTo>
                  <a:pt x="800" y="490"/>
                </a:lnTo>
                <a:lnTo>
                  <a:pt x="802" y="490"/>
                </a:lnTo>
                <a:lnTo>
                  <a:pt x="802" y="492"/>
                </a:lnTo>
                <a:lnTo>
                  <a:pt x="804" y="494"/>
                </a:lnTo>
                <a:lnTo>
                  <a:pt x="806" y="494"/>
                </a:lnTo>
                <a:lnTo>
                  <a:pt x="806" y="496"/>
                </a:lnTo>
                <a:lnTo>
                  <a:pt x="806" y="494"/>
                </a:lnTo>
                <a:lnTo>
                  <a:pt x="804" y="494"/>
                </a:lnTo>
                <a:lnTo>
                  <a:pt x="804" y="492"/>
                </a:lnTo>
                <a:lnTo>
                  <a:pt x="804" y="490"/>
                </a:lnTo>
                <a:lnTo>
                  <a:pt x="802" y="488"/>
                </a:lnTo>
                <a:lnTo>
                  <a:pt x="800" y="486"/>
                </a:lnTo>
                <a:lnTo>
                  <a:pt x="798" y="486"/>
                </a:lnTo>
                <a:lnTo>
                  <a:pt x="800" y="486"/>
                </a:lnTo>
                <a:lnTo>
                  <a:pt x="802" y="486"/>
                </a:lnTo>
                <a:lnTo>
                  <a:pt x="802" y="484"/>
                </a:lnTo>
                <a:lnTo>
                  <a:pt x="802" y="482"/>
                </a:lnTo>
                <a:lnTo>
                  <a:pt x="802" y="480"/>
                </a:lnTo>
                <a:lnTo>
                  <a:pt x="802" y="478"/>
                </a:lnTo>
                <a:lnTo>
                  <a:pt x="802" y="480"/>
                </a:lnTo>
                <a:lnTo>
                  <a:pt x="802" y="482"/>
                </a:lnTo>
                <a:lnTo>
                  <a:pt x="802" y="484"/>
                </a:lnTo>
                <a:lnTo>
                  <a:pt x="802" y="486"/>
                </a:lnTo>
                <a:lnTo>
                  <a:pt x="802" y="488"/>
                </a:lnTo>
                <a:lnTo>
                  <a:pt x="804" y="488"/>
                </a:lnTo>
                <a:lnTo>
                  <a:pt x="804" y="490"/>
                </a:lnTo>
                <a:lnTo>
                  <a:pt x="806" y="490"/>
                </a:lnTo>
                <a:lnTo>
                  <a:pt x="806" y="492"/>
                </a:lnTo>
                <a:lnTo>
                  <a:pt x="806" y="494"/>
                </a:lnTo>
                <a:lnTo>
                  <a:pt x="808" y="494"/>
                </a:lnTo>
                <a:lnTo>
                  <a:pt x="808" y="496"/>
                </a:lnTo>
                <a:lnTo>
                  <a:pt x="808" y="498"/>
                </a:lnTo>
                <a:lnTo>
                  <a:pt x="810" y="500"/>
                </a:lnTo>
                <a:lnTo>
                  <a:pt x="810" y="502"/>
                </a:lnTo>
                <a:lnTo>
                  <a:pt x="810" y="504"/>
                </a:lnTo>
                <a:lnTo>
                  <a:pt x="810" y="506"/>
                </a:lnTo>
                <a:lnTo>
                  <a:pt x="812" y="508"/>
                </a:lnTo>
                <a:lnTo>
                  <a:pt x="812" y="510"/>
                </a:lnTo>
                <a:lnTo>
                  <a:pt x="814" y="510"/>
                </a:lnTo>
                <a:lnTo>
                  <a:pt x="814" y="508"/>
                </a:lnTo>
                <a:lnTo>
                  <a:pt x="814" y="506"/>
                </a:lnTo>
                <a:lnTo>
                  <a:pt x="816" y="506"/>
                </a:lnTo>
                <a:lnTo>
                  <a:pt x="814" y="506"/>
                </a:lnTo>
                <a:lnTo>
                  <a:pt x="816" y="506"/>
                </a:lnTo>
                <a:lnTo>
                  <a:pt x="816" y="508"/>
                </a:lnTo>
                <a:lnTo>
                  <a:pt x="816" y="510"/>
                </a:lnTo>
                <a:lnTo>
                  <a:pt x="816" y="512"/>
                </a:lnTo>
                <a:lnTo>
                  <a:pt x="816" y="514"/>
                </a:lnTo>
                <a:lnTo>
                  <a:pt x="816" y="512"/>
                </a:lnTo>
                <a:lnTo>
                  <a:pt x="816" y="514"/>
                </a:lnTo>
                <a:lnTo>
                  <a:pt x="816" y="512"/>
                </a:lnTo>
                <a:lnTo>
                  <a:pt x="814" y="512"/>
                </a:lnTo>
                <a:lnTo>
                  <a:pt x="816" y="514"/>
                </a:lnTo>
                <a:lnTo>
                  <a:pt x="816" y="516"/>
                </a:lnTo>
                <a:lnTo>
                  <a:pt x="818" y="516"/>
                </a:lnTo>
                <a:lnTo>
                  <a:pt x="818" y="518"/>
                </a:lnTo>
                <a:lnTo>
                  <a:pt x="820" y="520"/>
                </a:lnTo>
                <a:lnTo>
                  <a:pt x="820" y="522"/>
                </a:lnTo>
                <a:lnTo>
                  <a:pt x="822" y="522"/>
                </a:lnTo>
                <a:lnTo>
                  <a:pt x="822" y="524"/>
                </a:lnTo>
                <a:lnTo>
                  <a:pt x="822" y="526"/>
                </a:lnTo>
                <a:lnTo>
                  <a:pt x="824" y="526"/>
                </a:lnTo>
                <a:lnTo>
                  <a:pt x="824" y="524"/>
                </a:lnTo>
                <a:lnTo>
                  <a:pt x="824" y="526"/>
                </a:lnTo>
                <a:lnTo>
                  <a:pt x="826" y="526"/>
                </a:lnTo>
                <a:lnTo>
                  <a:pt x="828" y="526"/>
                </a:lnTo>
                <a:lnTo>
                  <a:pt x="830" y="526"/>
                </a:lnTo>
                <a:lnTo>
                  <a:pt x="830" y="528"/>
                </a:lnTo>
                <a:lnTo>
                  <a:pt x="832" y="528"/>
                </a:lnTo>
                <a:lnTo>
                  <a:pt x="832" y="530"/>
                </a:lnTo>
                <a:lnTo>
                  <a:pt x="834" y="530"/>
                </a:lnTo>
                <a:lnTo>
                  <a:pt x="834" y="532"/>
                </a:lnTo>
                <a:lnTo>
                  <a:pt x="836" y="532"/>
                </a:lnTo>
                <a:lnTo>
                  <a:pt x="838" y="532"/>
                </a:lnTo>
                <a:lnTo>
                  <a:pt x="838" y="530"/>
                </a:lnTo>
                <a:lnTo>
                  <a:pt x="838" y="528"/>
                </a:lnTo>
                <a:lnTo>
                  <a:pt x="836" y="528"/>
                </a:lnTo>
                <a:lnTo>
                  <a:pt x="836" y="526"/>
                </a:lnTo>
                <a:lnTo>
                  <a:pt x="838" y="526"/>
                </a:lnTo>
                <a:lnTo>
                  <a:pt x="838" y="524"/>
                </a:lnTo>
                <a:lnTo>
                  <a:pt x="838" y="522"/>
                </a:lnTo>
                <a:lnTo>
                  <a:pt x="840" y="520"/>
                </a:lnTo>
                <a:lnTo>
                  <a:pt x="840" y="518"/>
                </a:lnTo>
                <a:lnTo>
                  <a:pt x="840" y="516"/>
                </a:lnTo>
                <a:lnTo>
                  <a:pt x="842" y="516"/>
                </a:lnTo>
                <a:lnTo>
                  <a:pt x="844" y="516"/>
                </a:lnTo>
                <a:lnTo>
                  <a:pt x="844" y="518"/>
                </a:lnTo>
                <a:lnTo>
                  <a:pt x="842" y="516"/>
                </a:lnTo>
                <a:lnTo>
                  <a:pt x="842" y="518"/>
                </a:lnTo>
                <a:lnTo>
                  <a:pt x="840" y="518"/>
                </a:lnTo>
                <a:lnTo>
                  <a:pt x="840" y="520"/>
                </a:lnTo>
                <a:lnTo>
                  <a:pt x="840" y="522"/>
                </a:lnTo>
                <a:lnTo>
                  <a:pt x="840" y="524"/>
                </a:lnTo>
                <a:lnTo>
                  <a:pt x="840" y="526"/>
                </a:lnTo>
                <a:lnTo>
                  <a:pt x="840" y="528"/>
                </a:lnTo>
                <a:lnTo>
                  <a:pt x="838" y="528"/>
                </a:lnTo>
                <a:lnTo>
                  <a:pt x="840" y="528"/>
                </a:lnTo>
                <a:lnTo>
                  <a:pt x="840" y="530"/>
                </a:lnTo>
                <a:lnTo>
                  <a:pt x="838" y="530"/>
                </a:lnTo>
                <a:lnTo>
                  <a:pt x="838" y="532"/>
                </a:lnTo>
                <a:lnTo>
                  <a:pt x="838" y="534"/>
                </a:lnTo>
                <a:lnTo>
                  <a:pt x="840" y="534"/>
                </a:lnTo>
                <a:lnTo>
                  <a:pt x="840" y="536"/>
                </a:lnTo>
                <a:lnTo>
                  <a:pt x="840" y="538"/>
                </a:lnTo>
                <a:lnTo>
                  <a:pt x="842" y="538"/>
                </a:lnTo>
                <a:lnTo>
                  <a:pt x="842" y="540"/>
                </a:lnTo>
                <a:lnTo>
                  <a:pt x="844" y="540"/>
                </a:lnTo>
                <a:lnTo>
                  <a:pt x="844" y="542"/>
                </a:lnTo>
                <a:lnTo>
                  <a:pt x="844" y="540"/>
                </a:lnTo>
                <a:lnTo>
                  <a:pt x="846" y="540"/>
                </a:lnTo>
                <a:lnTo>
                  <a:pt x="846" y="538"/>
                </a:lnTo>
                <a:lnTo>
                  <a:pt x="846" y="536"/>
                </a:lnTo>
                <a:lnTo>
                  <a:pt x="848" y="534"/>
                </a:lnTo>
                <a:lnTo>
                  <a:pt x="846" y="534"/>
                </a:lnTo>
                <a:lnTo>
                  <a:pt x="848" y="534"/>
                </a:lnTo>
                <a:lnTo>
                  <a:pt x="848" y="532"/>
                </a:lnTo>
                <a:lnTo>
                  <a:pt x="848" y="534"/>
                </a:lnTo>
                <a:lnTo>
                  <a:pt x="848" y="536"/>
                </a:lnTo>
                <a:lnTo>
                  <a:pt x="846" y="536"/>
                </a:lnTo>
                <a:lnTo>
                  <a:pt x="846" y="538"/>
                </a:lnTo>
                <a:lnTo>
                  <a:pt x="848" y="538"/>
                </a:lnTo>
                <a:lnTo>
                  <a:pt x="848" y="540"/>
                </a:lnTo>
                <a:lnTo>
                  <a:pt x="848" y="538"/>
                </a:lnTo>
                <a:lnTo>
                  <a:pt x="850" y="538"/>
                </a:lnTo>
                <a:lnTo>
                  <a:pt x="850" y="540"/>
                </a:lnTo>
                <a:lnTo>
                  <a:pt x="848" y="540"/>
                </a:lnTo>
                <a:lnTo>
                  <a:pt x="848" y="542"/>
                </a:lnTo>
                <a:lnTo>
                  <a:pt x="850" y="542"/>
                </a:lnTo>
                <a:lnTo>
                  <a:pt x="848" y="542"/>
                </a:lnTo>
                <a:lnTo>
                  <a:pt x="848" y="540"/>
                </a:lnTo>
                <a:lnTo>
                  <a:pt x="846" y="540"/>
                </a:lnTo>
                <a:lnTo>
                  <a:pt x="846" y="542"/>
                </a:lnTo>
                <a:lnTo>
                  <a:pt x="846" y="544"/>
                </a:lnTo>
                <a:lnTo>
                  <a:pt x="848" y="544"/>
                </a:lnTo>
                <a:lnTo>
                  <a:pt x="848" y="546"/>
                </a:lnTo>
                <a:lnTo>
                  <a:pt x="848" y="548"/>
                </a:lnTo>
                <a:lnTo>
                  <a:pt x="850" y="548"/>
                </a:lnTo>
                <a:lnTo>
                  <a:pt x="852" y="546"/>
                </a:lnTo>
                <a:lnTo>
                  <a:pt x="850" y="546"/>
                </a:lnTo>
                <a:lnTo>
                  <a:pt x="850" y="544"/>
                </a:lnTo>
                <a:lnTo>
                  <a:pt x="852" y="544"/>
                </a:lnTo>
                <a:lnTo>
                  <a:pt x="852" y="546"/>
                </a:lnTo>
                <a:lnTo>
                  <a:pt x="852" y="544"/>
                </a:lnTo>
                <a:lnTo>
                  <a:pt x="852" y="542"/>
                </a:lnTo>
                <a:lnTo>
                  <a:pt x="854" y="542"/>
                </a:lnTo>
                <a:lnTo>
                  <a:pt x="856" y="542"/>
                </a:lnTo>
                <a:lnTo>
                  <a:pt x="858" y="542"/>
                </a:lnTo>
                <a:lnTo>
                  <a:pt x="858" y="544"/>
                </a:lnTo>
                <a:lnTo>
                  <a:pt x="858" y="542"/>
                </a:lnTo>
                <a:lnTo>
                  <a:pt x="860" y="542"/>
                </a:lnTo>
                <a:lnTo>
                  <a:pt x="860" y="544"/>
                </a:lnTo>
                <a:lnTo>
                  <a:pt x="860" y="542"/>
                </a:lnTo>
                <a:lnTo>
                  <a:pt x="862" y="542"/>
                </a:lnTo>
                <a:lnTo>
                  <a:pt x="862" y="544"/>
                </a:lnTo>
                <a:lnTo>
                  <a:pt x="860" y="544"/>
                </a:lnTo>
                <a:lnTo>
                  <a:pt x="858" y="544"/>
                </a:lnTo>
                <a:lnTo>
                  <a:pt x="856" y="544"/>
                </a:lnTo>
                <a:lnTo>
                  <a:pt x="856" y="542"/>
                </a:lnTo>
                <a:lnTo>
                  <a:pt x="854" y="544"/>
                </a:lnTo>
                <a:lnTo>
                  <a:pt x="852" y="542"/>
                </a:lnTo>
                <a:lnTo>
                  <a:pt x="852" y="544"/>
                </a:lnTo>
                <a:lnTo>
                  <a:pt x="852" y="546"/>
                </a:lnTo>
                <a:lnTo>
                  <a:pt x="854" y="548"/>
                </a:lnTo>
                <a:lnTo>
                  <a:pt x="854" y="550"/>
                </a:lnTo>
                <a:lnTo>
                  <a:pt x="856" y="552"/>
                </a:lnTo>
                <a:lnTo>
                  <a:pt x="858" y="552"/>
                </a:lnTo>
                <a:lnTo>
                  <a:pt x="860" y="554"/>
                </a:lnTo>
                <a:lnTo>
                  <a:pt x="862" y="554"/>
                </a:lnTo>
                <a:lnTo>
                  <a:pt x="862" y="556"/>
                </a:lnTo>
                <a:lnTo>
                  <a:pt x="864" y="556"/>
                </a:lnTo>
                <a:lnTo>
                  <a:pt x="864" y="554"/>
                </a:lnTo>
                <a:lnTo>
                  <a:pt x="864" y="556"/>
                </a:lnTo>
                <a:lnTo>
                  <a:pt x="864" y="558"/>
                </a:lnTo>
                <a:lnTo>
                  <a:pt x="866" y="558"/>
                </a:lnTo>
                <a:lnTo>
                  <a:pt x="866" y="560"/>
                </a:lnTo>
                <a:lnTo>
                  <a:pt x="868" y="560"/>
                </a:lnTo>
                <a:lnTo>
                  <a:pt x="866" y="560"/>
                </a:lnTo>
                <a:lnTo>
                  <a:pt x="864" y="558"/>
                </a:lnTo>
                <a:lnTo>
                  <a:pt x="864" y="556"/>
                </a:lnTo>
                <a:lnTo>
                  <a:pt x="862" y="556"/>
                </a:lnTo>
                <a:lnTo>
                  <a:pt x="860" y="556"/>
                </a:lnTo>
                <a:lnTo>
                  <a:pt x="860" y="554"/>
                </a:lnTo>
                <a:lnTo>
                  <a:pt x="858" y="554"/>
                </a:lnTo>
                <a:lnTo>
                  <a:pt x="856" y="554"/>
                </a:lnTo>
                <a:lnTo>
                  <a:pt x="854" y="554"/>
                </a:lnTo>
                <a:lnTo>
                  <a:pt x="854" y="552"/>
                </a:lnTo>
                <a:lnTo>
                  <a:pt x="852" y="552"/>
                </a:lnTo>
                <a:lnTo>
                  <a:pt x="852" y="554"/>
                </a:lnTo>
                <a:lnTo>
                  <a:pt x="852" y="556"/>
                </a:lnTo>
                <a:lnTo>
                  <a:pt x="852" y="558"/>
                </a:lnTo>
                <a:lnTo>
                  <a:pt x="854" y="558"/>
                </a:lnTo>
                <a:lnTo>
                  <a:pt x="856" y="558"/>
                </a:lnTo>
                <a:lnTo>
                  <a:pt x="858" y="558"/>
                </a:lnTo>
                <a:lnTo>
                  <a:pt x="860" y="556"/>
                </a:lnTo>
                <a:lnTo>
                  <a:pt x="860" y="558"/>
                </a:lnTo>
                <a:lnTo>
                  <a:pt x="858" y="558"/>
                </a:lnTo>
                <a:lnTo>
                  <a:pt x="856" y="558"/>
                </a:lnTo>
                <a:lnTo>
                  <a:pt x="856" y="560"/>
                </a:lnTo>
                <a:lnTo>
                  <a:pt x="856" y="562"/>
                </a:lnTo>
                <a:lnTo>
                  <a:pt x="856" y="564"/>
                </a:lnTo>
                <a:lnTo>
                  <a:pt x="858" y="564"/>
                </a:lnTo>
                <a:lnTo>
                  <a:pt x="860" y="564"/>
                </a:lnTo>
                <a:lnTo>
                  <a:pt x="860" y="566"/>
                </a:lnTo>
                <a:lnTo>
                  <a:pt x="858" y="566"/>
                </a:lnTo>
                <a:lnTo>
                  <a:pt x="858" y="568"/>
                </a:lnTo>
                <a:lnTo>
                  <a:pt x="860" y="568"/>
                </a:lnTo>
                <a:lnTo>
                  <a:pt x="862" y="568"/>
                </a:lnTo>
                <a:lnTo>
                  <a:pt x="864" y="570"/>
                </a:lnTo>
                <a:lnTo>
                  <a:pt x="864" y="568"/>
                </a:lnTo>
                <a:lnTo>
                  <a:pt x="866" y="568"/>
                </a:lnTo>
                <a:lnTo>
                  <a:pt x="868" y="566"/>
                </a:lnTo>
                <a:lnTo>
                  <a:pt x="868" y="568"/>
                </a:lnTo>
                <a:lnTo>
                  <a:pt x="866" y="568"/>
                </a:lnTo>
                <a:lnTo>
                  <a:pt x="866" y="570"/>
                </a:lnTo>
                <a:lnTo>
                  <a:pt x="866" y="568"/>
                </a:lnTo>
                <a:lnTo>
                  <a:pt x="864" y="568"/>
                </a:lnTo>
                <a:lnTo>
                  <a:pt x="864" y="570"/>
                </a:lnTo>
                <a:lnTo>
                  <a:pt x="862" y="570"/>
                </a:lnTo>
                <a:lnTo>
                  <a:pt x="860" y="572"/>
                </a:lnTo>
                <a:lnTo>
                  <a:pt x="858" y="572"/>
                </a:lnTo>
                <a:lnTo>
                  <a:pt x="858" y="574"/>
                </a:lnTo>
                <a:lnTo>
                  <a:pt x="858" y="576"/>
                </a:lnTo>
                <a:lnTo>
                  <a:pt x="856" y="576"/>
                </a:lnTo>
                <a:lnTo>
                  <a:pt x="858" y="576"/>
                </a:lnTo>
                <a:lnTo>
                  <a:pt x="860" y="576"/>
                </a:lnTo>
                <a:lnTo>
                  <a:pt x="860" y="578"/>
                </a:lnTo>
                <a:lnTo>
                  <a:pt x="862" y="578"/>
                </a:lnTo>
                <a:lnTo>
                  <a:pt x="864" y="578"/>
                </a:lnTo>
                <a:lnTo>
                  <a:pt x="864" y="576"/>
                </a:lnTo>
                <a:lnTo>
                  <a:pt x="866" y="576"/>
                </a:lnTo>
                <a:lnTo>
                  <a:pt x="866" y="578"/>
                </a:lnTo>
                <a:lnTo>
                  <a:pt x="866" y="580"/>
                </a:lnTo>
                <a:lnTo>
                  <a:pt x="868" y="580"/>
                </a:lnTo>
                <a:lnTo>
                  <a:pt x="870" y="580"/>
                </a:lnTo>
                <a:lnTo>
                  <a:pt x="870" y="582"/>
                </a:lnTo>
                <a:lnTo>
                  <a:pt x="872" y="580"/>
                </a:lnTo>
                <a:lnTo>
                  <a:pt x="872" y="582"/>
                </a:lnTo>
                <a:lnTo>
                  <a:pt x="874" y="582"/>
                </a:lnTo>
                <a:lnTo>
                  <a:pt x="874" y="580"/>
                </a:lnTo>
                <a:lnTo>
                  <a:pt x="874" y="578"/>
                </a:lnTo>
                <a:lnTo>
                  <a:pt x="874" y="580"/>
                </a:lnTo>
                <a:lnTo>
                  <a:pt x="876" y="580"/>
                </a:lnTo>
                <a:lnTo>
                  <a:pt x="876" y="582"/>
                </a:lnTo>
                <a:lnTo>
                  <a:pt x="876" y="584"/>
                </a:lnTo>
                <a:lnTo>
                  <a:pt x="874" y="584"/>
                </a:lnTo>
                <a:lnTo>
                  <a:pt x="874" y="582"/>
                </a:lnTo>
                <a:lnTo>
                  <a:pt x="872" y="584"/>
                </a:lnTo>
                <a:lnTo>
                  <a:pt x="874" y="584"/>
                </a:lnTo>
                <a:lnTo>
                  <a:pt x="874" y="586"/>
                </a:lnTo>
                <a:lnTo>
                  <a:pt x="876" y="586"/>
                </a:lnTo>
                <a:lnTo>
                  <a:pt x="876" y="588"/>
                </a:lnTo>
                <a:lnTo>
                  <a:pt x="878" y="590"/>
                </a:lnTo>
                <a:lnTo>
                  <a:pt x="880" y="592"/>
                </a:lnTo>
                <a:lnTo>
                  <a:pt x="882" y="592"/>
                </a:lnTo>
                <a:lnTo>
                  <a:pt x="884" y="592"/>
                </a:lnTo>
                <a:lnTo>
                  <a:pt x="884" y="590"/>
                </a:lnTo>
                <a:lnTo>
                  <a:pt x="886" y="590"/>
                </a:lnTo>
                <a:lnTo>
                  <a:pt x="886" y="588"/>
                </a:lnTo>
                <a:lnTo>
                  <a:pt x="886" y="590"/>
                </a:lnTo>
                <a:lnTo>
                  <a:pt x="886" y="592"/>
                </a:lnTo>
                <a:lnTo>
                  <a:pt x="884" y="592"/>
                </a:lnTo>
                <a:lnTo>
                  <a:pt x="884" y="594"/>
                </a:lnTo>
                <a:lnTo>
                  <a:pt x="884" y="596"/>
                </a:lnTo>
                <a:lnTo>
                  <a:pt x="886" y="596"/>
                </a:lnTo>
                <a:lnTo>
                  <a:pt x="884" y="596"/>
                </a:lnTo>
                <a:lnTo>
                  <a:pt x="882" y="598"/>
                </a:lnTo>
                <a:lnTo>
                  <a:pt x="884" y="598"/>
                </a:lnTo>
                <a:lnTo>
                  <a:pt x="886" y="598"/>
                </a:lnTo>
                <a:lnTo>
                  <a:pt x="888" y="598"/>
                </a:lnTo>
                <a:lnTo>
                  <a:pt x="888" y="596"/>
                </a:lnTo>
                <a:lnTo>
                  <a:pt x="888" y="598"/>
                </a:lnTo>
                <a:lnTo>
                  <a:pt x="888" y="600"/>
                </a:lnTo>
                <a:lnTo>
                  <a:pt x="888" y="602"/>
                </a:lnTo>
                <a:lnTo>
                  <a:pt x="890" y="604"/>
                </a:lnTo>
                <a:lnTo>
                  <a:pt x="892" y="604"/>
                </a:lnTo>
                <a:lnTo>
                  <a:pt x="892" y="606"/>
                </a:lnTo>
                <a:lnTo>
                  <a:pt x="894" y="608"/>
                </a:lnTo>
                <a:lnTo>
                  <a:pt x="896" y="608"/>
                </a:lnTo>
                <a:lnTo>
                  <a:pt x="898" y="608"/>
                </a:lnTo>
                <a:lnTo>
                  <a:pt x="898" y="610"/>
                </a:lnTo>
                <a:lnTo>
                  <a:pt x="898" y="612"/>
                </a:lnTo>
                <a:lnTo>
                  <a:pt x="900" y="612"/>
                </a:lnTo>
                <a:lnTo>
                  <a:pt x="900" y="614"/>
                </a:lnTo>
                <a:lnTo>
                  <a:pt x="902" y="614"/>
                </a:lnTo>
                <a:lnTo>
                  <a:pt x="904" y="614"/>
                </a:lnTo>
                <a:lnTo>
                  <a:pt x="906" y="614"/>
                </a:lnTo>
                <a:lnTo>
                  <a:pt x="908" y="614"/>
                </a:lnTo>
                <a:lnTo>
                  <a:pt x="910" y="614"/>
                </a:lnTo>
                <a:lnTo>
                  <a:pt x="908" y="614"/>
                </a:lnTo>
                <a:lnTo>
                  <a:pt x="908" y="616"/>
                </a:lnTo>
                <a:lnTo>
                  <a:pt x="906" y="616"/>
                </a:lnTo>
                <a:lnTo>
                  <a:pt x="904" y="616"/>
                </a:lnTo>
                <a:lnTo>
                  <a:pt x="902" y="616"/>
                </a:lnTo>
                <a:lnTo>
                  <a:pt x="900" y="616"/>
                </a:lnTo>
                <a:lnTo>
                  <a:pt x="900" y="618"/>
                </a:lnTo>
                <a:lnTo>
                  <a:pt x="900" y="620"/>
                </a:lnTo>
                <a:lnTo>
                  <a:pt x="900" y="622"/>
                </a:lnTo>
                <a:lnTo>
                  <a:pt x="900" y="624"/>
                </a:lnTo>
                <a:lnTo>
                  <a:pt x="900" y="626"/>
                </a:lnTo>
                <a:lnTo>
                  <a:pt x="898" y="626"/>
                </a:lnTo>
                <a:lnTo>
                  <a:pt x="898" y="628"/>
                </a:lnTo>
                <a:lnTo>
                  <a:pt x="898" y="630"/>
                </a:lnTo>
                <a:lnTo>
                  <a:pt x="900" y="630"/>
                </a:lnTo>
                <a:lnTo>
                  <a:pt x="898" y="630"/>
                </a:lnTo>
                <a:lnTo>
                  <a:pt x="898" y="632"/>
                </a:lnTo>
                <a:lnTo>
                  <a:pt x="900" y="632"/>
                </a:lnTo>
                <a:lnTo>
                  <a:pt x="900" y="634"/>
                </a:lnTo>
                <a:lnTo>
                  <a:pt x="898" y="634"/>
                </a:lnTo>
                <a:lnTo>
                  <a:pt x="896" y="634"/>
                </a:lnTo>
                <a:lnTo>
                  <a:pt x="896" y="636"/>
                </a:lnTo>
                <a:lnTo>
                  <a:pt x="896" y="638"/>
                </a:lnTo>
                <a:lnTo>
                  <a:pt x="896" y="636"/>
                </a:lnTo>
                <a:lnTo>
                  <a:pt x="894" y="636"/>
                </a:lnTo>
                <a:lnTo>
                  <a:pt x="894" y="638"/>
                </a:lnTo>
                <a:lnTo>
                  <a:pt x="896" y="638"/>
                </a:lnTo>
                <a:lnTo>
                  <a:pt x="896" y="640"/>
                </a:lnTo>
                <a:lnTo>
                  <a:pt x="896" y="642"/>
                </a:lnTo>
                <a:lnTo>
                  <a:pt x="898" y="644"/>
                </a:lnTo>
                <a:lnTo>
                  <a:pt x="898" y="646"/>
                </a:lnTo>
                <a:lnTo>
                  <a:pt x="900" y="646"/>
                </a:lnTo>
                <a:lnTo>
                  <a:pt x="902" y="646"/>
                </a:lnTo>
                <a:lnTo>
                  <a:pt x="902" y="648"/>
                </a:lnTo>
                <a:lnTo>
                  <a:pt x="904" y="648"/>
                </a:lnTo>
                <a:lnTo>
                  <a:pt x="904" y="646"/>
                </a:lnTo>
                <a:lnTo>
                  <a:pt x="904" y="644"/>
                </a:lnTo>
                <a:lnTo>
                  <a:pt x="902" y="644"/>
                </a:lnTo>
                <a:lnTo>
                  <a:pt x="904" y="644"/>
                </a:lnTo>
                <a:lnTo>
                  <a:pt x="904" y="642"/>
                </a:lnTo>
                <a:lnTo>
                  <a:pt x="902" y="642"/>
                </a:lnTo>
                <a:lnTo>
                  <a:pt x="902" y="640"/>
                </a:lnTo>
                <a:lnTo>
                  <a:pt x="902" y="642"/>
                </a:lnTo>
                <a:lnTo>
                  <a:pt x="904" y="642"/>
                </a:lnTo>
                <a:lnTo>
                  <a:pt x="904" y="640"/>
                </a:lnTo>
                <a:lnTo>
                  <a:pt x="906" y="640"/>
                </a:lnTo>
                <a:lnTo>
                  <a:pt x="906" y="638"/>
                </a:lnTo>
                <a:lnTo>
                  <a:pt x="904" y="638"/>
                </a:lnTo>
                <a:lnTo>
                  <a:pt x="904" y="636"/>
                </a:lnTo>
                <a:lnTo>
                  <a:pt x="904" y="638"/>
                </a:lnTo>
                <a:lnTo>
                  <a:pt x="906" y="638"/>
                </a:lnTo>
                <a:lnTo>
                  <a:pt x="906" y="636"/>
                </a:lnTo>
                <a:lnTo>
                  <a:pt x="906" y="634"/>
                </a:lnTo>
                <a:lnTo>
                  <a:pt x="906" y="632"/>
                </a:lnTo>
                <a:lnTo>
                  <a:pt x="904" y="632"/>
                </a:lnTo>
                <a:lnTo>
                  <a:pt x="902" y="632"/>
                </a:lnTo>
                <a:lnTo>
                  <a:pt x="902" y="630"/>
                </a:lnTo>
                <a:lnTo>
                  <a:pt x="904" y="630"/>
                </a:lnTo>
                <a:lnTo>
                  <a:pt x="906" y="630"/>
                </a:lnTo>
                <a:lnTo>
                  <a:pt x="906" y="628"/>
                </a:lnTo>
                <a:lnTo>
                  <a:pt x="908" y="628"/>
                </a:lnTo>
                <a:lnTo>
                  <a:pt x="908" y="626"/>
                </a:lnTo>
                <a:lnTo>
                  <a:pt x="910" y="626"/>
                </a:lnTo>
                <a:lnTo>
                  <a:pt x="910" y="624"/>
                </a:lnTo>
                <a:lnTo>
                  <a:pt x="912" y="624"/>
                </a:lnTo>
                <a:lnTo>
                  <a:pt x="914" y="622"/>
                </a:lnTo>
                <a:lnTo>
                  <a:pt x="914" y="624"/>
                </a:lnTo>
                <a:lnTo>
                  <a:pt x="916" y="624"/>
                </a:lnTo>
                <a:lnTo>
                  <a:pt x="918" y="622"/>
                </a:lnTo>
                <a:lnTo>
                  <a:pt x="918" y="620"/>
                </a:lnTo>
                <a:lnTo>
                  <a:pt x="920" y="620"/>
                </a:lnTo>
                <a:lnTo>
                  <a:pt x="920" y="618"/>
                </a:lnTo>
                <a:lnTo>
                  <a:pt x="922" y="618"/>
                </a:lnTo>
                <a:lnTo>
                  <a:pt x="920" y="620"/>
                </a:lnTo>
                <a:lnTo>
                  <a:pt x="922" y="620"/>
                </a:lnTo>
                <a:lnTo>
                  <a:pt x="920" y="620"/>
                </a:lnTo>
                <a:lnTo>
                  <a:pt x="920" y="622"/>
                </a:lnTo>
                <a:lnTo>
                  <a:pt x="918" y="622"/>
                </a:lnTo>
                <a:lnTo>
                  <a:pt x="918" y="624"/>
                </a:lnTo>
                <a:lnTo>
                  <a:pt x="920" y="626"/>
                </a:lnTo>
                <a:lnTo>
                  <a:pt x="922" y="628"/>
                </a:lnTo>
                <a:lnTo>
                  <a:pt x="922" y="630"/>
                </a:lnTo>
                <a:lnTo>
                  <a:pt x="924" y="630"/>
                </a:lnTo>
                <a:lnTo>
                  <a:pt x="924" y="632"/>
                </a:lnTo>
                <a:lnTo>
                  <a:pt x="926" y="630"/>
                </a:lnTo>
                <a:lnTo>
                  <a:pt x="926" y="632"/>
                </a:lnTo>
                <a:lnTo>
                  <a:pt x="924" y="632"/>
                </a:lnTo>
                <a:lnTo>
                  <a:pt x="926" y="632"/>
                </a:lnTo>
                <a:lnTo>
                  <a:pt x="926" y="634"/>
                </a:lnTo>
                <a:lnTo>
                  <a:pt x="926" y="636"/>
                </a:lnTo>
                <a:lnTo>
                  <a:pt x="928" y="638"/>
                </a:lnTo>
                <a:lnTo>
                  <a:pt x="928" y="640"/>
                </a:lnTo>
                <a:lnTo>
                  <a:pt x="928" y="642"/>
                </a:lnTo>
                <a:lnTo>
                  <a:pt x="928" y="644"/>
                </a:lnTo>
                <a:lnTo>
                  <a:pt x="928" y="646"/>
                </a:lnTo>
                <a:lnTo>
                  <a:pt x="928" y="648"/>
                </a:lnTo>
                <a:lnTo>
                  <a:pt x="930" y="650"/>
                </a:lnTo>
                <a:lnTo>
                  <a:pt x="930" y="652"/>
                </a:lnTo>
                <a:lnTo>
                  <a:pt x="930" y="654"/>
                </a:lnTo>
                <a:lnTo>
                  <a:pt x="932" y="652"/>
                </a:lnTo>
                <a:lnTo>
                  <a:pt x="934" y="652"/>
                </a:lnTo>
                <a:lnTo>
                  <a:pt x="934" y="650"/>
                </a:lnTo>
                <a:lnTo>
                  <a:pt x="934" y="652"/>
                </a:lnTo>
                <a:lnTo>
                  <a:pt x="936" y="652"/>
                </a:lnTo>
                <a:lnTo>
                  <a:pt x="936" y="654"/>
                </a:lnTo>
                <a:lnTo>
                  <a:pt x="934" y="654"/>
                </a:lnTo>
                <a:lnTo>
                  <a:pt x="934" y="652"/>
                </a:lnTo>
                <a:lnTo>
                  <a:pt x="934" y="654"/>
                </a:lnTo>
                <a:lnTo>
                  <a:pt x="932" y="654"/>
                </a:lnTo>
                <a:lnTo>
                  <a:pt x="930" y="654"/>
                </a:lnTo>
                <a:lnTo>
                  <a:pt x="928" y="654"/>
                </a:lnTo>
                <a:lnTo>
                  <a:pt x="928" y="656"/>
                </a:lnTo>
                <a:lnTo>
                  <a:pt x="926" y="656"/>
                </a:lnTo>
                <a:lnTo>
                  <a:pt x="926" y="658"/>
                </a:lnTo>
                <a:lnTo>
                  <a:pt x="926" y="660"/>
                </a:lnTo>
                <a:lnTo>
                  <a:pt x="926" y="662"/>
                </a:lnTo>
                <a:lnTo>
                  <a:pt x="928" y="662"/>
                </a:lnTo>
                <a:lnTo>
                  <a:pt x="928" y="664"/>
                </a:lnTo>
                <a:lnTo>
                  <a:pt x="930" y="662"/>
                </a:lnTo>
                <a:lnTo>
                  <a:pt x="932" y="660"/>
                </a:lnTo>
                <a:lnTo>
                  <a:pt x="932" y="662"/>
                </a:lnTo>
                <a:lnTo>
                  <a:pt x="934" y="662"/>
                </a:lnTo>
                <a:lnTo>
                  <a:pt x="934" y="660"/>
                </a:lnTo>
                <a:lnTo>
                  <a:pt x="934" y="658"/>
                </a:lnTo>
                <a:lnTo>
                  <a:pt x="936" y="658"/>
                </a:lnTo>
                <a:lnTo>
                  <a:pt x="936" y="656"/>
                </a:lnTo>
                <a:lnTo>
                  <a:pt x="936" y="654"/>
                </a:lnTo>
                <a:lnTo>
                  <a:pt x="938" y="654"/>
                </a:lnTo>
                <a:lnTo>
                  <a:pt x="938" y="652"/>
                </a:lnTo>
                <a:lnTo>
                  <a:pt x="938" y="650"/>
                </a:lnTo>
                <a:lnTo>
                  <a:pt x="938" y="652"/>
                </a:lnTo>
                <a:lnTo>
                  <a:pt x="938" y="654"/>
                </a:lnTo>
                <a:lnTo>
                  <a:pt x="938" y="656"/>
                </a:lnTo>
                <a:lnTo>
                  <a:pt x="936" y="656"/>
                </a:lnTo>
                <a:lnTo>
                  <a:pt x="936" y="658"/>
                </a:lnTo>
                <a:lnTo>
                  <a:pt x="936" y="660"/>
                </a:lnTo>
                <a:lnTo>
                  <a:pt x="934" y="660"/>
                </a:lnTo>
                <a:lnTo>
                  <a:pt x="934" y="662"/>
                </a:lnTo>
                <a:lnTo>
                  <a:pt x="932" y="664"/>
                </a:lnTo>
                <a:lnTo>
                  <a:pt x="932" y="662"/>
                </a:lnTo>
                <a:lnTo>
                  <a:pt x="930" y="662"/>
                </a:lnTo>
                <a:lnTo>
                  <a:pt x="930" y="664"/>
                </a:lnTo>
                <a:lnTo>
                  <a:pt x="928" y="664"/>
                </a:lnTo>
                <a:lnTo>
                  <a:pt x="928" y="666"/>
                </a:lnTo>
                <a:lnTo>
                  <a:pt x="928" y="668"/>
                </a:lnTo>
                <a:lnTo>
                  <a:pt x="930" y="668"/>
                </a:lnTo>
                <a:lnTo>
                  <a:pt x="930" y="670"/>
                </a:lnTo>
                <a:lnTo>
                  <a:pt x="930" y="672"/>
                </a:lnTo>
                <a:lnTo>
                  <a:pt x="930" y="674"/>
                </a:lnTo>
                <a:lnTo>
                  <a:pt x="930" y="676"/>
                </a:lnTo>
                <a:lnTo>
                  <a:pt x="932" y="676"/>
                </a:lnTo>
                <a:lnTo>
                  <a:pt x="932" y="678"/>
                </a:lnTo>
                <a:lnTo>
                  <a:pt x="934" y="678"/>
                </a:lnTo>
                <a:lnTo>
                  <a:pt x="934" y="676"/>
                </a:lnTo>
                <a:lnTo>
                  <a:pt x="934" y="674"/>
                </a:lnTo>
                <a:lnTo>
                  <a:pt x="936" y="674"/>
                </a:lnTo>
                <a:lnTo>
                  <a:pt x="936" y="672"/>
                </a:lnTo>
                <a:lnTo>
                  <a:pt x="934" y="672"/>
                </a:lnTo>
                <a:lnTo>
                  <a:pt x="934" y="670"/>
                </a:lnTo>
                <a:lnTo>
                  <a:pt x="934" y="668"/>
                </a:lnTo>
                <a:lnTo>
                  <a:pt x="934" y="670"/>
                </a:lnTo>
                <a:lnTo>
                  <a:pt x="936" y="672"/>
                </a:lnTo>
                <a:lnTo>
                  <a:pt x="936" y="674"/>
                </a:lnTo>
                <a:lnTo>
                  <a:pt x="936" y="676"/>
                </a:lnTo>
                <a:lnTo>
                  <a:pt x="938" y="676"/>
                </a:lnTo>
                <a:lnTo>
                  <a:pt x="938" y="674"/>
                </a:lnTo>
                <a:lnTo>
                  <a:pt x="938" y="672"/>
                </a:lnTo>
                <a:lnTo>
                  <a:pt x="940" y="672"/>
                </a:lnTo>
                <a:lnTo>
                  <a:pt x="940" y="674"/>
                </a:lnTo>
                <a:lnTo>
                  <a:pt x="938" y="674"/>
                </a:lnTo>
                <a:lnTo>
                  <a:pt x="938" y="676"/>
                </a:lnTo>
                <a:lnTo>
                  <a:pt x="940" y="676"/>
                </a:lnTo>
                <a:lnTo>
                  <a:pt x="940" y="674"/>
                </a:lnTo>
                <a:lnTo>
                  <a:pt x="942" y="672"/>
                </a:lnTo>
                <a:lnTo>
                  <a:pt x="942" y="670"/>
                </a:lnTo>
                <a:lnTo>
                  <a:pt x="944" y="670"/>
                </a:lnTo>
                <a:lnTo>
                  <a:pt x="944" y="668"/>
                </a:lnTo>
                <a:lnTo>
                  <a:pt x="944" y="666"/>
                </a:lnTo>
                <a:lnTo>
                  <a:pt x="946" y="666"/>
                </a:lnTo>
                <a:lnTo>
                  <a:pt x="946" y="664"/>
                </a:lnTo>
                <a:lnTo>
                  <a:pt x="946" y="662"/>
                </a:lnTo>
                <a:lnTo>
                  <a:pt x="946" y="660"/>
                </a:lnTo>
                <a:lnTo>
                  <a:pt x="946" y="658"/>
                </a:lnTo>
                <a:lnTo>
                  <a:pt x="948" y="658"/>
                </a:lnTo>
                <a:lnTo>
                  <a:pt x="946" y="658"/>
                </a:lnTo>
                <a:lnTo>
                  <a:pt x="948" y="658"/>
                </a:lnTo>
                <a:lnTo>
                  <a:pt x="948" y="656"/>
                </a:lnTo>
                <a:lnTo>
                  <a:pt x="948" y="654"/>
                </a:lnTo>
                <a:lnTo>
                  <a:pt x="950" y="652"/>
                </a:lnTo>
                <a:lnTo>
                  <a:pt x="950" y="65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0" name="Freeform 638"/>
          <p:cNvSpPr>
            <a:spLocks/>
          </p:cNvSpPr>
          <p:nvPr/>
        </p:nvSpPr>
        <p:spPr bwMode="auto">
          <a:xfrm>
            <a:off x="2147271" y="5944569"/>
            <a:ext cx="20737" cy="38285"/>
          </a:xfrm>
          <a:custGeom>
            <a:avLst/>
            <a:gdLst>
              <a:gd name="T0" fmla="*/ 20637 w 14"/>
              <a:gd name="T1" fmla="*/ 32238 h 26"/>
              <a:gd name="T2" fmla="*/ 20637 w 14"/>
              <a:gd name="T3" fmla="*/ 32238 h 26"/>
              <a:gd name="T4" fmla="*/ 17689 w 14"/>
              <a:gd name="T5" fmla="*/ 29308 h 26"/>
              <a:gd name="T6" fmla="*/ 17689 w 14"/>
              <a:gd name="T7" fmla="*/ 29308 h 26"/>
              <a:gd name="T8" fmla="*/ 17689 w 14"/>
              <a:gd name="T9" fmla="*/ 26377 h 26"/>
              <a:gd name="T10" fmla="*/ 14741 w 14"/>
              <a:gd name="T11" fmla="*/ 26377 h 26"/>
              <a:gd name="T12" fmla="*/ 14741 w 14"/>
              <a:gd name="T13" fmla="*/ 23446 h 26"/>
              <a:gd name="T14" fmla="*/ 14741 w 14"/>
              <a:gd name="T15" fmla="*/ 23446 h 26"/>
              <a:gd name="T16" fmla="*/ 11793 w 14"/>
              <a:gd name="T17" fmla="*/ 20515 h 26"/>
              <a:gd name="T18" fmla="*/ 11793 w 14"/>
              <a:gd name="T19" fmla="*/ 20515 h 26"/>
              <a:gd name="T20" fmla="*/ 11793 w 14"/>
              <a:gd name="T21" fmla="*/ 17585 h 26"/>
              <a:gd name="T22" fmla="*/ 8844 w 14"/>
              <a:gd name="T23" fmla="*/ 17585 h 26"/>
              <a:gd name="T24" fmla="*/ 8844 w 14"/>
              <a:gd name="T25" fmla="*/ 14654 h 26"/>
              <a:gd name="T26" fmla="*/ 5896 w 14"/>
              <a:gd name="T27" fmla="*/ 14654 h 26"/>
              <a:gd name="T28" fmla="*/ 5896 w 14"/>
              <a:gd name="T29" fmla="*/ 11723 h 26"/>
              <a:gd name="T30" fmla="*/ 5896 w 14"/>
              <a:gd name="T31" fmla="*/ 11723 h 26"/>
              <a:gd name="T32" fmla="*/ 5896 w 14"/>
              <a:gd name="T33" fmla="*/ 8792 h 26"/>
              <a:gd name="T34" fmla="*/ 8844 w 14"/>
              <a:gd name="T35" fmla="*/ 11723 h 26"/>
              <a:gd name="T36" fmla="*/ 5896 w 14"/>
              <a:gd name="T37" fmla="*/ 8792 h 26"/>
              <a:gd name="T38" fmla="*/ 5896 w 14"/>
              <a:gd name="T39" fmla="*/ 5862 h 26"/>
              <a:gd name="T40" fmla="*/ 5896 w 14"/>
              <a:gd name="T41" fmla="*/ 5862 h 26"/>
              <a:gd name="T42" fmla="*/ 2948 w 14"/>
              <a:gd name="T43" fmla="*/ 5862 h 26"/>
              <a:gd name="T44" fmla="*/ 2948 w 14"/>
              <a:gd name="T45" fmla="*/ 2931 h 26"/>
              <a:gd name="T46" fmla="*/ 2948 w 14"/>
              <a:gd name="T47" fmla="*/ 2931 h 26"/>
              <a:gd name="T48" fmla="*/ 2948 w 14"/>
              <a:gd name="T49" fmla="*/ 0 h 26"/>
              <a:gd name="T50" fmla="*/ 0 w 14"/>
              <a:gd name="T51" fmla="*/ 0 h 26"/>
              <a:gd name="T52" fmla="*/ 0 w 14"/>
              <a:gd name="T53" fmla="*/ 2931 h 26"/>
              <a:gd name="T54" fmla="*/ 0 w 14"/>
              <a:gd name="T55" fmla="*/ 2931 h 26"/>
              <a:gd name="T56" fmla="*/ 0 w 14"/>
              <a:gd name="T57" fmla="*/ 5862 h 26"/>
              <a:gd name="T58" fmla="*/ 0 w 14"/>
              <a:gd name="T59" fmla="*/ 5862 h 26"/>
              <a:gd name="T60" fmla="*/ 0 w 14"/>
              <a:gd name="T61" fmla="*/ 5862 h 26"/>
              <a:gd name="T62" fmla="*/ 0 w 14"/>
              <a:gd name="T63" fmla="*/ 8792 h 26"/>
              <a:gd name="T64" fmla="*/ 0 w 14"/>
              <a:gd name="T65" fmla="*/ 8792 h 26"/>
              <a:gd name="T66" fmla="*/ 2948 w 14"/>
              <a:gd name="T67" fmla="*/ 8792 h 26"/>
              <a:gd name="T68" fmla="*/ 2948 w 14"/>
              <a:gd name="T69" fmla="*/ 8792 h 26"/>
              <a:gd name="T70" fmla="*/ 0 w 14"/>
              <a:gd name="T71" fmla="*/ 11723 h 26"/>
              <a:gd name="T72" fmla="*/ 0 w 14"/>
              <a:gd name="T73" fmla="*/ 11723 h 26"/>
              <a:gd name="T74" fmla="*/ 0 w 14"/>
              <a:gd name="T75" fmla="*/ 14654 h 26"/>
              <a:gd name="T76" fmla="*/ 2948 w 14"/>
              <a:gd name="T77" fmla="*/ 17585 h 26"/>
              <a:gd name="T78" fmla="*/ 2948 w 14"/>
              <a:gd name="T79" fmla="*/ 17585 h 26"/>
              <a:gd name="T80" fmla="*/ 2948 w 14"/>
              <a:gd name="T81" fmla="*/ 20515 h 26"/>
              <a:gd name="T82" fmla="*/ 5896 w 14"/>
              <a:gd name="T83" fmla="*/ 20515 h 26"/>
              <a:gd name="T84" fmla="*/ 5896 w 14"/>
              <a:gd name="T85" fmla="*/ 20515 h 26"/>
              <a:gd name="T86" fmla="*/ 5896 w 14"/>
              <a:gd name="T87" fmla="*/ 20515 h 26"/>
              <a:gd name="T88" fmla="*/ 5896 w 14"/>
              <a:gd name="T89" fmla="*/ 23446 h 26"/>
              <a:gd name="T90" fmla="*/ 8844 w 14"/>
              <a:gd name="T91" fmla="*/ 23446 h 26"/>
              <a:gd name="T92" fmla="*/ 8844 w 14"/>
              <a:gd name="T93" fmla="*/ 26377 h 26"/>
              <a:gd name="T94" fmla="*/ 8844 w 14"/>
              <a:gd name="T95" fmla="*/ 26377 h 26"/>
              <a:gd name="T96" fmla="*/ 11793 w 14"/>
              <a:gd name="T97" fmla="*/ 26377 h 26"/>
              <a:gd name="T98" fmla="*/ 11793 w 14"/>
              <a:gd name="T99" fmla="*/ 26377 h 26"/>
              <a:gd name="T100" fmla="*/ 11793 w 14"/>
              <a:gd name="T101" fmla="*/ 29308 h 26"/>
              <a:gd name="T102" fmla="*/ 14741 w 14"/>
              <a:gd name="T103" fmla="*/ 32238 h 26"/>
              <a:gd name="T104" fmla="*/ 14741 w 14"/>
              <a:gd name="T105" fmla="*/ 32238 h 26"/>
              <a:gd name="T106" fmla="*/ 14741 w 14"/>
              <a:gd name="T107" fmla="*/ 35169 h 26"/>
              <a:gd name="T108" fmla="*/ 17689 w 14"/>
              <a:gd name="T109" fmla="*/ 35169 h 26"/>
              <a:gd name="T110" fmla="*/ 17689 w 14"/>
              <a:gd name="T111" fmla="*/ 35169 h 26"/>
              <a:gd name="T112" fmla="*/ 20637 w 14"/>
              <a:gd name="T113" fmla="*/ 35169 h 26"/>
              <a:gd name="T114" fmla="*/ 20637 w 14"/>
              <a:gd name="T115" fmla="*/ 35169 h 26"/>
              <a:gd name="T116" fmla="*/ 20637 w 14"/>
              <a:gd name="T117" fmla="*/ 35169 h 2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 h="26">
                <a:moveTo>
                  <a:pt x="14" y="24"/>
                </a:moveTo>
                <a:lnTo>
                  <a:pt x="14" y="24"/>
                </a:lnTo>
                <a:lnTo>
                  <a:pt x="14" y="22"/>
                </a:lnTo>
                <a:lnTo>
                  <a:pt x="12" y="22"/>
                </a:lnTo>
                <a:lnTo>
                  <a:pt x="12" y="20"/>
                </a:lnTo>
                <a:lnTo>
                  <a:pt x="14" y="20"/>
                </a:lnTo>
                <a:lnTo>
                  <a:pt x="12" y="20"/>
                </a:lnTo>
                <a:lnTo>
                  <a:pt x="12" y="18"/>
                </a:lnTo>
                <a:lnTo>
                  <a:pt x="10" y="18"/>
                </a:lnTo>
                <a:lnTo>
                  <a:pt x="10" y="16"/>
                </a:lnTo>
                <a:lnTo>
                  <a:pt x="8" y="14"/>
                </a:lnTo>
                <a:lnTo>
                  <a:pt x="8" y="12"/>
                </a:lnTo>
                <a:lnTo>
                  <a:pt x="8" y="14"/>
                </a:lnTo>
                <a:lnTo>
                  <a:pt x="6" y="12"/>
                </a:lnTo>
                <a:lnTo>
                  <a:pt x="6" y="10"/>
                </a:lnTo>
                <a:lnTo>
                  <a:pt x="4" y="10"/>
                </a:lnTo>
                <a:lnTo>
                  <a:pt x="4" y="8"/>
                </a:lnTo>
                <a:lnTo>
                  <a:pt x="6" y="8"/>
                </a:lnTo>
                <a:lnTo>
                  <a:pt x="4" y="8"/>
                </a:lnTo>
                <a:lnTo>
                  <a:pt x="2" y="8"/>
                </a:lnTo>
                <a:lnTo>
                  <a:pt x="2" y="6"/>
                </a:lnTo>
                <a:lnTo>
                  <a:pt x="4" y="6"/>
                </a:lnTo>
                <a:lnTo>
                  <a:pt x="6" y="8"/>
                </a:lnTo>
                <a:lnTo>
                  <a:pt x="6" y="6"/>
                </a:lnTo>
                <a:lnTo>
                  <a:pt x="4" y="6"/>
                </a:lnTo>
                <a:lnTo>
                  <a:pt x="4" y="4"/>
                </a:lnTo>
                <a:lnTo>
                  <a:pt x="2" y="4"/>
                </a:lnTo>
                <a:lnTo>
                  <a:pt x="4" y="4"/>
                </a:lnTo>
                <a:lnTo>
                  <a:pt x="2" y="4"/>
                </a:lnTo>
                <a:lnTo>
                  <a:pt x="2" y="2"/>
                </a:lnTo>
                <a:lnTo>
                  <a:pt x="2" y="0"/>
                </a:lnTo>
                <a:lnTo>
                  <a:pt x="0" y="0"/>
                </a:lnTo>
                <a:lnTo>
                  <a:pt x="0" y="2"/>
                </a:lnTo>
                <a:lnTo>
                  <a:pt x="0" y="4"/>
                </a:lnTo>
                <a:lnTo>
                  <a:pt x="0" y="6"/>
                </a:lnTo>
                <a:lnTo>
                  <a:pt x="2" y="6"/>
                </a:lnTo>
                <a:lnTo>
                  <a:pt x="0" y="6"/>
                </a:lnTo>
                <a:lnTo>
                  <a:pt x="0" y="8"/>
                </a:lnTo>
                <a:lnTo>
                  <a:pt x="0" y="10"/>
                </a:lnTo>
                <a:lnTo>
                  <a:pt x="2" y="10"/>
                </a:lnTo>
                <a:lnTo>
                  <a:pt x="2" y="12"/>
                </a:lnTo>
                <a:lnTo>
                  <a:pt x="2" y="14"/>
                </a:lnTo>
                <a:lnTo>
                  <a:pt x="4" y="14"/>
                </a:lnTo>
                <a:lnTo>
                  <a:pt x="4" y="16"/>
                </a:lnTo>
                <a:lnTo>
                  <a:pt x="6" y="16"/>
                </a:lnTo>
                <a:lnTo>
                  <a:pt x="6" y="18"/>
                </a:lnTo>
                <a:lnTo>
                  <a:pt x="8" y="18"/>
                </a:lnTo>
                <a:lnTo>
                  <a:pt x="8" y="20"/>
                </a:lnTo>
                <a:lnTo>
                  <a:pt x="10" y="20"/>
                </a:lnTo>
                <a:lnTo>
                  <a:pt x="10" y="22"/>
                </a:lnTo>
                <a:lnTo>
                  <a:pt x="10" y="24"/>
                </a:lnTo>
                <a:lnTo>
                  <a:pt x="12" y="24"/>
                </a:lnTo>
                <a:lnTo>
                  <a:pt x="14" y="24"/>
                </a:lnTo>
                <a:lnTo>
                  <a:pt x="14" y="26"/>
                </a:lnTo>
                <a:lnTo>
                  <a:pt x="14" y="2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1" name="Freeform 639"/>
          <p:cNvSpPr>
            <a:spLocks/>
          </p:cNvSpPr>
          <p:nvPr/>
        </p:nvSpPr>
        <p:spPr bwMode="auto">
          <a:xfrm>
            <a:off x="2139294" y="5939783"/>
            <a:ext cx="6381" cy="7977"/>
          </a:xfrm>
          <a:custGeom>
            <a:avLst/>
            <a:gdLst>
              <a:gd name="T0" fmla="*/ 6350 w 4"/>
              <a:gd name="T1" fmla="*/ 5292 h 6"/>
              <a:gd name="T2" fmla="*/ 6350 w 4"/>
              <a:gd name="T3" fmla="*/ 2646 h 6"/>
              <a:gd name="T4" fmla="*/ 6350 w 4"/>
              <a:gd name="T5" fmla="*/ 2646 h 6"/>
              <a:gd name="T6" fmla="*/ 6350 w 4"/>
              <a:gd name="T7" fmla="*/ 5292 h 6"/>
              <a:gd name="T8" fmla="*/ 3175 w 4"/>
              <a:gd name="T9" fmla="*/ 5292 h 6"/>
              <a:gd name="T10" fmla="*/ 3175 w 4"/>
              <a:gd name="T11" fmla="*/ 2646 h 6"/>
              <a:gd name="T12" fmla="*/ 3175 w 4"/>
              <a:gd name="T13" fmla="*/ 2646 h 6"/>
              <a:gd name="T14" fmla="*/ 3175 w 4"/>
              <a:gd name="T15" fmla="*/ 2646 h 6"/>
              <a:gd name="T16" fmla="*/ 3175 w 4"/>
              <a:gd name="T17" fmla="*/ 0 h 6"/>
              <a:gd name="T18" fmla="*/ 3175 w 4"/>
              <a:gd name="T19" fmla="*/ 0 h 6"/>
              <a:gd name="T20" fmla="*/ 3175 w 4"/>
              <a:gd name="T21" fmla="*/ 0 h 6"/>
              <a:gd name="T22" fmla="*/ 3175 w 4"/>
              <a:gd name="T23" fmla="*/ 0 h 6"/>
              <a:gd name="T24" fmla="*/ 3175 w 4"/>
              <a:gd name="T25" fmla="*/ 0 h 6"/>
              <a:gd name="T26" fmla="*/ 0 w 4"/>
              <a:gd name="T27" fmla="*/ 2646 h 6"/>
              <a:gd name="T28" fmla="*/ 0 w 4"/>
              <a:gd name="T29" fmla="*/ 2646 h 6"/>
              <a:gd name="T30" fmla="*/ 0 w 4"/>
              <a:gd name="T31" fmla="*/ 2646 h 6"/>
              <a:gd name="T32" fmla="*/ 0 w 4"/>
              <a:gd name="T33" fmla="*/ 2646 h 6"/>
              <a:gd name="T34" fmla="*/ 0 w 4"/>
              <a:gd name="T35" fmla="*/ 5292 h 6"/>
              <a:gd name="T36" fmla="*/ 0 w 4"/>
              <a:gd name="T37" fmla="*/ 5292 h 6"/>
              <a:gd name="T38" fmla="*/ 0 w 4"/>
              <a:gd name="T39" fmla="*/ 5292 h 6"/>
              <a:gd name="T40" fmla="*/ 0 w 4"/>
              <a:gd name="T41" fmla="*/ 5292 h 6"/>
              <a:gd name="T42" fmla="*/ 0 w 4"/>
              <a:gd name="T43" fmla="*/ 5292 h 6"/>
              <a:gd name="T44" fmla="*/ 0 w 4"/>
              <a:gd name="T45" fmla="*/ 5292 h 6"/>
              <a:gd name="T46" fmla="*/ 0 w 4"/>
              <a:gd name="T47" fmla="*/ 7938 h 6"/>
              <a:gd name="T48" fmla="*/ 0 w 4"/>
              <a:gd name="T49" fmla="*/ 7938 h 6"/>
              <a:gd name="T50" fmla="*/ 0 w 4"/>
              <a:gd name="T51" fmla="*/ 7938 h 6"/>
              <a:gd name="T52" fmla="*/ 0 w 4"/>
              <a:gd name="T53" fmla="*/ 7938 h 6"/>
              <a:gd name="T54" fmla="*/ 0 w 4"/>
              <a:gd name="T55" fmla="*/ 7938 h 6"/>
              <a:gd name="T56" fmla="*/ 3175 w 4"/>
              <a:gd name="T57" fmla="*/ 7938 h 6"/>
              <a:gd name="T58" fmla="*/ 3175 w 4"/>
              <a:gd name="T59" fmla="*/ 7938 h 6"/>
              <a:gd name="T60" fmla="*/ 3175 w 4"/>
              <a:gd name="T61" fmla="*/ 7938 h 6"/>
              <a:gd name="T62" fmla="*/ 3175 w 4"/>
              <a:gd name="T63" fmla="*/ 7938 h 6"/>
              <a:gd name="T64" fmla="*/ 6350 w 4"/>
              <a:gd name="T65" fmla="*/ 7938 h 6"/>
              <a:gd name="T66" fmla="*/ 6350 w 4"/>
              <a:gd name="T67" fmla="*/ 7938 h 6"/>
              <a:gd name="T68" fmla="*/ 6350 w 4"/>
              <a:gd name="T69" fmla="*/ 5292 h 6"/>
              <a:gd name="T70" fmla="*/ 6350 w 4"/>
              <a:gd name="T71" fmla="*/ 5292 h 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 h="6">
                <a:moveTo>
                  <a:pt x="4" y="4"/>
                </a:moveTo>
                <a:lnTo>
                  <a:pt x="4" y="4"/>
                </a:lnTo>
                <a:lnTo>
                  <a:pt x="4" y="2"/>
                </a:lnTo>
                <a:lnTo>
                  <a:pt x="4" y="4"/>
                </a:lnTo>
                <a:lnTo>
                  <a:pt x="2" y="4"/>
                </a:lnTo>
                <a:lnTo>
                  <a:pt x="2" y="2"/>
                </a:lnTo>
                <a:lnTo>
                  <a:pt x="2" y="0"/>
                </a:lnTo>
                <a:lnTo>
                  <a:pt x="0" y="0"/>
                </a:lnTo>
                <a:lnTo>
                  <a:pt x="0" y="2"/>
                </a:lnTo>
                <a:lnTo>
                  <a:pt x="0" y="4"/>
                </a:lnTo>
                <a:lnTo>
                  <a:pt x="0" y="6"/>
                </a:lnTo>
                <a:lnTo>
                  <a:pt x="2" y="6"/>
                </a:lnTo>
                <a:lnTo>
                  <a:pt x="4" y="6"/>
                </a:lnTo>
                <a:lnTo>
                  <a:pt x="4"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2" name="Freeform 640"/>
          <p:cNvSpPr>
            <a:spLocks/>
          </p:cNvSpPr>
          <p:nvPr/>
        </p:nvSpPr>
        <p:spPr bwMode="auto">
          <a:xfrm>
            <a:off x="2121747" y="5887142"/>
            <a:ext cx="14357" cy="17547"/>
          </a:xfrm>
          <a:custGeom>
            <a:avLst/>
            <a:gdLst>
              <a:gd name="T0" fmla="*/ 5715 w 10"/>
              <a:gd name="T1" fmla="*/ 5821 h 12"/>
              <a:gd name="T2" fmla="*/ 5715 w 10"/>
              <a:gd name="T3" fmla="*/ 5821 h 12"/>
              <a:gd name="T4" fmla="*/ 2857 w 10"/>
              <a:gd name="T5" fmla="*/ 5821 h 12"/>
              <a:gd name="T6" fmla="*/ 2857 w 10"/>
              <a:gd name="T7" fmla="*/ 8731 h 12"/>
              <a:gd name="T8" fmla="*/ 0 w 10"/>
              <a:gd name="T9" fmla="*/ 8731 h 12"/>
              <a:gd name="T10" fmla="*/ 0 w 10"/>
              <a:gd name="T11" fmla="*/ 11641 h 12"/>
              <a:gd name="T12" fmla="*/ 0 w 10"/>
              <a:gd name="T13" fmla="*/ 11641 h 12"/>
              <a:gd name="T14" fmla="*/ 0 w 10"/>
              <a:gd name="T15" fmla="*/ 14552 h 12"/>
              <a:gd name="T16" fmla="*/ 0 w 10"/>
              <a:gd name="T17" fmla="*/ 17462 h 12"/>
              <a:gd name="T18" fmla="*/ 0 w 10"/>
              <a:gd name="T19" fmla="*/ 17462 h 12"/>
              <a:gd name="T20" fmla="*/ 0 w 10"/>
              <a:gd name="T21" fmla="*/ 17462 h 12"/>
              <a:gd name="T22" fmla="*/ 2857 w 10"/>
              <a:gd name="T23" fmla="*/ 17462 h 12"/>
              <a:gd name="T24" fmla="*/ 2857 w 10"/>
              <a:gd name="T25" fmla="*/ 17462 h 12"/>
              <a:gd name="T26" fmla="*/ 2857 w 10"/>
              <a:gd name="T27" fmla="*/ 17462 h 12"/>
              <a:gd name="T28" fmla="*/ 5715 w 10"/>
              <a:gd name="T29" fmla="*/ 14552 h 12"/>
              <a:gd name="T30" fmla="*/ 5715 w 10"/>
              <a:gd name="T31" fmla="*/ 14552 h 12"/>
              <a:gd name="T32" fmla="*/ 5715 w 10"/>
              <a:gd name="T33" fmla="*/ 14552 h 12"/>
              <a:gd name="T34" fmla="*/ 5715 w 10"/>
              <a:gd name="T35" fmla="*/ 14552 h 12"/>
              <a:gd name="T36" fmla="*/ 5715 w 10"/>
              <a:gd name="T37" fmla="*/ 14552 h 12"/>
              <a:gd name="T38" fmla="*/ 5715 w 10"/>
              <a:gd name="T39" fmla="*/ 11641 h 12"/>
              <a:gd name="T40" fmla="*/ 8572 w 10"/>
              <a:gd name="T41" fmla="*/ 11641 h 12"/>
              <a:gd name="T42" fmla="*/ 8572 w 10"/>
              <a:gd name="T43" fmla="*/ 11641 h 12"/>
              <a:gd name="T44" fmla="*/ 8572 w 10"/>
              <a:gd name="T45" fmla="*/ 8731 h 12"/>
              <a:gd name="T46" fmla="*/ 11430 w 10"/>
              <a:gd name="T47" fmla="*/ 8731 h 12"/>
              <a:gd name="T48" fmla="*/ 11430 w 10"/>
              <a:gd name="T49" fmla="*/ 8731 h 12"/>
              <a:gd name="T50" fmla="*/ 11430 w 10"/>
              <a:gd name="T51" fmla="*/ 8731 h 12"/>
              <a:gd name="T52" fmla="*/ 14287 w 10"/>
              <a:gd name="T53" fmla="*/ 8731 h 12"/>
              <a:gd name="T54" fmla="*/ 14287 w 10"/>
              <a:gd name="T55" fmla="*/ 8731 h 12"/>
              <a:gd name="T56" fmla="*/ 14287 w 10"/>
              <a:gd name="T57" fmla="*/ 8731 h 12"/>
              <a:gd name="T58" fmla="*/ 14287 w 10"/>
              <a:gd name="T59" fmla="*/ 8731 h 12"/>
              <a:gd name="T60" fmla="*/ 14287 w 10"/>
              <a:gd name="T61" fmla="*/ 5821 h 12"/>
              <a:gd name="T62" fmla="*/ 14287 w 10"/>
              <a:gd name="T63" fmla="*/ 2910 h 12"/>
              <a:gd name="T64" fmla="*/ 14287 w 10"/>
              <a:gd name="T65" fmla="*/ 0 h 12"/>
              <a:gd name="T66" fmla="*/ 14287 w 10"/>
              <a:gd name="T67" fmla="*/ 0 h 12"/>
              <a:gd name="T68" fmla="*/ 14287 w 10"/>
              <a:gd name="T69" fmla="*/ 0 h 12"/>
              <a:gd name="T70" fmla="*/ 14287 w 10"/>
              <a:gd name="T71" fmla="*/ 0 h 12"/>
              <a:gd name="T72" fmla="*/ 11430 w 10"/>
              <a:gd name="T73" fmla="*/ 0 h 12"/>
              <a:gd name="T74" fmla="*/ 11430 w 10"/>
              <a:gd name="T75" fmla="*/ 0 h 12"/>
              <a:gd name="T76" fmla="*/ 8572 w 10"/>
              <a:gd name="T77" fmla="*/ 0 h 12"/>
              <a:gd name="T78" fmla="*/ 8572 w 10"/>
              <a:gd name="T79" fmla="*/ 2910 h 12"/>
              <a:gd name="T80" fmla="*/ 5715 w 10"/>
              <a:gd name="T81" fmla="*/ 2910 h 12"/>
              <a:gd name="T82" fmla="*/ 2857 w 10"/>
              <a:gd name="T83" fmla="*/ 2910 h 12"/>
              <a:gd name="T84" fmla="*/ 2857 w 10"/>
              <a:gd name="T85" fmla="*/ 2910 h 12"/>
              <a:gd name="T86" fmla="*/ 5715 w 10"/>
              <a:gd name="T87" fmla="*/ 2910 h 12"/>
              <a:gd name="T88" fmla="*/ 8572 w 10"/>
              <a:gd name="T89" fmla="*/ 2910 h 12"/>
              <a:gd name="T90" fmla="*/ 8572 w 10"/>
              <a:gd name="T91" fmla="*/ 5821 h 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 h="12">
                <a:moveTo>
                  <a:pt x="6" y="4"/>
                </a:moveTo>
                <a:lnTo>
                  <a:pt x="6" y="4"/>
                </a:lnTo>
                <a:lnTo>
                  <a:pt x="4" y="4"/>
                </a:lnTo>
                <a:lnTo>
                  <a:pt x="2" y="4"/>
                </a:lnTo>
                <a:lnTo>
                  <a:pt x="2" y="6"/>
                </a:lnTo>
                <a:lnTo>
                  <a:pt x="0" y="6"/>
                </a:lnTo>
                <a:lnTo>
                  <a:pt x="0" y="8"/>
                </a:lnTo>
                <a:lnTo>
                  <a:pt x="0" y="10"/>
                </a:lnTo>
                <a:lnTo>
                  <a:pt x="0" y="12"/>
                </a:lnTo>
                <a:lnTo>
                  <a:pt x="2" y="12"/>
                </a:lnTo>
                <a:lnTo>
                  <a:pt x="4" y="12"/>
                </a:lnTo>
                <a:lnTo>
                  <a:pt x="4" y="10"/>
                </a:lnTo>
                <a:lnTo>
                  <a:pt x="4" y="8"/>
                </a:lnTo>
                <a:lnTo>
                  <a:pt x="6" y="8"/>
                </a:lnTo>
                <a:lnTo>
                  <a:pt x="6" y="6"/>
                </a:lnTo>
                <a:lnTo>
                  <a:pt x="8" y="6"/>
                </a:lnTo>
                <a:lnTo>
                  <a:pt x="10" y="6"/>
                </a:lnTo>
                <a:lnTo>
                  <a:pt x="10" y="4"/>
                </a:lnTo>
                <a:lnTo>
                  <a:pt x="10" y="2"/>
                </a:lnTo>
                <a:lnTo>
                  <a:pt x="10" y="0"/>
                </a:lnTo>
                <a:lnTo>
                  <a:pt x="8" y="0"/>
                </a:lnTo>
                <a:lnTo>
                  <a:pt x="6" y="0"/>
                </a:lnTo>
                <a:lnTo>
                  <a:pt x="6" y="2"/>
                </a:lnTo>
                <a:lnTo>
                  <a:pt x="4" y="2"/>
                </a:lnTo>
                <a:lnTo>
                  <a:pt x="2" y="2"/>
                </a:lnTo>
                <a:lnTo>
                  <a:pt x="4" y="2"/>
                </a:lnTo>
                <a:lnTo>
                  <a:pt x="6" y="2"/>
                </a:lnTo>
                <a:lnTo>
                  <a:pt x="6"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3" name="Freeform 641"/>
          <p:cNvSpPr>
            <a:spLocks/>
          </p:cNvSpPr>
          <p:nvPr/>
        </p:nvSpPr>
        <p:spPr bwMode="auto">
          <a:xfrm>
            <a:off x="2209484" y="5954140"/>
            <a:ext cx="7977" cy="7976"/>
          </a:xfrm>
          <a:custGeom>
            <a:avLst/>
            <a:gdLst>
              <a:gd name="T0" fmla="*/ 5292 w 6"/>
              <a:gd name="T1" fmla="*/ 2646 h 6"/>
              <a:gd name="T2" fmla="*/ 5292 w 6"/>
              <a:gd name="T3" fmla="*/ 2646 h 6"/>
              <a:gd name="T4" fmla="*/ 5292 w 6"/>
              <a:gd name="T5" fmla="*/ 2646 h 6"/>
              <a:gd name="T6" fmla="*/ 5292 w 6"/>
              <a:gd name="T7" fmla="*/ 0 h 6"/>
              <a:gd name="T8" fmla="*/ 5292 w 6"/>
              <a:gd name="T9" fmla="*/ 0 h 6"/>
              <a:gd name="T10" fmla="*/ 5292 w 6"/>
              <a:gd name="T11" fmla="*/ 0 h 6"/>
              <a:gd name="T12" fmla="*/ 5292 w 6"/>
              <a:gd name="T13" fmla="*/ 0 h 6"/>
              <a:gd name="T14" fmla="*/ 5292 w 6"/>
              <a:gd name="T15" fmla="*/ 0 h 6"/>
              <a:gd name="T16" fmla="*/ 2646 w 6"/>
              <a:gd name="T17" fmla="*/ 2646 h 6"/>
              <a:gd name="T18" fmla="*/ 2646 w 6"/>
              <a:gd name="T19" fmla="*/ 2646 h 6"/>
              <a:gd name="T20" fmla="*/ 2646 w 6"/>
              <a:gd name="T21" fmla="*/ 2646 h 6"/>
              <a:gd name="T22" fmla="*/ 2646 w 6"/>
              <a:gd name="T23" fmla="*/ 2646 h 6"/>
              <a:gd name="T24" fmla="*/ 2646 w 6"/>
              <a:gd name="T25" fmla="*/ 2646 h 6"/>
              <a:gd name="T26" fmla="*/ 0 w 6"/>
              <a:gd name="T27" fmla="*/ 2646 h 6"/>
              <a:gd name="T28" fmla="*/ 0 w 6"/>
              <a:gd name="T29" fmla="*/ 2646 h 6"/>
              <a:gd name="T30" fmla="*/ 0 w 6"/>
              <a:gd name="T31" fmla="*/ 2646 h 6"/>
              <a:gd name="T32" fmla="*/ 0 w 6"/>
              <a:gd name="T33" fmla="*/ 5291 h 6"/>
              <a:gd name="T34" fmla="*/ 0 w 6"/>
              <a:gd name="T35" fmla="*/ 5291 h 6"/>
              <a:gd name="T36" fmla="*/ 0 w 6"/>
              <a:gd name="T37" fmla="*/ 5291 h 6"/>
              <a:gd name="T38" fmla="*/ 0 w 6"/>
              <a:gd name="T39" fmla="*/ 5291 h 6"/>
              <a:gd name="T40" fmla="*/ 0 w 6"/>
              <a:gd name="T41" fmla="*/ 5291 h 6"/>
              <a:gd name="T42" fmla="*/ 0 w 6"/>
              <a:gd name="T43" fmla="*/ 5291 h 6"/>
              <a:gd name="T44" fmla="*/ 2646 w 6"/>
              <a:gd name="T45" fmla="*/ 7937 h 6"/>
              <a:gd name="T46" fmla="*/ 2646 w 6"/>
              <a:gd name="T47" fmla="*/ 7937 h 6"/>
              <a:gd name="T48" fmla="*/ 2646 w 6"/>
              <a:gd name="T49" fmla="*/ 7937 h 6"/>
              <a:gd name="T50" fmla="*/ 2646 w 6"/>
              <a:gd name="T51" fmla="*/ 7937 h 6"/>
              <a:gd name="T52" fmla="*/ 2646 w 6"/>
              <a:gd name="T53" fmla="*/ 7937 h 6"/>
              <a:gd name="T54" fmla="*/ 5292 w 6"/>
              <a:gd name="T55" fmla="*/ 7937 h 6"/>
              <a:gd name="T56" fmla="*/ 5292 w 6"/>
              <a:gd name="T57" fmla="*/ 7937 h 6"/>
              <a:gd name="T58" fmla="*/ 5292 w 6"/>
              <a:gd name="T59" fmla="*/ 7937 h 6"/>
              <a:gd name="T60" fmla="*/ 5292 w 6"/>
              <a:gd name="T61" fmla="*/ 7937 h 6"/>
              <a:gd name="T62" fmla="*/ 5292 w 6"/>
              <a:gd name="T63" fmla="*/ 7937 h 6"/>
              <a:gd name="T64" fmla="*/ 7938 w 6"/>
              <a:gd name="T65" fmla="*/ 7937 h 6"/>
              <a:gd name="T66" fmla="*/ 7938 w 6"/>
              <a:gd name="T67" fmla="*/ 5291 h 6"/>
              <a:gd name="T68" fmla="*/ 7938 w 6"/>
              <a:gd name="T69" fmla="*/ 5291 h 6"/>
              <a:gd name="T70" fmla="*/ 7938 w 6"/>
              <a:gd name="T71" fmla="*/ 5291 h 6"/>
              <a:gd name="T72" fmla="*/ 7938 w 6"/>
              <a:gd name="T73" fmla="*/ 5291 h 6"/>
              <a:gd name="T74" fmla="*/ 7938 w 6"/>
              <a:gd name="T75" fmla="*/ 5291 h 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 h="6">
                <a:moveTo>
                  <a:pt x="6" y="4"/>
                </a:moveTo>
                <a:lnTo>
                  <a:pt x="4" y="2"/>
                </a:lnTo>
                <a:lnTo>
                  <a:pt x="4" y="0"/>
                </a:lnTo>
                <a:lnTo>
                  <a:pt x="4" y="2"/>
                </a:lnTo>
                <a:lnTo>
                  <a:pt x="2" y="2"/>
                </a:lnTo>
                <a:lnTo>
                  <a:pt x="0" y="2"/>
                </a:lnTo>
                <a:lnTo>
                  <a:pt x="0" y="4"/>
                </a:lnTo>
                <a:lnTo>
                  <a:pt x="2" y="6"/>
                </a:lnTo>
                <a:lnTo>
                  <a:pt x="4" y="6"/>
                </a:lnTo>
                <a:lnTo>
                  <a:pt x="6" y="6"/>
                </a:lnTo>
                <a:lnTo>
                  <a:pt x="6"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4" name="Freeform 642"/>
          <p:cNvSpPr>
            <a:spLocks/>
          </p:cNvSpPr>
          <p:nvPr/>
        </p:nvSpPr>
        <p:spPr bwMode="auto">
          <a:xfrm>
            <a:off x="2203103" y="5936593"/>
            <a:ext cx="9571" cy="20738"/>
          </a:xfrm>
          <a:custGeom>
            <a:avLst/>
            <a:gdLst>
              <a:gd name="T0" fmla="*/ 6350 w 6"/>
              <a:gd name="T1" fmla="*/ 17690 h 14"/>
              <a:gd name="T2" fmla="*/ 9525 w 6"/>
              <a:gd name="T3" fmla="*/ 17690 h 14"/>
              <a:gd name="T4" fmla="*/ 9525 w 6"/>
              <a:gd name="T5" fmla="*/ 14741 h 14"/>
              <a:gd name="T6" fmla="*/ 9525 w 6"/>
              <a:gd name="T7" fmla="*/ 11793 h 14"/>
              <a:gd name="T8" fmla="*/ 9525 w 6"/>
              <a:gd name="T9" fmla="*/ 11793 h 14"/>
              <a:gd name="T10" fmla="*/ 9525 w 6"/>
              <a:gd name="T11" fmla="*/ 8845 h 14"/>
              <a:gd name="T12" fmla="*/ 6350 w 6"/>
              <a:gd name="T13" fmla="*/ 5897 h 14"/>
              <a:gd name="T14" fmla="*/ 6350 w 6"/>
              <a:gd name="T15" fmla="*/ 5897 h 14"/>
              <a:gd name="T16" fmla="*/ 6350 w 6"/>
              <a:gd name="T17" fmla="*/ 2948 h 14"/>
              <a:gd name="T18" fmla="*/ 3175 w 6"/>
              <a:gd name="T19" fmla="*/ 2948 h 14"/>
              <a:gd name="T20" fmla="*/ 3175 w 6"/>
              <a:gd name="T21" fmla="*/ 2948 h 14"/>
              <a:gd name="T22" fmla="*/ 3175 w 6"/>
              <a:gd name="T23" fmla="*/ 2948 h 14"/>
              <a:gd name="T24" fmla="*/ 0 w 6"/>
              <a:gd name="T25" fmla="*/ 0 h 14"/>
              <a:gd name="T26" fmla="*/ 0 w 6"/>
              <a:gd name="T27" fmla="*/ 0 h 14"/>
              <a:gd name="T28" fmla="*/ 0 w 6"/>
              <a:gd name="T29" fmla="*/ 0 h 14"/>
              <a:gd name="T30" fmla="*/ 0 w 6"/>
              <a:gd name="T31" fmla="*/ 0 h 14"/>
              <a:gd name="T32" fmla="*/ 0 w 6"/>
              <a:gd name="T33" fmla="*/ 2948 h 14"/>
              <a:gd name="T34" fmla="*/ 0 w 6"/>
              <a:gd name="T35" fmla="*/ 5897 h 14"/>
              <a:gd name="T36" fmla="*/ 0 w 6"/>
              <a:gd name="T37" fmla="*/ 5897 h 14"/>
              <a:gd name="T38" fmla="*/ 0 w 6"/>
              <a:gd name="T39" fmla="*/ 5897 h 14"/>
              <a:gd name="T40" fmla="*/ 0 w 6"/>
              <a:gd name="T41" fmla="*/ 8845 h 14"/>
              <a:gd name="T42" fmla="*/ 3175 w 6"/>
              <a:gd name="T43" fmla="*/ 8845 h 14"/>
              <a:gd name="T44" fmla="*/ 3175 w 6"/>
              <a:gd name="T45" fmla="*/ 11793 h 14"/>
              <a:gd name="T46" fmla="*/ 0 w 6"/>
              <a:gd name="T47" fmla="*/ 8845 h 14"/>
              <a:gd name="T48" fmla="*/ 0 w 6"/>
              <a:gd name="T49" fmla="*/ 11793 h 14"/>
              <a:gd name="T50" fmla="*/ 0 w 6"/>
              <a:gd name="T51" fmla="*/ 11793 h 14"/>
              <a:gd name="T52" fmla="*/ 0 w 6"/>
              <a:gd name="T53" fmla="*/ 14741 h 14"/>
              <a:gd name="T54" fmla="*/ 0 w 6"/>
              <a:gd name="T55" fmla="*/ 17690 h 14"/>
              <a:gd name="T56" fmla="*/ 0 w 6"/>
              <a:gd name="T57" fmla="*/ 17690 h 14"/>
              <a:gd name="T58" fmla="*/ 0 w 6"/>
              <a:gd name="T59" fmla="*/ 17690 h 14"/>
              <a:gd name="T60" fmla="*/ 0 w 6"/>
              <a:gd name="T61" fmla="*/ 20638 h 14"/>
              <a:gd name="T62" fmla="*/ 0 w 6"/>
              <a:gd name="T63" fmla="*/ 17690 h 14"/>
              <a:gd name="T64" fmla="*/ 3175 w 6"/>
              <a:gd name="T65" fmla="*/ 17690 h 14"/>
              <a:gd name="T66" fmla="*/ 3175 w 6"/>
              <a:gd name="T67" fmla="*/ 17690 h 14"/>
              <a:gd name="T68" fmla="*/ 3175 w 6"/>
              <a:gd name="T69" fmla="*/ 14741 h 14"/>
              <a:gd name="T70" fmla="*/ 0 w 6"/>
              <a:gd name="T71" fmla="*/ 14741 h 14"/>
              <a:gd name="T72" fmla="*/ 0 w 6"/>
              <a:gd name="T73" fmla="*/ 11793 h 14"/>
              <a:gd name="T74" fmla="*/ 3175 w 6"/>
              <a:gd name="T75" fmla="*/ 11793 h 14"/>
              <a:gd name="T76" fmla="*/ 3175 w 6"/>
              <a:gd name="T77" fmla="*/ 14741 h 14"/>
              <a:gd name="T78" fmla="*/ 3175 w 6"/>
              <a:gd name="T79" fmla="*/ 14741 h 14"/>
              <a:gd name="T80" fmla="*/ 3175 w 6"/>
              <a:gd name="T81" fmla="*/ 14741 h 14"/>
              <a:gd name="T82" fmla="*/ 3175 w 6"/>
              <a:gd name="T83" fmla="*/ 17690 h 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 h="14">
                <a:moveTo>
                  <a:pt x="2" y="12"/>
                </a:moveTo>
                <a:lnTo>
                  <a:pt x="4" y="12"/>
                </a:lnTo>
                <a:lnTo>
                  <a:pt x="6" y="12"/>
                </a:lnTo>
                <a:lnTo>
                  <a:pt x="6" y="10"/>
                </a:lnTo>
                <a:lnTo>
                  <a:pt x="6" y="8"/>
                </a:lnTo>
                <a:lnTo>
                  <a:pt x="6" y="6"/>
                </a:lnTo>
                <a:lnTo>
                  <a:pt x="4" y="6"/>
                </a:lnTo>
                <a:lnTo>
                  <a:pt x="4" y="4"/>
                </a:lnTo>
                <a:lnTo>
                  <a:pt x="4" y="2"/>
                </a:lnTo>
                <a:lnTo>
                  <a:pt x="2" y="2"/>
                </a:lnTo>
                <a:lnTo>
                  <a:pt x="2" y="0"/>
                </a:lnTo>
                <a:lnTo>
                  <a:pt x="0" y="0"/>
                </a:lnTo>
                <a:lnTo>
                  <a:pt x="0" y="2"/>
                </a:lnTo>
                <a:lnTo>
                  <a:pt x="0" y="4"/>
                </a:lnTo>
                <a:lnTo>
                  <a:pt x="0" y="6"/>
                </a:lnTo>
                <a:lnTo>
                  <a:pt x="2" y="6"/>
                </a:lnTo>
                <a:lnTo>
                  <a:pt x="2" y="8"/>
                </a:lnTo>
                <a:lnTo>
                  <a:pt x="0" y="8"/>
                </a:lnTo>
                <a:lnTo>
                  <a:pt x="0" y="6"/>
                </a:lnTo>
                <a:lnTo>
                  <a:pt x="0" y="8"/>
                </a:lnTo>
                <a:lnTo>
                  <a:pt x="0" y="10"/>
                </a:lnTo>
                <a:lnTo>
                  <a:pt x="0" y="12"/>
                </a:lnTo>
                <a:lnTo>
                  <a:pt x="0" y="14"/>
                </a:lnTo>
                <a:lnTo>
                  <a:pt x="0" y="12"/>
                </a:lnTo>
                <a:lnTo>
                  <a:pt x="2" y="12"/>
                </a:lnTo>
                <a:lnTo>
                  <a:pt x="2" y="10"/>
                </a:lnTo>
                <a:lnTo>
                  <a:pt x="0" y="10"/>
                </a:lnTo>
                <a:lnTo>
                  <a:pt x="0" y="8"/>
                </a:lnTo>
                <a:lnTo>
                  <a:pt x="2" y="8"/>
                </a:lnTo>
                <a:lnTo>
                  <a:pt x="2" y="10"/>
                </a:lnTo>
                <a:lnTo>
                  <a:pt x="2" y="1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5" name="Freeform 643"/>
          <p:cNvSpPr>
            <a:spLocks/>
          </p:cNvSpPr>
          <p:nvPr/>
        </p:nvSpPr>
        <p:spPr bwMode="auto">
          <a:xfrm>
            <a:off x="2163223" y="5962116"/>
            <a:ext cx="7976" cy="12761"/>
          </a:xfrm>
          <a:custGeom>
            <a:avLst/>
            <a:gdLst>
              <a:gd name="T0" fmla="*/ 7937 w 6"/>
              <a:gd name="T1" fmla="*/ 9525 h 8"/>
              <a:gd name="T2" fmla="*/ 5291 w 6"/>
              <a:gd name="T3" fmla="*/ 9525 h 8"/>
              <a:gd name="T4" fmla="*/ 5291 w 6"/>
              <a:gd name="T5" fmla="*/ 9525 h 8"/>
              <a:gd name="T6" fmla="*/ 5291 w 6"/>
              <a:gd name="T7" fmla="*/ 9525 h 8"/>
              <a:gd name="T8" fmla="*/ 5291 w 6"/>
              <a:gd name="T9" fmla="*/ 9525 h 8"/>
              <a:gd name="T10" fmla="*/ 5291 w 6"/>
              <a:gd name="T11" fmla="*/ 9525 h 8"/>
              <a:gd name="T12" fmla="*/ 5291 w 6"/>
              <a:gd name="T13" fmla="*/ 9525 h 8"/>
              <a:gd name="T14" fmla="*/ 5291 w 6"/>
              <a:gd name="T15" fmla="*/ 6350 h 8"/>
              <a:gd name="T16" fmla="*/ 5291 w 6"/>
              <a:gd name="T17" fmla="*/ 6350 h 8"/>
              <a:gd name="T18" fmla="*/ 5291 w 6"/>
              <a:gd name="T19" fmla="*/ 6350 h 8"/>
              <a:gd name="T20" fmla="*/ 5291 w 6"/>
              <a:gd name="T21" fmla="*/ 6350 h 8"/>
              <a:gd name="T22" fmla="*/ 5291 w 6"/>
              <a:gd name="T23" fmla="*/ 6350 h 8"/>
              <a:gd name="T24" fmla="*/ 5291 w 6"/>
              <a:gd name="T25" fmla="*/ 6350 h 8"/>
              <a:gd name="T26" fmla="*/ 5291 w 6"/>
              <a:gd name="T27" fmla="*/ 6350 h 8"/>
              <a:gd name="T28" fmla="*/ 5291 w 6"/>
              <a:gd name="T29" fmla="*/ 3175 h 8"/>
              <a:gd name="T30" fmla="*/ 5291 w 6"/>
              <a:gd name="T31" fmla="*/ 3175 h 8"/>
              <a:gd name="T32" fmla="*/ 5291 w 6"/>
              <a:gd name="T33" fmla="*/ 3175 h 8"/>
              <a:gd name="T34" fmla="*/ 5291 w 6"/>
              <a:gd name="T35" fmla="*/ 3175 h 8"/>
              <a:gd name="T36" fmla="*/ 5291 w 6"/>
              <a:gd name="T37" fmla="*/ 3175 h 8"/>
              <a:gd name="T38" fmla="*/ 5291 w 6"/>
              <a:gd name="T39" fmla="*/ 3175 h 8"/>
              <a:gd name="T40" fmla="*/ 5291 w 6"/>
              <a:gd name="T41" fmla="*/ 3175 h 8"/>
              <a:gd name="T42" fmla="*/ 2646 w 6"/>
              <a:gd name="T43" fmla="*/ 3175 h 8"/>
              <a:gd name="T44" fmla="*/ 2646 w 6"/>
              <a:gd name="T45" fmla="*/ 3175 h 8"/>
              <a:gd name="T46" fmla="*/ 2646 w 6"/>
              <a:gd name="T47" fmla="*/ 3175 h 8"/>
              <a:gd name="T48" fmla="*/ 2646 w 6"/>
              <a:gd name="T49" fmla="*/ 3175 h 8"/>
              <a:gd name="T50" fmla="*/ 2646 w 6"/>
              <a:gd name="T51" fmla="*/ 0 h 8"/>
              <a:gd name="T52" fmla="*/ 2646 w 6"/>
              <a:gd name="T53" fmla="*/ 0 h 8"/>
              <a:gd name="T54" fmla="*/ 2646 w 6"/>
              <a:gd name="T55" fmla="*/ 3175 h 8"/>
              <a:gd name="T56" fmla="*/ 2646 w 6"/>
              <a:gd name="T57" fmla="*/ 3175 h 8"/>
              <a:gd name="T58" fmla="*/ 2646 w 6"/>
              <a:gd name="T59" fmla="*/ 3175 h 8"/>
              <a:gd name="T60" fmla="*/ 2646 w 6"/>
              <a:gd name="T61" fmla="*/ 3175 h 8"/>
              <a:gd name="T62" fmla="*/ 0 w 6"/>
              <a:gd name="T63" fmla="*/ 3175 h 8"/>
              <a:gd name="T64" fmla="*/ 0 w 6"/>
              <a:gd name="T65" fmla="*/ 3175 h 8"/>
              <a:gd name="T66" fmla="*/ 0 w 6"/>
              <a:gd name="T67" fmla="*/ 3175 h 8"/>
              <a:gd name="T68" fmla="*/ 0 w 6"/>
              <a:gd name="T69" fmla="*/ 6350 h 8"/>
              <a:gd name="T70" fmla="*/ 2646 w 6"/>
              <a:gd name="T71" fmla="*/ 6350 h 8"/>
              <a:gd name="T72" fmla="*/ 2646 w 6"/>
              <a:gd name="T73" fmla="*/ 6350 h 8"/>
              <a:gd name="T74" fmla="*/ 2646 w 6"/>
              <a:gd name="T75" fmla="*/ 9525 h 8"/>
              <a:gd name="T76" fmla="*/ 5291 w 6"/>
              <a:gd name="T77" fmla="*/ 9525 h 8"/>
              <a:gd name="T78" fmla="*/ 5291 w 6"/>
              <a:gd name="T79" fmla="*/ 12700 h 8"/>
              <a:gd name="T80" fmla="*/ 5291 w 6"/>
              <a:gd name="T81" fmla="*/ 12700 h 8"/>
              <a:gd name="T82" fmla="*/ 5291 w 6"/>
              <a:gd name="T83" fmla="*/ 12700 h 8"/>
              <a:gd name="T84" fmla="*/ 7937 w 6"/>
              <a:gd name="T85" fmla="*/ 12700 h 8"/>
              <a:gd name="T86" fmla="*/ 7937 w 6"/>
              <a:gd name="T87" fmla="*/ 12700 h 8"/>
              <a:gd name="T88" fmla="*/ 7937 w 6"/>
              <a:gd name="T89" fmla="*/ 12700 h 8"/>
              <a:gd name="T90" fmla="*/ 7937 w 6"/>
              <a:gd name="T91" fmla="*/ 12700 h 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 h="8">
                <a:moveTo>
                  <a:pt x="6" y="8"/>
                </a:moveTo>
                <a:lnTo>
                  <a:pt x="6" y="6"/>
                </a:lnTo>
                <a:lnTo>
                  <a:pt x="4" y="6"/>
                </a:lnTo>
                <a:lnTo>
                  <a:pt x="4" y="4"/>
                </a:lnTo>
                <a:lnTo>
                  <a:pt x="6" y="4"/>
                </a:lnTo>
                <a:lnTo>
                  <a:pt x="4" y="2"/>
                </a:lnTo>
                <a:lnTo>
                  <a:pt x="2" y="2"/>
                </a:lnTo>
                <a:lnTo>
                  <a:pt x="2" y="0"/>
                </a:lnTo>
                <a:lnTo>
                  <a:pt x="2" y="2"/>
                </a:lnTo>
                <a:lnTo>
                  <a:pt x="0" y="2"/>
                </a:lnTo>
                <a:lnTo>
                  <a:pt x="0" y="4"/>
                </a:lnTo>
                <a:lnTo>
                  <a:pt x="2" y="4"/>
                </a:lnTo>
                <a:lnTo>
                  <a:pt x="2" y="6"/>
                </a:lnTo>
                <a:lnTo>
                  <a:pt x="4" y="6"/>
                </a:lnTo>
                <a:lnTo>
                  <a:pt x="4" y="8"/>
                </a:lnTo>
                <a:lnTo>
                  <a:pt x="6" y="8"/>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6" name="Freeform 644"/>
          <p:cNvSpPr>
            <a:spLocks/>
          </p:cNvSpPr>
          <p:nvPr/>
        </p:nvSpPr>
        <p:spPr bwMode="auto">
          <a:xfrm>
            <a:off x="2160033" y="5947760"/>
            <a:ext cx="4786" cy="11166"/>
          </a:xfrm>
          <a:custGeom>
            <a:avLst/>
            <a:gdLst>
              <a:gd name="T0" fmla="*/ 0 w 4"/>
              <a:gd name="T1" fmla="*/ 0 h 8"/>
              <a:gd name="T2" fmla="*/ 0 w 4"/>
              <a:gd name="T3" fmla="*/ 0 h 8"/>
              <a:gd name="T4" fmla="*/ 0 w 4"/>
              <a:gd name="T5" fmla="*/ 0 h 8"/>
              <a:gd name="T6" fmla="*/ 0 w 4"/>
              <a:gd name="T7" fmla="*/ 2778 h 8"/>
              <a:gd name="T8" fmla="*/ 0 w 4"/>
              <a:gd name="T9" fmla="*/ 2778 h 8"/>
              <a:gd name="T10" fmla="*/ 0 w 4"/>
              <a:gd name="T11" fmla="*/ 2778 h 8"/>
              <a:gd name="T12" fmla="*/ 0 w 4"/>
              <a:gd name="T13" fmla="*/ 2778 h 8"/>
              <a:gd name="T14" fmla="*/ 0 w 4"/>
              <a:gd name="T15" fmla="*/ 5556 h 8"/>
              <a:gd name="T16" fmla="*/ 0 w 4"/>
              <a:gd name="T17" fmla="*/ 5556 h 8"/>
              <a:gd name="T18" fmla="*/ 2381 w 4"/>
              <a:gd name="T19" fmla="*/ 5556 h 8"/>
              <a:gd name="T20" fmla="*/ 2381 w 4"/>
              <a:gd name="T21" fmla="*/ 5556 h 8"/>
              <a:gd name="T22" fmla="*/ 2381 w 4"/>
              <a:gd name="T23" fmla="*/ 5556 h 8"/>
              <a:gd name="T24" fmla="*/ 2381 w 4"/>
              <a:gd name="T25" fmla="*/ 8334 h 8"/>
              <a:gd name="T26" fmla="*/ 0 w 4"/>
              <a:gd name="T27" fmla="*/ 8334 h 8"/>
              <a:gd name="T28" fmla="*/ 0 w 4"/>
              <a:gd name="T29" fmla="*/ 8334 h 8"/>
              <a:gd name="T30" fmla="*/ 0 w 4"/>
              <a:gd name="T31" fmla="*/ 11112 h 8"/>
              <a:gd name="T32" fmla="*/ 2381 w 4"/>
              <a:gd name="T33" fmla="*/ 11112 h 8"/>
              <a:gd name="T34" fmla="*/ 2381 w 4"/>
              <a:gd name="T35" fmla="*/ 11112 h 8"/>
              <a:gd name="T36" fmla="*/ 2381 w 4"/>
              <a:gd name="T37" fmla="*/ 8334 h 8"/>
              <a:gd name="T38" fmla="*/ 2381 w 4"/>
              <a:gd name="T39" fmla="*/ 11112 h 8"/>
              <a:gd name="T40" fmla="*/ 2381 w 4"/>
              <a:gd name="T41" fmla="*/ 11112 h 8"/>
              <a:gd name="T42" fmla="*/ 4762 w 4"/>
              <a:gd name="T43" fmla="*/ 11112 h 8"/>
              <a:gd name="T44" fmla="*/ 4762 w 4"/>
              <a:gd name="T45" fmla="*/ 11112 h 8"/>
              <a:gd name="T46" fmla="*/ 4762 w 4"/>
              <a:gd name="T47" fmla="*/ 11112 h 8"/>
              <a:gd name="T48" fmla="*/ 4762 w 4"/>
              <a:gd name="T49" fmla="*/ 11112 h 8"/>
              <a:gd name="T50" fmla="*/ 4762 w 4"/>
              <a:gd name="T51" fmla="*/ 8334 h 8"/>
              <a:gd name="T52" fmla="*/ 4762 w 4"/>
              <a:gd name="T53" fmla="*/ 8334 h 8"/>
              <a:gd name="T54" fmla="*/ 4762 w 4"/>
              <a:gd name="T55" fmla="*/ 8334 h 8"/>
              <a:gd name="T56" fmla="*/ 4762 w 4"/>
              <a:gd name="T57" fmla="*/ 5556 h 8"/>
              <a:gd name="T58" fmla="*/ 4762 w 4"/>
              <a:gd name="T59" fmla="*/ 5556 h 8"/>
              <a:gd name="T60" fmla="*/ 4762 w 4"/>
              <a:gd name="T61" fmla="*/ 5556 h 8"/>
              <a:gd name="T62" fmla="*/ 4762 w 4"/>
              <a:gd name="T63" fmla="*/ 5556 h 8"/>
              <a:gd name="T64" fmla="*/ 4762 w 4"/>
              <a:gd name="T65" fmla="*/ 2778 h 8"/>
              <a:gd name="T66" fmla="*/ 2381 w 4"/>
              <a:gd name="T67" fmla="*/ 2778 h 8"/>
              <a:gd name="T68" fmla="*/ 2381 w 4"/>
              <a:gd name="T69" fmla="*/ 2778 h 8"/>
              <a:gd name="T70" fmla="*/ 2381 w 4"/>
              <a:gd name="T71" fmla="*/ 2778 h 8"/>
              <a:gd name="T72" fmla="*/ 2381 w 4"/>
              <a:gd name="T73" fmla="*/ 0 h 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 h="8">
                <a:moveTo>
                  <a:pt x="2" y="0"/>
                </a:moveTo>
                <a:lnTo>
                  <a:pt x="0" y="0"/>
                </a:lnTo>
                <a:lnTo>
                  <a:pt x="0" y="2"/>
                </a:lnTo>
                <a:lnTo>
                  <a:pt x="0" y="4"/>
                </a:lnTo>
                <a:lnTo>
                  <a:pt x="2" y="4"/>
                </a:lnTo>
                <a:lnTo>
                  <a:pt x="2" y="6"/>
                </a:lnTo>
                <a:lnTo>
                  <a:pt x="0" y="6"/>
                </a:lnTo>
                <a:lnTo>
                  <a:pt x="0" y="8"/>
                </a:lnTo>
                <a:lnTo>
                  <a:pt x="2" y="8"/>
                </a:lnTo>
                <a:lnTo>
                  <a:pt x="2" y="6"/>
                </a:lnTo>
                <a:lnTo>
                  <a:pt x="2" y="8"/>
                </a:lnTo>
                <a:lnTo>
                  <a:pt x="4" y="8"/>
                </a:lnTo>
                <a:lnTo>
                  <a:pt x="4" y="6"/>
                </a:lnTo>
                <a:lnTo>
                  <a:pt x="4" y="4"/>
                </a:lnTo>
                <a:lnTo>
                  <a:pt x="4" y="2"/>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7" name="Freeform 645"/>
          <p:cNvSpPr>
            <a:spLocks/>
          </p:cNvSpPr>
          <p:nvPr/>
        </p:nvSpPr>
        <p:spPr bwMode="auto">
          <a:xfrm>
            <a:off x="2129723" y="5936593"/>
            <a:ext cx="6381" cy="11167"/>
          </a:xfrm>
          <a:custGeom>
            <a:avLst/>
            <a:gdLst>
              <a:gd name="T0" fmla="*/ 6350 w 4"/>
              <a:gd name="T1" fmla="*/ 0 h 8"/>
              <a:gd name="T2" fmla="*/ 6350 w 4"/>
              <a:gd name="T3" fmla="*/ 0 h 8"/>
              <a:gd name="T4" fmla="*/ 6350 w 4"/>
              <a:gd name="T5" fmla="*/ 0 h 8"/>
              <a:gd name="T6" fmla="*/ 3175 w 4"/>
              <a:gd name="T7" fmla="*/ 0 h 8"/>
              <a:gd name="T8" fmla="*/ 3175 w 4"/>
              <a:gd name="T9" fmla="*/ 0 h 8"/>
              <a:gd name="T10" fmla="*/ 3175 w 4"/>
              <a:gd name="T11" fmla="*/ 0 h 8"/>
              <a:gd name="T12" fmla="*/ 3175 w 4"/>
              <a:gd name="T13" fmla="*/ 0 h 8"/>
              <a:gd name="T14" fmla="*/ 3175 w 4"/>
              <a:gd name="T15" fmla="*/ 0 h 8"/>
              <a:gd name="T16" fmla="*/ 0 w 4"/>
              <a:gd name="T17" fmla="*/ 0 h 8"/>
              <a:gd name="T18" fmla="*/ 0 w 4"/>
              <a:gd name="T19" fmla="*/ 2778 h 8"/>
              <a:gd name="T20" fmla="*/ 0 w 4"/>
              <a:gd name="T21" fmla="*/ 2778 h 8"/>
              <a:gd name="T22" fmla="*/ 0 w 4"/>
              <a:gd name="T23" fmla="*/ 2778 h 8"/>
              <a:gd name="T24" fmla="*/ 0 w 4"/>
              <a:gd name="T25" fmla="*/ 2778 h 8"/>
              <a:gd name="T26" fmla="*/ 0 w 4"/>
              <a:gd name="T27" fmla="*/ 5557 h 8"/>
              <a:gd name="T28" fmla="*/ 0 w 4"/>
              <a:gd name="T29" fmla="*/ 5557 h 8"/>
              <a:gd name="T30" fmla="*/ 0 w 4"/>
              <a:gd name="T31" fmla="*/ 5557 h 8"/>
              <a:gd name="T32" fmla="*/ 0 w 4"/>
              <a:gd name="T33" fmla="*/ 8335 h 8"/>
              <a:gd name="T34" fmla="*/ 0 w 4"/>
              <a:gd name="T35" fmla="*/ 5557 h 8"/>
              <a:gd name="T36" fmla="*/ 0 w 4"/>
              <a:gd name="T37" fmla="*/ 8335 h 8"/>
              <a:gd name="T38" fmla="*/ 0 w 4"/>
              <a:gd name="T39" fmla="*/ 8335 h 8"/>
              <a:gd name="T40" fmla="*/ 0 w 4"/>
              <a:gd name="T41" fmla="*/ 8335 h 8"/>
              <a:gd name="T42" fmla="*/ 3175 w 4"/>
              <a:gd name="T43" fmla="*/ 11113 h 8"/>
              <a:gd name="T44" fmla="*/ 3175 w 4"/>
              <a:gd name="T45" fmla="*/ 11113 h 8"/>
              <a:gd name="T46" fmla="*/ 3175 w 4"/>
              <a:gd name="T47" fmla="*/ 11113 h 8"/>
              <a:gd name="T48" fmla="*/ 3175 w 4"/>
              <a:gd name="T49" fmla="*/ 11113 h 8"/>
              <a:gd name="T50" fmla="*/ 3175 w 4"/>
              <a:gd name="T51" fmla="*/ 8335 h 8"/>
              <a:gd name="T52" fmla="*/ 3175 w 4"/>
              <a:gd name="T53" fmla="*/ 5557 h 8"/>
              <a:gd name="T54" fmla="*/ 3175 w 4"/>
              <a:gd name="T55" fmla="*/ 5557 h 8"/>
              <a:gd name="T56" fmla="*/ 3175 w 4"/>
              <a:gd name="T57" fmla="*/ 5557 h 8"/>
              <a:gd name="T58" fmla="*/ 3175 w 4"/>
              <a:gd name="T59" fmla="*/ 2778 h 8"/>
              <a:gd name="T60" fmla="*/ 6350 w 4"/>
              <a:gd name="T61" fmla="*/ 5557 h 8"/>
              <a:gd name="T62" fmla="*/ 6350 w 4"/>
              <a:gd name="T63" fmla="*/ 2778 h 8"/>
              <a:gd name="T64" fmla="*/ 6350 w 4"/>
              <a:gd name="T65" fmla="*/ 2778 h 8"/>
              <a:gd name="T66" fmla="*/ 6350 w 4"/>
              <a:gd name="T67" fmla="*/ 2778 h 8"/>
              <a:gd name="T68" fmla="*/ 6350 w 4"/>
              <a:gd name="T69" fmla="*/ 2778 h 8"/>
              <a:gd name="T70" fmla="*/ 6350 w 4"/>
              <a:gd name="T71" fmla="*/ 2778 h 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 h="8">
                <a:moveTo>
                  <a:pt x="4" y="2"/>
                </a:moveTo>
                <a:lnTo>
                  <a:pt x="4" y="0"/>
                </a:lnTo>
                <a:lnTo>
                  <a:pt x="2" y="0"/>
                </a:lnTo>
                <a:lnTo>
                  <a:pt x="0" y="0"/>
                </a:lnTo>
                <a:lnTo>
                  <a:pt x="0" y="2"/>
                </a:lnTo>
                <a:lnTo>
                  <a:pt x="0" y="4"/>
                </a:lnTo>
                <a:lnTo>
                  <a:pt x="0" y="6"/>
                </a:lnTo>
                <a:lnTo>
                  <a:pt x="0" y="4"/>
                </a:lnTo>
                <a:lnTo>
                  <a:pt x="0" y="6"/>
                </a:lnTo>
                <a:lnTo>
                  <a:pt x="2" y="8"/>
                </a:lnTo>
                <a:lnTo>
                  <a:pt x="2" y="6"/>
                </a:lnTo>
                <a:lnTo>
                  <a:pt x="2" y="4"/>
                </a:lnTo>
                <a:lnTo>
                  <a:pt x="2" y="2"/>
                </a:lnTo>
                <a:lnTo>
                  <a:pt x="4" y="4"/>
                </a:lnTo>
                <a:lnTo>
                  <a:pt x="4"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8" name="Freeform 646"/>
          <p:cNvSpPr>
            <a:spLocks/>
          </p:cNvSpPr>
          <p:nvPr/>
        </p:nvSpPr>
        <p:spPr bwMode="auto">
          <a:xfrm>
            <a:off x="2124939" y="5927022"/>
            <a:ext cx="7976" cy="9571"/>
          </a:xfrm>
          <a:custGeom>
            <a:avLst/>
            <a:gdLst>
              <a:gd name="T0" fmla="*/ 5291 w 6"/>
              <a:gd name="T1" fmla="*/ 6350 h 6"/>
              <a:gd name="T2" fmla="*/ 5291 w 6"/>
              <a:gd name="T3" fmla="*/ 6350 h 6"/>
              <a:gd name="T4" fmla="*/ 5291 w 6"/>
              <a:gd name="T5" fmla="*/ 6350 h 6"/>
              <a:gd name="T6" fmla="*/ 5291 w 6"/>
              <a:gd name="T7" fmla="*/ 6350 h 6"/>
              <a:gd name="T8" fmla="*/ 5291 w 6"/>
              <a:gd name="T9" fmla="*/ 3175 h 6"/>
              <a:gd name="T10" fmla="*/ 5291 w 6"/>
              <a:gd name="T11" fmla="*/ 3175 h 6"/>
              <a:gd name="T12" fmla="*/ 5291 w 6"/>
              <a:gd name="T13" fmla="*/ 3175 h 6"/>
              <a:gd name="T14" fmla="*/ 7937 w 6"/>
              <a:gd name="T15" fmla="*/ 3175 h 6"/>
              <a:gd name="T16" fmla="*/ 7937 w 6"/>
              <a:gd name="T17" fmla="*/ 3175 h 6"/>
              <a:gd name="T18" fmla="*/ 7937 w 6"/>
              <a:gd name="T19" fmla="*/ 3175 h 6"/>
              <a:gd name="T20" fmla="*/ 5291 w 6"/>
              <a:gd name="T21" fmla="*/ 0 h 6"/>
              <a:gd name="T22" fmla="*/ 5291 w 6"/>
              <a:gd name="T23" fmla="*/ 0 h 6"/>
              <a:gd name="T24" fmla="*/ 5291 w 6"/>
              <a:gd name="T25" fmla="*/ 0 h 6"/>
              <a:gd name="T26" fmla="*/ 5291 w 6"/>
              <a:gd name="T27" fmla="*/ 0 h 6"/>
              <a:gd name="T28" fmla="*/ 5291 w 6"/>
              <a:gd name="T29" fmla="*/ 0 h 6"/>
              <a:gd name="T30" fmla="*/ 5291 w 6"/>
              <a:gd name="T31" fmla="*/ 0 h 6"/>
              <a:gd name="T32" fmla="*/ 5291 w 6"/>
              <a:gd name="T33" fmla="*/ 0 h 6"/>
              <a:gd name="T34" fmla="*/ 5291 w 6"/>
              <a:gd name="T35" fmla="*/ 0 h 6"/>
              <a:gd name="T36" fmla="*/ 5291 w 6"/>
              <a:gd name="T37" fmla="*/ 0 h 6"/>
              <a:gd name="T38" fmla="*/ 5291 w 6"/>
              <a:gd name="T39" fmla="*/ 0 h 6"/>
              <a:gd name="T40" fmla="*/ 5291 w 6"/>
              <a:gd name="T41" fmla="*/ 0 h 6"/>
              <a:gd name="T42" fmla="*/ 2646 w 6"/>
              <a:gd name="T43" fmla="*/ 0 h 6"/>
              <a:gd name="T44" fmla="*/ 2646 w 6"/>
              <a:gd name="T45" fmla="*/ 0 h 6"/>
              <a:gd name="T46" fmla="*/ 2646 w 6"/>
              <a:gd name="T47" fmla="*/ 0 h 6"/>
              <a:gd name="T48" fmla="*/ 2646 w 6"/>
              <a:gd name="T49" fmla="*/ 0 h 6"/>
              <a:gd name="T50" fmla="*/ 2646 w 6"/>
              <a:gd name="T51" fmla="*/ 0 h 6"/>
              <a:gd name="T52" fmla="*/ 2646 w 6"/>
              <a:gd name="T53" fmla="*/ 0 h 6"/>
              <a:gd name="T54" fmla="*/ 2646 w 6"/>
              <a:gd name="T55" fmla="*/ 0 h 6"/>
              <a:gd name="T56" fmla="*/ 2646 w 6"/>
              <a:gd name="T57" fmla="*/ 0 h 6"/>
              <a:gd name="T58" fmla="*/ 2646 w 6"/>
              <a:gd name="T59" fmla="*/ 0 h 6"/>
              <a:gd name="T60" fmla="*/ 2646 w 6"/>
              <a:gd name="T61" fmla="*/ 0 h 6"/>
              <a:gd name="T62" fmla="*/ 2646 w 6"/>
              <a:gd name="T63" fmla="*/ 0 h 6"/>
              <a:gd name="T64" fmla="*/ 2646 w 6"/>
              <a:gd name="T65" fmla="*/ 3175 h 6"/>
              <a:gd name="T66" fmla="*/ 2646 w 6"/>
              <a:gd name="T67" fmla="*/ 3175 h 6"/>
              <a:gd name="T68" fmla="*/ 2646 w 6"/>
              <a:gd name="T69" fmla="*/ 3175 h 6"/>
              <a:gd name="T70" fmla="*/ 2646 w 6"/>
              <a:gd name="T71" fmla="*/ 3175 h 6"/>
              <a:gd name="T72" fmla="*/ 2646 w 6"/>
              <a:gd name="T73" fmla="*/ 3175 h 6"/>
              <a:gd name="T74" fmla="*/ 2646 w 6"/>
              <a:gd name="T75" fmla="*/ 3175 h 6"/>
              <a:gd name="T76" fmla="*/ 2646 w 6"/>
              <a:gd name="T77" fmla="*/ 3175 h 6"/>
              <a:gd name="T78" fmla="*/ 0 w 6"/>
              <a:gd name="T79" fmla="*/ 3175 h 6"/>
              <a:gd name="T80" fmla="*/ 0 w 6"/>
              <a:gd name="T81" fmla="*/ 6350 h 6"/>
              <a:gd name="T82" fmla="*/ 0 w 6"/>
              <a:gd name="T83" fmla="*/ 6350 h 6"/>
              <a:gd name="T84" fmla="*/ 0 w 6"/>
              <a:gd name="T85" fmla="*/ 6350 h 6"/>
              <a:gd name="T86" fmla="*/ 0 w 6"/>
              <a:gd name="T87" fmla="*/ 6350 h 6"/>
              <a:gd name="T88" fmla="*/ 0 w 6"/>
              <a:gd name="T89" fmla="*/ 6350 h 6"/>
              <a:gd name="T90" fmla="*/ 0 w 6"/>
              <a:gd name="T91" fmla="*/ 6350 h 6"/>
              <a:gd name="T92" fmla="*/ 0 w 6"/>
              <a:gd name="T93" fmla="*/ 6350 h 6"/>
              <a:gd name="T94" fmla="*/ 0 w 6"/>
              <a:gd name="T95" fmla="*/ 6350 h 6"/>
              <a:gd name="T96" fmla="*/ 0 w 6"/>
              <a:gd name="T97" fmla="*/ 9525 h 6"/>
              <a:gd name="T98" fmla="*/ 0 w 6"/>
              <a:gd name="T99" fmla="*/ 6350 h 6"/>
              <a:gd name="T100" fmla="*/ 0 w 6"/>
              <a:gd name="T101" fmla="*/ 6350 h 6"/>
              <a:gd name="T102" fmla="*/ 2646 w 6"/>
              <a:gd name="T103" fmla="*/ 6350 h 6"/>
              <a:gd name="T104" fmla="*/ 2646 w 6"/>
              <a:gd name="T105" fmla="*/ 6350 h 6"/>
              <a:gd name="T106" fmla="*/ 2646 w 6"/>
              <a:gd name="T107" fmla="*/ 6350 h 6"/>
              <a:gd name="T108" fmla="*/ 2646 w 6"/>
              <a:gd name="T109" fmla="*/ 6350 h 6"/>
              <a:gd name="T110" fmla="*/ 2646 w 6"/>
              <a:gd name="T111" fmla="*/ 6350 h 6"/>
              <a:gd name="T112" fmla="*/ 2646 w 6"/>
              <a:gd name="T113" fmla="*/ 6350 h 6"/>
              <a:gd name="T114" fmla="*/ 5291 w 6"/>
              <a:gd name="T115" fmla="*/ 6350 h 6"/>
              <a:gd name="T116" fmla="*/ 5291 w 6"/>
              <a:gd name="T117" fmla="*/ 6350 h 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 h="6">
                <a:moveTo>
                  <a:pt x="4" y="4"/>
                </a:moveTo>
                <a:lnTo>
                  <a:pt x="4" y="4"/>
                </a:lnTo>
                <a:lnTo>
                  <a:pt x="4" y="2"/>
                </a:lnTo>
                <a:lnTo>
                  <a:pt x="6" y="2"/>
                </a:lnTo>
                <a:lnTo>
                  <a:pt x="4" y="0"/>
                </a:lnTo>
                <a:lnTo>
                  <a:pt x="2" y="0"/>
                </a:lnTo>
                <a:lnTo>
                  <a:pt x="2" y="2"/>
                </a:lnTo>
                <a:lnTo>
                  <a:pt x="0" y="2"/>
                </a:lnTo>
                <a:lnTo>
                  <a:pt x="0" y="4"/>
                </a:lnTo>
                <a:lnTo>
                  <a:pt x="0" y="6"/>
                </a:lnTo>
                <a:lnTo>
                  <a:pt x="0" y="4"/>
                </a:lnTo>
                <a:lnTo>
                  <a:pt x="2" y="4"/>
                </a:lnTo>
                <a:lnTo>
                  <a:pt x="4"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89" name="Freeform 647"/>
          <p:cNvSpPr>
            <a:spLocks/>
          </p:cNvSpPr>
          <p:nvPr/>
        </p:nvSpPr>
        <p:spPr bwMode="auto">
          <a:xfrm>
            <a:off x="2129723" y="5927022"/>
            <a:ext cx="9571" cy="6381"/>
          </a:xfrm>
          <a:custGeom>
            <a:avLst/>
            <a:gdLst>
              <a:gd name="T0" fmla="*/ 3175 w 6"/>
              <a:gd name="T1" fmla="*/ 6350 h 4"/>
              <a:gd name="T2" fmla="*/ 0 w 6"/>
              <a:gd name="T3" fmla="*/ 6350 h 4"/>
              <a:gd name="T4" fmla="*/ 0 w 6"/>
              <a:gd name="T5" fmla="*/ 6350 h 4"/>
              <a:gd name="T6" fmla="*/ 0 w 6"/>
              <a:gd name="T7" fmla="*/ 6350 h 4"/>
              <a:gd name="T8" fmla="*/ 0 w 6"/>
              <a:gd name="T9" fmla="*/ 6350 h 4"/>
              <a:gd name="T10" fmla="*/ 3175 w 6"/>
              <a:gd name="T11" fmla="*/ 6350 h 4"/>
              <a:gd name="T12" fmla="*/ 3175 w 6"/>
              <a:gd name="T13" fmla="*/ 6350 h 4"/>
              <a:gd name="T14" fmla="*/ 3175 w 6"/>
              <a:gd name="T15" fmla="*/ 6350 h 4"/>
              <a:gd name="T16" fmla="*/ 6350 w 6"/>
              <a:gd name="T17" fmla="*/ 6350 h 4"/>
              <a:gd name="T18" fmla="*/ 6350 w 6"/>
              <a:gd name="T19" fmla="*/ 6350 h 4"/>
              <a:gd name="T20" fmla="*/ 6350 w 6"/>
              <a:gd name="T21" fmla="*/ 6350 h 4"/>
              <a:gd name="T22" fmla="*/ 6350 w 6"/>
              <a:gd name="T23" fmla="*/ 6350 h 4"/>
              <a:gd name="T24" fmla="*/ 6350 w 6"/>
              <a:gd name="T25" fmla="*/ 6350 h 4"/>
              <a:gd name="T26" fmla="*/ 6350 w 6"/>
              <a:gd name="T27" fmla="*/ 6350 h 4"/>
              <a:gd name="T28" fmla="*/ 9525 w 6"/>
              <a:gd name="T29" fmla="*/ 3175 h 4"/>
              <a:gd name="T30" fmla="*/ 6350 w 6"/>
              <a:gd name="T31" fmla="*/ 3175 h 4"/>
              <a:gd name="T32" fmla="*/ 6350 w 6"/>
              <a:gd name="T33" fmla="*/ 3175 h 4"/>
              <a:gd name="T34" fmla="*/ 6350 w 6"/>
              <a:gd name="T35" fmla="*/ 3175 h 4"/>
              <a:gd name="T36" fmla="*/ 6350 w 6"/>
              <a:gd name="T37" fmla="*/ 3175 h 4"/>
              <a:gd name="T38" fmla="*/ 6350 w 6"/>
              <a:gd name="T39" fmla="*/ 3175 h 4"/>
              <a:gd name="T40" fmla="*/ 6350 w 6"/>
              <a:gd name="T41" fmla="*/ 3175 h 4"/>
              <a:gd name="T42" fmla="*/ 6350 w 6"/>
              <a:gd name="T43" fmla="*/ 0 h 4"/>
              <a:gd name="T44" fmla="*/ 6350 w 6"/>
              <a:gd name="T45" fmla="*/ 0 h 4"/>
              <a:gd name="T46" fmla="*/ 3175 w 6"/>
              <a:gd name="T47" fmla="*/ 0 h 4"/>
              <a:gd name="T48" fmla="*/ 3175 w 6"/>
              <a:gd name="T49" fmla="*/ 0 h 4"/>
              <a:gd name="T50" fmla="*/ 3175 w 6"/>
              <a:gd name="T51" fmla="*/ 0 h 4"/>
              <a:gd name="T52" fmla="*/ 3175 w 6"/>
              <a:gd name="T53" fmla="*/ 3175 h 4"/>
              <a:gd name="T54" fmla="*/ 3175 w 6"/>
              <a:gd name="T55" fmla="*/ 3175 h 4"/>
              <a:gd name="T56" fmla="*/ 3175 w 6"/>
              <a:gd name="T57" fmla="*/ 3175 h 4"/>
              <a:gd name="T58" fmla="*/ 3175 w 6"/>
              <a:gd name="T59" fmla="*/ 3175 h 4"/>
              <a:gd name="T60" fmla="*/ 3175 w 6"/>
              <a:gd name="T61" fmla="*/ 6350 h 4"/>
              <a:gd name="T62" fmla="*/ 3175 w 6"/>
              <a:gd name="T63" fmla="*/ 6350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 h="4">
                <a:moveTo>
                  <a:pt x="2" y="4"/>
                </a:moveTo>
                <a:lnTo>
                  <a:pt x="0" y="4"/>
                </a:lnTo>
                <a:lnTo>
                  <a:pt x="2" y="4"/>
                </a:lnTo>
                <a:lnTo>
                  <a:pt x="4" y="4"/>
                </a:lnTo>
                <a:lnTo>
                  <a:pt x="6" y="2"/>
                </a:lnTo>
                <a:lnTo>
                  <a:pt x="4" y="2"/>
                </a:lnTo>
                <a:lnTo>
                  <a:pt x="4" y="0"/>
                </a:lnTo>
                <a:lnTo>
                  <a:pt x="2" y="0"/>
                </a:lnTo>
                <a:lnTo>
                  <a:pt x="2" y="2"/>
                </a:lnTo>
                <a:lnTo>
                  <a:pt x="2"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0" name="Freeform 648"/>
          <p:cNvSpPr>
            <a:spLocks/>
          </p:cNvSpPr>
          <p:nvPr/>
        </p:nvSpPr>
        <p:spPr bwMode="auto">
          <a:xfrm>
            <a:off x="2136104" y="5925427"/>
            <a:ext cx="6381" cy="7976"/>
          </a:xfrm>
          <a:custGeom>
            <a:avLst/>
            <a:gdLst>
              <a:gd name="T0" fmla="*/ 6350 w 4"/>
              <a:gd name="T1" fmla="*/ 0 h 6"/>
              <a:gd name="T2" fmla="*/ 3175 w 4"/>
              <a:gd name="T3" fmla="*/ 0 h 6"/>
              <a:gd name="T4" fmla="*/ 3175 w 4"/>
              <a:gd name="T5" fmla="*/ 0 h 6"/>
              <a:gd name="T6" fmla="*/ 3175 w 4"/>
              <a:gd name="T7" fmla="*/ 0 h 6"/>
              <a:gd name="T8" fmla="*/ 3175 w 4"/>
              <a:gd name="T9" fmla="*/ 0 h 6"/>
              <a:gd name="T10" fmla="*/ 0 w 4"/>
              <a:gd name="T11" fmla="*/ 2646 h 6"/>
              <a:gd name="T12" fmla="*/ 0 w 4"/>
              <a:gd name="T13" fmla="*/ 2646 h 6"/>
              <a:gd name="T14" fmla="*/ 0 w 4"/>
              <a:gd name="T15" fmla="*/ 2646 h 6"/>
              <a:gd name="T16" fmla="*/ 0 w 4"/>
              <a:gd name="T17" fmla="*/ 2646 h 6"/>
              <a:gd name="T18" fmla="*/ 0 w 4"/>
              <a:gd name="T19" fmla="*/ 2646 h 6"/>
              <a:gd name="T20" fmla="*/ 0 w 4"/>
              <a:gd name="T21" fmla="*/ 2646 h 6"/>
              <a:gd name="T22" fmla="*/ 0 w 4"/>
              <a:gd name="T23" fmla="*/ 2646 h 6"/>
              <a:gd name="T24" fmla="*/ 0 w 4"/>
              <a:gd name="T25" fmla="*/ 2646 h 6"/>
              <a:gd name="T26" fmla="*/ 3175 w 4"/>
              <a:gd name="T27" fmla="*/ 5291 h 6"/>
              <a:gd name="T28" fmla="*/ 3175 w 4"/>
              <a:gd name="T29" fmla="*/ 5291 h 6"/>
              <a:gd name="T30" fmla="*/ 3175 w 4"/>
              <a:gd name="T31" fmla="*/ 5291 h 6"/>
              <a:gd name="T32" fmla="*/ 3175 w 4"/>
              <a:gd name="T33" fmla="*/ 5291 h 6"/>
              <a:gd name="T34" fmla="*/ 3175 w 4"/>
              <a:gd name="T35" fmla="*/ 5291 h 6"/>
              <a:gd name="T36" fmla="*/ 3175 w 4"/>
              <a:gd name="T37" fmla="*/ 5291 h 6"/>
              <a:gd name="T38" fmla="*/ 3175 w 4"/>
              <a:gd name="T39" fmla="*/ 7937 h 6"/>
              <a:gd name="T40" fmla="*/ 3175 w 4"/>
              <a:gd name="T41" fmla="*/ 7937 h 6"/>
              <a:gd name="T42" fmla="*/ 3175 w 4"/>
              <a:gd name="T43" fmla="*/ 7937 h 6"/>
              <a:gd name="T44" fmla="*/ 3175 w 4"/>
              <a:gd name="T45" fmla="*/ 7937 h 6"/>
              <a:gd name="T46" fmla="*/ 3175 w 4"/>
              <a:gd name="T47" fmla="*/ 7937 h 6"/>
              <a:gd name="T48" fmla="*/ 3175 w 4"/>
              <a:gd name="T49" fmla="*/ 5291 h 6"/>
              <a:gd name="T50" fmla="*/ 3175 w 4"/>
              <a:gd name="T51" fmla="*/ 5291 h 6"/>
              <a:gd name="T52" fmla="*/ 6350 w 4"/>
              <a:gd name="T53" fmla="*/ 5291 h 6"/>
              <a:gd name="T54" fmla="*/ 6350 w 4"/>
              <a:gd name="T55" fmla="*/ 5291 h 6"/>
              <a:gd name="T56" fmla="*/ 6350 w 4"/>
              <a:gd name="T57" fmla="*/ 5291 h 6"/>
              <a:gd name="T58" fmla="*/ 6350 w 4"/>
              <a:gd name="T59" fmla="*/ 5291 h 6"/>
              <a:gd name="T60" fmla="*/ 6350 w 4"/>
              <a:gd name="T61" fmla="*/ 5291 h 6"/>
              <a:gd name="T62" fmla="*/ 6350 w 4"/>
              <a:gd name="T63" fmla="*/ 5291 h 6"/>
              <a:gd name="T64" fmla="*/ 6350 w 4"/>
              <a:gd name="T65" fmla="*/ 2646 h 6"/>
              <a:gd name="T66" fmla="*/ 6350 w 4"/>
              <a:gd name="T67" fmla="*/ 2646 h 6"/>
              <a:gd name="T68" fmla="*/ 6350 w 4"/>
              <a:gd name="T69" fmla="*/ 2646 h 6"/>
              <a:gd name="T70" fmla="*/ 6350 w 4"/>
              <a:gd name="T71" fmla="*/ 2646 h 6"/>
              <a:gd name="T72" fmla="*/ 6350 w 4"/>
              <a:gd name="T73" fmla="*/ 2646 h 6"/>
              <a:gd name="T74" fmla="*/ 6350 w 4"/>
              <a:gd name="T75" fmla="*/ 0 h 6"/>
              <a:gd name="T76" fmla="*/ 6350 w 4"/>
              <a:gd name="T77" fmla="*/ 0 h 6"/>
              <a:gd name="T78" fmla="*/ 6350 w 4"/>
              <a:gd name="T79" fmla="*/ 0 h 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 h="6">
                <a:moveTo>
                  <a:pt x="4" y="0"/>
                </a:moveTo>
                <a:lnTo>
                  <a:pt x="2" y="0"/>
                </a:lnTo>
                <a:lnTo>
                  <a:pt x="0" y="2"/>
                </a:lnTo>
                <a:lnTo>
                  <a:pt x="2" y="4"/>
                </a:lnTo>
                <a:lnTo>
                  <a:pt x="2" y="6"/>
                </a:lnTo>
                <a:lnTo>
                  <a:pt x="2" y="4"/>
                </a:lnTo>
                <a:lnTo>
                  <a:pt x="4" y="4"/>
                </a:lnTo>
                <a:lnTo>
                  <a:pt x="4" y="2"/>
                </a:lnTo>
                <a:lnTo>
                  <a:pt x="4"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1" name="Freeform 649"/>
          <p:cNvSpPr>
            <a:spLocks/>
          </p:cNvSpPr>
          <p:nvPr/>
        </p:nvSpPr>
        <p:spPr bwMode="auto">
          <a:xfrm>
            <a:off x="2128129" y="5907879"/>
            <a:ext cx="11166" cy="11167"/>
          </a:xfrm>
          <a:custGeom>
            <a:avLst/>
            <a:gdLst>
              <a:gd name="T0" fmla="*/ 11112 w 8"/>
              <a:gd name="T1" fmla="*/ 2778 h 8"/>
              <a:gd name="T2" fmla="*/ 11112 w 8"/>
              <a:gd name="T3" fmla="*/ 2778 h 8"/>
              <a:gd name="T4" fmla="*/ 11112 w 8"/>
              <a:gd name="T5" fmla="*/ 2778 h 8"/>
              <a:gd name="T6" fmla="*/ 11112 w 8"/>
              <a:gd name="T7" fmla="*/ 2778 h 8"/>
              <a:gd name="T8" fmla="*/ 8334 w 8"/>
              <a:gd name="T9" fmla="*/ 2778 h 8"/>
              <a:gd name="T10" fmla="*/ 8334 w 8"/>
              <a:gd name="T11" fmla="*/ 2778 h 8"/>
              <a:gd name="T12" fmla="*/ 8334 w 8"/>
              <a:gd name="T13" fmla="*/ 2778 h 8"/>
              <a:gd name="T14" fmla="*/ 8334 w 8"/>
              <a:gd name="T15" fmla="*/ 2778 h 8"/>
              <a:gd name="T16" fmla="*/ 5556 w 8"/>
              <a:gd name="T17" fmla="*/ 2778 h 8"/>
              <a:gd name="T18" fmla="*/ 5556 w 8"/>
              <a:gd name="T19" fmla="*/ 2778 h 8"/>
              <a:gd name="T20" fmla="*/ 5556 w 8"/>
              <a:gd name="T21" fmla="*/ 2778 h 8"/>
              <a:gd name="T22" fmla="*/ 5556 w 8"/>
              <a:gd name="T23" fmla="*/ 2778 h 8"/>
              <a:gd name="T24" fmla="*/ 5556 w 8"/>
              <a:gd name="T25" fmla="*/ 2778 h 8"/>
              <a:gd name="T26" fmla="*/ 2778 w 8"/>
              <a:gd name="T27" fmla="*/ 0 h 8"/>
              <a:gd name="T28" fmla="*/ 2778 w 8"/>
              <a:gd name="T29" fmla="*/ 0 h 8"/>
              <a:gd name="T30" fmla="*/ 2778 w 8"/>
              <a:gd name="T31" fmla="*/ 2778 h 8"/>
              <a:gd name="T32" fmla="*/ 2778 w 8"/>
              <a:gd name="T33" fmla="*/ 2778 h 8"/>
              <a:gd name="T34" fmla="*/ 2778 w 8"/>
              <a:gd name="T35" fmla="*/ 2778 h 8"/>
              <a:gd name="T36" fmla="*/ 0 w 8"/>
              <a:gd name="T37" fmla="*/ 2778 h 8"/>
              <a:gd name="T38" fmla="*/ 0 w 8"/>
              <a:gd name="T39" fmla="*/ 2778 h 8"/>
              <a:gd name="T40" fmla="*/ 0 w 8"/>
              <a:gd name="T41" fmla="*/ 2778 h 8"/>
              <a:gd name="T42" fmla="*/ 0 w 8"/>
              <a:gd name="T43" fmla="*/ 2778 h 8"/>
              <a:gd name="T44" fmla="*/ 0 w 8"/>
              <a:gd name="T45" fmla="*/ 2778 h 8"/>
              <a:gd name="T46" fmla="*/ 0 w 8"/>
              <a:gd name="T47" fmla="*/ 5557 h 8"/>
              <a:gd name="T48" fmla="*/ 0 w 8"/>
              <a:gd name="T49" fmla="*/ 2778 h 8"/>
              <a:gd name="T50" fmla="*/ 0 w 8"/>
              <a:gd name="T51" fmla="*/ 5557 h 8"/>
              <a:gd name="T52" fmla="*/ 0 w 8"/>
              <a:gd name="T53" fmla="*/ 5557 h 8"/>
              <a:gd name="T54" fmla="*/ 0 w 8"/>
              <a:gd name="T55" fmla="*/ 5557 h 8"/>
              <a:gd name="T56" fmla="*/ 0 w 8"/>
              <a:gd name="T57" fmla="*/ 5557 h 8"/>
              <a:gd name="T58" fmla="*/ 0 w 8"/>
              <a:gd name="T59" fmla="*/ 8335 h 8"/>
              <a:gd name="T60" fmla="*/ 2778 w 8"/>
              <a:gd name="T61" fmla="*/ 8335 h 8"/>
              <a:gd name="T62" fmla="*/ 5556 w 8"/>
              <a:gd name="T63" fmla="*/ 11113 h 8"/>
              <a:gd name="T64" fmla="*/ 5556 w 8"/>
              <a:gd name="T65" fmla="*/ 8335 h 8"/>
              <a:gd name="T66" fmla="*/ 5556 w 8"/>
              <a:gd name="T67" fmla="*/ 8335 h 8"/>
              <a:gd name="T68" fmla="*/ 5556 w 8"/>
              <a:gd name="T69" fmla="*/ 8335 h 8"/>
              <a:gd name="T70" fmla="*/ 5556 w 8"/>
              <a:gd name="T71" fmla="*/ 8335 h 8"/>
              <a:gd name="T72" fmla="*/ 5556 w 8"/>
              <a:gd name="T73" fmla="*/ 5557 h 8"/>
              <a:gd name="T74" fmla="*/ 5556 w 8"/>
              <a:gd name="T75" fmla="*/ 5557 h 8"/>
              <a:gd name="T76" fmla="*/ 5556 w 8"/>
              <a:gd name="T77" fmla="*/ 2778 h 8"/>
              <a:gd name="T78" fmla="*/ 5556 w 8"/>
              <a:gd name="T79" fmla="*/ 5557 h 8"/>
              <a:gd name="T80" fmla="*/ 5556 w 8"/>
              <a:gd name="T81" fmla="*/ 5557 h 8"/>
              <a:gd name="T82" fmla="*/ 8334 w 8"/>
              <a:gd name="T83" fmla="*/ 5557 h 8"/>
              <a:gd name="T84" fmla="*/ 8334 w 8"/>
              <a:gd name="T85" fmla="*/ 5557 h 8"/>
              <a:gd name="T86" fmla="*/ 8334 w 8"/>
              <a:gd name="T87" fmla="*/ 5557 h 8"/>
              <a:gd name="T88" fmla="*/ 11112 w 8"/>
              <a:gd name="T89" fmla="*/ 5557 h 8"/>
              <a:gd name="T90" fmla="*/ 11112 w 8"/>
              <a:gd name="T91" fmla="*/ 2778 h 8"/>
              <a:gd name="T92" fmla="*/ 11112 w 8"/>
              <a:gd name="T93" fmla="*/ 2778 h 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 h="8">
                <a:moveTo>
                  <a:pt x="8" y="2"/>
                </a:moveTo>
                <a:lnTo>
                  <a:pt x="8" y="2"/>
                </a:lnTo>
                <a:lnTo>
                  <a:pt x="6" y="2"/>
                </a:lnTo>
                <a:lnTo>
                  <a:pt x="4" y="2"/>
                </a:lnTo>
                <a:lnTo>
                  <a:pt x="2" y="2"/>
                </a:lnTo>
                <a:lnTo>
                  <a:pt x="2" y="0"/>
                </a:lnTo>
                <a:lnTo>
                  <a:pt x="2" y="2"/>
                </a:lnTo>
                <a:lnTo>
                  <a:pt x="0" y="2"/>
                </a:lnTo>
                <a:lnTo>
                  <a:pt x="0" y="4"/>
                </a:lnTo>
                <a:lnTo>
                  <a:pt x="0" y="2"/>
                </a:lnTo>
                <a:lnTo>
                  <a:pt x="0" y="4"/>
                </a:lnTo>
                <a:lnTo>
                  <a:pt x="0" y="6"/>
                </a:lnTo>
                <a:lnTo>
                  <a:pt x="2" y="6"/>
                </a:lnTo>
                <a:lnTo>
                  <a:pt x="4" y="8"/>
                </a:lnTo>
                <a:lnTo>
                  <a:pt x="4" y="6"/>
                </a:lnTo>
                <a:lnTo>
                  <a:pt x="4" y="4"/>
                </a:lnTo>
                <a:lnTo>
                  <a:pt x="4" y="2"/>
                </a:lnTo>
                <a:lnTo>
                  <a:pt x="4" y="4"/>
                </a:lnTo>
                <a:lnTo>
                  <a:pt x="6" y="4"/>
                </a:lnTo>
                <a:lnTo>
                  <a:pt x="8" y="4"/>
                </a:lnTo>
                <a:lnTo>
                  <a:pt x="8"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2" name="Freeform 650"/>
          <p:cNvSpPr>
            <a:spLocks/>
          </p:cNvSpPr>
          <p:nvPr/>
        </p:nvSpPr>
        <p:spPr bwMode="auto">
          <a:xfrm>
            <a:off x="2136104" y="5901498"/>
            <a:ext cx="6381" cy="7977"/>
          </a:xfrm>
          <a:custGeom>
            <a:avLst/>
            <a:gdLst>
              <a:gd name="T0" fmla="*/ 3175 w 4"/>
              <a:gd name="T1" fmla="*/ 2646 h 6"/>
              <a:gd name="T2" fmla="*/ 3175 w 4"/>
              <a:gd name="T3" fmla="*/ 0 h 6"/>
              <a:gd name="T4" fmla="*/ 3175 w 4"/>
              <a:gd name="T5" fmla="*/ 0 h 6"/>
              <a:gd name="T6" fmla="*/ 3175 w 4"/>
              <a:gd name="T7" fmla="*/ 0 h 6"/>
              <a:gd name="T8" fmla="*/ 3175 w 4"/>
              <a:gd name="T9" fmla="*/ 0 h 6"/>
              <a:gd name="T10" fmla="*/ 3175 w 4"/>
              <a:gd name="T11" fmla="*/ 2646 h 6"/>
              <a:gd name="T12" fmla="*/ 3175 w 4"/>
              <a:gd name="T13" fmla="*/ 2646 h 6"/>
              <a:gd name="T14" fmla="*/ 3175 w 4"/>
              <a:gd name="T15" fmla="*/ 2646 h 6"/>
              <a:gd name="T16" fmla="*/ 3175 w 4"/>
              <a:gd name="T17" fmla="*/ 2646 h 6"/>
              <a:gd name="T18" fmla="*/ 0 w 4"/>
              <a:gd name="T19" fmla="*/ 2646 h 6"/>
              <a:gd name="T20" fmla="*/ 0 w 4"/>
              <a:gd name="T21" fmla="*/ 2646 h 6"/>
              <a:gd name="T22" fmla="*/ 0 w 4"/>
              <a:gd name="T23" fmla="*/ 2646 h 6"/>
              <a:gd name="T24" fmla="*/ 3175 w 4"/>
              <a:gd name="T25" fmla="*/ 2646 h 6"/>
              <a:gd name="T26" fmla="*/ 3175 w 4"/>
              <a:gd name="T27" fmla="*/ 5292 h 6"/>
              <a:gd name="T28" fmla="*/ 3175 w 4"/>
              <a:gd name="T29" fmla="*/ 5292 h 6"/>
              <a:gd name="T30" fmla="*/ 3175 w 4"/>
              <a:gd name="T31" fmla="*/ 5292 h 6"/>
              <a:gd name="T32" fmla="*/ 3175 w 4"/>
              <a:gd name="T33" fmla="*/ 5292 h 6"/>
              <a:gd name="T34" fmla="*/ 0 w 4"/>
              <a:gd name="T35" fmla="*/ 5292 h 6"/>
              <a:gd name="T36" fmla="*/ 0 w 4"/>
              <a:gd name="T37" fmla="*/ 5292 h 6"/>
              <a:gd name="T38" fmla="*/ 0 w 4"/>
              <a:gd name="T39" fmla="*/ 5292 h 6"/>
              <a:gd name="T40" fmla="*/ 3175 w 4"/>
              <a:gd name="T41" fmla="*/ 5292 h 6"/>
              <a:gd name="T42" fmla="*/ 3175 w 4"/>
              <a:gd name="T43" fmla="*/ 5292 h 6"/>
              <a:gd name="T44" fmla="*/ 3175 w 4"/>
              <a:gd name="T45" fmla="*/ 5292 h 6"/>
              <a:gd name="T46" fmla="*/ 3175 w 4"/>
              <a:gd name="T47" fmla="*/ 7938 h 6"/>
              <a:gd name="T48" fmla="*/ 3175 w 4"/>
              <a:gd name="T49" fmla="*/ 7938 h 6"/>
              <a:gd name="T50" fmla="*/ 3175 w 4"/>
              <a:gd name="T51" fmla="*/ 7938 h 6"/>
              <a:gd name="T52" fmla="*/ 6350 w 4"/>
              <a:gd name="T53" fmla="*/ 7938 h 6"/>
              <a:gd name="T54" fmla="*/ 6350 w 4"/>
              <a:gd name="T55" fmla="*/ 7938 h 6"/>
              <a:gd name="T56" fmla="*/ 6350 w 4"/>
              <a:gd name="T57" fmla="*/ 7938 h 6"/>
              <a:gd name="T58" fmla="*/ 6350 w 4"/>
              <a:gd name="T59" fmla="*/ 7938 h 6"/>
              <a:gd name="T60" fmla="*/ 6350 w 4"/>
              <a:gd name="T61" fmla="*/ 7938 h 6"/>
              <a:gd name="T62" fmla="*/ 6350 w 4"/>
              <a:gd name="T63" fmla="*/ 5292 h 6"/>
              <a:gd name="T64" fmla="*/ 6350 w 4"/>
              <a:gd name="T65" fmla="*/ 5292 h 6"/>
              <a:gd name="T66" fmla="*/ 6350 w 4"/>
              <a:gd name="T67" fmla="*/ 5292 h 6"/>
              <a:gd name="T68" fmla="*/ 6350 w 4"/>
              <a:gd name="T69" fmla="*/ 5292 h 6"/>
              <a:gd name="T70" fmla="*/ 6350 w 4"/>
              <a:gd name="T71" fmla="*/ 5292 h 6"/>
              <a:gd name="T72" fmla="*/ 6350 w 4"/>
              <a:gd name="T73" fmla="*/ 5292 h 6"/>
              <a:gd name="T74" fmla="*/ 6350 w 4"/>
              <a:gd name="T75" fmla="*/ 2646 h 6"/>
              <a:gd name="T76" fmla="*/ 6350 w 4"/>
              <a:gd name="T77" fmla="*/ 2646 h 6"/>
              <a:gd name="T78" fmla="*/ 6350 w 4"/>
              <a:gd name="T79" fmla="*/ 2646 h 6"/>
              <a:gd name="T80" fmla="*/ 6350 w 4"/>
              <a:gd name="T81" fmla="*/ 2646 h 6"/>
              <a:gd name="T82" fmla="*/ 6350 w 4"/>
              <a:gd name="T83" fmla="*/ 2646 h 6"/>
              <a:gd name="T84" fmla="*/ 3175 w 4"/>
              <a:gd name="T85" fmla="*/ 2646 h 6"/>
              <a:gd name="T86" fmla="*/ 3175 w 4"/>
              <a:gd name="T87" fmla="*/ 2646 h 6"/>
              <a:gd name="T88" fmla="*/ 3175 w 4"/>
              <a:gd name="T89" fmla="*/ 2646 h 6"/>
              <a:gd name="T90" fmla="*/ 3175 w 4"/>
              <a:gd name="T91" fmla="*/ 2646 h 6"/>
              <a:gd name="T92" fmla="*/ 3175 w 4"/>
              <a:gd name="T93" fmla="*/ 2646 h 6"/>
              <a:gd name="T94" fmla="*/ 3175 w 4"/>
              <a:gd name="T95" fmla="*/ 2646 h 6"/>
              <a:gd name="T96" fmla="*/ 3175 w 4"/>
              <a:gd name="T97" fmla="*/ 2646 h 6"/>
              <a:gd name="T98" fmla="*/ 3175 w 4"/>
              <a:gd name="T99" fmla="*/ 2646 h 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 h="6">
                <a:moveTo>
                  <a:pt x="2" y="2"/>
                </a:moveTo>
                <a:lnTo>
                  <a:pt x="2" y="0"/>
                </a:lnTo>
                <a:lnTo>
                  <a:pt x="2" y="2"/>
                </a:lnTo>
                <a:lnTo>
                  <a:pt x="0" y="2"/>
                </a:lnTo>
                <a:lnTo>
                  <a:pt x="2" y="2"/>
                </a:lnTo>
                <a:lnTo>
                  <a:pt x="2" y="4"/>
                </a:lnTo>
                <a:lnTo>
                  <a:pt x="0" y="4"/>
                </a:lnTo>
                <a:lnTo>
                  <a:pt x="2" y="4"/>
                </a:lnTo>
                <a:lnTo>
                  <a:pt x="2" y="6"/>
                </a:lnTo>
                <a:lnTo>
                  <a:pt x="4" y="6"/>
                </a:lnTo>
                <a:lnTo>
                  <a:pt x="4" y="4"/>
                </a:lnTo>
                <a:lnTo>
                  <a:pt x="4"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3" name="Freeform 651"/>
          <p:cNvSpPr>
            <a:spLocks/>
          </p:cNvSpPr>
          <p:nvPr/>
        </p:nvSpPr>
        <p:spPr bwMode="auto">
          <a:xfrm>
            <a:off x="2115367" y="5901498"/>
            <a:ext cx="6381" cy="7977"/>
          </a:xfrm>
          <a:custGeom>
            <a:avLst/>
            <a:gdLst>
              <a:gd name="T0" fmla="*/ 3175 w 4"/>
              <a:gd name="T1" fmla="*/ 2646 h 6"/>
              <a:gd name="T2" fmla="*/ 3175 w 4"/>
              <a:gd name="T3" fmla="*/ 2646 h 6"/>
              <a:gd name="T4" fmla="*/ 3175 w 4"/>
              <a:gd name="T5" fmla="*/ 2646 h 6"/>
              <a:gd name="T6" fmla="*/ 3175 w 4"/>
              <a:gd name="T7" fmla="*/ 0 h 6"/>
              <a:gd name="T8" fmla="*/ 3175 w 4"/>
              <a:gd name="T9" fmla="*/ 0 h 6"/>
              <a:gd name="T10" fmla="*/ 3175 w 4"/>
              <a:gd name="T11" fmla="*/ 0 h 6"/>
              <a:gd name="T12" fmla="*/ 3175 w 4"/>
              <a:gd name="T13" fmla="*/ 0 h 6"/>
              <a:gd name="T14" fmla="*/ 3175 w 4"/>
              <a:gd name="T15" fmla="*/ 2646 h 6"/>
              <a:gd name="T16" fmla="*/ 3175 w 4"/>
              <a:gd name="T17" fmla="*/ 2646 h 6"/>
              <a:gd name="T18" fmla="*/ 3175 w 4"/>
              <a:gd name="T19" fmla="*/ 2646 h 6"/>
              <a:gd name="T20" fmla="*/ 0 w 4"/>
              <a:gd name="T21" fmla="*/ 2646 h 6"/>
              <a:gd name="T22" fmla="*/ 0 w 4"/>
              <a:gd name="T23" fmla="*/ 2646 h 6"/>
              <a:gd name="T24" fmla="*/ 0 w 4"/>
              <a:gd name="T25" fmla="*/ 2646 h 6"/>
              <a:gd name="T26" fmla="*/ 0 w 4"/>
              <a:gd name="T27" fmla="*/ 2646 h 6"/>
              <a:gd name="T28" fmla="*/ 0 w 4"/>
              <a:gd name="T29" fmla="*/ 5292 h 6"/>
              <a:gd name="T30" fmla="*/ 0 w 4"/>
              <a:gd name="T31" fmla="*/ 5292 h 6"/>
              <a:gd name="T32" fmla="*/ 0 w 4"/>
              <a:gd name="T33" fmla="*/ 5292 h 6"/>
              <a:gd name="T34" fmla="*/ 0 w 4"/>
              <a:gd name="T35" fmla="*/ 5292 h 6"/>
              <a:gd name="T36" fmla="*/ 3175 w 4"/>
              <a:gd name="T37" fmla="*/ 5292 h 6"/>
              <a:gd name="T38" fmla="*/ 3175 w 4"/>
              <a:gd name="T39" fmla="*/ 5292 h 6"/>
              <a:gd name="T40" fmla="*/ 3175 w 4"/>
              <a:gd name="T41" fmla="*/ 5292 h 6"/>
              <a:gd name="T42" fmla="*/ 3175 w 4"/>
              <a:gd name="T43" fmla="*/ 7938 h 6"/>
              <a:gd name="T44" fmla="*/ 3175 w 4"/>
              <a:gd name="T45" fmla="*/ 7938 h 6"/>
              <a:gd name="T46" fmla="*/ 3175 w 4"/>
              <a:gd name="T47" fmla="*/ 7938 h 6"/>
              <a:gd name="T48" fmla="*/ 3175 w 4"/>
              <a:gd name="T49" fmla="*/ 5292 h 6"/>
              <a:gd name="T50" fmla="*/ 3175 w 4"/>
              <a:gd name="T51" fmla="*/ 5292 h 6"/>
              <a:gd name="T52" fmla="*/ 6350 w 4"/>
              <a:gd name="T53" fmla="*/ 5292 h 6"/>
              <a:gd name="T54" fmla="*/ 6350 w 4"/>
              <a:gd name="T55" fmla="*/ 5292 h 6"/>
              <a:gd name="T56" fmla="*/ 6350 w 4"/>
              <a:gd name="T57" fmla="*/ 5292 h 6"/>
              <a:gd name="T58" fmla="*/ 3175 w 4"/>
              <a:gd name="T59" fmla="*/ 2646 h 6"/>
              <a:gd name="T60" fmla="*/ 3175 w 4"/>
              <a:gd name="T61" fmla="*/ 2646 h 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 h="6">
                <a:moveTo>
                  <a:pt x="2" y="2"/>
                </a:moveTo>
                <a:lnTo>
                  <a:pt x="2" y="2"/>
                </a:lnTo>
                <a:lnTo>
                  <a:pt x="2" y="0"/>
                </a:lnTo>
                <a:lnTo>
                  <a:pt x="2" y="2"/>
                </a:lnTo>
                <a:lnTo>
                  <a:pt x="0" y="2"/>
                </a:lnTo>
                <a:lnTo>
                  <a:pt x="0" y="4"/>
                </a:lnTo>
                <a:lnTo>
                  <a:pt x="2" y="4"/>
                </a:lnTo>
                <a:lnTo>
                  <a:pt x="2" y="6"/>
                </a:lnTo>
                <a:lnTo>
                  <a:pt x="2" y="4"/>
                </a:lnTo>
                <a:lnTo>
                  <a:pt x="4" y="4"/>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4" name="Freeform 652"/>
          <p:cNvSpPr>
            <a:spLocks/>
          </p:cNvSpPr>
          <p:nvPr/>
        </p:nvSpPr>
        <p:spPr bwMode="auto">
          <a:xfrm>
            <a:off x="2139294" y="5974877"/>
            <a:ext cx="0" cy="1596"/>
          </a:xfrm>
          <a:custGeom>
            <a:avLst/>
            <a:gdLst>
              <a:gd name="T0" fmla="*/ 1588 h 2"/>
              <a:gd name="T1" fmla="*/ 1588 h 2"/>
              <a:gd name="T2" fmla="*/ 1588 h 2"/>
              <a:gd name="T3" fmla="*/ 0 h 2"/>
              <a:gd name="T4" fmla="*/ 0 h 2"/>
              <a:gd name="T5" fmla="*/ 0 h 2"/>
              <a:gd name="T6" fmla="*/ 0 h 2"/>
              <a:gd name="T7" fmla="*/ 0 h 2"/>
              <a:gd name="T8" fmla="*/ 0 h 2"/>
              <a:gd name="T9" fmla="*/ 0 h 2"/>
              <a:gd name="T10" fmla="*/ 0 h 2"/>
              <a:gd name="T11" fmla="*/ 0 h 2"/>
              <a:gd name="T12" fmla="*/ 0 h 2"/>
              <a:gd name="T13" fmla="*/ 0 h 2"/>
              <a:gd name="T14" fmla="*/ 1588 h 2"/>
              <a:gd name="T15" fmla="*/ 1588 h 2"/>
              <a:gd name="T16" fmla="*/ 1588 h 2"/>
              <a:gd name="T17" fmla="*/ 1588 h 2"/>
              <a:gd name="T18" fmla="*/ 1588 h 2"/>
              <a:gd name="T19" fmla="*/ 1588 h 2"/>
              <a:gd name="T20" fmla="*/ 1588 h 2"/>
              <a:gd name="T21" fmla="*/ 1588 h 2"/>
              <a:gd name="T22" fmla="*/ 1588 h 2"/>
              <a:gd name="T23" fmla="*/ 1588 h 2"/>
              <a:gd name="T24" fmla="*/ 1588 h 2"/>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Lst>
            <a:ahLst/>
            <a:cxnLst>
              <a:cxn ang="T25">
                <a:pos x="0" y="T0"/>
              </a:cxn>
              <a:cxn ang="T26">
                <a:pos x="0" y="T1"/>
              </a:cxn>
              <a:cxn ang="T27">
                <a:pos x="0" y="T2"/>
              </a:cxn>
              <a:cxn ang="T28">
                <a:pos x="0" y="T3"/>
              </a:cxn>
              <a:cxn ang="T29">
                <a:pos x="0" y="T4"/>
              </a:cxn>
              <a:cxn ang="T30">
                <a:pos x="0" y="T5"/>
              </a:cxn>
              <a:cxn ang="T31">
                <a:pos x="0" y="T6"/>
              </a:cxn>
              <a:cxn ang="T32">
                <a:pos x="0" y="T7"/>
              </a:cxn>
              <a:cxn ang="T33">
                <a:pos x="0" y="T8"/>
              </a:cxn>
              <a:cxn ang="T34">
                <a:pos x="0" y="T9"/>
              </a:cxn>
              <a:cxn ang="T35">
                <a:pos x="0" y="T10"/>
              </a:cxn>
              <a:cxn ang="T36">
                <a:pos x="0" y="T11"/>
              </a:cxn>
              <a:cxn ang="T37">
                <a:pos x="0" y="T12"/>
              </a:cxn>
              <a:cxn ang="T38">
                <a:pos x="0" y="T13"/>
              </a:cxn>
              <a:cxn ang="T39">
                <a:pos x="0" y="T14"/>
              </a:cxn>
              <a:cxn ang="T40">
                <a:pos x="0" y="T15"/>
              </a:cxn>
              <a:cxn ang="T41">
                <a:pos x="0" y="T16"/>
              </a:cxn>
              <a:cxn ang="T42">
                <a:pos x="0" y="T17"/>
              </a:cxn>
              <a:cxn ang="T43">
                <a:pos x="0" y="T18"/>
              </a:cxn>
              <a:cxn ang="T44">
                <a:pos x="0" y="T19"/>
              </a:cxn>
              <a:cxn ang="T45">
                <a:pos x="0" y="T20"/>
              </a:cxn>
              <a:cxn ang="T46">
                <a:pos x="0" y="T21"/>
              </a:cxn>
              <a:cxn ang="T47">
                <a:pos x="0" y="T22"/>
              </a:cxn>
              <a:cxn ang="T48">
                <a:pos x="0" y="T23"/>
              </a:cxn>
              <a:cxn ang="T49">
                <a:pos x="0" y="T24"/>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5" name="Freeform 653"/>
          <p:cNvSpPr>
            <a:spLocks/>
          </p:cNvSpPr>
          <p:nvPr/>
        </p:nvSpPr>
        <p:spPr bwMode="auto">
          <a:xfrm>
            <a:off x="2156843" y="5944569"/>
            <a:ext cx="3190" cy="3190"/>
          </a:xfrm>
          <a:custGeom>
            <a:avLst/>
            <a:gdLst>
              <a:gd name="T0" fmla="*/ 3175 w 2"/>
              <a:gd name="T1" fmla="*/ 0 h 2"/>
              <a:gd name="T2" fmla="*/ 0 w 2"/>
              <a:gd name="T3" fmla="*/ 3175 h 2"/>
              <a:gd name="T4" fmla="*/ 0 w 2"/>
              <a:gd name="T5" fmla="*/ 3175 h 2"/>
              <a:gd name="T6" fmla="*/ 0 w 2"/>
              <a:gd name="T7" fmla="*/ 3175 h 2"/>
              <a:gd name="T8" fmla="*/ 0 w 2"/>
              <a:gd name="T9" fmla="*/ 3175 h 2"/>
              <a:gd name="T10" fmla="*/ 0 w 2"/>
              <a:gd name="T11" fmla="*/ 3175 h 2"/>
              <a:gd name="T12" fmla="*/ 0 w 2"/>
              <a:gd name="T13" fmla="*/ 3175 h 2"/>
              <a:gd name="T14" fmla="*/ 0 w 2"/>
              <a:gd name="T15" fmla="*/ 3175 h 2"/>
              <a:gd name="T16" fmla="*/ 3175 w 2"/>
              <a:gd name="T17" fmla="*/ 3175 h 2"/>
              <a:gd name="T18" fmla="*/ 3175 w 2"/>
              <a:gd name="T19" fmla="*/ 3175 h 2"/>
              <a:gd name="T20" fmla="*/ 3175 w 2"/>
              <a:gd name="T21" fmla="*/ 3175 h 2"/>
              <a:gd name="T22" fmla="*/ 3175 w 2"/>
              <a:gd name="T23" fmla="*/ 3175 h 2"/>
              <a:gd name="T24" fmla="*/ 3175 w 2"/>
              <a:gd name="T25" fmla="*/ 0 h 2"/>
              <a:gd name="T26" fmla="*/ 3175 w 2"/>
              <a:gd name="T27" fmla="*/ 0 h 2"/>
              <a:gd name="T28" fmla="*/ 3175 w 2"/>
              <a:gd name="T29" fmla="*/ 0 h 2"/>
              <a:gd name="T30" fmla="*/ 3175 w 2"/>
              <a:gd name="T31" fmla="*/ 0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0"/>
                </a:moveTo>
                <a:lnTo>
                  <a:pt x="0" y="2"/>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6" name="Freeform 654"/>
          <p:cNvSpPr>
            <a:spLocks/>
          </p:cNvSpPr>
          <p:nvPr/>
        </p:nvSpPr>
        <p:spPr bwMode="auto">
          <a:xfrm>
            <a:off x="2132914" y="5898308"/>
            <a:ext cx="3190" cy="6381"/>
          </a:xfrm>
          <a:custGeom>
            <a:avLst/>
            <a:gdLst>
              <a:gd name="T0" fmla="*/ 3175 w 2"/>
              <a:gd name="T1" fmla="*/ 0 h 4"/>
              <a:gd name="T2" fmla="*/ 3175 w 2"/>
              <a:gd name="T3" fmla="*/ 0 h 4"/>
              <a:gd name="T4" fmla="*/ 3175 w 2"/>
              <a:gd name="T5" fmla="*/ 0 h 4"/>
              <a:gd name="T6" fmla="*/ 3175 w 2"/>
              <a:gd name="T7" fmla="*/ 0 h 4"/>
              <a:gd name="T8" fmla="*/ 0 w 2"/>
              <a:gd name="T9" fmla="*/ 3175 h 4"/>
              <a:gd name="T10" fmla="*/ 0 w 2"/>
              <a:gd name="T11" fmla="*/ 3175 h 4"/>
              <a:gd name="T12" fmla="*/ 0 w 2"/>
              <a:gd name="T13" fmla="*/ 3175 h 4"/>
              <a:gd name="T14" fmla="*/ 0 w 2"/>
              <a:gd name="T15" fmla="*/ 3175 h 4"/>
              <a:gd name="T16" fmla="*/ 0 w 2"/>
              <a:gd name="T17" fmla="*/ 6350 h 4"/>
              <a:gd name="T18" fmla="*/ 0 w 2"/>
              <a:gd name="T19" fmla="*/ 3175 h 4"/>
              <a:gd name="T20" fmla="*/ 0 w 2"/>
              <a:gd name="T21" fmla="*/ 3175 h 4"/>
              <a:gd name="T22" fmla="*/ 3175 w 2"/>
              <a:gd name="T23" fmla="*/ 3175 h 4"/>
              <a:gd name="T24" fmla="*/ 3175 w 2"/>
              <a:gd name="T25" fmla="*/ 6350 h 4"/>
              <a:gd name="T26" fmla="*/ 3175 w 2"/>
              <a:gd name="T27" fmla="*/ 6350 h 4"/>
              <a:gd name="T28" fmla="*/ 3175 w 2"/>
              <a:gd name="T29" fmla="*/ 6350 h 4"/>
              <a:gd name="T30" fmla="*/ 3175 w 2"/>
              <a:gd name="T31" fmla="*/ 6350 h 4"/>
              <a:gd name="T32" fmla="*/ 3175 w 2"/>
              <a:gd name="T33" fmla="*/ 6350 h 4"/>
              <a:gd name="T34" fmla="*/ 3175 w 2"/>
              <a:gd name="T35" fmla="*/ 6350 h 4"/>
              <a:gd name="T36" fmla="*/ 3175 w 2"/>
              <a:gd name="T37" fmla="*/ 3175 h 4"/>
              <a:gd name="T38" fmla="*/ 3175 w 2"/>
              <a:gd name="T39" fmla="*/ 3175 h 4"/>
              <a:gd name="T40" fmla="*/ 3175 w 2"/>
              <a:gd name="T41" fmla="*/ 3175 h 4"/>
              <a:gd name="T42" fmla="*/ 3175 w 2"/>
              <a:gd name="T43" fmla="*/ 3175 h 4"/>
              <a:gd name="T44" fmla="*/ 3175 w 2"/>
              <a:gd name="T45" fmla="*/ 3175 h 4"/>
              <a:gd name="T46" fmla="*/ 3175 w 2"/>
              <a:gd name="T47" fmla="*/ 3175 h 4"/>
              <a:gd name="T48" fmla="*/ 3175 w 2"/>
              <a:gd name="T49" fmla="*/ 3175 h 4"/>
              <a:gd name="T50" fmla="*/ 3175 w 2"/>
              <a:gd name="T51" fmla="*/ 0 h 4"/>
              <a:gd name="T52" fmla="*/ 3175 w 2"/>
              <a:gd name="T53" fmla="*/ 0 h 4"/>
              <a:gd name="T54" fmla="*/ 3175 w 2"/>
              <a:gd name="T55" fmla="*/ 0 h 4"/>
              <a:gd name="T56" fmla="*/ 3175 w 2"/>
              <a:gd name="T57" fmla="*/ 0 h 4"/>
              <a:gd name="T58" fmla="*/ 3175 w 2"/>
              <a:gd name="T59" fmla="*/ 0 h 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 h="4">
                <a:moveTo>
                  <a:pt x="2" y="0"/>
                </a:moveTo>
                <a:lnTo>
                  <a:pt x="2" y="0"/>
                </a:lnTo>
                <a:lnTo>
                  <a:pt x="0" y="2"/>
                </a:lnTo>
                <a:lnTo>
                  <a:pt x="0" y="4"/>
                </a:lnTo>
                <a:lnTo>
                  <a:pt x="0" y="2"/>
                </a:lnTo>
                <a:lnTo>
                  <a:pt x="2" y="2"/>
                </a:lnTo>
                <a:lnTo>
                  <a:pt x="2" y="4"/>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7" name="Freeform 655"/>
          <p:cNvSpPr>
            <a:spLocks/>
          </p:cNvSpPr>
          <p:nvPr/>
        </p:nvSpPr>
        <p:spPr bwMode="auto">
          <a:xfrm>
            <a:off x="2129723" y="5898308"/>
            <a:ext cx="3190" cy="3190"/>
          </a:xfrm>
          <a:custGeom>
            <a:avLst/>
            <a:gdLst>
              <a:gd name="T0" fmla="*/ 3175 w 2"/>
              <a:gd name="T1" fmla="*/ 0 h 2"/>
              <a:gd name="T2" fmla="*/ 3175 w 2"/>
              <a:gd name="T3" fmla="*/ 0 h 2"/>
              <a:gd name="T4" fmla="*/ 0 w 2"/>
              <a:gd name="T5" fmla="*/ 0 h 2"/>
              <a:gd name="T6" fmla="*/ 0 w 2"/>
              <a:gd name="T7" fmla="*/ 3175 h 2"/>
              <a:gd name="T8" fmla="*/ 0 w 2"/>
              <a:gd name="T9" fmla="*/ 3175 h 2"/>
              <a:gd name="T10" fmla="*/ 3175 w 2"/>
              <a:gd name="T11" fmla="*/ 3175 h 2"/>
              <a:gd name="T12" fmla="*/ 3175 w 2"/>
              <a:gd name="T13" fmla="*/ 3175 h 2"/>
              <a:gd name="T14" fmla="*/ 3175 w 2"/>
              <a:gd name="T15" fmla="*/ 3175 h 2"/>
              <a:gd name="T16" fmla="*/ 3175 w 2"/>
              <a:gd name="T17" fmla="*/ 3175 h 2"/>
              <a:gd name="T18" fmla="*/ 3175 w 2"/>
              <a:gd name="T19" fmla="*/ 0 h 2"/>
              <a:gd name="T20" fmla="*/ 3175 w 2"/>
              <a:gd name="T21" fmla="*/ 0 h 2"/>
              <a:gd name="T22" fmla="*/ 3175 w 2"/>
              <a:gd name="T23" fmla="*/ 0 h 2"/>
              <a:gd name="T24" fmla="*/ 3175 w 2"/>
              <a:gd name="T25" fmla="*/ 0 h 2"/>
              <a:gd name="T26" fmla="*/ 3175 w 2"/>
              <a:gd name="T27" fmla="*/ 0 h 2"/>
              <a:gd name="T28" fmla="*/ 3175 w 2"/>
              <a:gd name="T29" fmla="*/ 0 h 2"/>
              <a:gd name="T30" fmla="*/ 3175 w 2"/>
              <a:gd name="T31" fmla="*/ 0 h 2"/>
              <a:gd name="T32" fmla="*/ 0 w 2"/>
              <a:gd name="T33" fmla="*/ 0 h 2"/>
              <a:gd name="T34" fmla="*/ 3175 w 2"/>
              <a:gd name="T35" fmla="*/ 0 h 2"/>
              <a:gd name="T36" fmla="*/ 3175 w 2"/>
              <a:gd name="T37" fmla="*/ 0 h 2"/>
              <a:gd name="T38" fmla="*/ 3175 w 2"/>
              <a:gd name="T39" fmla="*/ 0 h 2"/>
              <a:gd name="T40" fmla="*/ 3175 w 2"/>
              <a:gd name="T41" fmla="*/ 0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2" y="0"/>
                </a:moveTo>
                <a:lnTo>
                  <a:pt x="2" y="0"/>
                </a:lnTo>
                <a:lnTo>
                  <a:pt x="0" y="0"/>
                </a:lnTo>
                <a:lnTo>
                  <a:pt x="0" y="2"/>
                </a:lnTo>
                <a:lnTo>
                  <a:pt x="2" y="2"/>
                </a:lnTo>
                <a:lnTo>
                  <a:pt x="2" y="0"/>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8" name="Freeform 656"/>
          <p:cNvSpPr>
            <a:spLocks/>
          </p:cNvSpPr>
          <p:nvPr/>
        </p:nvSpPr>
        <p:spPr bwMode="auto">
          <a:xfrm>
            <a:off x="2215865" y="5944569"/>
            <a:ext cx="1596" cy="6381"/>
          </a:xfrm>
          <a:custGeom>
            <a:avLst/>
            <a:gdLst>
              <a:gd name="T0" fmla="*/ 1588 w 2"/>
              <a:gd name="T1" fmla="*/ 3175 h 4"/>
              <a:gd name="T2" fmla="*/ 1588 w 2"/>
              <a:gd name="T3" fmla="*/ 0 h 4"/>
              <a:gd name="T4" fmla="*/ 1588 w 2"/>
              <a:gd name="T5" fmla="*/ 0 h 4"/>
              <a:gd name="T6" fmla="*/ 1588 w 2"/>
              <a:gd name="T7" fmla="*/ 0 h 4"/>
              <a:gd name="T8" fmla="*/ 0 w 2"/>
              <a:gd name="T9" fmla="*/ 0 h 4"/>
              <a:gd name="T10" fmla="*/ 0 w 2"/>
              <a:gd name="T11" fmla="*/ 0 h 4"/>
              <a:gd name="T12" fmla="*/ 0 w 2"/>
              <a:gd name="T13" fmla="*/ 3175 h 4"/>
              <a:gd name="T14" fmla="*/ 0 w 2"/>
              <a:gd name="T15" fmla="*/ 3175 h 4"/>
              <a:gd name="T16" fmla="*/ 0 w 2"/>
              <a:gd name="T17" fmla="*/ 3175 h 4"/>
              <a:gd name="T18" fmla="*/ 0 w 2"/>
              <a:gd name="T19" fmla="*/ 3175 h 4"/>
              <a:gd name="T20" fmla="*/ 0 w 2"/>
              <a:gd name="T21" fmla="*/ 6350 h 4"/>
              <a:gd name="T22" fmla="*/ 1588 w 2"/>
              <a:gd name="T23" fmla="*/ 6350 h 4"/>
              <a:gd name="T24" fmla="*/ 1588 w 2"/>
              <a:gd name="T25" fmla="*/ 6350 h 4"/>
              <a:gd name="T26" fmla="*/ 1588 w 2"/>
              <a:gd name="T27" fmla="*/ 6350 h 4"/>
              <a:gd name="T28" fmla="*/ 1588 w 2"/>
              <a:gd name="T29" fmla="*/ 3175 h 4"/>
              <a:gd name="T30" fmla="*/ 1588 w 2"/>
              <a:gd name="T31" fmla="*/ 3175 h 4"/>
              <a:gd name="T32" fmla="*/ 1588 w 2"/>
              <a:gd name="T33" fmla="*/ 3175 h 4"/>
              <a:gd name="T34" fmla="*/ 1588 w 2"/>
              <a:gd name="T35" fmla="*/ 3175 h 4"/>
              <a:gd name="T36" fmla="*/ 1588 w 2"/>
              <a:gd name="T37" fmla="*/ 3175 h 4"/>
              <a:gd name="T38" fmla="*/ 1588 w 2"/>
              <a:gd name="T39" fmla="*/ 3175 h 4"/>
              <a:gd name="T40" fmla="*/ 1588 w 2"/>
              <a:gd name="T41" fmla="*/ 3175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4">
                <a:moveTo>
                  <a:pt x="2" y="2"/>
                </a:moveTo>
                <a:lnTo>
                  <a:pt x="2" y="0"/>
                </a:lnTo>
                <a:lnTo>
                  <a:pt x="0" y="0"/>
                </a:lnTo>
                <a:lnTo>
                  <a:pt x="0" y="2"/>
                </a:lnTo>
                <a:lnTo>
                  <a:pt x="0" y="4"/>
                </a:lnTo>
                <a:lnTo>
                  <a:pt x="2" y="4"/>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299" name="Freeform 657"/>
          <p:cNvSpPr>
            <a:spLocks/>
          </p:cNvSpPr>
          <p:nvPr/>
        </p:nvSpPr>
        <p:spPr bwMode="auto">
          <a:xfrm>
            <a:off x="2235008" y="5965307"/>
            <a:ext cx="3190" cy="3190"/>
          </a:xfrm>
          <a:custGeom>
            <a:avLst/>
            <a:gdLst>
              <a:gd name="T0" fmla="*/ 3175 w 2"/>
              <a:gd name="T1" fmla="*/ 3175 h 2"/>
              <a:gd name="T2" fmla="*/ 3175 w 2"/>
              <a:gd name="T3" fmla="*/ 3175 h 2"/>
              <a:gd name="T4" fmla="*/ 3175 w 2"/>
              <a:gd name="T5" fmla="*/ 3175 h 2"/>
              <a:gd name="T6" fmla="*/ 3175 w 2"/>
              <a:gd name="T7" fmla="*/ 3175 h 2"/>
              <a:gd name="T8" fmla="*/ 3175 w 2"/>
              <a:gd name="T9" fmla="*/ 0 h 2"/>
              <a:gd name="T10" fmla="*/ 3175 w 2"/>
              <a:gd name="T11" fmla="*/ 3175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0 w 2"/>
              <a:gd name="T27" fmla="*/ 3175 h 2"/>
              <a:gd name="T28" fmla="*/ 3175 w 2"/>
              <a:gd name="T29" fmla="*/ 3175 h 2"/>
              <a:gd name="T30" fmla="*/ 3175 w 2"/>
              <a:gd name="T31" fmla="*/ 3175 h 2"/>
              <a:gd name="T32" fmla="*/ 3175 w 2"/>
              <a:gd name="T33" fmla="*/ 3175 h 2"/>
              <a:gd name="T34" fmla="*/ 3175 w 2"/>
              <a:gd name="T35" fmla="*/ 3175 h 2"/>
              <a:gd name="T36" fmla="*/ 3175 w 2"/>
              <a:gd name="T37" fmla="*/ 3175 h 2"/>
              <a:gd name="T38" fmla="*/ 3175 w 2"/>
              <a:gd name="T39" fmla="*/ 3175 h 2"/>
              <a:gd name="T40" fmla="*/ 3175 w 2"/>
              <a:gd name="T41" fmla="*/ 3175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2" y="2"/>
                </a:moveTo>
                <a:lnTo>
                  <a:pt x="2" y="2"/>
                </a:lnTo>
                <a:lnTo>
                  <a:pt x="2" y="0"/>
                </a:lnTo>
                <a:lnTo>
                  <a:pt x="2" y="2"/>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0" name="Freeform 658"/>
          <p:cNvSpPr>
            <a:spLocks/>
          </p:cNvSpPr>
          <p:nvPr/>
        </p:nvSpPr>
        <p:spPr bwMode="auto">
          <a:xfrm>
            <a:off x="2145676" y="5887142"/>
            <a:ext cx="1596" cy="3190"/>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3175 h 2"/>
              <a:gd name="T12" fmla="*/ 0 w 2"/>
              <a:gd name="T13" fmla="*/ 3175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1588 w 2"/>
              <a:gd name="T27" fmla="*/ 3175 h 2"/>
              <a:gd name="T28" fmla="*/ 1588 w 2"/>
              <a:gd name="T29" fmla="*/ 3175 h 2"/>
              <a:gd name="T30" fmla="*/ 1588 w 2"/>
              <a:gd name="T31" fmla="*/ 3175 h 2"/>
              <a:gd name="T32" fmla="*/ 1588 w 2"/>
              <a:gd name="T33" fmla="*/ 3175 h 2"/>
              <a:gd name="T34" fmla="*/ 1588 w 2"/>
              <a:gd name="T35" fmla="*/ 3175 h 2"/>
              <a:gd name="T36" fmla="*/ 1588 w 2"/>
              <a:gd name="T37" fmla="*/ 3175 h 2"/>
              <a:gd name="T38" fmla="*/ 1588 w 2"/>
              <a:gd name="T39" fmla="*/ 3175 h 2"/>
              <a:gd name="T40" fmla="*/ 1588 w 2"/>
              <a:gd name="T41" fmla="*/ 3175 h 2"/>
              <a:gd name="T42" fmla="*/ 1588 w 2"/>
              <a:gd name="T43" fmla="*/ 3175 h 2"/>
              <a:gd name="T44" fmla="*/ 1588 w 2"/>
              <a:gd name="T45" fmla="*/ 0 h 2"/>
              <a:gd name="T46" fmla="*/ 0 w 2"/>
              <a:gd name="T47" fmla="*/ 0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0" y="0"/>
                </a:moveTo>
                <a:lnTo>
                  <a:pt x="0" y="0"/>
                </a:lnTo>
                <a:lnTo>
                  <a:pt x="0" y="2"/>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1" name="Freeform 659"/>
          <p:cNvSpPr>
            <a:spLocks/>
          </p:cNvSpPr>
          <p:nvPr/>
        </p:nvSpPr>
        <p:spPr bwMode="auto">
          <a:xfrm>
            <a:off x="2147271" y="5883952"/>
            <a:ext cx="3190" cy="3190"/>
          </a:xfrm>
          <a:custGeom>
            <a:avLst/>
            <a:gdLst>
              <a:gd name="T0" fmla="*/ 3175 w 2"/>
              <a:gd name="T1" fmla="*/ 3175 h 2"/>
              <a:gd name="T2" fmla="*/ 3175 w 2"/>
              <a:gd name="T3" fmla="*/ 3175 h 2"/>
              <a:gd name="T4" fmla="*/ 3175 w 2"/>
              <a:gd name="T5" fmla="*/ 3175 h 2"/>
              <a:gd name="T6" fmla="*/ 3175 w 2"/>
              <a:gd name="T7" fmla="*/ 3175 h 2"/>
              <a:gd name="T8" fmla="*/ 3175 w 2"/>
              <a:gd name="T9" fmla="*/ 3175 h 2"/>
              <a:gd name="T10" fmla="*/ 3175 w 2"/>
              <a:gd name="T11" fmla="*/ 3175 h 2"/>
              <a:gd name="T12" fmla="*/ 3175 w 2"/>
              <a:gd name="T13" fmla="*/ 3175 h 2"/>
              <a:gd name="T14" fmla="*/ 3175 w 2"/>
              <a:gd name="T15" fmla="*/ 3175 h 2"/>
              <a:gd name="T16" fmla="*/ 3175 w 2"/>
              <a:gd name="T17" fmla="*/ 0 h 2"/>
              <a:gd name="T18" fmla="*/ 3175 w 2"/>
              <a:gd name="T19" fmla="*/ 0 h 2"/>
              <a:gd name="T20" fmla="*/ 3175 w 2"/>
              <a:gd name="T21" fmla="*/ 0 h 2"/>
              <a:gd name="T22" fmla="*/ 3175 w 2"/>
              <a:gd name="T23" fmla="*/ 0 h 2"/>
              <a:gd name="T24" fmla="*/ 0 w 2"/>
              <a:gd name="T25" fmla="*/ 3175 h 2"/>
              <a:gd name="T26" fmla="*/ 0 w 2"/>
              <a:gd name="T27" fmla="*/ 3175 h 2"/>
              <a:gd name="T28" fmla="*/ 0 w 2"/>
              <a:gd name="T29" fmla="*/ 3175 h 2"/>
              <a:gd name="T30" fmla="*/ 3175 w 2"/>
              <a:gd name="T31" fmla="*/ 3175 h 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2">
                <a:moveTo>
                  <a:pt x="2" y="2"/>
                </a:moveTo>
                <a:lnTo>
                  <a:pt x="2" y="2"/>
                </a:lnTo>
                <a:lnTo>
                  <a:pt x="2" y="0"/>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2" name="Freeform 660"/>
          <p:cNvSpPr>
            <a:spLocks/>
          </p:cNvSpPr>
          <p:nvPr/>
        </p:nvSpPr>
        <p:spPr bwMode="auto">
          <a:xfrm>
            <a:off x="2164818" y="5958926"/>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Lst>
            <a:ahLst/>
            <a:cxnLst>
              <a:cxn ang="T0">
                <a:pos x="0" y="0"/>
              </a:cxn>
              <a:cxn ang="T1">
                <a:pos x="0" y="0"/>
              </a:cxn>
              <a:cxn ang="T2">
                <a:pos x="0" y="0"/>
              </a:cxn>
              <a:cxn ang="T3">
                <a:pos x="0" y="0"/>
              </a:cxn>
              <a:cxn ang="T4">
                <a:pos x="0" y="0"/>
              </a:cxn>
              <a:cxn ang="T5">
                <a:pos x="0" y="0"/>
              </a:cxn>
              <a:cxn ang="T6">
                <a:pos x="0" y="0"/>
              </a:cxn>
              <a:cxn ang="T7">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3" name="Freeform 661"/>
          <p:cNvSpPr>
            <a:spLocks/>
          </p:cNvSpPr>
          <p:nvPr/>
        </p:nvSpPr>
        <p:spPr bwMode="auto">
          <a:xfrm>
            <a:off x="2177580" y="5971687"/>
            <a:ext cx="0" cy="3190"/>
          </a:xfrm>
          <a:custGeom>
            <a:avLst/>
            <a:gdLst>
              <a:gd name="T0" fmla="*/ 0 h 2"/>
              <a:gd name="T1" fmla="*/ 0 h 2"/>
              <a:gd name="T2" fmla="*/ 0 h 2"/>
              <a:gd name="T3" fmla="*/ 3175 h 2"/>
              <a:gd name="T4" fmla="*/ 0 h 2"/>
              <a:gd name="T5" fmla="*/ 0 h 2"/>
              <a:gd name="T6" fmla="*/ 0 h 2"/>
              <a:gd name="T7" fmla="*/ 0 h 2"/>
              <a:gd name="T8" fmla="*/ 0 h 2"/>
              <a:gd name="T9" fmla="*/ 0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0"/>
                </a:moveTo>
                <a:lnTo>
                  <a:pt x="0" y="0"/>
                </a:ln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4" name="Freeform 662"/>
          <p:cNvSpPr>
            <a:spLocks/>
          </p:cNvSpPr>
          <p:nvPr/>
        </p:nvSpPr>
        <p:spPr bwMode="auto">
          <a:xfrm>
            <a:off x="2177580" y="5971687"/>
            <a:ext cx="3190" cy="3190"/>
          </a:xfrm>
          <a:custGeom>
            <a:avLst/>
            <a:gdLst>
              <a:gd name="T0" fmla="*/ 0 w 2"/>
              <a:gd name="T1" fmla="*/ 0 h 2"/>
              <a:gd name="T2" fmla="*/ 0 w 2"/>
              <a:gd name="T3" fmla="*/ 0 h 2"/>
              <a:gd name="T4" fmla="*/ 0 w 2"/>
              <a:gd name="T5" fmla="*/ 3175 h 2"/>
              <a:gd name="T6" fmla="*/ 0 w 2"/>
              <a:gd name="T7" fmla="*/ 3175 h 2"/>
              <a:gd name="T8" fmla="*/ 0 w 2"/>
              <a:gd name="T9" fmla="*/ 3175 h 2"/>
              <a:gd name="T10" fmla="*/ 0 w 2"/>
              <a:gd name="T11" fmla="*/ 3175 h 2"/>
              <a:gd name="T12" fmla="*/ 3175 w 2"/>
              <a:gd name="T13" fmla="*/ 3175 h 2"/>
              <a:gd name="T14" fmla="*/ 0 w 2"/>
              <a:gd name="T15" fmla="*/ 0 h 2"/>
              <a:gd name="T16" fmla="*/ 0 w 2"/>
              <a:gd name="T17" fmla="*/ 0 h 2"/>
              <a:gd name="T18" fmla="*/ 0 w 2"/>
              <a:gd name="T19" fmla="*/ 0 h 2"/>
              <a:gd name="T20" fmla="*/ 0 w 2"/>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2">
                <a:moveTo>
                  <a:pt x="0" y="0"/>
                </a:moveTo>
                <a:lnTo>
                  <a:pt x="0" y="0"/>
                </a:lnTo>
                <a:lnTo>
                  <a:pt x="0" y="2"/>
                </a:lnTo>
                <a:lnTo>
                  <a:pt x="2"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5" name="Freeform 663"/>
          <p:cNvSpPr>
            <a:spLocks/>
          </p:cNvSpPr>
          <p:nvPr/>
        </p:nvSpPr>
        <p:spPr bwMode="auto">
          <a:xfrm>
            <a:off x="2164818" y="5950950"/>
            <a:ext cx="0" cy="3190"/>
          </a:xfrm>
          <a:custGeom>
            <a:avLst/>
            <a:gdLst>
              <a:gd name="T0" fmla="*/ 0 h 2"/>
              <a:gd name="T1" fmla="*/ 3175 h 2"/>
              <a:gd name="T2" fmla="*/ 0 h 2"/>
              <a:gd name="T3" fmla="*/ 0 h 2"/>
              <a:gd name="T4" fmla="*/ 0 h 2"/>
              <a:gd name="T5" fmla="*/ 0 h 2"/>
              <a:gd name="T6" fmla="*/ 0 h 2"/>
              <a:gd name="T7" fmla="*/ 0 h 2"/>
              <a:gd name="T8" fmla="*/ 0 h 2"/>
              <a:gd name="T9" fmla="*/ 0 h 2"/>
              <a:gd name="T10" fmla="*/ 0 h 2"/>
              <a:gd name="T11" fmla="*/ 0 h 2"/>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2">
                <a:pos x="0" y="T0"/>
              </a:cxn>
              <a:cxn ang="T13">
                <a:pos x="0" y="T1"/>
              </a:cxn>
              <a:cxn ang="T14">
                <a:pos x="0" y="T2"/>
              </a:cxn>
              <a:cxn ang="T15">
                <a:pos x="0" y="T3"/>
              </a:cxn>
              <a:cxn ang="T16">
                <a:pos x="0" y="T4"/>
              </a:cxn>
              <a:cxn ang="T17">
                <a:pos x="0" y="T5"/>
              </a:cxn>
              <a:cxn ang="T18">
                <a:pos x="0" y="T6"/>
              </a:cxn>
              <a:cxn ang="T19">
                <a:pos x="0" y="T7"/>
              </a:cxn>
              <a:cxn ang="T20">
                <a:pos x="0" y="T8"/>
              </a:cxn>
              <a:cxn ang="T21">
                <a:pos x="0" y="T9"/>
              </a:cxn>
              <a:cxn ang="T22">
                <a:pos x="0" y="T10"/>
              </a:cxn>
              <a:cxn ang="T23">
                <a:pos x="0" y="T11"/>
              </a:cxn>
            </a:cxnLst>
            <a:rect l="0" t="0" r="r" b="b"/>
            <a:pathLst>
              <a:path h="2">
                <a:moveTo>
                  <a:pt x="0" y="0"/>
                </a:move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6" name="Freeform 664"/>
          <p:cNvSpPr>
            <a:spLocks/>
          </p:cNvSpPr>
          <p:nvPr/>
        </p:nvSpPr>
        <p:spPr bwMode="auto">
          <a:xfrm>
            <a:off x="2153651" y="594456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7" name="Freeform 665"/>
          <p:cNvSpPr>
            <a:spLocks/>
          </p:cNvSpPr>
          <p:nvPr/>
        </p:nvSpPr>
        <p:spPr bwMode="auto">
          <a:xfrm>
            <a:off x="2147271" y="5933402"/>
            <a:ext cx="0" cy="3190"/>
          </a:xfrm>
          <a:custGeom>
            <a:avLst/>
            <a:gdLst>
              <a:gd name="T0" fmla="*/ 3175 h 2"/>
              <a:gd name="T1" fmla="*/ 3175 h 2"/>
              <a:gd name="T2" fmla="*/ 3175 h 2"/>
              <a:gd name="T3" fmla="*/ 3175 h 2"/>
              <a:gd name="T4" fmla="*/ 0 h 2"/>
              <a:gd name="T5" fmla="*/ 0 h 2"/>
              <a:gd name="T6" fmla="*/ 3175 h 2"/>
              <a:gd name="T7" fmla="*/ 3175 h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0" y="T0"/>
              </a:cxn>
              <a:cxn ang="T9">
                <a:pos x="0" y="T1"/>
              </a:cxn>
              <a:cxn ang="T10">
                <a:pos x="0" y="T2"/>
              </a:cxn>
              <a:cxn ang="T11">
                <a:pos x="0" y="T3"/>
              </a:cxn>
              <a:cxn ang="T12">
                <a:pos x="0" y="T4"/>
              </a:cxn>
              <a:cxn ang="T13">
                <a:pos x="0" y="T5"/>
              </a:cxn>
              <a:cxn ang="T14">
                <a:pos x="0" y="T6"/>
              </a:cxn>
              <a:cxn ang="T15">
                <a:pos x="0" y="T7"/>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8" name="Freeform 666"/>
          <p:cNvSpPr>
            <a:spLocks/>
          </p:cNvSpPr>
          <p:nvPr/>
        </p:nvSpPr>
        <p:spPr bwMode="auto">
          <a:xfrm>
            <a:off x="2142484" y="5933402"/>
            <a:ext cx="3190" cy="3190"/>
          </a:xfrm>
          <a:custGeom>
            <a:avLst/>
            <a:gdLst>
              <a:gd name="T0" fmla="*/ 3175 w 2"/>
              <a:gd name="T1" fmla="*/ 0 h 2"/>
              <a:gd name="T2" fmla="*/ 3175 w 2"/>
              <a:gd name="T3" fmla="*/ 0 h 2"/>
              <a:gd name="T4" fmla="*/ 0 w 2"/>
              <a:gd name="T5" fmla="*/ 0 h 2"/>
              <a:gd name="T6" fmla="*/ 0 w 2"/>
              <a:gd name="T7" fmla="*/ 0 h 2"/>
              <a:gd name="T8" fmla="*/ 0 w 2"/>
              <a:gd name="T9" fmla="*/ 0 h 2"/>
              <a:gd name="T10" fmla="*/ 0 w 2"/>
              <a:gd name="T11" fmla="*/ 0 h 2"/>
              <a:gd name="T12" fmla="*/ 0 w 2"/>
              <a:gd name="T13" fmla="*/ 0 h 2"/>
              <a:gd name="T14" fmla="*/ 0 w 2"/>
              <a:gd name="T15" fmla="*/ 3175 h 2"/>
              <a:gd name="T16" fmla="*/ 0 w 2"/>
              <a:gd name="T17" fmla="*/ 3175 h 2"/>
              <a:gd name="T18" fmla="*/ 0 w 2"/>
              <a:gd name="T19" fmla="*/ 3175 h 2"/>
              <a:gd name="T20" fmla="*/ 0 w 2"/>
              <a:gd name="T21" fmla="*/ 3175 h 2"/>
              <a:gd name="T22" fmla="*/ 0 w 2"/>
              <a:gd name="T23" fmla="*/ 3175 h 2"/>
              <a:gd name="T24" fmla="*/ 0 w 2"/>
              <a:gd name="T25" fmla="*/ 3175 h 2"/>
              <a:gd name="T26" fmla="*/ 3175 w 2"/>
              <a:gd name="T27" fmla="*/ 3175 h 2"/>
              <a:gd name="T28" fmla="*/ 3175 w 2"/>
              <a:gd name="T29" fmla="*/ 0 h 2"/>
              <a:gd name="T30" fmla="*/ 3175 w 2"/>
              <a:gd name="T31" fmla="*/ 0 h 2"/>
              <a:gd name="T32" fmla="*/ 3175 w 2"/>
              <a:gd name="T33" fmla="*/ 0 h 2"/>
              <a:gd name="T34" fmla="*/ 3175 w 2"/>
              <a:gd name="T35" fmla="*/ 0 h 2"/>
              <a:gd name="T36" fmla="*/ 3175 w 2"/>
              <a:gd name="T37" fmla="*/ 0 h 2"/>
              <a:gd name="T38" fmla="*/ 3175 w 2"/>
              <a:gd name="T39" fmla="*/ 0 h 2"/>
              <a:gd name="T40" fmla="*/ 3175 w 2"/>
              <a:gd name="T41" fmla="*/ 0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2" y="0"/>
                </a:moveTo>
                <a:lnTo>
                  <a:pt x="2" y="0"/>
                </a:lnTo>
                <a:lnTo>
                  <a:pt x="0" y="0"/>
                </a:lnTo>
                <a:lnTo>
                  <a:pt x="0" y="2"/>
                </a:lnTo>
                <a:lnTo>
                  <a:pt x="2"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09" name="Freeform 667"/>
          <p:cNvSpPr>
            <a:spLocks/>
          </p:cNvSpPr>
          <p:nvPr/>
        </p:nvSpPr>
        <p:spPr bwMode="auto">
          <a:xfrm>
            <a:off x="2145676" y="5922236"/>
            <a:ext cx="1596" cy="4786"/>
          </a:xfrm>
          <a:custGeom>
            <a:avLst/>
            <a:gdLst>
              <a:gd name="T0" fmla="*/ 1588 w 2"/>
              <a:gd name="T1" fmla="*/ 2381 h 4"/>
              <a:gd name="T2" fmla="*/ 1588 w 2"/>
              <a:gd name="T3" fmla="*/ 4762 h 4"/>
              <a:gd name="T4" fmla="*/ 1588 w 2"/>
              <a:gd name="T5" fmla="*/ 4762 h 4"/>
              <a:gd name="T6" fmla="*/ 1588 w 2"/>
              <a:gd name="T7" fmla="*/ 4762 h 4"/>
              <a:gd name="T8" fmla="*/ 1588 w 2"/>
              <a:gd name="T9" fmla="*/ 4762 h 4"/>
              <a:gd name="T10" fmla="*/ 1588 w 2"/>
              <a:gd name="T11" fmla="*/ 4762 h 4"/>
              <a:gd name="T12" fmla="*/ 1588 w 2"/>
              <a:gd name="T13" fmla="*/ 2381 h 4"/>
              <a:gd name="T14" fmla="*/ 1588 w 2"/>
              <a:gd name="T15" fmla="*/ 2381 h 4"/>
              <a:gd name="T16" fmla="*/ 1588 w 2"/>
              <a:gd name="T17" fmla="*/ 0 h 4"/>
              <a:gd name="T18" fmla="*/ 1588 w 2"/>
              <a:gd name="T19" fmla="*/ 0 h 4"/>
              <a:gd name="T20" fmla="*/ 1588 w 2"/>
              <a:gd name="T21" fmla="*/ 0 h 4"/>
              <a:gd name="T22" fmla="*/ 0 w 2"/>
              <a:gd name="T23" fmla="*/ 2381 h 4"/>
              <a:gd name="T24" fmla="*/ 0 w 2"/>
              <a:gd name="T25" fmla="*/ 2381 h 4"/>
              <a:gd name="T26" fmla="*/ 1588 w 2"/>
              <a:gd name="T27" fmla="*/ 2381 h 4"/>
              <a:gd name="T28" fmla="*/ 1588 w 2"/>
              <a:gd name="T29" fmla="*/ 2381 h 4"/>
              <a:gd name="T30" fmla="*/ 1588 w 2"/>
              <a:gd name="T31" fmla="*/ 2381 h 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 h="4">
                <a:moveTo>
                  <a:pt x="2" y="2"/>
                </a:moveTo>
                <a:lnTo>
                  <a:pt x="2" y="4"/>
                </a:lnTo>
                <a:lnTo>
                  <a:pt x="2" y="2"/>
                </a:lnTo>
                <a:lnTo>
                  <a:pt x="2" y="0"/>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0" name="Freeform 668"/>
          <p:cNvSpPr>
            <a:spLocks/>
          </p:cNvSpPr>
          <p:nvPr/>
        </p:nvSpPr>
        <p:spPr bwMode="auto">
          <a:xfrm>
            <a:off x="2139294" y="5933402"/>
            <a:ext cx="0" cy="6381"/>
          </a:xfrm>
          <a:custGeom>
            <a:avLst/>
            <a:gdLst>
              <a:gd name="T0" fmla="*/ 6350 h 4"/>
              <a:gd name="T1" fmla="*/ 3175 h 4"/>
              <a:gd name="T2" fmla="*/ 3175 h 4"/>
              <a:gd name="T3" fmla="*/ 3175 h 4"/>
              <a:gd name="T4" fmla="*/ 3175 h 4"/>
              <a:gd name="T5" fmla="*/ 3175 h 4"/>
              <a:gd name="T6" fmla="*/ 0 h 4"/>
              <a:gd name="T7" fmla="*/ 0 h 4"/>
              <a:gd name="T8" fmla="*/ 3175 h 4"/>
              <a:gd name="T9" fmla="*/ 3175 h 4"/>
              <a:gd name="T10" fmla="*/ 3175 h 4"/>
              <a:gd name="T11" fmla="*/ 3175 h 4"/>
              <a:gd name="T12" fmla="*/ 3175 h 4"/>
              <a:gd name="T13" fmla="*/ 6350 h 4"/>
              <a:gd name="T14" fmla="*/ 6350 h 4"/>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0" y="T0"/>
              </a:cxn>
              <a:cxn ang="T16">
                <a:pos x="0" y="T1"/>
              </a:cxn>
              <a:cxn ang="T17">
                <a:pos x="0" y="T2"/>
              </a:cxn>
              <a:cxn ang="T18">
                <a:pos x="0" y="T3"/>
              </a:cxn>
              <a:cxn ang="T19">
                <a:pos x="0" y="T4"/>
              </a:cxn>
              <a:cxn ang="T20">
                <a:pos x="0" y="T5"/>
              </a:cxn>
              <a:cxn ang="T21">
                <a:pos x="0" y="T6"/>
              </a:cxn>
              <a:cxn ang="T22">
                <a:pos x="0" y="T7"/>
              </a:cxn>
              <a:cxn ang="T23">
                <a:pos x="0" y="T8"/>
              </a:cxn>
              <a:cxn ang="T24">
                <a:pos x="0" y="T9"/>
              </a:cxn>
              <a:cxn ang="T25">
                <a:pos x="0" y="T10"/>
              </a:cxn>
              <a:cxn ang="T26">
                <a:pos x="0" y="T11"/>
              </a:cxn>
              <a:cxn ang="T27">
                <a:pos x="0" y="T12"/>
              </a:cxn>
              <a:cxn ang="T28">
                <a:pos x="0" y="T13"/>
              </a:cxn>
              <a:cxn ang="T29">
                <a:pos x="0" y="T14"/>
              </a:cxn>
            </a:cxnLst>
            <a:rect l="0" t="0" r="r" b="b"/>
            <a:pathLst>
              <a:path h="4">
                <a:moveTo>
                  <a:pt x="0" y="4"/>
                </a:moveTo>
                <a:lnTo>
                  <a:pt x="0" y="2"/>
                </a:lnTo>
                <a:lnTo>
                  <a:pt x="0" y="0"/>
                </a:lnTo>
                <a:lnTo>
                  <a:pt x="0" y="2"/>
                </a:lnTo>
                <a:lnTo>
                  <a:pt x="0" y="4"/>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1" name="Freeform 669"/>
          <p:cNvSpPr>
            <a:spLocks/>
          </p:cNvSpPr>
          <p:nvPr/>
        </p:nvSpPr>
        <p:spPr bwMode="auto">
          <a:xfrm>
            <a:off x="2129723" y="5933402"/>
            <a:ext cx="0" cy="3190"/>
          </a:xfrm>
          <a:custGeom>
            <a:avLst/>
            <a:gdLst>
              <a:gd name="T0" fmla="*/ 3175 h 2"/>
              <a:gd name="T1" fmla="*/ 3175 h 2"/>
              <a:gd name="T2" fmla="*/ 3175 h 2"/>
              <a:gd name="T3" fmla="*/ 3175 h 2"/>
              <a:gd name="T4" fmla="*/ 3175 h 2"/>
              <a:gd name="T5" fmla="*/ 3175 h 2"/>
              <a:gd name="T6" fmla="*/ 0 h 2"/>
              <a:gd name="T7" fmla="*/ 0 h 2"/>
              <a:gd name="T8" fmla="*/ 3175 h 2"/>
              <a:gd name="T9" fmla="*/ 0 60000 65536"/>
              <a:gd name="T10" fmla="*/ 0 60000 65536"/>
              <a:gd name="T11" fmla="*/ 0 60000 65536"/>
              <a:gd name="T12" fmla="*/ 0 60000 65536"/>
              <a:gd name="T13" fmla="*/ 0 60000 65536"/>
              <a:gd name="T14" fmla="*/ 0 60000 65536"/>
              <a:gd name="T15" fmla="*/ 0 60000 65536"/>
              <a:gd name="T16" fmla="*/ 0 60000 65536"/>
              <a:gd name="T17" fmla="*/ 0 60000 65536"/>
            </a:gdLst>
            <a:ahLst/>
            <a:cxnLst>
              <a:cxn ang="T9">
                <a:pos x="0" y="T0"/>
              </a:cxn>
              <a:cxn ang="T10">
                <a:pos x="0" y="T1"/>
              </a:cxn>
              <a:cxn ang="T11">
                <a:pos x="0" y="T2"/>
              </a:cxn>
              <a:cxn ang="T12">
                <a:pos x="0" y="T3"/>
              </a:cxn>
              <a:cxn ang="T13">
                <a:pos x="0" y="T4"/>
              </a:cxn>
              <a:cxn ang="T14">
                <a:pos x="0" y="T5"/>
              </a:cxn>
              <a:cxn ang="T15">
                <a:pos x="0" y="T6"/>
              </a:cxn>
              <a:cxn ang="T16">
                <a:pos x="0" y="T7"/>
              </a:cxn>
              <a:cxn ang="T17">
                <a:pos x="0" y="T8"/>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2" name="Freeform 670"/>
          <p:cNvSpPr>
            <a:spLocks/>
          </p:cNvSpPr>
          <p:nvPr/>
        </p:nvSpPr>
        <p:spPr bwMode="auto">
          <a:xfrm>
            <a:off x="2128129" y="592542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3" name="Freeform 671"/>
          <p:cNvSpPr>
            <a:spLocks/>
          </p:cNvSpPr>
          <p:nvPr/>
        </p:nvSpPr>
        <p:spPr bwMode="auto">
          <a:xfrm>
            <a:off x="2129723" y="5922236"/>
            <a:ext cx="3190" cy="0"/>
          </a:xfrm>
          <a:custGeom>
            <a:avLst/>
            <a:gdLst>
              <a:gd name="T0" fmla="*/ 0 w 2"/>
              <a:gd name="T1" fmla="*/ 0 w 2"/>
              <a:gd name="T2" fmla="*/ 0 w 2"/>
              <a:gd name="T3" fmla="*/ 0 w 2"/>
              <a:gd name="T4" fmla="*/ 0 w 2"/>
              <a:gd name="T5" fmla="*/ 0 w 2"/>
              <a:gd name="T6" fmla="*/ 0 w 2"/>
              <a:gd name="T7" fmla="*/ 0 w 2"/>
              <a:gd name="T8" fmla="*/ 0 w 2"/>
              <a:gd name="T9" fmla="*/ 3175 w 2"/>
              <a:gd name="T10" fmla="*/ 3175 w 2"/>
              <a:gd name="T11" fmla="*/ 3175 w 2"/>
              <a:gd name="T12" fmla="*/ 0 w 2"/>
              <a:gd name="T13" fmla="*/ 0 w 2"/>
              <a:gd name="T14" fmla="*/ 0 w 2"/>
              <a:gd name="T15" fmla="*/ 0 w 2"/>
              <a:gd name="T16" fmla="*/ 0 w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T0" y="0"/>
              </a:cxn>
              <a:cxn ang="T18">
                <a:pos x="T1" y="0"/>
              </a:cxn>
              <a:cxn ang="T19">
                <a:pos x="T2" y="0"/>
              </a:cxn>
              <a:cxn ang="T20">
                <a:pos x="T3" y="0"/>
              </a:cxn>
              <a:cxn ang="T21">
                <a:pos x="T4" y="0"/>
              </a:cxn>
              <a:cxn ang="T22">
                <a:pos x="T5" y="0"/>
              </a:cxn>
              <a:cxn ang="T23">
                <a:pos x="T6" y="0"/>
              </a:cxn>
              <a:cxn ang="T24">
                <a:pos x="T7" y="0"/>
              </a:cxn>
              <a:cxn ang="T25">
                <a:pos x="T8" y="0"/>
              </a:cxn>
              <a:cxn ang="T26">
                <a:pos x="T9" y="0"/>
              </a:cxn>
              <a:cxn ang="T27">
                <a:pos x="T10" y="0"/>
              </a:cxn>
              <a:cxn ang="T28">
                <a:pos x="T11" y="0"/>
              </a:cxn>
              <a:cxn ang="T29">
                <a:pos x="T12" y="0"/>
              </a:cxn>
              <a:cxn ang="T30">
                <a:pos x="T13" y="0"/>
              </a:cxn>
              <a:cxn ang="T31">
                <a:pos x="T14" y="0"/>
              </a:cxn>
              <a:cxn ang="T32">
                <a:pos x="T15" y="0"/>
              </a:cxn>
              <a:cxn ang="T33">
                <a:pos x="T16"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4" name="Freeform 672"/>
          <p:cNvSpPr>
            <a:spLocks/>
          </p:cNvSpPr>
          <p:nvPr/>
        </p:nvSpPr>
        <p:spPr bwMode="auto">
          <a:xfrm>
            <a:off x="2129723" y="5919046"/>
            <a:ext cx="3190" cy="3190"/>
          </a:xfrm>
          <a:custGeom>
            <a:avLst/>
            <a:gdLst>
              <a:gd name="T0" fmla="*/ 0 w 2"/>
              <a:gd name="T1" fmla="*/ 0 h 2"/>
              <a:gd name="T2" fmla="*/ 0 w 2"/>
              <a:gd name="T3" fmla="*/ 0 h 2"/>
              <a:gd name="T4" fmla="*/ 3175 w 2"/>
              <a:gd name="T5" fmla="*/ 3175 h 2"/>
              <a:gd name="T6" fmla="*/ 3175 w 2"/>
              <a:gd name="T7" fmla="*/ 0 h 2"/>
              <a:gd name="T8" fmla="*/ 3175 w 2"/>
              <a:gd name="T9" fmla="*/ 0 h 2"/>
              <a:gd name="T10" fmla="*/ 3175 w 2"/>
              <a:gd name="T11" fmla="*/ 0 h 2"/>
              <a:gd name="T12" fmla="*/ 3175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2">
                <a:moveTo>
                  <a:pt x="0" y="0"/>
                </a:moveTo>
                <a:lnTo>
                  <a:pt x="0" y="0"/>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5" name="Freeform 673"/>
          <p:cNvSpPr>
            <a:spLocks/>
          </p:cNvSpPr>
          <p:nvPr/>
        </p:nvSpPr>
        <p:spPr bwMode="auto">
          <a:xfrm>
            <a:off x="2136104" y="5898308"/>
            <a:ext cx="3190" cy="3190"/>
          </a:xfrm>
          <a:custGeom>
            <a:avLst/>
            <a:gdLst>
              <a:gd name="T0" fmla="*/ 0 w 2"/>
              <a:gd name="T1" fmla="*/ 3175 h 2"/>
              <a:gd name="T2" fmla="*/ 0 w 2"/>
              <a:gd name="T3" fmla="*/ 3175 h 2"/>
              <a:gd name="T4" fmla="*/ 0 w 2"/>
              <a:gd name="T5" fmla="*/ 3175 h 2"/>
              <a:gd name="T6" fmla="*/ 0 w 2"/>
              <a:gd name="T7" fmla="*/ 3175 h 2"/>
              <a:gd name="T8" fmla="*/ 3175 w 2"/>
              <a:gd name="T9" fmla="*/ 3175 h 2"/>
              <a:gd name="T10" fmla="*/ 3175 w 2"/>
              <a:gd name="T11" fmla="*/ 3175 h 2"/>
              <a:gd name="T12" fmla="*/ 3175 w 2"/>
              <a:gd name="T13" fmla="*/ 3175 h 2"/>
              <a:gd name="T14" fmla="*/ 3175 w 2"/>
              <a:gd name="T15" fmla="*/ 3175 h 2"/>
              <a:gd name="T16" fmla="*/ 3175 w 2"/>
              <a:gd name="T17" fmla="*/ 3175 h 2"/>
              <a:gd name="T18" fmla="*/ 3175 w 2"/>
              <a:gd name="T19" fmla="*/ 0 h 2"/>
              <a:gd name="T20" fmla="*/ 0 w 2"/>
              <a:gd name="T21" fmla="*/ 0 h 2"/>
              <a:gd name="T22" fmla="*/ 0 w 2"/>
              <a:gd name="T23" fmla="*/ 0 h 2"/>
              <a:gd name="T24" fmla="*/ 0 w 2"/>
              <a:gd name="T25" fmla="*/ 0 h 2"/>
              <a:gd name="T26" fmla="*/ 0 w 2"/>
              <a:gd name="T27" fmla="*/ 3175 h 2"/>
              <a:gd name="T28" fmla="*/ 0 w 2"/>
              <a:gd name="T29" fmla="*/ 3175 h 2"/>
              <a:gd name="T30" fmla="*/ 0 w 2"/>
              <a:gd name="T31" fmla="*/ 3175 h 2"/>
              <a:gd name="T32" fmla="*/ 0 w 2"/>
              <a:gd name="T33" fmla="*/ 3175 h 2"/>
              <a:gd name="T34" fmla="*/ 0 w 2"/>
              <a:gd name="T35" fmla="*/ 3175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2"/>
                </a:moveTo>
                <a:lnTo>
                  <a:pt x="0" y="2"/>
                </a:lnTo>
                <a:lnTo>
                  <a:pt x="2" y="2"/>
                </a:lnTo>
                <a:lnTo>
                  <a:pt x="2" y="0"/>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6" name="Freeform 674"/>
          <p:cNvSpPr>
            <a:spLocks/>
          </p:cNvSpPr>
          <p:nvPr/>
        </p:nvSpPr>
        <p:spPr bwMode="auto">
          <a:xfrm>
            <a:off x="2132914" y="5901498"/>
            <a:ext cx="0" cy="3190"/>
          </a:xfrm>
          <a:custGeom>
            <a:avLst/>
            <a:gdLst>
              <a:gd name="T0" fmla="*/ 3175 h 2"/>
              <a:gd name="T1" fmla="*/ 3175 h 2"/>
              <a:gd name="T2" fmla="*/ 3175 h 2"/>
              <a:gd name="T3" fmla="*/ 0 h 2"/>
              <a:gd name="T4" fmla="*/ 0 h 2"/>
              <a:gd name="T5" fmla="*/ 3175 h 2"/>
              <a:gd name="T6" fmla="*/ 3175 h 2"/>
              <a:gd name="T7" fmla="*/ 0 60000 65536"/>
              <a:gd name="T8" fmla="*/ 0 60000 65536"/>
              <a:gd name="T9" fmla="*/ 0 60000 65536"/>
              <a:gd name="T10" fmla="*/ 0 60000 65536"/>
              <a:gd name="T11" fmla="*/ 0 60000 65536"/>
              <a:gd name="T12" fmla="*/ 0 60000 65536"/>
              <a:gd name="T13" fmla="*/ 0 60000 65536"/>
            </a:gdLst>
            <a:ahLst/>
            <a:cxnLst>
              <a:cxn ang="T7">
                <a:pos x="0" y="T0"/>
              </a:cxn>
              <a:cxn ang="T8">
                <a:pos x="0" y="T1"/>
              </a:cxn>
              <a:cxn ang="T9">
                <a:pos x="0" y="T2"/>
              </a:cxn>
              <a:cxn ang="T10">
                <a:pos x="0" y="T3"/>
              </a:cxn>
              <a:cxn ang="T11">
                <a:pos x="0" y="T4"/>
              </a:cxn>
              <a:cxn ang="T12">
                <a:pos x="0" y="T5"/>
              </a:cxn>
              <a:cxn ang="T13">
                <a:pos x="0" y="T6"/>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7" name="Freeform 675"/>
          <p:cNvSpPr>
            <a:spLocks/>
          </p:cNvSpPr>
          <p:nvPr/>
        </p:nvSpPr>
        <p:spPr bwMode="auto">
          <a:xfrm>
            <a:off x="2129723" y="5904689"/>
            <a:ext cx="3190" cy="0"/>
          </a:xfrm>
          <a:custGeom>
            <a:avLst/>
            <a:gdLst>
              <a:gd name="T0" fmla="*/ 0 w 2"/>
              <a:gd name="T1" fmla="*/ 0 w 2"/>
              <a:gd name="T2" fmla="*/ 0 w 2"/>
              <a:gd name="T3" fmla="*/ 3175 w 2"/>
              <a:gd name="T4" fmla="*/ 3175 w 2"/>
              <a:gd name="T5" fmla="*/ 3175 w 2"/>
              <a:gd name="T6" fmla="*/ 0 w 2"/>
              <a:gd name="T7" fmla="*/ 0 w 2"/>
              <a:gd name="T8" fmla="*/ 0 60000 65536"/>
              <a:gd name="T9" fmla="*/ 0 60000 65536"/>
              <a:gd name="T10" fmla="*/ 0 60000 65536"/>
              <a:gd name="T11" fmla="*/ 0 60000 65536"/>
              <a:gd name="T12" fmla="*/ 0 60000 65536"/>
              <a:gd name="T13" fmla="*/ 0 60000 65536"/>
              <a:gd name="T14" fmla="*/ 0 60000 65536"/>
              <a:gd name="T15" fmla="*/ 0 60000 65536"/>
            </a:gdLst>
            <a:ahLst/>
            <a:cxnLst>
              <a:cxn ang="T8">
                <a:pos x="T0" y="0"/>
              </a:cxn>
              <a:cxn ang="T9">
                <a:pos x="T1" y="0"/>
              </a:cxn>
              <a:cxn ang="T10">
                <a:pos x="T2" y="0"/>
              </a:cxn>
              <a:cxn ang="T11">
                <a:pos x="T3" y="0"/>
              </a:cxn>
              <a:cxn ang="T12">
                <a:pos x="T4" y="0"/>
              </a:cxn>
              <a:cxn ang="T13">
                <a:pos x="T5" y="0"/>
              </a:cxn>
              <a:cxn ang="T14">
                <a:pos x="T6" y="0"/>
              </a:cxn>
              <a:cxn ang="T15">
                <a:pos x="T7"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8" name="Freeform 676"/>
          <p:cNvSpPr>
            <a:spLocks/>
          </p:cNvSpPr>
          <p:nvPr/>
        </p:nvSpPr>
        <p:spPr bwMode="auto">
          <a:xfrm>
            <a:off x="2124939" y="5907879"/>
            <a:ext cx="3190" cy="0"/>
          </a:xfrm>
          <a:custGeom>
            <a:avLst/>
            <a:gdLst>
              <a:gd name="T0" fmla="*/ 0 w 2"/>
              <a:gd name="T1" fmla="*/ 3175 w 2"/>
              <a:gd name="T2" fmla="*/ 3175 w 2"/>
              <a:gd name="T3" fmla="*/ 3175 w 2"/>
              <a:gd name="T4" fmla="*/ 3175 w 2"/>
              <a:gd name="T5" fmla="*/ 3175 w 2"/>
              <a:gd name="T6" fmla="*/ 0 w 2"/>
              <a:gd name="T7" fmla="*/ 0 w 2"/>
              <a:gd name="T8" fmla="*/ 0 w 2"/>
              <a:gd name="T9" fmla="*/ 0 w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T0" y="0"/>
              </a:cxn>
              <a:cxn ang="T11">
                <a:pos x="T1" y="0"/>
              </a:cxn>
              <a:cxn ang="T12">
                <a:pos x="T2" y="0"/>
              </a:cxn>
              <a:cxn ang="T13">
                <a:pos x="T3" y="0"/>
              </a:cxn>
              <a:cxn ang="T14">
                <a:pos x="T4" y="0"/>
              </a:cxn>
              <a:cxn ang="T15">
                <a:pos x="T5" y="0"/>
              </a:cxn>
              <a:cxn ang="T16">
                <a:pos x="T6" y="0"/>
              </a:cxn>
              <a:cxn ang="T17">
                <a:pos x="T7" y="0"/>
              </a:cxn>
              <a:cxn ang="T18">
                <a:pos x="T8" y="0"/>
              </a:cxn>
              <a:cxn ang="T19">
                <a:pos x="T9" y="0"/>
              </a:cxn>
            </a:cxnLst>
            <a:rect l="0" t="0" r="r" b="b"/>
            <a:pathLst>
              <a:path w="2">
                <a:moveTo>
                  <a:pt x="0" y="0"/>
                </a:move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19" name="Freeform 677"/>
          <p:cNvSpPr>
            <a:spLocks/>
          </p:cNvSpPr>
          <p:nvPr/>
        </p:nvSpPr>
        <p:spPr bwMode="auto">
          <a:xfrm>
            <a:off x="2215865" y="5950950"/>
            <a:ext cx="0" cy="3190"/>
          </a:xfrm>
          <a:custGeom>
            <a:avLst/>
            <a:gdLst>
              <a:gd name="T0" fmla="*/ 3175 h 2"/>
              <a:gd name="T1" fmla="*/ 3175 h 2"/>
              <a:gd name="T2" fmla="*/ 0 h 2"/>
              <a:gd name="T3" fmla="*/ 0 h 2"/>
              <a:gd name="T4" fmla="*/ 0 h 2"/>
              <a:gd name="T5" fmla="*/ 0 h 2"/>
              <a:gd name="T6" fmla="*/ 0 h 2"/>
              <a:gd name="T7" fmla="*/ 0 h 2"/>
              <a:gd name="T8" fmla="*/ 0 h 2"/>
              <a:gd name="T9" fmla="*/ 0 h 2"/>
              <a:gd name="T10" fmla="*/ 0 h 2"/>
              <a:gd name="T11" fmla="*/ 0 h 2"/>
              <a:gd name="T12" fmla="*/ 3175 h 2"/>
              <a:gd name="T13" fmla="*/ 3175 h 2"/>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Lst>
            <a:ahLst/>
            <a:cxnLst>
              <a:cxn ang="T14">
                <a:pos x="0" y="T0"/>
              </a:cxn>
              <a:cxn ang="T15">
                <a:pos x="0" y="T1"/>
              </a:cxn>
              <a:cxn ang="T16">
                <a:pos x="0" y="T2"/>
              </a:cxn>
              <a:cxn ang="T17">
                <a:pos x="0" y="T3"/>
              </a:cxn>
              <a:cxn ang="T18">
                <a:pos x="0" y="T4"/>
              </a:cxn>
              <a:cxn ang="T19">
                <a:pos x="0" y="T5"/>
              </a:cxn>
              <a:cxn ang="T20">
                <a:pos x="0" y="T6"/>
              </a:cxn>
              <a:cxn ang="T21">
                <a:pos x="0" y="T7"/>
              </a:cxn>
              <a:cxn ang="T22">
                <a:pos x="0" y="T8"/>
              </a:cxn>
              <a:cxn ang="T23">
                <a:pos x="0" y="T9"/>
              </a:cxn>
              <a:cxn ang="T24">
                <a:pos x="0" y="T10"/>
              </a:cxn>
              <a:cxn ang="T25">
                <a:pos x="0" y="T11"/>
              </a:cxn>
              <a:cxn ang="T26">
                <a:pos x="0" y="T12"/>
              </a:cxn>
              <a:cxn ang="T27">
                <a:pos x="0" y="T13"/>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0" name="Freeform 678"/>
          <p:cNvSpPr>
            <a:spLocks/>
          </p:cNvSpPr>
          <p:nvPr/>
        </p:nvSpPr>
        <p:spPr bwMode="auto">
          <a:xfrm>
            <a:off x="2206294" y="5954140"/>
            <a:ext cx="0" cy="3190"/>
          </a:xfrm>
          <a:custGeom>
            <a:avLst/>
            <a:gdLst>
              <a:gd name="T0" fmla="*/ 0 h 2"/>
              <a:gd name="T1" fmla="*/ 0 h 2"/>
              <a:gd name="T2" fmla="*/ 0 h 2"/>
              <a:gd name="T3" fmla="*/ 3175 h 2"/>
              <a:gd name="T4" fmla="*/ 3175 h 2"/>
              <a:gd name="T5" fmla="*/ 3175 h 2"/>
              <a:gd name="T6" fmla="*/ 3175 h 2"/>
              <a:gd name="T7" fmla="*/ 3175 h 2"/>
              <a:gd name="T8" fmla="*/ 3175 h 2"/>
              <a:gd name="T9" fmla="*/ 3175 h 2"/>
              <a:gd name="T10" fmla="*/ 3175 h 2"/>
              <a:gd name="T11" fmla="*/ 3175 h 2"/>
              <a:gd name="T12" fmla="*/ 3175 h 2"/>
              <a:gd name="T13" fmla="*/ 3175 h 2"/>
              <a:gd name="T14" fmla="*/ 0 h 2"/>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0" y="T0"/>
              </a:cxn>
              <a:cxn ang="T17">
                <a:pos x="0" y="T1"/>
              </a:cxn>
              <a:cxn ang="T18">
                <a:pos x="0" y="T2"/>
              </a:cxn>
              <a:cxn ang="T19">
                <a:pos x="0" y="T3"/>
              </a:cxn>
              <a:cxn ang="T20">
                <a:pos x="0" y="T4"/>
              </a:cxn>
              <a:cxn ang="T21">
                <a:pos x="0" y="T5"/>
              </a:cxn>
              <a:cxn ang="T22">
                <a:pos x="0" y="T6"/>
              </a:cxn>
              <a:cxn ang="T23">
                <a:pos x="0" y="T7"/>
              </a:cxn>
              <a:cxn ang="T24">
                <a:pos x="0" y="T8"/>
              </a:cxn>
              <a:cxn ang="T25">
                <a:pos x="0" y="T9"/>
              </a:cxn>
              <a:cxn ang="T26">
                <a:pos x="0" y="T10"/>
              </a:cxn>
              <a:cxn ang="T27">
                <a:pos x="0" y="T11"/>
              </a:cxn>
              <a:cxn ang="T28">
                <a:pos x="0" y="T12"/>
              </a:cxn>
              <a:cxn ang="T29">
                <a:pos x="0" y="T13"/>
              </a:cxn>
              <a:cxn ang="T30">
                <a:pos x="0" y="T14"/>
              </a:cxn>
              <a:cxn ang="T31">
                <a:pos x="0" y="T15"/>
              </a:cxn>
            </a:cxnLst>
            <a:rect l="0" t="0" r="r" b="b"/>
            <a:pathLst>
              <a:path h="2">
                <a:moveTo>
                  <a:pt x="0" y="0"/>
                </a:moveTo>
                <a:lnTo>
                  <a:pt x="0" y="0"/>
                </a:ln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1" name="Freeform 679"/>
          <p:cNvSpPr>
            <a:spLocks/>
          </p:cNvSpPr>
          <p:nvPr/>
        </p:nvSpPr>
        <p:spPr bwMode="auto">
          <a:xfrm>
            <a:off x="2223841" y="5922236"/>
            <a:ext cx="0" cy="3190"/>
          </a:xfrm>
          <a:custGeom>
            <a:avLst/>
            <a:gdLst>
              <a:gd name="T0" fmla="*/ 0 h 2"/>
              <a:gd name="T1" fmla="*/ 0 h 2"/>
              <a:gd name="T2" fmla="*/ 3175 h 2"/>
              <a:gd name="T3" fmla="*/ 3175 h 2"/>
              <a:gd name="T4" fmla="*/ 3175 h 2"/>
              <a:gd name="T5" fmla="*/ 3175 h 2"/>
              <a:gd name="T6" fmla="*/ 3175 h 2"/>
              <a:gd name="T7" fmla="*/ 3175 h 2"/>
              <a:gd name="T8" fmla="*/ 3175 h 2"/>
              <a:gd name="T9" fmla="*/ 0 h 2"/>
              <a:gd name="T10" fmla="*/ 0 h 2"/>
              <a:gd name="T11" fmla="*/ 0 h 2"/>
              <a:gd name="T12" fmla="*/ 0 h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0" y="T0"/>
              </a:cxn>
              <a:cxn ang="T14">
                <a:pos x="0" y="T1"/>
              </a:cxn>
              <a:cxn ang="T15">
                <a:pos x="0" y="T2"/>
              </a:cxn>
              <a:cxn ang="T16">
                <a:pos x="0" y="T3"/>
              </a:cxn>
              <a:cxn ang="T17">
                <a:pos x="0" y="T4"/>
              </a:cxn>
              <a:cxn ang="T18">
                <a:pos x="0" y="T5"/>
              </a:cxn>
              <a:cxn ang="T19">
                <a:pos x="0" y="T6"/>
              </a:cxn>
              <a:cxn ang="T20">
                <a:pos x="0" y="T7"/>
              </a:cxn>
              <a:cxn ang="T21">
                <a:pos x="0" y="T8"/>
              </a:cxn>
              <a:cxn ang="T22">
                <a:pos x="0" y="T9"/>
              </a:cxn>
              <a:cxn ang="T23">
                <a:pos x="0" y="T10"/>
              </a:cxn>
              <a:cxn ang="T24">
                <a:pos x="0" y="T11"/>
              </a:cxn>
              <a:cxn ang="T25">
                <a:pos x="0" y="T12"/>
              </a:cxn>
            </a:cxnLst>
            <a:rect l="0" t="0" r="r" b="b"/>
            <a:pathLst>
              <a:path h="2">
                <a:moveTo>
                  <a:pt x="0" y="0"/>
                </a:moveTo>
                <a:lnTo>
                  <a:pt x="0" y="0"/>
                </a:ln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2" name="Freeform 680"/>
          <p:cNvSpPr>
            <a:spLocks/>
          </p:cNvSpPr>
          <p:nvPr/>
        </p:nvSpPr>
        <p:spPr bwMode="auto">
          <a:xfrm>
            <a:off x="2174390" y="592542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3" name="Freeform 681"/>
          <p:cNvSpPr>
            <a:spLocks/>
          </p:cNvSpPr>
          <p:nvPr/>
        </p:nvSpPr>
        <p:spPr bwMode="auto">
          <a:xfrm>
            <a:off x="2182365" y="5927022"/>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4" name="Freeform 682"/>
          <p:cNvSpPr>
            <a:spLocks/>
          </p:cNvSpPr>
          <p:nvPr/>
        </p:nvSpPr>
        <p:spPr bwMode="auto">
          <a:xfrm>
            <a:off x="2147271" y="5883952"/>
            <a:ext cx="3190" cy="0"/>
          </a:xfrm>
          <a:custGeom>
            <a:avLst/>
            <a:gdLst>
              <a:gd name="T0" fmla="*/ 0 w 2"/>
              <a:gd name="T1" fmla="*/ 3175 w 2"/>
              <a:gd name="T2" fmla="*/ 3175 w 2"/>
              <a:gd name="T3" fmla="*/ 3175 w 2"/>
              <a:gd name="T4" fmla="*/ 3175 w 2"/>
              <a:gd name="T5" fmla="*/ 3175 w 2"/>
              <a:gd name="T6" fmla="*/ 3175 w 2"/>
              <a:gd name="T7" fmla="*/ 3175 w 2"/>
              <a:gd name="T8" fmla="*/ 3175 w 2"/>
              <a:gd name="T9" fmla="*/ 3175 w 2"/>
              <a:gd name="T10" fmla="*/ 3175 w 2"/>
              <a:gd name="T11" fmla="*/ 3175 w 2"/>
              <a:gd name="T12" fmla="*/ 0 w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T0" y="0"/>
              </a:cxn>
              <a:cxn ang="T14">
                <a:pos x="T1" y="0"/>
              </a:cxn>
              <a:cxn ang="T15">
                <a:pos x="T2" y="0"/>
              </a:cxn>
              <a:cxn ang="T16">
                <a:pos x="T3" y="0"/>
              </a:cxn>
              <a:cxn ang="T17">
                <a:pos x="T4" y="0"/>
              </a:cxn>
              <a:cxn ang="T18">
                <a:pos x="T5" y="0"/>
              </a:cxn>
              <a:cxn ang="T19">
                <a:pos x="T6" y="0"/>
              </a:cxn>
              <a:cxn ang="T20">
                <a:pos x="T7" y="0"/>
              </a:cxn>
              <a:cxn ang="T21">
                <a:pos x="T8" y="0"/>
              </a:cxn>
              <a:cxn ang="T22">
                <a:pos x="T9" y="0"/>
              </a:cxn>
              <a:cxn ang="T23">
                <a:pos x="T10" y="0"/>
              </a:cxn>
              <a:cxn ang="T24">
                <a:pos x="T11" y="0"/>
              </a:cxn>
              <a:cxn ang="T25">
                <a:pos x="T12" y="0"/>
              </a:cxn>
            </a:cxnLst>
            <a:rect l="0" t="0" r="r" b="b"/>
            <a:pathLst>
              <a:path w="2">
                <a:moveTo>
                  <a:pt x="0" y="0"/>
                </a:move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5" name="Freeform 683"/>
          <p:cNvSpPr>
            <a:spLocks/>
          </p:cNvSpPr>
          <p:nvPr/>
        </p:nvSpPr>
        <p:spPr bwMode="auto">
          <a:xfrm>
            <a:off x="2147271" y="5883952"/>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6" name="Freeform 684"/>
          <p:cNvSpPr>
            <a:spLocks/>
          </p:cNvSpPr>
          <p:nvPr/>
        </p:nvSpPr>
        <p:spPr bwMode="auto">
          <a:xfrm>
            <a:off x="2145676" y="5877571"/>
            <a:ext cx="1596" cy="3190"/>
          </a:xfrm>
          <a:custGeom>
            <a:avLst/>
            <a:gdLst>
              <a:gd name="T0" fmla="*/ 1588 w 2"/>
              <a:gd name="T1" fmla="*/ 3175 h 2"/>
              <a:gd name="T2" fmla="*/ 1588 w 2"/>
              <a:gd name="T3" fmla="*/ 3175 h 2"/>
              <a:gd name="T4" fmla="*/ 1588 w 2"/>
              <a:gd name="T5" fmla="*/ 3175 h 2"/>
              <a:gd name="T6" fmla="*/ 1588 w 2"/>
              <a:gd name="T7" fmla="*/ 3175 h 2"/>
              <a:gd name="T8" fmla="*/ 1588 w 2"/>
              <a:gd name="T9" fmla="*/ 3175 h 2"/>
              <a:gd name="T10" fmla="*/ 1588 w 2"/>
              <a:gd name="T11" fmla="*/ 3175 h 2"/>
              <a:gd name="T12" fmla="*/ 1588 w 2"/>
              <a:gd name="T13" fmla="*/ 3175 h 2"/>
              <a:gd name="T14" fmla="*/ 1588 w 2"/>
              <a:gd name="T15" fmla="*/ 0 h 2"/>
              <a:gd name="T16" fmla="*/ 1588 w 2"/>
              <a:gd name="T17" fmla="*/ 0 h 2"/>
              <a:gd name="T18" fmla="*/ 1588 w 2"/>
              <a:gd name="T19" fmla="*/ 0 h 2"/>
              <a:gd name="T20" fmla="*/ 1588 w 2"/>
              <a:gd name="T21" fmla="*/ 0 h 2"/>
              <a:gd name="T22" fmla="*/ 1588 w 2"/>
              <a:gd name="T23" fmla="*/ 3175 h 2"/>
              <a:gd name="T24" fmla="*/ 0 w 2"/>
              <a:gd name="T25" fmla="*/ 3175 h 2"/>
              <a:gd name="T26" fmla="*/ 0 w 2"/>
              <a:gd name="T27" fmla="*/ 3175 h 2"/>
              <a:gd name="T28" fmla="*/ 0 w 2"/>
              <a:gd name="T29" fmla="*/ 3175 h 2"/>
              <a:gd name="T30" fmla="*/ 1588 w 2"/>
              <a:gd name="T31" fmla="*/ 3175 h 2"/>
              <a:gd name="T32" fmla="*/ 1588 w 2"/>
              <a:gd name="T33" fmla="*/ 3175 h 2"/>
              <a:gd name="T34" fmla="*/ 1588 w 2"/>
              <a:gd name="T35" fmla="*/ 3175 h 2"/>
              <a:gd name="T36" fmla="*/ 1588 w 2"/>
              <a:gd name="T37" fmla="*/ 3175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 h="2">
                <a:moveTo>
                  <a:pt x="2" y="2"/>
                </a:moveTo>
                <a:lnTo>
                  <a:pt x="2" y="2"/>
                </a:lnTo>
                <a:lnTo>
                  <a:pt x="2" y="0"/>
                </a:lnTo>
                <a:lnTo>
                  <a:pt x="2" y="2"/>
                </a:lnTo>
                <a:lnTo>
                  <a:pt x="0" y="2"/>
                </a:lnTo>
                <a:lnTo>
                  <a:pt x="2"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7" name="Freeform 685"/>
          <p:cNvSpPr>
            <a:spLocks/>
          </p:cNvSpPr>
          <p:nvPr/>
        </p:nvSpPr>
        <p:spPr bwMode="auto">
          <a:xfrm>
            <a:off x="2145676" y="5877571"/>
            <a:ext cx="1596" cy="0"/>
          </a:xfrm>
          <a:custGeom>
            <a:avLst/>
            <a:gdLst>
              <a:gd name="T0" fmla="*/ 0 w 2"/>
              <a:gd name="T1" fmla="*/ 1588 w 2"/>
              <a:gd name="T2" fmla="*/ 1588 w 2"/>
              <a:gd name="T3" fmla="*/ 1588 w 2"/>
              <a:gd name="T4" fmla="*/ 1588 w 2"/>
              <a:gd name="T5" fmla="*/ 1588 w 2"/>
              <a:gd name="T6" fmla="*/ 1588 w 2"/>
              <a:gd name="T7" fmla="*/ 1588 w 2"/>
              <a:gd name="T8" fmla="*/ 1588 w 2"/>
              <a:gd name="T9" fmla="*/ 1588 w 2"/>
              <a:gd name="T10" fmla="*/ 0 w 2"/>
              <a:gd name="T11" fmla="*/ 0 w 2"/>
              <a:gd name="T12" fmla="*/ 0 w 2"/>
              <a:gd name="T13" fmla="*/ 0 w 2"/>
              <a:gd name="T14" fmla="*/ 0 w 2"/>
              <a:gd name="T15" fmla="*/ 0 w 2"/>
              <a:gd name="T16" fmla="*/ 0 w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T0" y="0"/>
              </a:cxn>
              <a:cxn ang="T18">
                <a:pos x="T1" y="0"/>
              </a:cxn>
              <a:cxn ang="T19">
                <a:pos x="T2" y="0"/>
              </a:cxn>
              <a:cxn ang="T20">
                <a:pos x="T3" y="0"/>
              </a:cxn>
              <a:cxn ang="T21">
                <a:pos x="T4" y="0"/>
              </a:cxn>
              <a:cxn ang="T22">
                <a:pos x="T5" y="0"/>
              </a:cxn>
              <a:cxn ang="T23">
                <a:pos x="T6" y="0"/>
              </a:cxn>
              <a:cxn ang="T24">
                <a:pos x="T7" y="0"/>
              </a:cxn>
              <a:cxn ang="T25">
                <a:pos x="T8" y="0"/>
              </a:cxn>
              <a:cxn ang="T26">
                <a:pos x="T9" y="0"/>
              </a:cxn>
              <a:cxn ang="T27">
                <a:pos x="T10" y="0"/>
              </a:cxn>
              <a:cxn ang="T28">
                <a:pos x="T11" y="0"/>
              </a:cxn>
              <a:cxn ang="T29">
                <a:pos x="T12" y="0"/>
              </a:cxn>
              <a:cxn ang="T30">
                <a:pos x="T13" y="0"/>
              </a:cxn>
              <a:cxn ang="T31">
                <a:pos x="T14" y="0"/>
              </a:cxn>
              <a:cxn ang="T32">
                <a:pos x="T15" y="0"/>
              </a:cxn>
              <a:cxn ang="T33">
                <a:pos x="T16" y="0"/>
              </a:cxn>
            </a:cxnLst>
            <a:rect l="0" t="0" r="r" b="b"/>
            <a:pathLst>
              <a:path w="2">
                <a:moveTo>
                  <a:pt x="0" y="0"/>
                </a:move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8" name="Freeform 686"/>
          <p:cNvSpPr>
            <a:spLocks/>
          </p:cNvSpPr>
          <p:nvPr/>
        </p:nvSpPr>
        <p:spPr bwMode="auto">
          <a:xfrm>
            <a:off x="2128129" y="5887142"/>
            <a:ext cx="1594" cy="3190"/>
          </a:xfrm>
          <a:custGeom>
            <a:avLst/>
            <a:gdLst>
              <a:gd name="T0" fmla="*/ 0 w 2"/>
              <a:gd name="T1" fmla="*/ 3175 h 2"/>
              <a:gd name="T2" fmla="*/ 1587 w 2"/>
              <a:gd name="T3" fmla="*/ 3175 h 2"/>
              <a:gd name="T4" fmla="*/ 1587 w 2"/>
              <a:gd name="T5" fmla="*/ 3175 h 2"/>
              <a:gd name="T6" fmla="*/ 1587 w 2"/>
              <a:gd name="T7" fmla="*/ 0 h 2"/>
              <a:gd name="T8" fmla="*/ 1587 w 2"/>
              <a:gd name="T9" fmla="*/ 0 h 2"/>
              <a:gd name="T10" fmla="*/ 1587 w 2"/>
              <a:gd name="T11" fmla="*/ 0 h 2"/>
              <a:gd name="T12" fmla="*/ 1587 w 2"/>
              <a:gd name="T13" fmla="*/ 0 h 2"/>
              <a:gd name="T14" fmla="*/ 1587 w 2"/>
              <a:gd name="T15" fmla="*/ 0 h 2"/>
              <a:gd name="T16" fmla="*/ 1587 w 2"/>
              <a:gd name="T17" fmla="*/ 0 h 2"/>
              <a:gd name="T18" fmla="*/ 1587 w 2"/>
              <a:gd name="T19" fmla="*/ 0 h 2"/>
              <a:gd name="T20" fmla="*/ 1587 w 2"/>
              <a:gd name="T21" fmla="*/ 0 h 2"/>
              <a:gd name="T22" fmla="*/ 1587 w 2"/>
              <a:gd name="T23" fmla="*/ 0 h 2"/>
              <a:gd name="T24" fmla="*/ 1587 w 2"/>
              <a:gd name="T25" fmla="*/ 0 h 2"/>
              <a:gd name="T26" fmla="*/ 0 w 2"/>
              <a:gd name="T27" fmla="*/ 0 h 2"/>
              <a:gd name="T28" fmla="*/ 0 w 2"/>
              <a:gd name="T29" fmla="*/ 3175 h 2"/>
              <a:gd name="T30" fmla="*/ 0 w 2"/>
              <a:gd name="T31" fmla="*/ 3175 h 2"/>
              <a:gd name="T32" fmla="*/ 0 w 2"/>
              <a:gd name="T33" fmla="*/ 3175 h 2"/>
              <a:gd name="T34" fmla="*/ 0 w 2"/>
              <a:gd name="T35" fmla="*/ 3175 h 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 h="2">
                <a:moveTo>
                  <a:pt x="0" y="2"/>
                </a:moveTo>
                <a:lnTo>
                  <a:pt x="2" y="2"/>
                </a:lnTo>
                <a:lnTo>
                  <a:pt x="2" y="0"/>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29" name="Freeform 687"/>
          <p:cNvSpPr>
            <a:spLocks/>
          </p:cNvSpPr>
          <p:nvPr/>
        </p:nvSpPr>
        <p:spPr bwMode="auto">
          <a:xfrm>
            <a:off x="2215865" y="5962116"/>
            <a:ext cx="1596" cy="0"/>
          </a:xfrm>
          <a:custGeom>
            <a:avLst/>
            <a:gdLst>
              <a:gd name="T0" fmla="*/ 0 w 2"/>
              <a:gd name="T1" fmla="*/ 0 w 2"/>
              <a:gd name="T2" fmla="*/ 0 w 2"/>
              <a:gd name="T3" fmla="*/ 0 w 2"/>
              <a:gd name="T4" fmla="*/ 0 w 2"/>
              <a:gd name="T5" fmla="*/ 0 w 2"/>
              <a:gd name="T6" fmla="*/ 0 w 2"/>
              <a:gd name="T7" fmla="*/ 1588 w 2"/>
              <a:gd name="T8" fmla="*/ 0 w 2"/>
              <a:gd name="T9" fmla="*/ 0 w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T0" y="0"/>
              </a:cxn>
              <a:cxn ang="T11">
                <a:pos x="T1" y="0"/>
              </a:cxn>
              <a:cxn ang="T12">
                <a:pos x="T2" y="0"/>
              </a:cxn>
              <a:cxn ang="T13">
                <a:pos x="T3" y="0"/>
              </a:cxn>
              <a:cxn ang="T14">
                <a:pos x="T4" y="0"/>
              </a:cxn>
              <a:cxn ang="T15">
                <a:pos x="T5" y="0"/>
              </a:cxn>
              <a:cxn ang="T16">
                <a:pos x="T6" y="0"/>
              </a:cxn>
              <a:cxn ang="T17">
                <a:pos x="T7" y="0"/>
              </a:cxn>
              <a:cxn ang="T18">
                <a:pos x="T8" y="0"/>
              </a:cxn>
              <a:cxn ang="T19">
                <a:pos x="T9"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0" name="Freeform 688"/>
          <p:cNvSpPr>
            <a:spLocks/>
          </p:cNvSpPr>
          <p:nvPr/>
        </p:nvSpPr>
        <p:spPr bwMode="auto">
          <a:xfrm>
            <a:off x="2198318" y="5890332"/>
            <a:ext cx="4786" cy="4786"/>
          </a:xfrm>
          <a:custGeom>
            <a:avLst/>
            <a:gdLst>
              <a:gd name="T0" fmla="*/ 4762 w 4"/>
              <a:gd name="T1" fmla="*/ 0 h 4"/>
              <a:gd name="T2" fmla="*/ 2381 w 4"/>
              <a:gd name="T3" fmla="*/ 0 h 4"/>
              <a:gd name="T4" fmla="*/ 2381 w 4"/>
              <a:gd name="T5" fmla="*/ 0 h 4"/>
              <a:gd name="T6" fmla="*/ 2381 w 4"/>
              <a:gd name="T7" fmla="*/ 0 h 4"/>
              <a:gd name="T8" fmla="*/ 2381 w 4"/>
              <a:gd name="T9" fmla="*/ 0 h 4"/>
              <a:gd name="T10" fmla="*/ 2381 w 4"/>
              <a:gd name="T11" fmla="*/ 0 h 4"/>
              <a:gd name="T12" fmla="*/ 2381 w 4"/>
              <a:gd name="T13" fmla="*/ 2381 h 4"/>
              <a:gd name="T14" fmla="*/ 0 w 4"/>
              <a:gd name="T15" fmla="*/ 2381 h 4"/>
              <a:gd name="T16" fmla="*/ 0 w 4"/>
              <a:gd name="T17" fmla="*/ 2381 h 4"/>
              <a:gd name="T18" fmla="*/ 0 w 4"/>
              <a:gd name="T19" fmla="*/ 2381 h 4"/>
              <a:gd name="T20" fmla="*/ 0 w 4"/>
              <a:gd name="T21" fmla="*/ 2381 h 4"/>
              <a:gd name="T22" fmla="*/ 0 w 4"/>
              <a:gd name="T23" fmla="*/ 2381 h 4"/>
              <a:gd name="T24" fmla="*/ 0 w 4"/>
              <a:gd name="T25" fmla="*/ 4762 h 4"/>
              <a:gd name="T26" fmla="*/ 0 w 4"/>
              <a:gd name="T27" fmla="*/ 4762 h 4"/>
              <a:gd name="T28" fmla="*/ 0 w 4"/>
              <a:gd name="T29" fmla="*/ 4762 h 4"/>
              <a:gd name="T30" fmla="*/ 0 w 4"/>
              <a:gd name="T31" fmla="*/ 4762 h 4"/>
              <a:gd name="T32" fmla="*/ 0 w 4"/>
              <a:gd name="T33" fmla="*/ 4762 h 4"/>
              <a:gd name="T34" fmla="*/ 0 w 4"/>
              <a:gd name="T35" fmla="*/ 4762 h 4"/>
              <a:gd name="T36" fmla="*/ 0 w 4"/>
              <a:gd name="T37" fmla="*/ 4762 h 4"/>
              <a:gd name="T38" fmla="*/ 0 w 4"/>
              <a:gd name="T39" fmla="*/ 4762 h 4"/>
              <a:gd name="T40" fmla="*/ 0 w 4"/>
              <a:gd name="T41" fmla="*/ 4762 h 4"/>
              <a:gd name="T42" fmla="*/ 0 w 4"/>
              <a:gd name="T43" fmla="*/ 4762 h 4"/>
              <a:gd name="T44" fmla="*/ 0 w 4"/>
              <a:gd name="T45" fmla="*/ 4762 h 4"/>
              <a:gd name="T46" fmla="*/ 0 w 4"/>
              <a:gd name="T47" fmla="*/ 4762 h 4"/>
              <a:gd name="T48" fmla="*/ 0 w 4"/>
              <a:gd name="T49" fmla="*/ 4762 h 4"/>
              <a:gd name="T50" fmla="*/ 2381 w 4"/>
              <a:gd name="T51" fmla="*/ 4762 h 4"/>
              <a:gd name="T52" fmla="*/ 2381 w 4"/>
              <a:gd name="T53" fmla="*/ 2381 h 4"/>
              <a:gd name="T54" fmla="*/ 2381 w 4"/>
              <a:gd name="T55" fmla="*/ 2381 h 4"/>
              <a:gd name="T56" fmla="*/ 2381 w 4"/>
              <a:gd name="T57" fmla="*/ 2381 h 4"/>
              <a:gd name="T58" fmla="*/ 2381 w 4"/>
              <a:gd name="T59" fmla="*/ 2381 h 4"/>
              <a:gd name="T60" fmla="*/ 2381 w 4"/>
              <a:gd name="T61" fmla="*/ 2381 h 4"/>
              <a:gd name="T62" fmla="*/ 2381 w 4"/>
              <a:gd name="T63" fmla="*/ 2381 h 4"/>
              <a:gd name="T64" fmla="*/ 4762 w 4"/>
              <a:gd name="T65" fmla="*/ 2381 h 4"/>
              <a:gd name="T66" fmla="*/ 4762 w 4"/>
              <a:gd name="T67" fmla="*/ 2381 h 4"/>
              <a:gd name="T68" fmla="*/ 4762 w 4"/>
              <a:gd name="T69" fmla="*/ 2381 h 4"/>
              <a:gd name="T70" fmla="*/ 4762 w 4"/>
              <a:gd name="T71" fmla="*/ 2381 h 4"/>
              <a:gd name="T72" fmla="*/ 4762 w 4"/>
              <a:gd name="T73" fmla="*/ 0 h 4"/>
              <a:gd name="T74" fmla="*/ 4762 w 4"/>
              <a:gd name="T75" fmla="*/ 0 h 4"/>
              <a:gd name="T76" fmla="*/ 4762 w 4"/>
              <a:gd name="T77" fmla="*/ 0 h 4"/>
              <a:gd name="T78" fmla="*/ 4762 w 4"/>
              <a:gd name="T79" fmla="*/ 0 h 4"/>
              <a:gd name="T80" fmla="*/ 4762 w 4"/>
              <a:gd name="T81" fmla="*/ 0 h 4"/>
              <a:gd name="T82" fmla="*/ 4762 w 4"/>
              <a:gd name="T83" fmla="*/ 0 h 4"/>
              <a:gd name="T84" fmla="*/ 4762 w 4"/>
              <a:gd name="T85" fmla="*/ 0 h 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 h="4">
                <a:moveTo>
                  <a:pt x="4" y="0"/>
                </a:moveTo>
                <a:lnTo>
                  <a:pt x="2" y="0"/>
                </a:lnTo>
                <a:lnTo>
                  <a:pt x="2" y="2"/>
                </a:lnTo>
                <a:lnTo>
                  <a:pt x="0" y="2"/>
                </a:lnTo>
                <a:lnTo>
                  <a:pt x="0" y="4"/>
                </a:lnTo>
                <a:lnTo>
                  <a:pt x="2" y="4"/>
                </a:lnTo>
                <a:lnTo>
                  <a:pt x="2" y="2"/>
                </a:lnTo>
                <a:lnTo>
                  <a:pt x="4" y="2"/>
                </a:lnTo>
                <a:lnTo>
                  <a:pt x="4"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1" name="Freeform 689"/>
          <p:cNvSpPr>
            <a:spLocks/>
          </p:cNvSpPr>
          <p:nvPr/>
        </p:nvSpPr>
        <p:spPr bwMode="auto">
          <a:xfrm>
            <a:off x="2156843" y="5869594"/>
            <a:ext cx="20737" cy="28714"/>
          </a:xfrm>
          <a:custGeom>
            <a:avLst/>
            <a:gdLst>
              <a:gd name="T0" fmla="*/ 8844 w 14"/>
              <a:gd name="T1" fmla="*/ 0 h 20"/>
              <a:gd name="T2" fmla="*/ 8844 w 14"/>
              <a:gd name="T3" fmla="*/ 0 h 20"/>
              <a:gd name="T4" fmla="*/ 5896 w 14"/>
              <a:gd name="T5" fmla="*/ 0 h 20"/>
              <a:gd name="T6" fmla="*/ 5896 w 14"/>
              <a:gd name="T7" fmla="*/ 2858 h 20"/>
              <a:gd name="T8" fmla="*/ 2948 w 14"/>
              <a:gd name="T9" fmla="*/ 2858 h 20"/>
              <a:gd name="T10" fmla="*/ 2948 w 14"/>
              <a:gd name="T11" fmla="*/ 5715 h 20"/>
              <a:gd name="T12" fmla="*/ 2948 w 14"/>
              <a:gd name="T13" fmla="*/ 8573 h 20"/>
              <a:gd name="T14" fmla="*/ 0 w 14"/>
              <a:gd name="T15" fmla="*/ 8573 h 20"/>
              <a:gd name="T16" fmla="*/ 0 w 14"/>
              <a:gd name="T17" fmla="*/ 11430 h 20"/>
              <a:gd name="T18" fmla="*/ 0 w 14"/>
              <a:gd name="T19" fmla="*/ 11430 h 20"/>
              <a:gd name="T20" fmla="*/ 0 w 14"/>
              <a:gd name="T21" fmla="*/ 14288 h 20"/>
              <a:gd name="T22" fmla="*/ 0 w 14"/>
              <a:gd name="T23" fmla="*/ 17145 h 20"/>
              <a:gd name="T24" fmla="*/ 2948 w 14"/>
              <a:gd name="T25" fmla="*/ 20003 h 20"/>
              <a:gd name="T26" fmla="*/ 2948 w 14"/>
              <a:gd name="T27" fmla="*/ 20003 h 20"/>
              <a:gd name="T28" fmla="*/ 2948 w 14"/>
              <a:gd name="T29" fmla="*/ 17145 h 20"/>
              <a:gd name="T30" fmla="*/ 5896 w 14"/>
              <a:gd name="T31" fmla="*/ 20003 h 20"/>
              <a:gd name="T32" fmla="*/ 8844 w 14"/>
              <a:gd name="T33" fmla="*/ 20003 h 20"/>
              <a:gd name="T34" fmla="*/ 8844 w 14"/>
              <a:gd name="T35" fmla="*/ 20003 h 20"/>
              <a:gd name="T36" fmla="*/ 8844 w 14"/>
              <a:gd name="T37" fmla="*/ 20003 h 20"/>
              <a:gd name="T38" fmla="*/ 11793 w 14"/>
              <a:gd name="T39" fmla="*/ 20003 h 20"/>
              <a:gd name="T40" fmla="*/ 11793 w 14"/>
              <a:gd name="T41" fmla="*/ 22860 h 20"/>
              <a:gd name="T42" fmla="*/ 11793 w 14"/>
              <a:gd name="T43" fmla="*/ 22860 h 20"/>
              <a:gd name="T44" fmla="*/ 11793 w 14"/>
              <a:gd name="T45" fmla="*/ 25718 h 20"/>
              <a:gd name="T46" fmla="*/ 14741 w 14"/>
              <a:gd name="T47" fmla="*/ 28575 h 20"/>
              <a:gd name="T48" fmla="*/ 14741 w 14"/>
              <a:gd name="T49" fmla="*/ 28575 h 20"/>
              <a:gd name="T50" fmla="*/ 17689 w 14"/>
              <a:gd name="T51" fmla="*/ 25718 h 20"/>
              <a:gd name="T52" fmla="*/ 17689 w 14"/>
              <a:gd name="T53" fmla="*/ 25718 h 20"/>
              <a:gd name="T54" fmla="*/ 20637 w 14"/>
              <a:gd name="T55" fmla="*/ 22860 h 20"/>
              <a:gd name="T56" fmla="*/ 20637 w 14"/>
              <a:gd name="T57" fmla="*/ 25718 h 20"/>
              <a:gd name="T58" fmla="*/ 20637 w 14"/>
              <a:gd name="T59" fmla="*/ 25718 h 20"/>
              <a:gd name="T60" fmla="*/ 20637 w 14"/>
              <a:gd name="T61" fmla="*/ 25718 h 20"/>
              <a:gd name="T62" fmla="*/ 20637 w 14"/>
              <a:gd name="T63" fmla="*/ 22860 h 20"/>
              <a:gd name="T64" fmla="*/ 20637 w 14"/>
              <a:gd name="T65" fmla="*/ 20003 h 20"/>
              <a:gd name="T66" fmla="*/ 20637 w 14"/>
              <a:gd name="T67" fmla="*/ 20003 h 20"/>
              <a:gd name="T68" fmla="*/ 17689 w 14"/>
              <a:gd name="T69" fmla="*/ 17145 h 20"/>
              <a:gd name="T70" fmla="*/ 17689 w 14"/>
              <a:gd name="T71" fmla="*/ 17145 h 20"/>
              <a:gd name="T72" fmla="*/ 20637 w 14"/>
              <a:gd name="T73" fmla="*/ 17145 h 20"/>
              <a:gd name="T74" fmla="*/ 20637 w 14"/>
              <a:gd name="T75" fmla="*/ 17145 h 20"/>
              <a:gd name="T76" fmla="*/ 20637 w 14"/>
              <a:gd name="T77" fmla="*/ 14288 h 20"/>
              <a:gd name="T78" fmla="*/ 20637 w 14"/>
              <a:gd name="T79" fmla="*/ 14288 h 20"/>
              <a:gd name="T80" fmla="*/ 17689 w 14"/>
              <a:gd name="T81" fmla="*/ 11430 h 20"/>
              <a:gd name="T82" fmla="*/ 14741 w 14"/>
              <a:gd name="T83" fmla="*/ 11430 h 20"/>
              <a:gd name="T84" fmla="*/ 11793 w 14"/>
              <a:gd name="T85" fmla="*/ 8573 h 20"/>
              <a:gd name="T86" fmla="*/ 11793 w 14"/>
              <a:gd name="T87" fmla="*/ 8573 h 20"/>
              <a:gd name="T88" fmla="*/ 8844 w 14"/>
              <a:gd name="T89" fmla="*/ 11430 h 20"/>
              <a:gd name="T90" fmla="*/ 8844 w 14"/>
              <a:gd name="T91" fmla="*/ 11430 h 20"/>
              <a:gd name="T92" fmla="*/ 8844 w 14"/>
              <a:gd name="T93" fmla="*/ 11430 h 20"/>
              <a:gd name="T94" fmla="*/ 8844 w 14"/>
              <a:gd name="T95" fmla="*/ 8573 h 20"/>
              <a:gd name="T96" fmla="*/ 8844 w 14"/>
              <a:gd name="T97" fmla="*/ 5715 h 20"/>
              <a:gd name="T98" fmla="*/ 11793 w 14"/>
              <a:gd name="T99" fmla="*/ 5715 h 20"/>
              <a:gd name="T100" fmla="*/ 8844 w 14"/>
              <a:gd name="T101" fmla="*/ 2858 h 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 h="20">
                <a:moveTo>
                  <a:pt x="6" y="2"/>
                </a:moveTo>
                <a:lnTo>
                  <a:pt x="6" y="2"/>
                </a:lnTo>
                <a:lnTo>
                  <a:pt x="6" y="0"/>
                </a:lnTo>
                <a:lnTo>
                  <a:pt x="4" y="0"/>
                </a:lnTo>
                <a:lnTo>
                  <a:pt x="4" y="2"/>
                </a:lnTo>
                <a:lnTo>
                  <a:pt x="2" y="2"/>
                </a:lnTo>
                <a:lnTo>
                  <a:pt x="2" y="4"/>
                </a:lnTo>
                <a:lnTo>
                  <a:pt x="2" y="6"/>
                </a:lnTo>
                <a:lnTo>
                  <a:pt x="0" y="6"/>
                </a:lnTo>
                <a:lnTo>
                  <a:pt x="0" y="8"/>
                </a:lnTo>
                <a:lnTo>
                  <a:pt x="0" y="10"/>
                </a:lnTo>
                <a:lnTo>
                  <a:pt x="0" y="12"/>
                </a:lnTo>
                <a:lnTo>
                  <a:pt x="2" y="14"/>
                </a:lnTo>
                <a:lnTo>
                  <a:pt x="2" y="12"/>
                </a:lnTo>
                <a:lnTo>
                  <a:pt x="4" y="12"/>
                </a:lnTo>
                <a:lnTo>
                  <a:pt x="4" y="14"/>
                </a:lnTo>
                <a:lnTo>
                  <a:pt x="4" y="12"/>
                </a:lnTo>
                <a:lnTo>
                  <a:pt x="6" y="14"/>
                </a:lnTo>
                <a:lnTo>
                  <a:pt x="8" y="14"/>
                </a:lnTo>
                <a:lnTo>
                  <a:pt x="8" y="16"/>
                </a:lnTo>
                <a:lnTo>
                  <a:pt x="8" y="18"/>
                </a:lnTo>
                <a:lnTo>
                  <a:pt x="10" y="18"/>
                </a:lnTo>
                <a:lnTo>
                  <a:pt x="10" y="20"/>
                </a:lnTo>
                <a:lnTo>
                  <a:pt x="12" y="20"/>
                </a:lnTo>
                <a:lnTo>
                  <a:pt x="12" y="18"/>
                </a:lnTo>
                <a:lnTo>
                  <a:pt x="14" y="18"/>
                </a:lnTo>
                <a:lnTo>
                  <a:pt x="14" y="16"/>
                </a:lnTo>
                <a:lnTo>
                  <a:pt x="14" y="18"/>
                </a:lnTo>
                <a:lnTo>
                  <a:pt x="14" y="16"/>
                </a:lnTo>
                <a:lnTo>
                  <a:pt x="14" y="14"/>
                </a:lnTo>
                <a:lnTo>
                  <a:pt x="12" y="14"/>
                </a:lnTo>
                <a:lnTo>
                  <a:pt x="14" y="14"/>
                </a:lnTo>
                <a:lnTo>
                  <a:pt x="14" y="12"/>
                </a:lnTo>
                <a:lnTo>
                  <a:pt x="12" y="12"/>
                </a:lnTo>
                <a:lnTo>
                  <a:pt x="14" y="12"/>
                </a:lnTo>
                <a:lnTo>
                  <a:pt x="14" y="10"/>
                </a:lnTo>
                <a:lnTo>
                  <a:pt x="14" y="8"/>
                </a:lnTo>
                <a:lnTo>
                  <a:pt x="12" y="8"/>
                </a:lnTo>
                <a:lnTo>
                  <a:pt x="10" y="8"/>
                </a:lnTo>
                <a:lnTo>
                  <a:pt x="8" y="6"/>
                </a:lnTo>
                <a:lnTo>
                  <a:pt x="8" y="8"/>
                </a:lnTo>
                <a:lnTo>
                  <a:pt x="6" y="8"/>
                </a:lnTo>
                <a:lnTo>
                  <a:pt x="6" y="6"/>
                </a:lnTo>
                <a:lnTo>
                  <a:pt x="6" y="4"/>
                </a:lnTo>
                <a:lnTo>
                  <a:pt x="8" y="4"/>
                </a:lnTo>
                <a:lnTo>
                  <a:pt x="6" y="4"/>
                </a:lnTo>
                <a:lnTo>
                  <a:pt x="6"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2" name="Freeform 690"/>
          <p:cNvSpPr>
            <a:spLocks/>
          </p:cNvSpPr>
          <p:nvPr/>
        </p:nvSpPr>
        <p:spPr bwMode="auto">
          <a:xfrm>
            <a:off x="2164818" y="5860022"/>
            <a:ext cx="17548" cy="23928"/>
          </a:xfrm>
          <a:custGeom>
            <a:avLst/>
            <a:gdLst>
              <a:gd name="T0" fmla="*/ 5821 w 12"/>
              <a:gd name="T1" fmla="*/ 2977 h 16"/>
              <a:gd name="T2" fmla="*/ 2911 w 12"/>
              <a:gd name="T3" fmla="*/ 0 h 16"/>
              <a:gd name="T4" fmla="*/ 2911 w 12"/>
              <a:gd name="T5" fmla="*/ 0 h 16"/>
              <a:gd name="T6" fmla="*/ 0 w 12"/>
              <a:gd name="T7" fmla="*/ 0 h 16"/>
              <a:gd name="T8" fmla="*/ 0 w 12"/>
              <a:gd name="T9" fmla="*/ 0 h 16"/>
              <a:gd name="T10" fmla="*/ 0 w 12"/>
              <a:gd name="T11" fmla="*/ 0 h 16"/>
              <a:gd name="T12" fmla="*/ 0 w 12"/>
              <a:gd name="T13" fmla="*/ 0 h 16"/>
              <a:gd name="T14" fmla="*/ 0 w 12"/>
              <a:gd name="T15" fmla="*/ 2977 h 16"/>
              <a:gd name="T16" fmla="*/ 0 w 12"/>
              <a:gd name="T17" fmla="*/ 2977 h 16"/>
              <a:gd name="T18" fmla="*/ 2911 w 12"/>
              <a:gd name="T19" fmla="*/ 2977 h 16"/>
              <a:gd name="T20" fmla="*/ 2911 w 12"/>
              <a:gd name="T21" fmla="*/ 5953 h 16"/>
              <a:gd name="T22" fmla="*/ 2911 w 12"/>
              <a:gd name="T23" fmla="*/ 5953 h 16"/>
              <a:gd name="T24" fmla="*/ 2911 w 12"/>
              <a:gd name="T25" fmla="*/ 8930 h 16"/>
              <a:gd name="T26" fmla="*/ 2911 w 12"/>
              <a:gd name="T27" fmla="*/ 8930 h 16"/>
              <a:gd name="T28" fmla="*/ 2911 w 12"/>
              <a:gd name="T29" fmla="*/ 8930 h 16"/>
              <a:gd name="T30" fmla="*/ 2911 w 12"/>
              <a:gd name="T31" fmla="*/ 11907 h 16"/>
              <a:gd name="T32" fmla="*/ 2911 w 12"/>
              <a:gd name="T33" fmla="*/ 14883 h 16"/>
              <a:gd name="T34" fmla="*/ 2911 w 12"/>
              <a:gd name="T35" fmla="*/ 14883 h 16"/>
              <a:gd name="T36" fmla="*/ 2911 w 12"/>
              <a:gd name="T37" fmla="*/ 14883 h 16"/>
              <a:gd name="T38" fmla="*/ 2911 w 12"/>
              <a:gd name="T39" fmla="*/ 17860 h 16"/>
              <a:gd name="T40" fmla="*/ 5821 w 12"/>
              <a:gd name="T41" fmla="*/ 17860 h 16"/>
              <a:gd name="T42" fmla="*/ 8732 w 12"/>
              <a:gd name="T43" fmla="*/ 17860 h 16"/>
              <a:gd name="T44" fmla="*/ 8732 w 12"/>
              <a:gd name="T45" fmla="*/ 17860 h 16"/>
              <a:gd name="T46" fmla="*/ 8732 w 12"/>
              <a:gd name="T47" fmla="*/ 20836 h 16"/>
              <a:gd name="T48" fmla="*/ 11642 w 12"/>
              <a:gd name="T49" fmla="*/ 20836 h 16"/>
              <a:gd name="T50" fmla="*/ 11642 w 12"/>
              <a:gd name="T51" fmla="*/ 20836 h 16"/>
              <a:gd name="T52" fmla="*/ 11642 w 12"/>
              <a:gd name="T53" fmla="*/ 20836 h 16"/>
              <a:gd name="T54" fmla="*/ 11642 w 12"/>
              <a:gd name="T55" fmla="*/ 20836 h 16"/>
              <a:gd name="T56" fmla="*/ 11642 w 12"/>
              <a:gd name="T57" fmla="*/ 20836 h 16"/>
              <a:gd name="T58" fmla="*/ 11642 w 12"/>
              <a:gd name="T59" fmla="*/ 20836 h 16"/>
              <a:gd name="T60" fmla="*/ 11642 w 12"/>
              <a:gd name="T61" fmla="*/ 23813 h 16"/>
              <a:gd name="T62" fmla="*/ 14553 w 12"/>
              <a:gd name="T63" fmla="*/ 23813 h 16"/>
              <a:gd name="T64" fmla="*/ 14553 w 12"/>
              <a:gd name="T65" fmla="*/ 23813 h 16"/>
              <a:gd name="T66" fmla="*/ 14553 w 12"/>
              <a:gd name="T67" fmla="*/ 20836 h 16"/>
              <a:gd name="T68" fmla="*/ 14553 w 12"/>
              <a:gd name="T69" fmla="*/ 23813 h 16"/>
              <a:gd name="T70" fmla="*/ 14553 w 12"/>
              <a:gd name="T71" fmla="*/ 20836 h 16"/>
              <a:gd name="T72" fmla="*/ 14553 w 12"/>
              <a:gd name="T73" fmla="*/ 20836 h 16"/>
              <a:gd name="T74" fmla="*/ 14553 w 12"/>
              <a:gd name="T75" fmla="*/ 17860 h 16"/>
              <a:gd name="T76" fmla="*/ 14553 w 12"/>
              <a:gd name="T77" fmla="*/ 17860 h 16"/>
              <a:gd name="T78" fmla="*/ 17463 w 12"/>
              <a:gd name="T79" fmla="*/ 17860 h 16"/>
              <a:gd name="T80" fmla="*/ 17463 w 12"/>
              <a:gd name="T81" fmla="*/ 17860 h 16"/>
              <a:gd name="T82" fmla="*/ 17463 w 12"/>
              <a:gd name="T83" fmla="*/ 17860 h 16"/>
              <a:gd name="T84" fmla="*/ 17463 w 12"/>
              <a:gd name="T85" fmla="*/ 14883 h 16"/>
              <a:gd name="T86" fmla="*/ 14553 w 12"/>
              <a:gd name="T87" fmla="*/ 14883 h 16"/>
              <a:gd name="T88" fmla="*/ 14553 w 12"/>
              <a:gd name="T89" fmla="*/ 11907 h 16"/>
              <a:gd name="T90" fmla="*/ 14553 w 12"/>
              <a:gd name="T91" fmla="*/ 11907 h 16"/>
              <a:gd name="T92" fmla="*/ 14553 w 12"/>
              <a:gd name="T93" fmla="*/ 11907 h 16"/>
              <a:gd name="T94" fmla="*/ 14553 w 12"/>
              <a:gd name="T95" fmla="*/ 11907 h 16"/>
              <a:gd name="T96" fmla="*/ 14553 w 12"/>
              <a:gd name="T97" fmla="*/ 8930 h 16"/>
              <a:gd name="T98" fmla="*/ 14553 w 12"/>
              <a:gd name="T99" fmla="*/ 8930 h 16"/>
              <a:gd name="T100" fmla="*/ 11642 w 12"/>
              <a:gd name="T101" fmla="*/ 5953 h 16"/>
              <a:gd name="T102" fmla="*/ 11642 w 12"/>
              <a:gd name="T103" fmla="*/ 5953 h 16"/>
              <a:gd name="T104" fmla="*/ 8732 w 12"/>
              <a:gd name="T105" fmla="*/ 8930 h 16"/>
              <a:gd name="T106" fmla="*/ 8732 w 12"/>
              <a:gd name="T107" fmla="*/ 8930 h 16"/>
              <a:gd name="T108" fmla="*/ 8732 w 12"/>
              <a:gd name="T109" fmla="*/ 8930 h 16"/>
              <a:gd name="T110" fmla="*/ 5821 w 12"/>
              <a:gd name="T111" fmla="*/ 5953 h 16"/>
              <a:gd name="T112" fmla="*/ 5821 w 12"/>
              <a:gd name="T113" fmla="*/ 5953 h 16"/>
              <a:gd name="T114" fmla="*/ 5821 w 12"/>
              <a:gd name="T115" fmla="*/ 2977 h 16"/>
              <a:gd name="T116" fmla="*/ 5821 w 12"/>
              <a:gd name="T117" fmla="*/ 2977 h 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 h="16">
                <a:moveTo>
                  <a:pt x="4" y="2"/>
                </a:moveTo>
                <a:lnTo>
                  <a:pt x="4" y="2"/>
                </a:lnTo>
                <a:lnTo>
                  <a:pt x="2" y="0"/>
                </a:lnTo>
                <a:lnTo>
                  <a:pt x="0" y="0"/>
                </a:lnTo>
                <a:lnTo>
                  <a:pt x="0" y="2"/>
                </a:lnTo>
                <a:lnTo>
                  <a:pt x="2" y="2"/>
                </a:lnTo>
                <a:lnTo>
                  <a:pt x="2" y="4"/>
                </a:lnTo>
                <a:lnTo>
                  <a:pt x="2" y="6"/>
                </a:lnTo>
                <a:lnTo>
                  <a:pt x="2" y="8"/>
                </a:lnTo>
                <a:lnTo>
                  <a:pt x="2" y="10"/>
                </a:lnTo>
                <a:lnTo>
                  <a:pt x="2" y="12"/>
                </a:lnTo>
                <a:lnTo>
                  <a:pt x="4" y="12"/>
                </a:lnTo>
                <a:lnTo>
                  <a:pt x="6" y="12"/>
                </a:lnTo>
                <a:lnTo>
                  <a:pt x="6" y="14"/>
                </a:lnTo>
                <a:lnTo>
                  <a:pt x="8" y="14"/>
                </a:lnTo>
                <a:lnTo>
                  <a:pt x="8" y="16"/>
                </a:lnTo>
                <a:lnTo>
                  <a:pt x="10" y="16"/>
                </a:lnTo>
                <a:lnTo>
                  <a:pt x="10" y="14"/>
                </a:lnTo>
                <a:lnTo>
                  <a:pt x="10" y="16"/>
                </a:lnTo>
                <a:lnTo>
                  <a:pt x="10" y="14"/>
                </a:lnTo>
                <a:lnTo>
                  <a:pt x="10" y="12"/>
                </a:lnTo>
                <a:lnTo>
                  <a:pt x="12" y="12"/>
                </a:lnTo>
                <a:lnTo>
                  <a:pt x="12" y="10"/>
                </a:lnTo>
                <a:lnTo>
                  <a:pt x="10" y="10"/>
                </a:lnTo>
                <a:lnTo>
                  <a:pt x="10" y="8"/>
                </a:lnTo>
                <a:lnTo>
                  <a:pt x="10" y="6"/>
                </a:lnTo>
                <a:lnTo>
                  <a:pt x="8" y="4"/>
                </a:lnTo>
                <a:lnTo>
                  <a:pt x="8" y="6"/>
                </a:lnTo>
                <a:lnTo>
                  <a:pt x="6" y="6"/>
                </a:lnTo>
                <a:lnTo>
                  <a:pt x="6" y="4"/>
                </a:lnTo>
                <a:lnTo>
                  <a:pt x="4" y="4"/>
                </a:lnTo>
                <a:lnTo>
                  <a:pt x="4"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3" name="Freeform 691"/>
          <p:cNvSpPr>
            <a:spLocks/>
          </p:cNvSpPr>
          <p:nvPr/>
        </p:nvSpPr>
        <p:spPr bwMode="auto">
          <a:xfrm>
            <a:off x="2142484" y="5863214"/>
            <a:ext cx="14357" cy="14357"/>
          </a:xfrm>
          <a:custGeom>
            <a:avLst/>
            <a:gdLst>
              <a:gd name="T0" fmla="*/ 8573 w 10"/>
              <a:gd name="T1" fmla="*/ 14288 h 10"/>
              <a:gd name="T2" fmla="*/ 11430 w 10"/>
              <a:gd name="T3" fmla="*/ 14288 h 10"/>
              <a:gd name="T4" fmla="*/ 14288 w 10"/>
              <a:gd name="T5" fmla="*/ 14288 h 10"/>
              <a:gd name="T6" fmla="*/ 14288 w 10"/>
              <a:gd name="T7" fmla="*/ 11430 h 10"/>
              <a:gd name="T8" fmla="*/ 14288 w 10"/>
              <a:gd name="T9" fmla="*/ 11430 h 10"/>
              <a:gd name="T10" fmla="*/ 14288 w 10"/>
              <a:gd name="T11" fmla="*/ 8573 h 10"/>
              <a:gd name="T12" fmla="*/ 14288 w 10"/>
              <a:gd name="T13" fmla="*/ 8573 h 10"/>
              <a:gd name="T14" fmla="*/ 14288 w 10"/>
              <a:gd name="T15" fmla="*/ 8573 h 10"/>
              <a:gd name="T16" fmla="*/ 14288 w 10"/>
              <a:gd name="T17" fmla="*/ 5715 h 10"/>
              <a:gd name="T18" fmla="*/ 14288 w 10"/>
              <a:gd name="T19" fmla="*/ 5715 h 10"/>
              <a:gd name="T20" fmla="*/ 14288 w 10"/>
              <a:gd name="T21" fmla="*/ 2858 h 10"/>
              <a:gd name="T22" fmla="*/ 14288 w 10"/>
              <a:gd name="T23" fmla="*/ 2858 h 10"/>
              <a:gd name="T24" fmla="*/ 14288 w 10"/>
              <a:gd name="T25" fmla="*/ 2858 h 10"/>
              <a:gd name="T26" fmla="*/ 14288 w 10"/>
              <a:gd name="T27" fmla="*/ 0 h 10"/>
              <a:gd name="T28" fmla="*/ 11430 w 10"/>
              <a:gd name="T29" fmla="*/ 0 h 10"/>
              <a:gd name="T30" fmla="*/ 11430 w 10"/>
              <a:gd name="T31" fmla="*/ 0 h 10"/>
              <a:gd name="T32" fmla="*/ 8573 w 10"/>
              <a:gd name="T33" fmla="*/ 0 h 10"/>
              <a:gd name="T34" fmla="*/ 8573 w 10"/>
              <a:gd name="T35" fmla="*/ 2858 h 10"/>
              <a:gd name="T36" fmla="*/ 5715 w 10"/>
              <a:gd name="T37" fmla="*/ 0 h 10"/>
              <a:gd name="T38" fmla="*/ 5715 w 10"/>
              <a:gd name="T39" fmla="*/ 0 h 10"/>
              <a:gd name="T40" fmla="*/ 2858 w 10"/>
              <a:gd name="T41" fmla="*/ 2858 h 10"/>
              <a:gd name="T42" fmla="*/ 2858 w 10"/>
              <a:gd name="T43" fmla="*/ 2858 h 10"/>
              <a:gd name="T44" fmla="*/ 2858 w 10"/>
              <a:gd name="T45" fmla="*/ 2858 h 10"/>
              <a:gd name="T46" fmla="*/ 2858 w 10"/>
              <a:gd name="T47" fmla="*/ 5715 h 10"/>
              <a:gd name="T48" fmla="*/ 2858 w 10"/>
              <a:gd name="T49" fmla="*/ 8573 h 10"/>
              <a:gd name="T50" fmla="*/ 0 w 10"/>
              <a:gd name="T51" fmla="*/ 8573 h 10"/>
              <a:gd name="T52" fmla="*/ 0 w 10"/>
              <a:gd name="T53" fmla="*/ 8573 h 10"/>
              <a:gd name="T54" fmla="*/ 0 w 10"/>
              <a:gd name="T55" fmla="*/ 8573 h 10"/>
              <a:gd name="T56" fmla="*/ 2858 w 10"/>
              <a:gd name="T57" fmla="*/ 11430 h 10"/>
              <a:gd name="T58" fmla="*/ 5715 w 10"/>
              <a:gd name="T59" fmla="*/ 11430 h 10"/>
              <a:gd name="T60" fmla="*/ 5715 w 10"/>
              <a:gd name="T61" fmla="*/ 11430 h 10"/>
              <a:gd name="T62" fmla="*/ 5715 w 10"/>
              <a:gd name="T63" fmla="*/ 14288 h 10"/>
              <a:gd name="T64" fmla="*/ 8573 w 10"/>
              <a:gd name="T65" fmla="*/ 14288 h 10"/>
              <a:gd name="T66" fmla="*/ 8573 w 10"/>
              <a:gd name="T67" fmla="*/ 14288 h 10"/>
              <a:gd name="T68" fmla="*/ 8573 w 10"/>
              <a:gd name="T69" fmla="*/ 14288 h 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 h="10">
                <a:moveTo>
                  <a:pt x="6" y="10"/>
                </a:moveTo>
                <a:lnTo>
                  <a:pt x="6" y="10"/>
                </a:lnTo>
                <a:lnTo>
                  <a:pt x="8" y="10"/>
                </a:lnTo>
                <a:lnTo>
                  <a:pt x="10" y="10"/>
                </a:lnTo>
                <a:lnTo>
                  <a:pt x="10" y="8"/>
                </a:lnTo>
                <a:lnTo>
                  <a:pt x="10" y="6"/>
                </a:lnTo>
                <a:lnTo>
                  <a:pt x="10" y="4"/>
                </a:lnTo>
                <a:lnTo>
                  <a:pt x="10" y="2"/>
                </a:lnTo>
                <a:lnTo>
                  <a:pt x="10" y="0"/>
                </a:lnTo>
                <a:lnTo>
                  <a:pt x="8" y="0"/>
                </a:lnTo>
                <a:lnTo>
                  <a:pt x="6" y="0"/>
                </a:lnTo>
                <a:lnTo>
                  <a:pt x="6" y="2"/>
                </a:lnTo>
                <a:lnTo>
                  <a:pt x="4" y="0"/>
                </a:lnTo>
                <a:lnTo>
                  <a:pt x="2" y="2"/>
                </a:lnTo>
                <a:lnTo>
                  <a:pt x="2" y="4"/>
                </a:lnTo>
                <a:lnTo>
                  <a:pt x="2" y="6"/>
                </a:lnTo>
                <a:lnTo>
                  <a:pt x="0" y="6"/>
                </a:lnTo>
                <a:lnTo>
                  <a:pt x="2" y="6"/>
                </a:lnTo>
                <a:lnTo>
                  <a:pt x="2" y="8"/>
                </a:lnTo>
                <a:lnTo>
                  <a:pt x="4" y="8"/>
                </a:lnTo>
                <a:lnTo>
                  <a:pt x="4" y="10"/>
                </a:lnTo>
                <a:lnTo>
                  <a:pt x="6" y="1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4" name="Freeform 692"/>
          <p:cNvSpPr>
            <a:spLocks/>
          </p:cNvSpPr>
          <p:nvPr/>
        </p:nvSpPr>
        <p:spPr bwMode="auto">
          <a:xfrm>
            <a:off x="2142484" y="5839285"/>
            <a:ext cx="17548" cy="20737"/>
          </a:xfrm>
          <a:custGeom>
            <a:avLst/>
            <a:gdLst>
              <a:gd name="T0" fmla="*/ 14553 w 12"/>
              <a:gd name="T1" fmla="*/ 8844 h 14"/>
              <a:gd name="T2" fmla="*/ 11642 w 12"/>
              <a:gd name="T3" fmla="*/ 8844 h 14"/>
              <a:gd name="T4" fmla="*/ 11642 w 12"/>
              <a:gd name="T5" fmla="*/ 8844 h 14"/>
              <a:gd name="T6" fmla="*/ 8732 w 12"/>
              <a:gd name="T7" fmla="*/ 8844 h 14"/>
              <a:gd name="T8" fmla="*/ 8732 w 12"/>
              <a:gd name="T9" fmla="*/ 5896 h 14"/>
              <a:gd name="T10" fmla="*/ 8732 w 12"/>
              <a:gd name="T11" fmla="*/ 5896 h 14"/>
              <a:gd name="T12" fmla="*/ 8732 w 12"/>
              <a:gd name="T13" fmla="*/ 2948 h 14"/>
              <a:gd name="T14" fmla="*/ 5821 w 12"/>
              <a:gd name="T15" fmla="*/ 2948 h 14"/>
              <a:gd name="T16" fmla="*/ 5821 w 12"/>
              <a:gd name="T17" fmla="*/ 2948 h 14"/>
              <a:gd name="T18" fmla="*/ 5821 w 12"/>
              <a:gd name="T19" fmla="*/ 2948 h 14"/>
              <a:gd name="T20" fmla="*/ 2911 w 12"/>
              <a:gd name="T21" fmla="*/ 2948 h 14"/>
              <a:gd name="T22" fmla="*/ 2911 w 12"/>
              <a:gd name="T23" fmla="*/ 0 h 14"/>
              <a:gd name="T24" fmla="*/ 2911 w 12"/>
              <a:gd name="T25" fmla="*/ 0 h 14"/>
              <a:gd name="T26" fmla="*/ 0 w 12"/>
              <a:gd name="T27" fmla="*/ 2948 h 14"/>
              <a:gd name="T28" fmla="*/ 2911 w 12"/>
              <a:gd name="T29" fmla="*/ 5896 h 14"/>
              <a:gd name="T30" fmla="*/ 2911 w 12"/>
              <a:gd name="T31" fmla="*/ 5896 h 14"/>
              <a:gd name="T32" fmla="*/ 2911 w 12"/>
              <a:gd name="T33" fmla="*/ 8844 h 14"/>
              <a:gd name="T34" fmla="*/ 2911 w 12"/>
              <a:gd name="T35" fmla="*/ 11793 h 14"/>
              <a:gd name="T36" fmla="*/ 5821 w 12"/>
              <a:gd name="T37" fmla="*/ 11793 h 14"/>
              <a:gd name="T38" fmla="*/ 2911 w 12"/>
              <a:gd name="T39" fmla="*/ 14741 h 14"/>
              <a:gd name="T40" fmla="*/ 2911 w 12"/>
              <a:gd name="T41" fmla="*/ 14741 h 14"/>
              <a:gd name="T42" fmla="*/ 2911 w 12"/>
              <a:gd name="T43" fmla="*/ 17689 h 14"/>
              <a:gd name="T44" fmla="*/ 2911 w 12"/>
              <a:gd name="T45" fmla="*/ 17689 h 14"/>
              <a:gd name="T46" fmla="*/ 2911 w 12"/>
              <a:gd name="T47" fmla="*/ 20637 h 14"/>
              <a:gd name="T48" fmla="*/ 2911 w 12"/>
              <a:gd name="T49" fmla="*/ 20637 h 14"/>
              <a:gd name="T50" fmla="*/ 5821 w 12"/>
              <a:gd name="T51" fmla="*/ 20637 h 14"/>
              <a:gd name="T52" fmla="*/ 5821 w 12"/>
              <a:gd name="T53" fmla="*/ 20637 h 14"/>
              <a:gd name="T54" fmla="*/ 8732 w 12"/>
              <a:gd name="T55" fmla="*/ 20637 h 14"/>
              <a:gd name="T56" fmla="*/ 11642 w 12"/>
              <a:gd name="T57" fmla="*/ 20637 h 14"/>
              <a:gd name="T58" fmla="*/ 11642 w 12"/>
              <a:gd name="T59" fmla="*/ 20637 h 14"/>
              <a:gd name="T60" fmla="*/ 8732 w 12"/>
              <a:gd name="T61" fmla="*/ 17689 h 14"/>
              <a:gd name="T62" fmla="*/ 8732 w 12"/>
              <a:gd name="T63" fmla="*/ 17689 h 14"/>
              <a:gd name="T64" fmla="*/ 11642 w 12"/>
              <a:gd name="T65" fmla="*/ 17689 h 14"/>
              <a:gd name="T66" fmla="*/ 11642 w 12"/>
              <a:gd name="T67" fmla="*/ 20637 h 14"/>
              <a:gd name="T68" fmla="*/ 14553 w 12"/>
              <a:gd name="T69" fmla="*/ 17689 h 14"/>
              <a:gd name="T70" fmla="*/ 14553 w 12"/>
              <a:gd name="T71" fmla="*/ 17689 h 14"/>
              <a:gd name="T72" fmla="*/ 17463 w 12"/>
              <a:gd name="T73" fmla="*/ 14741 h 14"/>
              <a:gd name="T74" fmla="*/ 17463 w 12"/>
              <a:gd name="T75" fmla="*/ 14741 h 14"/>
              <a:gd name="T76" fmla="*/ 17463 w 12"/>
              <a:gd name="T77" fmla="*/ 14741 h 14"/>
              <a:gd name="T78" fmla="*/ 14553 w 12"/>
              <a:gd name="T79" fmla="*/ 14741 h 14"/>
              <a:gd name="T80" fmla="*/ 14553 w 12"/>
              <a:gd name="T81" fmla="*/ 11793 h 14"/>
              <a:gd name="T82" fmla="*/ 14553 w 12"/>
              <a:gd name="T83" fmla="*/ 11793 h 14"/>
              <a:gd name="T84" fmla="*/ 14553 w 12"/>
              <a:gd name="T85" fmla="*/ 11793 h 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 h="14">
                <a:moveTo>
                  <a:pt x="10" y="8"/>
                </a:moveTo>
                <a:lnTo>
                  <a:pt x="10" y="6"/>
                </a:lnTo>
                <a:lnTo>
                  <a:pt x="8" y="6"/>
                </a:lnTo>
                <a:lnTo>
                  <a:pt x="6" y="6"/>
                </a:lnTo>
                <a:lnTo>
                  <a:pt x="6" y="4"/>
                </a:lnTo>
                <a:lnTo>
                  <a:pt x="6" y="2"/>
                </a:lnTo>
                <a:lnTo>
                  <a:pt x="4" y="2"/>
                </a:lnTo>
                <a:lnTo>
                  <a:pt x="2" y="2"/>
                </a:lnTo>
                <a:lnTo>
                  <a:pt x="2" y="0"/>
                </a:lnTo>
                <a:lnTo>
                  <a:pt x="0" y="0"/>
                </a:lnTo>
                <a:lnTo>
                  <a:pt x="0" y="2"/>
                </a:lnTo>
                <a:lnTo>
                  <a:pt x="2" y="2"/>
                </a:lnTo>
                <a:lnTo>
                  <a:pt x="2" y="4"/>
                </a:lnTo>
                <a:lnTo>
                  <a:pt x="2" y="6"/>
                </a:lnTo>
                <a:lnTo>
                  <a:pt x="2" y="8"/>
                </a:lnTo>
                <a:lnTo>
                  <a:pt x="4" y="8"/>
                </a:lnTo>
                <a:lnTo>
                  <a:pt x="4" y="10"/>
                </a:lnTo>
                <a:lnTo>
                  <a:pt x="2" y="10"/>
                </a:lnTo>
                <a:lnTo>
                  <a:pt x="2" y="12"/>
                </a:lnTo>
                <a:lnTo>
                  <a:pt x="2" y="14"/>
                </a:lnTo>
                <a:lnTo>
                  <a:pt x="4" y="14"/>
                </a:lnTo>
                <a:lnTo>
                  <a:pt x="6" y="14"/>
                </a:lnTo>
                <a:lnTo>
                  <a:pt x="8" y="14"/>
                </a:lnTo>
                <a:lnTo>
                  <a:pt x="6" y="12"/>
                </a:lnTo>
                <a:lnTo>
                  <a:pt x="8" y="12"/>
                </a:lnTo>
                <a:lnTo>
                  <a:pt x="8" y="14"/>
                </a:lnTo>
                <a:lnTo>
                  <a:pt x="8" y="12"/>
                </a:lnTo>
                <a:lnTo>
                  <a:pt x="10" y="12"/>
                </a:lnTo>
                <a:lnTo>
                  <a:pt x="12" y="12"/>
                </a:lnTo>
                <a:lnTo>
                  <a:pt x="12" y="10"/>
                </a:lnTo>
                <a:lnTo>
                  <a:pt x="10" y="10"/>
                </a:lnTo>
                <a:lnTo>
                  <a:pt x="10" y="8"/>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5" name="Freeform 693"/>
          <p:cNvSpPr>
            <a:spLocks/>
          </p:cNvSpPr>
          <p:nvPr/>
        </p:nvSpPr>
        <p:spPr bwMode="auto">
          <a:xfrm>
            <a:off x="2104200" y="5828118"/>
            <a:ext cx="41475" cy="41475"/>
          </a:xfrm>
          <a:custGeom>
            <a:avLst/>
            <a:gdLst>
              <a:gd name="T0" fmla="*/ 20638 w 28"/>
              <a:gd name="T1" fmla="*/ 2948 h 28"/>
              <a:gd name="T2" fmla="*/ 17689 w 28"/>
              <a:gd name="T3" fmla="*/ 0 h 28"/>
              <a:gd name="T4" fmla="*/ 14741 w 28"/>
              <a:gd name="T5" fmla="*/ 0 h 28"/>
              <a:gd name="T6" fmla="*/ 5896 w 28"/>
              <a:gd name="T7" fmla="*/ 0 h 28"/>
              <a:gd name="T8" fmla="*/ 2948 w 28"/>
              <a:gd name="T9" fmla="*/ 0 h 28"/>
              <a:gd name="T10" fmla="*/ 0 w 28"/>
              <a:gd name="T11" fmla="*/ 2948 h 28"/>
              <a:gd name="T12" fmla="*/ 2948 w 28"/>
              <a:gd name="T13" fmla="*/ 5896 h 28"/>
              <a:gd name="T14" fmla="*/ 8845 w 28"/>
              <a:gd name="T15" fmla="*/ 8845 h 28"/>
              <a:gd name="T16" fmla="*/ 11793 w 28"/>
              <a:gd name="T17" fmla="*/ 11793 h 28"/>
              <a:gd name="T18" fmla="*/ 8845 w 28"/>
              <a:gd name="T19" fmla="*/ 11793 h 28"/>
              <a:gd name="T20" fmla="*/ 8845 w 28"/>
              <a:gd name="T21" fmla="*/ 11793 h 28"/>
              <a:gd name="T22" fmla="*/ 5896 w 28"/>
              <a:gd name="T23" fmla="*/ 11793 h 28"/>
              <a:gd name="T24" fmla="*/ 8845 w 28"/>
              <a:gd name="T25" fmla="*/ 11793 h 28"/>
              <a:gd name="T26" fmla="*/ 8845 w 28"/>
              <a:gd name="T27" fmla="*/ 14741 h 28"/>
              <a:gd name="T28" fmla="*/ 11793 w 28"/>
              <a:gd name="T29" fmla="*/ 14741 h 28"/>
              <a:gd name="T30" fmla="*/ 11793 w 28"/>
              <a:gd name="T31" fmla="*/ 17689 h 28"/>
              <a:gd name="T32" fmla="*/ 14741 w 28"/>
              <a:gd name="T33" fmla="*/ 11793 h 28"/>
              <a:gd name="T34" fmla="*/ 14741 w 28"/>
              <a:gd name="T35" fmla="*/ 17689 h 28"/>
              <a:gd name="T36" fmla="*/ 14741 w 28"/>
              <a:gd name="T37" fmla="*/ 17689 h 28"/>
              <a:gd name="T38" fmla="*/ 14741 w 28"/>
              <a:gd name="T39" fmla="*/ 20638 h 28"/>
              <a:gd name="T40" fmla="*/ 14741 w 28"/>
              <a:gd name="T41" fmla="*/ 23586 h 28"/>
              <a:gd name="T42" fmla="*/ 14741 w 28"/>
              <a:gd name="T43" fmla="*/ 26534 h 28"/>
              <a:gd name="T44" fmla="*/ 17689 w 28"/>
              <a:gd name="T45" fmla="*/ 29482 h 28"/>
              <a:gd name="T46" fmla="*/ 14741 w 28"/>
              <a:gd name="T47" fmla="*/ 32430 h 28"/>
              <a:gd name="T48" fmla="*/ 17689 w 28"/>
              <a:gd name="T49" fmla="*/ 32430 h 28"/>
              <a:gd name="T50" fmla="*/ 17689 w 28"/>
              <a:gd name="T51" fmla="*/ 38327 h 28"/>
              <a:gd name="T52" fmla="*/ 20638 w 28"/>
              <a:gd name="T53" fmla="*/ 41275 h 28"/>
              <a:gd name="T54" fmla="*/ 23586 w 28"/>
              <a:gd name="T55" fmla="*/ 41275 h 28"/>
              <a:gd name="T56" fmla="*/ 26534 w 28"/>
              <a:gd name="T57" fmla="*/ 38327 h 28"/>
              <a:gd name="T58" fmla="*/ 26534 w 28"/>
              <a:gd name="T59" fmla="*/ 35379 h 28"/>
              <a:gd name="T60" fmla="*/ 29482 w 28"/>
              <a:gd name="T61" fmla="*/ 38327 h 28"/>
              <a:gd name="T62" fmla="*/ 29482 w 28"/>
              <a:gd name="T63" fmla="*/ 35379 h 28"/>
              <a:gd name="T64" fmla="*/ 32430 w 28"/>
              <a:gd name="T65" fmla="*/ 38327 h 28"/>
              <a:gd name="T66" fmla="*/ 35379 w 28"/>
              <a:gd name="T67" fmla="*/ 38327 h 28"/>
              <a:gd name="T68" fmla="*/ 35379 w 28"/>
              <a:gd name="T69" fmla="*/ 32430 h 28"/>
              <a:gd name="T70" fmla="*/ 38327 w 28"/>
              <a:gd name="T71" fmla="*/ 32430 h 28"/>
              <a:gd name="T72" fmla="*/ 35379 w 28"/>
              <a:gd name="T73" fmla="*/ 29482 h 28"/>
              <a:gd name="T74" fmla="*/ 32430 w 28"/>
              <a:gd name="T75" fmla="*/ 26534 h 28"/>
              <a:gd name="T76" fmla="*/ 35379 w 28"/>
              <a:gd name="T77" fmla="*/ 26534 h 28"/>
              <a:gd name="T78" fmla="*/ 32430 w 28"/>
              <a:gd name="T79" fmla="*/ 26534 h 28"/>
              <a:gd name="T80" fmla="*/ 29482 w 28"/>
              <a:gd name="T81" fmla="*/ 23586 h 28"/>
              <a:gd name="T82" fmla="*/ 29482 w 28"/>
              <a:gd name="T83" fmla="*/ 20638 h 28"/>
              <a:gd name="T84" fmla="*/ 29482 w 28"/>
              <a:gd name="T85" fmla="*/ 20638 h 28"/>
              <a:gd name="T86" fmla="*/ 26534 w 28"/>
              <a:gd name="T87" fmla="*/ 17689 h 28"/>
              <a:gd name="T88" fmla="*/ 26534 w 28"/>
              <a:gd name="T89" fmla="*/ 14741 h 28"/>
              <a:gd name="T90" fmla="*/ 26534 w 28"/>
              <a:gd name="T91" fmla="*/ 11793 h 28"/>
              <a:gd name="T92" fmla="*/ 29482 w 28"/>
              <a:gd name="T93" fmla="*/ 14741 h 28"/>
              <a:gd name="T94" fmla="*/ 29482 w 28"/>
              <a:gd name="T95" fmla="*/ 17689 h 28"/>
              <a:gd name="T96" fmla="*/ 32430 w 28"/>
              <a:gd name="T97" fmla="*/ 20638 h 28"/>
              <a:gd name="T98" fmla="*/ 35379 w 28"/>
              <a:gd name="T99" fmla="*/ 23586 h 28"/>
              <a:gd name="T100" fmla="*/ 38327 w 28"/>
              <a:gd name="T101" fmla="*/ 26534 h 28"/>
              <a:gd name="T102" fmla="*/ 41275 w 28"/>
              <a:gd name="T103" fmla="*/ 23586 h 28"/>
              <a:gd name="T104" fmla="*/ 41275 w 28"/>
              <a:gd name="T105" fmla="*/ 20638 h 28"/>
              <a:gd name="T106" fmla="*/ 38327 w 28"/>
              <a:gd name="T107" fmla="*/ 14741 h 28"/>
              <a:gd name="T108" fmla="*/ 38327 w 28"/>
              <a:gd name="T109" fmla="*/ 11793 h 28"/>
              <a:gd name="T110" fmla="*/ 41275 w 28"/>
              <a:gd name="T111" fmla="*/ 11793 h 28"/>
              <a:gd name="T112" fmla="*/ 38327 w 28"/>
              <a:gd name="T113" fmla="*/ 5896 h 28"/>
              <a:gd name="T114" fmla="*/ 35379 w 28"/>
              <a:gd name="T115" fmla="*/ 2948 h 28"/>
              <a:gd name="T116" fmla="*/ 32430 w 28"/>
              <a:gd name="T117" fmla="*/ 2948 h 28"/>
              <a:gd name="T118" fmla="*/ 26534 w 28"/>
              <a:gd name="T119" fmla="*/ 2948 h 28"/>
              <a:gd name="T120" fmla="*/ 26534 w 28"/>
              <a:gd name="T121" fmla="*/ 5896 h 28"/>
              <a:gd name="T122" fmla="*/ 26534 w 28"/>
              <a:gd name="T123" fmla="*/ 5896 h 28"/>
              <a:gd name="T124" fmla="*/ 26534 w 28"/>
              <a:gd name="T125" fmla="*/ 2948 h 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8" h="28">
                <a:moveTo>
                  <a:pt x="18" y="2"/>
                </a:moveTo>
                <a:lnTo>
                  <a:pt x="16" y="2"/>
                </a:lnTo>
                <a:lnTo>
                  <a:pt x="14" y="2"/>
                </a:lnTo>
                <a:lnTo>
                  <a:pt x="14" y="0"/>
                </a:lnTo>
                <a:lnTo>
                  <a:pt x="12" y="0"/>
                </a:lnTo>
                <a:lnTo>
                  <a:pt x="10" y="0"/>
                </a:lnTo>
                <a:lnTo>
                  <a:pt x="8" y="0"/>
                </a:lnTo>
                <a:lnTo>
                  <a:pt x="6" y="0"/>
                </a:lnTo>
                <a:lnTo>
                  <a:pt x="4" y="0"/>
                </a:lnTo>
                <a:lnTo>
                  <a:pt x="2" y="0"/>
                </a:lnTo>
                <a:lnTo>
                  <a:pt x="0" y="0"/>
                </a:lnTo>
                <a:lnTo>
                  <a:pt x="0" y="2"/>
                </a:lnTo>
                <a:lnTo>
                  <a:pt x="2" y="4"/>
                </a:lnTo>
                <a:lnTo>
                  <a:pt x="4" y="4"/>
                </a:lnTo>
                <a:lnTo>
                  <a:pt x="4" y="6"/>
                </a:lnTo>
                <a:lnTo>
                  <a:pt x="6" y="6"/>
                </a:lnTo>
                <a:lnTo>
                  <a:pt x="6" y="8"/>
                </a:lnTo>
                <a:lnTo>
                  <a:pt x="8" y="8"/>
                </a:lnTo>
                <a:lnTo>
                  <a:pt x="6" y="8"/>
                </a:lnTo>
                <a:lnTo>
                  <a:pt x="4" y="8"/>
                </a:lnTo>
                <a:lnTo>
                  <a:pt x="4" y="10"/>
                </a:lnTo>
                <a:lnTo>
                  <a:pt x="6" y="10"/>
                </a:lnTo>
                <a:lnTo>
                  <a:pt x="6" y="8"/>
                </a:lnTo>
                <a:lnTo>
                  <a:pt x="6" y="10"/>
                </a:lnTo>
                <a:lnTo>
                  <a:pt x="8" y="10"/>
                </a:lnTo>
                <a:lnTo>
                  <a:pt x="8" y="12"/>
                </a:lnTo>
                <a:lnTo>
                  <a:pt x="8" y="10"/>
                </a:lnTo>
                <a:lnTo>
                  <a:pt x="10" y="10"/>
                </a:lnTo>
                <a:lnTo>
                  <a:pt x="10" y="8"/>
                </a:lnTo>
                <a:lnTo>
                  <a:pt x="10" y="10"/>
                </a:lnTo>
                <a:lnTo>
                  <a:pt x="10" y="12"/>
                </a:lnTo>
                <a:lnTo>
                  <a:pt x="10" y="14"/>
                </a:lnTo>
                <a:lnTo>
                  <a:pt x="10" y="16"/>
                </a:lnTo>
                <a:lnTo>
                  <a:pt x="10" y="18"/>
                </a:lnTo>
                <a:lnTo>
                  <a:pt x="12" y="20"/>
                </a:lnTo>
                <a:lnTo>
                  <a:pt x="10" y="22"/>
                </a:lnTo>
                <a:lnTo>
                  <a:pt x="12" y="22"/>
                </a:lnTo>
                <a:lnTo>
                  <a:pt x="12" y="24"/>
                </a:lnTo>
                <a:lnTo>
                  <a:pt x="12" y="26"/>
                </a:lnTo>
                <a:lnTo>
                  <a:pt x="12" y="28"/>
                </a:lnTo>
                <a:lnTo>
                  <a:pt x="14" y="28"/>
                </a:lnTo>
                <a:lnTo>
                  <a:pt x="16" y="28"/>
                </a:lnTo>
                <a:lnTo>
                  <a:pt x="16" y="26"/>
                </a:lnTo>
                <a:lnTo>
                  <a:pt x="18" y="26"/>
                </a:lnTo>
                <a:lnTo>
                  <a:pt x="18" y="24"/>
                </a:lnTo>
                <a:lnTo>
                  <a:pt x="20" y="26"/>
                </a:lnTo>
                <a:lnTo>
                  <a:pt x="20" y="24"/>
                </a:lnTo>
                <a:lnTo>
                  <a:pt x="22" y="24"/>
                </a:lnTo>
                <a:lnTo>
                  <a:pt x="22" y="26"/>
                </a:lnTo>
                <a:lnTo>
                  <a:pt x="24" y="26"/>
                </a:lnTo>
                <a:lnTo>
                  <a:pt x="24" y="24"/>
                </a:lnTo>
                <a:lnTo>
                  <a:pt x="24" y="22"/>
                </a:lnTo>
                <a:lnTo>
                  <a:pt x="26" y="22"/>
                </a:lnTo>
                <a:lnTo>
                  <a:pt x="24" y="22"/>
                </a:lnTo>
                <a:lnTo>
                  <a:pt x="24" y="20"/>
                </a:lnTo>
                <a:lnTo>
                  <a:pt x="22" y="20"/>
                </a:lnTo>
                <a:lnTo>
                  <a:pt x="22" y="18"/>
                </a:lnTo>
                <a:lnTo>
                  <a:pt x="24" y="18"/>
                </a:lnTo>
                <a:lnTo>
                  <a:pt x="22" y="18"/>
                </a:lnTo>
                <a:lnTo>
                  <a:pt x="22" y="16"/>
                </a:lnTo>
                <a:lnTo>
                  <a:pt x="22" y="18"/>
                </a:lnTo>
                <a:lnTo>
                  <a:pt x="20" y="18"/>
                </a:lnTo>
                <a:lnTo>
                  <a:pt x="20" y="16"/>
                </a:lnTo>
                <a:lnTo>
                  <a:pt x="22" y="16"/>
                </a:lnTo>
                <a:lnTo>
                  <a:pt x="22" y="14"/>
                </a:lnTo>
                <a:lnTo>
                  <a:pt x="20" y="14"/>
                </a:lnTo>
                <a:lnTo>
                  <a:pt x="20" y="12"/>
                </a:lnTo>
                <a:lnTo>
                  <a:pt x="20" y="14"/>
                </a:lnTo>
                <a:lnTo>
                  <a:pt x="18" y="14"/>
                </a:lnTo>
                <a:lnTo>
                  <a:pt x="18" y="12"/>
                </a:lnTo>
                <a:lnTo>
                  <a:pt x="18" y="10"/>
                </a:lnTo>
                <a:lnTo>
                  <a:pt x="18" y="8"/>
                </a:lnTo>
                <a:lnTo>
                  <a:pt x="18" y="10"/>
                </a:lnTo>
                <a:lnTo>
                  <a:pt x="20" y="10"/>
                </a:lnTo>
                <a:lnTo>
                  <a:pt x="20" y="12"/>
                </a:lnTo>
                <a:lnTo>
                  <a:pt x="22" y="12"/>
                </a:lnTo>
                <a:lnTo>
                  <a:pt x="22" y="14"/>
                </a:lnTo>
                <a:lnTo>
                  <a:pt x="22" y="16"/>
                </a:lnTo>
                <a:lnTo>
                  <a:pt x="24" y="16"/>
                </a:lnTo>
                <a:lnTo>
                  <a:pt x="26" y="18"/>
                </a:lnTo>
                <a:lnTo>
                  <a:pt x="28" y="18"/>
                </a:lnTo>
                <a:lnTo>
                  <a:pt x="28" y="16"/>
                </a:lnTo>
                <a:lnTo>
                  <a:pt x="28" y="14"/>
                </a:lnTo>
                <a:lnTo>
                  <a:pt x="28" y="12"/>
                </a:lnTo>
                <a:lnTo>
                  <a:pt x="26" y="12"/>
                </a:lnTo>
                <a:lnTo>
                  <a:pt x="26" y="10"/>
                </a:lnTo>
                <a:lnTo>
                  <a:pt x="26" y="8"/>
                </a:lnTo>
                <a:lnTo>
                  <a:pt x="28" y="8"/>
                </a:lnTo>
                <a:lnTo>
                  <a:pt x="26" y="6"/>
                </a:lnTo>
                <a:lnTo>
                  <a:pt x="26" y="4"/>
                </a:lnTo>
                <a:lnTo>
                  <a:pt x="24" y="4"/>
                </a:lnTo>
                <a:lnTo>
                  <a:pt x="24" y="2"/>
                </a:lnTo>
                <a:lnTo>
                  <a:pt x="22" y="2"/>
                </a:lnTo>
                <a:lnTo>
                  <a:pt x="22" y="0"/>
                </a:lnTo>
                <a:lnTo>
                  <a:pt x="22" y="2"/>
                </a:lnTo>
                <a:lnTo>
                  <a:pt x="20" y="0"/>
                </a:lnTo>
                <a:lnTo>
                  <a:pt x="20" y="2"/>
                </a:lnTo>
                <a:lnTo>
                  <a:pt x="18" y="2"/>
                </a:lnTo>
                <a:lnTo>
                  <a:pt x="18" y="4"/>
                </a:lnTo>
                <a:lnTo>
                  <a:pt x="20" y="4"/>
                </a:lnTo>
                <a:lnTo>
                  <a:pt x="18" y="4"/>
                </a:lnTo>
                <a:lnTo>
                  <a:pt x="18"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6" name="Freeform 694"/>
          <p:cNvSpPr>
            <a:spLocks/>
          </p:cNvSpPr>
          <p:nvPr/>
        </p:nvSpPr>
        <p:spPr bwMode="auto">
          <a:xfrm>
            <a:off x="2093035" y="5837690"/>
            <a:ext cx="25523" cy="60618"/>
          </a:xfrm>
          <a:custGeom>
            <a:avLst/>
            <a:gdLst>
              <a:gd name="T0" fmla="*/ 19756 w 18"/>
              <a:gd name="T1" fmla="*/ 28726 h 42"/>
              <a:gd name="T2" fmla="*/ 19756 w 18"/>
              <a:gd name="T3" fmla="*/ 22981 h 42"/>
              <a:gd name="T4" fmla="*/ 16933 w 18"/>
              <a:gd name="T5" fmla="*/ 20108 h 42"/>
              <a:gd name="T6" fmla="*/ 22578 w 18"/>
              <a:gd name="T7" fmla="*/ 22981 h 42"/>
              <a:gd name="T8" fmla="*/ 25400 w 18"/>
              <a:gd name="T9" fmla="*/ 20108 h 42"/>
              <a:gd name="T10" fmla="*/ 22578 w 18"/>
              <a:gd name="T11" fmla="*/ 17236 h 42"/>
              <a:gd name="T12" fmla="*/ 22578 w 18"/>
              <a:gd name="T13" fmla="*/ 8618 h 42"/>
              <a:gd name="T14" fmla="*/ 19756 w 18"/>
              <a:gd name="T15" fmla="*/ 8618 h 42"/>
              <a:gd name="T16" fmla="*/ 19756 w 18"/>
              <a:gd name="T17" fmla="*/ 14363 h 42"/>
              <a:gd name="T18" fmla="*/ 16933 w 18"/>
              <a:gd name="T19" fmla="*/ 20108 h 42"/>
              <a:gd name="T20" fmla="*/ 16933 w 18"/>
              <a:gd name="T21" fmla="*/ 14363 h 42"/>
              <a:gd name="T22" fmla="*/ 16933 w 18"/>
              <a:gd name="T23" fmla="*/ 11490 h 42"/>
              <a:gd name="T24" fmla="*/ 14111 w 18"/>
              <a:gd name="T25" fmla="*/ 8618 h 42"/>
              <a:gd name="T26" fmla="*/ 14111 w 18"/>
              <a:gd name="T27" fmla="*/ 5745 h 42"/>
              <a:gd name="T28" fmla="*/ 8467 w 18"/>
              <a:gd name="T29" fmla="*/ 2873 h 42"/>
              <a:gd name="T30" fmla="*/ 5644 w 18"/>
              <a:gd name="T31" fmla="*/ 2873 h 42"/>
              <a:gd name="T32" fmla="*/ 8467 w 18"/>
              <a:gd name="T33" fmla="*/ 5745 h 42"/>
              <a:gd name="T34" fmla="*/ 5644 w 18"/>
              <a:gd name="T35" fmla="*/ 2873 h 42"/>
              <a:gd name="T36" fmla="*/ 5644 w 18"/>
              <a:gd name="T37" fmla="*/ 8618 h 42"/>
              <a:gd name="T38" fmla="*/ 5644 w 18"/>
              <a:gd name="T39" fmla="*/ 11490 h 42"/>
              <a:gd name="T40" fmla="*/ 0 w 18"/>
              <a:gd name="T41" fmla="*/ 8618 h 42"/>
              <a:gd name="T42" fmla="*/ 2822 w 18"/>
              <a:gd name="T43" fmla="*/ 17236 h 42"/>
              <a:gd name="T44" fmla="*/ 5644 w 18"/>
              <a:gd name="T45" fmla="*/ 20108 h 42"/>
              <a:gd name="T46" fmla="*/ 8467 w 18"/>
              <a:gd name="T47" fmla="*/ 17236 h 42"/>
              <a:gd name="T48" fmla="*/ 5644 w 18"/>
              <a:gd name="T49" fmla="*/ 20108 h 42"/>
              <a:gd name="T50" fmla="*/ 11289 w 18"/>
              <a:gd name="T51" fmla="*/ 20108 h 42"/>
              <a:gd name="T52" fmla="*/ 11289 w 18"/>
              <a:gd name="T53" fmla="*/ 20108 h 42"/>
              <a:gd name="T54" fmla="*/ 8467 w 18"/>
              <a:gd name="T55" fmla="*/ 22981 h 42"/>
              <a:gd name="T56" fmla="*/ 11289 w 18"/>
              <a:gd name="T57" fmla="*/ 25854 h 42"/>
              <a:gd name="T58" fmla="*/ 14111 w 18"/>
              <a:gd name="T59" fmla="*/ 28726 h 42"/>
              <a:gd name="T60" fmla="*/ 14111 w 18"/>
              <a:gd name="T61" fmla="*/ 25854 h 42"/>
              <a:gd name="T62" fmla="*/ 14111 w 18"/>
              <a:gd name="T63" fmla="*/ 31599 h 42"/>
              <a:gd name="T64" fmla="*/ 16933 w 18"/>
              <a:gd name="T65" fmla="*/ 34471 h 42"/>
              <a:gd name="T66" fmla="*/ 14111 w 18"/>
              <a:gd name="T67" fmla="*/ 34471 h 42"/>
              <a:gd name="T68" fmla="*/ 11289 w 18"/>
              <a:gd name="T69" fmla="*/ 37344 h 42"/>
              <a:gd name="T70" fmla="*/ 11289 w 18"/>
              <a:gd name="T71" fmla="*/ 34471 h 42"/>
              <a:gd name="T72" fmla="*/ 8467 w 18"/>
              <a:gd name="T73" fmla="*/ 37344 h 42"/>
              <a:gd name="T74" fmla="*/ 8467 w 18"/>
              <a:gd name="T75" fmla="*/ 43089 h 42"/>
              <a:gd name="T76" fmla="*/ 11289 w 18"/>
              <a:gd name="T77" fmla="*/ 40217 h 42"/>
              <a:gd name="T78" fmla="*/ 11289 w 18"/>
              <a:gd name="T79" fmla="*/ 43089 h 42"/>
              <a:gd name="T80" fmla="*/ 8467 w 18"/>
              <a:gd name="T81" fmla="*/ 45962 h 42"/>
              <a:gd name="T82" fmla="*/ 11289 w 18"/>
              <a:gd name="T83" fmla="*/ 51707 h 42"/>
              <a:gd name="T84" fmla="*/ 11289 w 18"/>
              <a:gd name="T85" fmla="*/ 54580 h 42"/>
              <a:gd name="T86" fmla="*/ 14111 w 18"/>
              <a:gd name="T87" fmla="*/ 57452 h 42"/>
              <a:gd name="T88" fmla="*/ 16933 w 18"/>
              <a:gd name="T89" fmla="*/ 60325 h 42"/>
              <a:gd name="T90" fmla="*/ 16933 w 18"/>
              <a:gd name="T91" fmla="*/ 57452 h 42"/>
              <a:gd name="T92" fmla="*/ 16933 w 18"/>
              <a:gd name="T93" fmla="*/ 51707 h 42"/>
              <a:gd name="T94" fmla="*/ 14111 w 18"/>
              <a:gd name="T95" fmla="*/ 51707 h 42"/>
              <a:gd name="T96" fmla="*/ 16933 w 18"/>
              <a:gd name="T97" fmla="*/ 48835 h 42"/>
              <a:gd name="T98" fmla="*/ 16933 w 18"/>
              <a:gd name="T99" fmla="*/ 45962 h 42"/>
              <a:gd name="T100" fmla="*/ 16933 w 18"/>
              <a:gd name="T101" fmla="*/ 40217 h 42"/>
              <a:gd name="T102" fmla="*/ 16933 w 18"/>
              <a:gd name="T103" fmla="*/ 48835 h 42"/>
              <a:gd name="T104" fmla="*/ 19756 w 18"/>
              <a:gd name="T105" fmla="*/ 54580 h 42"/>
              <a:gd name="T106" fmla="*/ 22578 w 18"/>
              <a:gd name="T107" fmla="*/ 54580 h 42"/>
              <a:gd name="T108" fmla="*/ 19756 w 18"/>
              <a:gd name="T109" fmla="*/ 48835 h 42"/>
              <a:gd name="T110" fmla="*/ 22578 w 18"/>
              <a:gd name="T111" fmla="*/ 43089 h 42"/>
              <a:gd name="T112" fmla="*/ 19756 w 18"/>
              <a:gd name="T113" fmla="*/ 43089 h 42"/>
              <a:gd name="T114" fmla="*/ 19756 w 18"/>
              <a:gd name="T115" fmla="*/ 37344 h 42"/>
              <a:gd name="T116" fmla="*/ 22578 w 18"/>
              <a:gd name="T117" fmla="*/ 43089 h 42"/>
              <a:gd name="T118" fmla="*/ 22578 w 18"/>
              <a:gd name="T119" fmla="*/ 37344 h 42"/>
              <a:gd name="T120" fmla="*/ 22578 w 18"/>
              <a:gd name="T121" fmla="*/ 34471 h 42"/>
              <a:gd name="T122" fmla="*/ 22578 w 18"/>
              <a:gd name="T123" fmla="*/ 31599 h 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 h="42">
                <a:moveTo>
                  <a:pt x="16" y="22"/>
                </a:moveTo>
                <a:lnTo>
                  <a:pt x="16" y="22"/>
                </a:lnTo>
                <a:lnTo>
                  <a:pt x="16" y="20"/>
                </a:lnTo>
                <a:lnTo>
                  <a:pt x="14" y="20"/>
                </a:lnTo>
                <a:lnTo>
                  <a:pt x="14" y="18"/>
                </a:lnTo>
                <a:lnTo>
                  <a:pt x="14" y="16"/>
                </a:lnTo>
                <a:lnTo>
                  <a:pt x="16" y="16"/>
                </a:lnTo>
                <a:lnTo>
                  <a:pt x="14" y="16"/>
                </a:lnTo>
                <a:lnTo>
                  <a:pt x="14" y="14"/>
                </a:lnTo>
                <a:lnTo>
                  <a:pt x="12" y="14"/>
                </a:lnTo>
                <a:lnTo>
                  <a:pt x="14" y="14"/>
                </a:lnTo>
                <a:lnTo>
                  <a:pt x="16" y="14"/>
                </a:lnTo>
                <a:lnTo>
                  <a:pt x="16" y="16"/>
                </a:lnTo>
                <a:lnTo>
                  <a:pt x="18" y="16"/>
                </a:lnTo>
                <a:lnTo>
                  <a:pt x="18" y="14"/>
                </a:lnTo>
                <a:lnTo>
                  <a:pt x="18" y="12"/>
                </a:lnTo>
                <a:lnTo>
                  <a:pt x="16" y="12"/>
                </a:lnTo>
                <a:lnTo>
                  <a:pt x="16" y="10"/>
                </a:lnTo>
                <a:lnTo>
                  <a:pt x="16" y="8"/>
                </a:lnTo>
                <a:lnTo>
                  <a:pt x="16" y="6"/>
                </a:lnTo>
                <a:lnTo>
                  <a:pt x="14" y="6"/>
                </a:lnTo>
                <a:lnTo>
                  <a:pt x="14" y="8"/>
                </a:lnTo>
                <a:lnTo>
                  <a:pt x="14" y="10"/>
                </a:lnTo>
                <a:lnTo>
                  <a:pt x="12" y="10"/>
                </a:lnTo>
                <a:lnTo>
                  <a:pt x="12" y="12"/>
                </a:lnTo>
                <a:lnTo>
                  <a:pt x="12" y="14"/>
                </a:lnTo>
                <a:lnTo>
                  <a:pt x="10" y="14"/>
                </a:lnTo>
                <a:lnTo>
                  <a:pt x="12" y="14"/>
                </a:lnTo>
                <a:lnTo>
                  <a:pt x="12" y="12"/>
                </a:lnTo>
                <a:lnTo>
                  <a:pt x="12" y="10"/>
                </a:lnTo>
                <a:lnTo>
                  <a:pt x="12" y="8"/>
                </a:lnTo>
                <a:lnTo>
                  <a:pt x="12" y="6"/>
                </a:lnTo>
                <a:lnTo>
                  <a:pt x="10" y="6"/>
                </a:lnTo>
                <a:lnTo>
                  <a:pt x="10" y="4"/>
                </a:lnTo>
                <a:lnTo>
                  <a:pt x="10" y="6"/>
                </a:lnTo>
                <a:lnTo>
                  <a:pt x="10" y="4"/>
                </a:lnTo>
                <a:lnTo>
                  <a:pt x="10" y="2"/>
                </a:lnTo>
                <a:lnTo>
                  <a:pt x="8" y="2"/>
                </a:lnTo>
                <a:lnTo>
                  <a:pt x="6" y="2"/>
                </a:lnTo>
                <a:lnTo>
                  <a:pt x="4" y="2"/>
                </a:lnTo>
                <a:lnTo>
                  <a:pt x="4" y="0"/>
                </a:lnTo>
                <a:lnTo>
                  <a:pt x="4" y="2"/>
                </a:lnTo>
                <a:lnTo>
                  <a:pt x="6" y="2"/>
                </a:lnTo>
                <a:lnTo>
                  <a:pt x="6" y="4"/>
                </a:lnTo>
                <a:lnTo>
                  <a:pt x="8" y="4"/>
                </a:lnTo>
                <a:lnTo>
                  <a:pt x="6" y="4"/>
                </a:lnTo>
                <a:lnTo>
                  <a:pt x="4" y="4"/>
                </a:lnTo>
                <a:lnTo>
                  <a:pt x="4" y="2"/>
                </a:lnTo>
                <a:lnTo>
                  <a:pt x="2" y="2"/>
                </a:lnTo>
                <a:lnTo>
                  <a:pt x="2" y="4"/>
                </a:lnTo>
                <a:lnTo>
                  <a:pt x="2" y="6"/>
                </a:lnTo>
                <a:lnTo>
                  <a:pt x="4" y="6"/>
                </a:lnTo>
                <a:lnTo>
                  <a:pt x="4" y="8"/>
                </a:lnTo>
                <a:lnTo>
                  <a:pt x="4" y="6"/>
                </a:lnTo>
                <a:lnTo>
                  <a:pt x="2" y="6"/>
                </a:lnTo>
                <a:lnTo>
                  <a:pt x="2" y="4"/>
                </a:lnTo>
                <a:lnTo>
                  <a:pt x="0" y="4"/>
                </a:lnTo>
                <a:lnTo>
                  <a:pt x="0" y="6"/>
                </a:lnTo>
                <a:lnTo>
                  <a:pt x="0" y="8"/>
                </a:lnTo>
                <a:lnTo>
                  <a:pt x="2" y="8"/>
                </a:lnTo>
                <a:lnTo>
                  <a:pt x="2" y="10"/>
                </a:lnTo>
                <a:lnTo>
                  <a:pt x="2" y="12"/>
                </a:lnTo>
                <a:lnTo>
                  <a:pt x="2" y="14"/>
                </a:lnTo>
                <a:lnTo>
                  <a:pt x="4" y="14"/>
                </a:lnTo>
                <a:lnTo>
                  <a:pt x="4" y="12"/>
                </a:lnTo>
                <a:lnTo>
                  <a:pt x="6" y="12"/>
                </a:lnTo>
                <a:lnTo>
                  <a:pt x="6" y="14"/>
                </a:lnTo>
                <a:lnTo>
                  <a:pt x="4" y="14"/>
                </a:lnTo>
                <a:lnTo>
                  <a:pt x="4" y="16"/>
                </a:lnTo>
                <a:lnTo>
                  <a:pt x="6" y="16"/>
                </a:lnTo>
                <a:lnTo>
                  <a:pt x="6" y="14"/>
                </a:lnTo>
                <a:lnTo>
                  <a:pt x="8" y="14"/>
                </a:lnTo>
                <a:lnTo>
                  <a:pt x="6" y="16"/>
                </a:lnTo>
                <a:lnTo>
                  <a:pt x="4" y="18"/>
                </a:lnTo>
                <a:lnTo>
                  <a:pt x="6" y="18"/>
                </a:lnTo>
                <a:lnTo>
                  <a:pt x="8" y="18"/>
                </a:lnTo>
                <a:lnTo>
                  <a:pt x="8" y="20"/>
                </a:lnTo>
                <a:lnTo>
                  <a:pt x="10" y="20"/>
                </a:lnTo>
                <a:lnTo>
                  <a:pt x="10" y="18"/>
                </a:lnTo>
                <a:lnTo>
                  <a:pt x="10" y="20"/>
                </a:lnTo>
                <a:lnTo>
                  <a:pt x="12" y="20"/>
                </a:lnTo>
                <a:lnTo>
                  <a:pt x="12" y="22"/>
                </a:lnTo>
                <a:lnTo>
                  <a:pt x="10" y="22"/>
                </a:lnTo>
                <a:lnTo>
                  <a:pt x="10" y="20"/>
                </a:lnTo>
                <a:lnTo>
                  <a:pt x="10" y="22"/>
                </a:lnTo>
                <a:lnTo>
                  <a:pt x="12" y="24"/>
                </a:lnTo>
                <a:lnTo>
                  <a:pt x="12" y="26"/>
                </a:lnTo>
                <a:lnTo>
                  <a:pt x="10" y="26"/>
                </a:lnTo>
                <a:lnTo>
                  <a:pt x="10" y="24"/>
                </a:lnTo>
                <a:lnTo>
                  <a:pt x="10" y="26"/>
                </a:lnTo>
                <a:lnTo>
                  <a:pt x="8" y="26"/>
                </a:lnTo>
                <a:lnTo>
                  <a:pt x="8" y="24"/>
                </a:lnTo>
                <a:lnTo>
                  <a:pt x="6" y="24"/>
                </a:lnTo>
                <a:lnTo>
                  <a:pt x="6" y="26"/>
                </a:lnTo>
                <a:lnTo>
                  <a:pt x="8" y="26"/>
                </a:lnTo>
                <a:lnTo>
                  <a:pt x="6" y="26"/>
                </a:lnTo>
                <a:lnTo>
                  <a:pt x="6" y="28"/>
                </a:lnTo>
                <a:lnTo>
                  <a:pt x="6" y="30"/>
                </a:lnTo>
                <a:lnTo>
                  <a:pt x="8" y="30"/>
                </a:lnTo>
                <a:lnTo>
                  <a:pt x="8" y="28"/>
                </a:lnTo>
                <a:lnTo>
                  <a:pt x="10" y="28"/>
                </a:lnTo>
                <a:lnTo>
                  <a:pt x="10" y="30"/>
                </a:lnTo>
                <a:lnTo>
                  <a:pt x="8" y="30"/>
                </a:lnTo>
                <a:lnTo>
                  <a:pt x="8" y="32"/>
                </a:lnTo>
                <a:lnTo>
                  <a:pt x="6" y="32"/>
                </a:lnTo>
                <a:lnTo>
                  <a:pt x="8" y="32"/>
                </a:lnTo>
                <a:lnTo>
                  <a:pt x="8" y="34"/>
                </a:lnTo>
                <a:lnTo>
                  <a:pt x="8" y="36"/>
                </a:lnTo>
                <a:lnTo>
                  <a:pt x="10" y="36"/>
                </a:lnTo>
                <a:lnTo>
                  <a:pt x="8" y="36"/>
                </a:lnTo>
                <a:lnTo>
                  <a:pt x="8" y="38"/>
                </a:lnTo>
                <a:lnTo>
                  <a:pt x="10" y="38"/>
                </a:lnTo>
                <a:lnTo>
                  <a:pt x="10" y="40"/>
                </a:lnTo>
                <a:lnTo>
                  <a:pt x="8" y="40"/>
                </a:lnTo>
                <a:lnTo>
                  <a:pt x="10" y="40"/>
                </a:lnTo>
                <a:lnTo>
                  <a:pt x="10" y="42"/>
                </a:lnTo>
                <a:lnTo>
                  <a:pt x="12" y="42"/>
                </a:lnTo>
                <a:lnTo>
                  <a:pt x="12" y="40"/>
                </a:lnTo>
                <a:lnTo>
                  <a:pt x="12" y="38"/>
                </a:lnTo>
                <a:lnTo>
                  <a:pt x="12" y="36"/>
                </a:lnTo>
                <a:lnTo>
                  <a:pt x="10" y="36"/>
                </a:lnTo>
                <a:lnTo>
                  <a:pt x="10" y="38"/>
                </a:lnTo>
                <a:lnTo>
                  <a:pt x="10" y="36"/>
                </a:lnTo>
                <a:lnTo>
                  <a:pt x="10" y="34"/>
                </a:lnTo>
                <a:lnTo>
                  <a:pt x="10" y="36"/>
                </a:lnTo>
                <a:lnTo>
                  <a:pt x="12" y="36"/>
                </a:lnTo>
                <a:lnTo>
                  <a:pt x="12" y="34"/>
                </a:lnTo>
                <a:lnTo>
                  <a:pt x="12" y="32"/>
                </a:lnTo>
                <a:lnTo>
                  <a:pt x="10" y="32"/>
                </a:lnTo>
                <a:lnTo>
                  <a:pt x="12" y="32"/>
                </a:lnTo>
                <a:lnTo>
                  <a:pt x="12" y="30"/>
                </a:lnTo>
                <a:lnTo>
                  <a:pt x="12" y="28"/>
                </a:lnTo>
                <a:lnTo>
                  <a:pt x="12" y="30"/>
                </a:lnTo>
                <a:lnTo>
                  <a:pt x="12" y="32"/>
                </a:lnTo>
                <a:lnTo>
                  <a:pt x="12" y="34"/>
                </a:lnTo>
                <a:lnTo>
                  <a:pt x="14" y="34"/>
                </a:lnTo>
                <a:lnTo>
                  <a:pt x="14" y="36"/>
                </a:lnTo>
                <a:lnTo>
                  <a:pt x="12" y="38"/>
                </a:lnTo>
                <a:lnTo>
                  <a:pt x="14" y="38"/>
                </a:lnTo>
                <a:lnTo>
                  <a:pt x="16" y="38"/>
                </a:lnTo>
                <a:lnTo>
                  <a:pt x="16" y="36"/>
                </a:lnTo>
                <a:lnTo>
                  <a:pt x="16" y="34"/>
                </a:lnTo>
                <a:lnTo>
                  <a:pt x="14" y="34"/>
                </a:lnTo>
                <a:lnTo>
                  <a:pt x="14" y="32"/>
                </a:lnTo>
                <a:lnTo>
                  <a:pt x="16" y="32"/>
                </a:lnTo>
                <a:lnTo>
                  <a:pt x="16" y="30"/>
                </a:lnTo>
                <a:lnTo>
                  <a:pt x="14" y="30"/>
                </a:lnTo>
                <a:lnTo>
                  <a:pt x="14" y="28"/>
                </a:lnTo>
                <a:lnTo>
                  <a:pt x="14" y="26"/>
                </a:lnTo>
                <a:lnTo>
                  <a:pt x="14" y="28"/>
                </a:lnTo>
                <a:lnTo>
                  <a:pt x="16" y="28"/>
                </a:lnTo>
                <a:lnTo>
                  <a:pt x="16" y="30"/>
                </a:lnTo>
                <a:lnTo>
                  <a:pt x="16" y="28"/>
                </a:lnTo>
                <a:lnTo>
                  <a:pt x="16" y="26"/>
                </a:lnTo>
                <a:lnTo>
                  <a:pt x="14" y="26"/>
                </a:lnTo>
                <a:lnTo>
                  <a:pt x="14" y="24"/>
                </a:lnTo>
                <a:lnTo>
                  <a:pt x="16" y="24"/>
                </a:lnTo>
                <a:lnTo>
                  <a:pt x="14" y="24"/>
                </a:lnTo>
                <a:lnTo>
                  <a:pt x="14" y="22"/>
                </a:lnTo>
                <a:lnTo>
                  <a:pt x="16" y="2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7" name="Freeform 695"/>
          <p:cNvSpPr>
            <a:spLocks/>
          </p:cNvSpPr>
          <p:nvPr/>
        </p:nvSpPr>
        <p:spPr bwMode="auto">
          <a:xfrm>
            <a:off x="2101009" y="5904689"/>
            <a:ext cx="9571" cy="7977"/>
          </a:xfrm>
          <a:custGeom>
            <a:avLst/>
            <a:gdLst>
              <a:gd name="T0" fmla="*/ 9525 w 6"/>
              <a:gd name="T1" fmla="*/ 0 h 6"/>
              <a:gd name="T2" fmla="*/ 9525 w 6"/>
              <a:gd name="T3" fmla="*/ 0 h 6"/>
              <a:gd name="T4" fmla="*/ 9525 w 6"/>
              <a:gd name="T5" fmla="*/ 0 h 6"/>
              <a:gd name="T6" fmla="*/ 6350 w 6"/>
              <a:gd name="T7" fmla="*/ 2646 h 6"/>
              <a:gd name="T8" fmla="*/ 6350 w 6"/>
              <a:gd name="T9" fmla="*/ 2646 h 6"/>
              <a:gd name="T10" fmla="*/ 6350 w 6"/>
              <a:gd name="T11" fmla="*/ 2646 h 6"/>
              <a:gd name="T12" fmla="*/ 6350 w 6"/>
              <a:gd name="T13" fmla="*/ 2646 h 6"/>
              <a:gd name="T14" fmla="*/ 6350 w 6"/>
              <a:gd name="T15" fmla="*/ 2646 h 6"/>
              <a:gd name="T16" fmla="*/ 6350 w 6"/>
              <a:gd name="T17" fmla="*/ 2646 h 6"/>
              <a:gd name="T18" fmla="*/ 6350 w 6"/>
              <a:gd name="T19" fmla="*/ 0 h 6"/>
              <a:gd name="T20" fmla="*/ 6350 w 6"/>
              <a:gd name="T21" fmla="*/ 0 h 6"/>
              <a:gd name="T22" fmla="*/ 3175 w 6"/>
              <a:gd name="T23" fmla="*/ 0 h 6"/>
              <a:gd name="T24" fmla="*/ 3175 w 6"/>
              <a:gd name="T25" fmla="*/ 0 h 6"/>
              <a:gd name="T26" fmla="*/ 3175 w 6"/>
              <a:gd name="T27" fmla="*/ 0 h 6"/>
              <a:gd name="T28" fmla="*/ 3175 w 6"/>
              <a:gd name="T29" fmla="*/ 0 h 6"/>
              <a:gd name="T30" fmla="*/ 3175 w 6"/>
              <a:gd name="T31" fmla="*/ 2646 h 6"/>
              <a:gd name="T32" fmla="*/ 3175 w 6"/>
              <a:gd name="T33" fmla="*/ 0 h 6"/>
              <a:gd name="T34" fmla="*/ 3175 w 6"/>
              <a:gd name="T35" fmla="*/ 0 h 6"/>
              <a:gd name="T36" fmla="*/ 3175 w 6"/>
              <a:gd name="T37" fmla="*/ 0 h 6"/>
              <a:gd name="T38" fmla="*/ 0 w 6"/>
              <a:gd name="T39" fmla="*/ 2646 h 6"/>
              <a:gd name="T40" fmla="*/ 0 w 6"/>
              <a:gd name="T41" fmla="*/ 2646 h 6"/>
              <a:gd name="T42" fmla="*/ 0 w 6"/>
              <a:gd name="T43" fmla="*/ 2646 h 6"/>
              <a:gd name="T44" fmla="*/ 0 w 6"/>
              <a:gd name="T45" fmla="*/ 2646 h 6"/>
              <a:gd name="T46" fmla="*/ 3175 w 6"/>
              <a:gd name="T47" fmla="*/ 2646 h 6"/>
              <a:gd name="T48" fmla="*/ 3175 w 6"/>
              <a:gd name="T49" fmla="*/ 2646 h 6"/>
              <a:gd name="T50" fmla="*/ 3175 w 6"/>
              <a:gd name="T51" fmla="*/ 2646 h 6"/>
              <a:gd name="T52" fmla="*/ 3175 w 6"/>
              <a:gd name="T53" fmla="*/ 2646 h 6"/>
              <a:gd name="T54" fmla="*/ 3175 w 6"/>
              <a:gd name="T55" fmla="*/ 2646 h 6"/>
              <a:gd name="T56" fmla="*/ 3175 w 6"/>
              <a:gd name="T57" fmla="*/ 2646 h 6"/>
              <a:gd name="T58" fmla="*/ 3175 w 6"/>
              <a:gd name="T59" fmla="*/ 2646 h 6"/>
              <a:gd name="T60" fmla="*/ 3175 w 6"/>
              <a:gd name="T61" fmla="*/ 2646 h 6"/>
              <a:gd name="T62" fmla="*/ 3175 w 6"/>
              <a:gd name="T63" fmla="*/ 5292 h 6"/>
              <a:gd name="T64" fmla="*/ 3175 w 6"/>
              <a:gd name="T65" fmla="*/ 5292 h 6"/>
              <a:gd name="T66" fmla="*/ 3175 w 6"/>
              <a:gd name="T67" fmla="*/ 5292 h 6"/>
              <a:gd name="T68" fmla="*/ 3175 w 6"/>
              <a:gd name="T69" fmla="*/ 5292 h 6"/>
              <a:gd name="T70" fmla="*/ 3175 w 6"/>
              <a:gd name="T71" fmla="*/ 5292 h 6"/>
              <a:gd name="T72" fmla="*/ 3175 w 6"/>
              <a:gd name="T73" fmla="*/ 5292 h 6"/>
              <a:gd name="T74" fmla="*/ 3175 w 6"/>
              <a:gd name="T75" fmla="*/ 5292 h 6"/>
              <a:gd name="T76" fmla="*/ 3175 w 6"/>
              <a:gd name="T77" fmla="*/ 5292 h 6"/>
              <a:gd name="T78" fmla="*/ 3175 w 6"/>
              <a:gd name="T79" fmla="*/ 5292 h 6"/>
              <a:gd name="T80" fmla="*/ 3175 w 6"/>
              <a:gd name="T81" fmla="*/ 5292 h 6"/>
              <a:gd name="T82" fmla="*/ 6350 w 6"/>
              <a:gd name="T83" fmla="*/ 7938 h 6"/>
              <a:gd name="T84" fmla="*/ 6350 w 6"/>
              <a:gd name="T85" fmla="*/ 7938 h 6"/>
              <a:gd name="T86" fmla="*/ 6350 w 6"/>
              <a:gd name="T87" fmla="*/ 7938 h 6"/>
              <a:gd name="T88" fmla="*/ 6350 w 6"/>
              <a:gd name="T89" fmla="*/ 5292 h 6"/>
              <a:gd name="T90" fmla="*/ 6350 w 6"/>
              <a:gd name="T91" fmla="*/ 5292 h 6"/>
              <a:gd name="T92" fmla="*/ 6350 w 6"/>
              <a:gd name="T93" fmla="*/ 5292 h 6"/>
              <a:gd name="T94" fmla="*/ 6350 w 6"/>
              <a:gd name="T95" fmla="*/ 5292 h 6"/>
              <a:gd name="T96" fmla="*/ 6350 w 6"/>
              <a:gd name="T97" fmla="*/ 5292 h 6"/>
              <a:gd name="T98" fmla="*/ 6350 w 6"/>
              <a:gd name="T99" fmla="*/ 5292 h 6"/>
              <a:gd name="T100" fmla="*/ 6350 w 6"/>
              <a:gd name="T101" fmla="*/ 2646 h 6"/>
              <a:gd name="T102" fmla="*/ 9525 w 6"/>
              <a:gd name="T103" fmla="*/ 2646 h 6"/>
              <a:gd name="T104" fmla="*/ 9525 w 6"/>
              <a:gd name="T105" fmla="*/ 2646 h 6"/>
              <a:gd name="T106" fmla="*/ 9525 w 6"/>
              <a:gd name="T107" fmla="*/ 2646 h 6"/>
              <a:gd name="T108" fmla="*/ 9525 w 6"/>
              <a:gd name="T109" fmla="*/ 2646 h 6"/>
              <a:gd name="T110" fmla="*/ 9525 w 6"/>
              <a:gd name="T111" fmla="*/ 0 h 6"/>
              <a:gd name="T112" fmla="*/ 9525 w 6"/>
              <a:gd name="T113" fmla="*/ 0 h 6"/>
              <a:gd name="T114" fmla="*/ 9525 w 6"/>
              <a:gd name="T115" fmla="*/ 0 h 6"/>
              <a:gd name="T116" fmla="*/ 9525 w 6"/>
              <a:gd name="T117" fmla="*/ 0 h 6"/>
              <a:gd name="T118" fmla="*/ 9525 w 6"/>
              <a:gd name="T119" fmla="*/ 0 h 6"/>
              <a:gd name="T120" fmla="*/ 9525 w 6"/>
              <a:gd name="T121" fmla="*/ 0 h 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 h="6">
                <a:moveTo>
                  <a:pt x="6" y="0"/>
                </a:moveTo>
                <a:lnTo>
                  <a:pt x="6" y="0"/>
                </a:lnTo>
                <a:lnTo>
                  <a:pt x="4" y="2"/>
                </a:lnTo>
                <a:lnTo>
                  <a:pt x="4" y="0"/>
                </a:lnTo>
                <a:lnTo>
                  <a:pt x="2" y="0"/>
                </a:lnTo>
                <a:lnTo>
                  <a:pt x="2" y="2"/>
                </a:lnTo>
                <a:lnTo>
                  <a:pt x="2" y="0"/>
                </a:lnTo>
                <a:lnTo>
                  <a:pt x="0" y="2"/>
                </a:lnTo>
                <a:lnTo>
                  <a:pt x="2" y="2"/>
                </a:lnTo>
                <a:lnTo>
                  <a:pt x="2" y="4"/>
                </a:lnTo>
                <a:lnTo>
                  <a:pt x="4" y="6"/>
                </a:lnTo>
                <a:lnTo>
                  <a:pt x="4" y="4"/>
                </a:lnTo>
                <a:lnTo>
                  <a:pt x="4" y="2"/>
                </a:lnTo>
                <a:lnTo>
                  <a:pt x="6" y="2"/>
                </a:lnTo>
                <a:lnTo>
                  <a:pt x="6"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8" name="Freeform 696"/>
          <p:cNvSpPr>
            <a:spLocks/>
          </p:cNvSpPr>
          <p:nvPr/>
        </p:nvSpPr>
        <p:spPr bwMode="auto">
          <a:xfrm>
            <a:off x="2160033" y="5863214"/>
            <a:ext cx="4786" cy="6381"/>
          </a:xfrm>
          <a:custGeom>
            <a:avLst/>
            <a:gdLst>
              <a:gd name="T0" fmla="*/ 2381 w 4"/>
              <a:gd name="T1" fmla="*/ 0 h 4"/>
              <a:gd name="T2" fmla="*/ 0 w 4"/>
              <a:gd name="T3" fmla="*/ 3175 h 4"/>
              <a:gd name="T4" fmla="*/ 0 w 4"/>
              <a:gd name="T5" fmla="*/ 3175 h 4"/>
              <a:gd name="T6" fmla="*/ 0 w 4"/>
              <a:gd name="T7" fmla="*/ 3175 h 4"/>
              <a:gd name="T8" fmla="*/ 0 w 4"/>
              <a:gd name="T9" fmla="*/ 3175 h 4"/>
              <a:gd name="T10" fmla="*/ 0 w 4"/>
              <a:gd name="T11" fmla="*/ 6350 h 4"/>
              <a:gd name="T12" fmla="*/ 0 w 4"/>
              <a:gd name="T13" fmla="*/ 6350 h 4"/>
              <a:gd name="T14" fmla="*/ 2381 w 4"/>
              <a:gd name="T15" fmla="*/ 6350 h 4"/>
              <a:gd name="T16" fmla="*/ 2381 w 4"/>
              <a:gd name="T17" fmla="*/ 6350 h 4"/>
              <a:gd name="T18" fmla="*/ 2381 w 4"/>
              <a:gd name="T19" fmla="*/ 6350 h 4"/>
              <a:gd name="T20" fmla="*/ 2381 w 4"/>
              <a:gd name="T21" fmla="*/ 6350 h 4"/>
              <a:gd name="T22" fmla="*/ 2381 w 4"/>
              <a:gd name="T23" fmla="*/ 6350 h 4"/>
              <a:gd name="T24" fmla="*/ 2381 w 4"/>
              <a:gd name="T25" fmla="*/ 6350 h 4"/>
              <a:gd name="T26" fmla="*/ 2381 w 4"/>
              <a:gd name="T27" fmla="*/ 6350 h 4"/>
              <a:gd name="T28" fmla="*/ 4762 w 4"/>
              <a:gd name="T29" fmla="*/ 3175 h 4"/>
              <a:gd name="T30" fmla="*/ 4762 w 4"/>
              <a:gd name="T31" fmla="*/ 3175 h 4"/>
              <a:gd name="T32" fmla="*/ 4762 w 4"/>
              <a:gd name="T33" fmla="*/ 3175 h 4"/>
              <a:gd name="T34" fmla="*/ 4762 w 4"/>
              <a:gd name="T35" fmla="*/ 3175 h 4"/>
              <a:gd name="T36" fmla="*/ 4762 w 4"/>
              <a:gd name="T37" fmla="*/ 3175 h 4"/>
              <a:gd name="T38" fmla="*/ 4762 w 4"/>
              <a:gd name="T39" fmla="*/ 3175 h 4"/>
              <a:gd name="T40" fmla="*/ 4762 w 4"/>
              <a:gd name="T41" fmla="*/ 3175 h 4"/>
              <a:gd name="T42" fmla="*/ 4762 w 4"/>
              <a:gd name="T43" fmla="*/ 3175 h 4"/>
              <a:gd name="T44" fmla="*/ 4762 w 4"/>
              <a:gd name="T45" fmla="*/ 3175 h 4"/>
              <a:gd name="T46" fmla="*/ 4762 w 4"/>
              <a:gd name="T47" fmla="*/ 3175 h 4"/>
              <a:gd name="T48" fmla="*/ 4762 w 4"/>
              <a:gd name="T49" fmla="*/ 3175 h 4"/>
              <a:gd name="T50" fmla="*/ 2381 w 4"/>
              <a:gd name="T51" fmla="*/ 0 h 4"/>
              <a:gd name="T52" fmla="*/ 2381 w 4"/>
              <a:gd name="T53" fmla="*/ 0 h 4"/>
              <a:gd name="T54" fmla="*/ 2381 w 4"/>
              <a:gd name="T55" fmla="*/ 0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 h="4">
                <a:moveTo>
                  <a:pt x="2" y="0"/>
                </a:moveTo>
                <a:lnTo>
                  <a:pt x="0" y="2"/>
                </a:lnTo>
                <a:lnTo>
                  <a:pt x="0" y="4"/>
                </a:lnTo>
                <a:lnTo>
                  <a:pt x="2" y="4"/>
                </a:lnTo>
                <a:lnTo>
                  <a:pt x="4" y="2"/>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39" name="Freeform 697"/>
          <p:cNvSpPr>
            <a:spLocks/>
          </p:cNvSpPr>
          <p:nvPr/>
        </p:nvSpPr>
        <p:spPr bwMode="auto">
          <a:xfrm>
            <a:off x="2163223" y="5852047"/>
            <a:ext cx="1594" cy="3190"/>
          </a:xfrm>
          <a:custGeom>
            <a:avLst/>
            <a:gdLst>
              <a:gd name="T0" fmla="*/ 0 w 2"/>
              <a:gd name="T1" fmla="*/ 0 h 2"/>
              <a:gd name="T2" fmla="*/ 0 w 2"/>
              <a:gd name="T3" fmla="*/ 3175 h 2"/>
              <a:gd name="T4" fmla="*/ 0 w 2"/>
              <a:gd name="T5" fmla="*/ 3175 h 2"/>
              <a:gd name="T6" fmla="*/ 0 w 2"/>
              <a:gd name="T7" fmla="*/ 3175 h 2"/>
              <a:gd name="T8" fmla="*/ 0 w 2"/>
              <a:gd name="T9" fmla="*/ 3175 h 2"/>
              <a:gd name="T10" fmla="*/ 0 w 2"/>
              <a:gd name="T11" fmla="*/ 3175 h 2"/>
              <a:gd name="T12" fmla="*/ 0 w 2"/>
              <a:gd name="T13" fmla="*/ 3175 h 2"/>
              <a:gd name="T14" fmla="*/ 0 w 2"/>
              <a:gd name="T15" fmla="*/ 3175 h 2"/>
              <a:gd name="T16" fmla="*/ 0 w 2"/>
              <a:gd name="T17" fmla="*/ 3175 h 2"/>
              <a:gd name="T18" fmla="*/ 1587 w 2"/>
              <a:gd name="T19" fmla="*/ 3175 h 2"/>
              <a:gd name="T20" fmla="*/ 1587 w 2"/>
              <a:gd name="T21" fmla="*/ 0 h 2"/>
              <a:gd name="T22" fmla="*/ 0 w 2"/>
              <a:gd name="T23" fmla="*/ 0 h 2"/>
              <a:gd name="T24" fmla="*/ 0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0"/>
                </a:moveTo>
                <a:lnTo>
                  <a:pt x="0" y="2"/>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0" name="Freeform 698"/>
          <p:cNvSpPr>
            <a:spLocks/>
          </p:cNvSpPr>
          <p:nvPr/>
        </p:nvSpPr>
        <p:spPr bwMode="auto">
          <a:xfrm>
            <a:off x="2163223" y="5856832"/>
            <a:ext cx="0" cy="3190"/>
          </a:xfrm>
          <a:custGeom>
            <a:avLst/>
            <a:gdLst>
              <a:gd name="T0" fmla="*/ 3175 h 2"/>
              <a:gd name="T1" fmla="*/ 3175 h 2"/>
              <a:gd name="T2" fmla="*/ 3175 h 2"/>
              <a:gd name="T3" fmla="*/ 3175 h 2"/>
              <a:gd name="T4" fmla="*/ 3175 h 2"/>
              <a:gd name="T5" fmla="*/ 0 h 2"/>
              <a:gd name="T6" fmla="*/ 0 h 2"/>
              <a:gd name="T7" fmla="*/ 0 h 2"/>
              <a:gd name="T8" fmla="*/ 0 h 2"/>
              <a:gd name="T9" fmla="*/ 0 h 2"/>
              <a:gd name="T10" fmla="*/ 0 h 2"/>
              <a:gd name="T11" fmla="*/ 0 h 2"/>
              <a:gd name="T12" fmla="*/ 0 h 2"/>
              <a:gd name="T13" fmla="*/ 0 h 2"/>
              <a:gd name="T14" fmla="*/ 0 h 2"/>
              <a:gd name="T15" fmla="*/ 3175 h 2"/>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Lst>
            <a:ahLst/>
            <a:cxnLst>
              <a:cxn ang="T16">
                <a:pos x="0" y="T0"/>
              </a:cxn>
              <a:cxn ang="T17">
                <a:pos x="0" y="T1"/>
              </a:cxn>
              <a:cxn ang="T18">
                <a:pos x="0" y="T2"/>
              </a:cxn>
              <a:cxn ang="T19">
                <a:pos x="0" y="T3"/>
              </a:cxn>
              <a:cxn ang="T20">
                <a:pos x="0" y="T4"/>
              </a:cxn>
              <a:cxn ang="T21">
                <a:pos x="0" y="T5"/>
              </a:cxn>
              <a:cxn ang="T22">
                <a:pos x="0" y="T6"/>
              </a:cxn>
              <a:cxn ang="T23">
                <a:pos x="0" y="T7"/>
              </a:cxn>
              <a:cxn ang="T24">
                <a:pos x="0" y="T8"/>
              </a:cxn>
              <a:cxn ang="T25">
                <a:pos x="0" y="T9"/>
              </a:cxn>
              <a:cxn ang="T26">
                <a:pos x="0" y="T10"/>
              </a:cxn>
              <a:cxn ang="T27">
                <a:pos x="0" y="T11"/>
              </a:cxn>
              <a:cxn ang="T28">
                <a:pos x="0" y="T12"/>
              </a:cxn>
              <a:cxn ang="T29">
                <a:pos x="0" y="T13"/>
              </a:cxn>
              <a:cxn ang="T30">
                <a:pos x="0" y="T14"/>
              </a:cxn>
              <a:cxn ang="T31">
                <a:pos x="0" y="T15"/>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1" name="Freeform 699"/>
          <p:cNvSpPr>
            <a:spLocks/>
          </p:cNvSpPr>
          <p:nvPr/>
        </p:nvSpPr>
        <p:spPr bwMode="auto">
          <a:xfrm>
            <a:off x="2156843" y="5860022"/>
            <a:ext cx="3190" cy="3190"/>
          </a:xfrm>
          <a:custGeom>
            <a:avLst/>
            <a:gdLst>
              <a:gd name="T0" fmla="*/ 0 w 2"/>
              <a:gd name="T1" fmla="*/ 0 h 2"/>
              <a:gd name="T2" fmla="*/ 0 w 2"/>
              <a:gd name="T3" fmla="*/ 0 h 2"/>
              <a:gd name="T4" fmla="*/ 0 w 2"/>
              <a:gd name="T5" fmla="*/ 3175 h 2"/>
              <a:gd name="T6" fmla="*/ 0 w 2"/>
              <a:gd name="T7" fmla="*/ 3175 h 2"/>
              <a:gd name="T8" fmla="*/ 0 w 2"/>
              <a:gd name="T9" fmla="*/ 3175 h 2"/>
              <a:gd name="T10" fmla="*/ 0 w 2"/>
              <a:gd name="T11" fmla="*/ 3175 h 2"/>
              <a:gd name="T12" fmla="*/ 3175 w 2"/>
              <a:gd name="T13" fmla="*/ 3175 h 2"/>
              <a:gd name="T14" fmla="*/ 3175 w 2"/>
              <a:gd name="T15" fmla="*/ 3175 h 2"/>
              <a:gd name="T16" fmla="*/ 3175 w 2"/>
              <a:gd name="T17" fmla="*/ 3175 h 2"/>
              <a:gd name="T18" fmla="*/ 3175 w 2"/>
              <a:gd name="T19" fmla="*/ 3175 h 2"/>
              <a:gd name="T20" fmla="*/ 3175 w 2"/>
              <a:gd name="T21" fmla="*/ 3175 h 2"/>
              <a:gd name="T22" fmla="*/ 3175 w 2"/>
              <a:gd name="T23" fmla="*/ 3175 h 2"/>
              <a:gd name="T24" fmla="*/ 0 w 2"/>
              <a:gd name="T25" fmla="*/ 0 h 2"/>
              <a:gd name="T26" fmla="*/ 0 w 2"/>
              <a:gd name="T27" fmla="*/ 0 h 2"/>
              <a:gd name="T28" fmla="*/ 0 w 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 h="2">
                <a:moveTo>
                  <a:pt x="0" y="0"/>
                </a:moveTo>
                <a:lnTo>
                  <a:pt x="0" y="0"/>
                </a:lnTo>
                <a:lnTo>
                  <a:pt x="0" y="2"/>
                </a:lnTo>
                <a:lnTo>
                  <a:pt x="2"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2" name="Freeform 700"/>
          <p:cNvSpPr>
            <a:spLocks/>
          </p:cNvSpPr>
          <p:nvPr/>
        </p:nvSpPr>
        <p:spPr bwMode="auto">
          <a:xfrm>
            <a:off x="2156843" y="5860022"/>
            <a:ext cx="3190" cy="0"/>
          </a:xfrm>
          <a:custGeom>
            <a:avLst/>
            <a:gdLst>
              <a:gd name="T0" fmla="*/ 3175 w 2"/>
              <a:gd name="T1" fmla="*/ 3175 w 2"/>
              <a:gd name="T2" fmla="*/ 3175 w 2"/>
              <a:gd name="T3" fmla="*/ 3175 w 2"/>
              <a:gd name="T4" fmla="*/ 3175 w 2"/>
              <a:gd name="T5" fmla="*/ 3175 w 2"/>
              <a:gd name="T6" fmla="*/ 3175 w 2"/>
              <a:gd name="T7" fmla="*/ 3175 w 2"/>
              <a:gd name="T8" fmla="*/ 3175 w 2"/>
              <a:gd name="T9" fmla="*/ 3175 w 2"/>
              <a:gd name="T10" fmla="*/ 0 w 2"/>
              <a:gd name="T11" fmla="*/ 0 w 2"/>
              <a:gd name="T12" fmla="*/ 0 w 2"/>
              <a:gd name="T13" fmla="*/ 0 w 2"/>
              <a:gd name="T14" fmla="*/ 0 w 2"/>
              <a:gd name="T15" fmla="*/ 0 w 2"/>
              <a:gd name="T16" fmla="*/ 3175 w 2"/>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Lst>
            <a:ahLst/>
            <a:cxnLst>
              <a:cxn ang="T17">
                <a:pos x="T0" y="0"/>
              </a:cxn>
              <a:cxn ang="T18">
                <a:pos x="T1" y="0"/>
              </a:cxn>
              <a:cxn ang="T19">
                <a:pos x="T2" y="0"/>
              </a:cxn>
              <a:cxn ang="T20">
                <a:pos x="T3" y="0"/>
              </a:cxn>
              <a:cxn ang="T21">
                <a:pos x="T4" y="0"/>
              </a:cxn>
              <a:cxn ang="T22">
                <a:pos x="T5" y="0"/>
              </a:cxn>
              <a:cxn ang="T23">
                <a:pos x="T6" y="0"/>
              </a:cxn>
              <a:cxn ang="T24">
                <a:pos x="T7" y="0"/>
              </a:cxn>
              <a:cxn ang="T25">
                <a:pos x="T8" y="0"/>
              </a:cxn>
              <a:cxn ang="T26">
                <a:pos x="T9" y="0"/>
              </a:cxn>
              <a:cxn ang="T27">
                <a:pos x="T10" y="0"/>
              </a:cxn>
              <a:cxn ang="T28">
                <a:pos x="T11" y="0"/>
              </a:cxn>
              <a:cxn ang="T29">
                <a:pos x="T12" y="0"/>
              </a:cxn>
              <a:cxn ang="T30">
                <a:pos x="T13" y="0"/>
              </a:cxn>
              <a:cxn ang="T31">
                <a:pos x="T14" y="0"/>
              </a:cxn>
              <a:cxn ang="T32">
                <a:pos x="T15" y="0"/>
              </a:cxn>
              <a:cxn ang="T33">
                <a:pos x="T16" y="0"/>
              </a:cxn>
            </a:cxnLst>
            <a:rect l="0" t="0" r="r" b="b"/>
            <a:pathLst>
              <a:path w="2">
                <a:moveTo>
                  <a:pt x="2" y="0"/>
                </a:moveTo>
                <a:lnTo>
                  <a:pt x="2" y="0"/>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3" name="Freeform 701"/>
          <p:cNvSpPr>
            <a:spLocks/>
          </p:cNvSpPr>
          <p:nvPr/>
        </p:nvSpPr>
        <p:spPr bwMode="auto">
          <a:xfrm>
            <a:off x="2160033" y="5855238"/>
            <a:ext cx="0" cy="1594"/>
          </a:xfrm>
          <a:custGeom>
            <a:avLst/>
            <a:gdLst>
              <a:gd name="T0" fmla="*/ 1587 h 2"/>
              <a:gd name="T1" fmla="*/ 1587 h 2"/>
              <a:gd name="T2" fmla="*/ 1587 h 2"/>
              <a:gd name="T3" fmla="*/ 1587 h 2"/>
              <a:gd name="T4" fmla="*/ 1587 h 2"/>
              <a:gd name="T5" fmla="*/ 1587 h 2"/>
              <a:gd name="T6" fmla="*/ 1587 h 2"/>
              <a:gd name="T7" fmla="*/ 1587 h 2"/>
              <a:gd name="T8" fmla="*/ 1587 h 2"/>
              <a:gd name="T9" fmla="*/ 1587 h 2"/>
              <a:gd name="T10" fmla="*/ 1587 h 2"/>
              <a:gd name="T11" fmla="*/ 0 h 2"/>
              <a:gd name="T12" fmla="*/ 0 h 2"/>
              <a:gd name="T13" fmla="*/ 0 h 2"/>
              <a:gd name="T14" fmla="*/ 1587 h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0" y="T0"/>
              </a:cxn>
              <a:cxn ang="T16">
                <a:pos x="0" y="T1"/>
              </a:cxn>
              <a:cxn ang="T17">
                <a:pos x="0" y="T2"/>
              </a:cxn>
              <a:cxn ang="T18">
                <a:pos x="0" y="T3"/>
              </a:cxn>
              <a:cxn ang="T19">
                <a:pos x="0" y="T4"/>
              </a:cxn>
              <a:cxn ang="T20">
                <a:pos x="0" y="T5"/>
              </a:cxn>
              <a:cxn ang="T21">
                <a:pos x="0" y="T6"/>
              </a:cxn>
              <a:cxn ang="T22">
                <a:pos x="0" y="T7"/>
              </a:cxn>
              <a:cxn ang="T23">
                <a:pos x="0" y="T8"/>
              </a:cxn>
              <a:cxn ang="T24">
                <a:pos x="0" y="T9"/>
              </a:cxn>
              <a:cxn ang="T25">
                <a:pos x="0" y="T10"/>
              </a:cxn>
              <a:cxn ang="T26">
                <a:pos x="0" y="T11"/>
              </a:cxn>
              <a:cxn ang="T27">
                <a:pos x="0" y="T12"/>
              </a:cxn>
              <a:cxn ang="T28">
                <a:pos x="0" y="T13"/>
              </a:cxn>
              <a:cxn ang="T29">
                <a:pos x="0" y="T14"/>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4" name="Freeform 702"/>
          <p:cNvSpPr>
            <a:spLocks/>
          </p:cNvSpPr>
          <p:nvPr/>
        </p:nvSpPr>
        <p:spPr bwMode="auto">
          <a:xfrm>
            <a:off x="2142484" y="5856832"/>
            <a:ext cx="3190" cy="3190"/>
          </a:xfrm>
          <a:custGeom>
            <a:avLst/>
            <a:gdLst>
              <a:gd name="T0" fmla="*/ 0 w 2"/>
              <a:gd name="T1" fmla="*/ 0 h 2"/>
              <a:gd name="T2" fmla="*/ 0 w 2"/>
              <a:gd name="T3" fmla="*/ 0 h 2"/>
              <a:gd name="T4" fmla="*/ 0 w 2"/>
              <a:gd name="T5" fmla="*/ 0 h 2"/>
              <a:gd name="T6" fmla="*/ 0 w 2"/>
              <a:gd name="T7" fmla="*/ 0 h 2"/>
              <a:gd name="T8" fmla="*/ 0 w 2"/>
              <a:gd name="T9" fmla="*/ 0 h 2"/>
              <a:gd name="T10" fmla="*/ 0 w 2"/>
              <a:gd name="T11" fmla="*/ 3175 h 2"/>
              <a:gd name="T12" fmla="*/ 0 w 2"/>
              <a:gd name="T13" fmla="*/ 3175 h 2"/>
              <a:gd name="T14" fmla="*/ 3175 w 2"/>
              <a:gd name="T15" fmla="*/ 3175 h 2"/>
              <a:gd name="T16" fmla="*/ 3175 w 2"/>
              <a:gd name="T17" fmla="*/ 3175 h 2"/>
              <a:gd name="T18" fmla="*/ 3175 w 2"/>
              <a:gd name="T19" fmla="*/ 3175 h 2"/>
              <a:gd name="T20" fmla="*/ 3175 w 2"/>
              <a:gd name="T21" fmla="*/ 3175 h 2"/>
              <a:gd name="T22" fmla="*/ 3175 w 2"/>
              <a:gd name="T23" fmla="*/ 3175 h 2"/>
              <a:gd name="T24" fmla="*/ 3175 w 2"/>
              <a:gd name="T25" fmla="*/ 3175 h 2"/>
              <a:gd name="T26" fmla="*/ 3175 w 2"/>
              <a:gd name="T27" fmla="*/ 3175 h 2"/>
              <a:gd name="T28" fmla="*/ 3175 w 2"/>
              <a:gd name="T29" fmla="*/ 3175 h 2"/>
              <a:gd name="T30" fmla="*/ 3175 w 2"/>
              <a:gd name="T31" fmla="*/ 3175 h 2"/>
              <a:gd name="T32" fmla="*/ 3175 w 2"/>
              <a:gd name="T33" fmla="*/ 0 h 2"/>
              <a:gd name="T34" fmla="*/ 3175 w 2"/>
              <a:gd name="T35" fmla="*/ 0 h 2"/>
              <a:gd name="T36" fmla="*/ 3175 w 2"/>
              <a:gd name="T37" fmla="*/ 0 h 2"/>
              <a:gd name="T38" fmla="*/ 3175 w 2"/>
              <a:gd name="T39" fmla="*/ 0 h 2"/>
              <a:gd name="T40" fmla="*/ 3175 w 2"/>
              <a:gd name="T41" fmla="*/ 0 h 2"/>
              <a:gd name="T42" fmla="*/ 3175 w 2"/>
              <a:gd name="T43" fmla="*/ 0 h 2"/>
              <a:gd name="T44" fmla="*/ 3175 w 2"/>
              <a:gd name="T45" fmla="*/ 0 h 2"/>
              <a:gd name="T46" fmla="*/ 0 w 2"/>
              <a:gd name="T47" fmla="*/ 0 h 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 h="2">
                <a:moveTo>
                  <a:pt x="0" y="0"/>
                </a:moveTo>
                <a:lnTo>
                  <a:pt x="0" y="0"/>
                </a:lnTo>
                <a:lnTo>
                  <a:pt x="0" y="2"/>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5" name="Freeform 703"/>
          <p:cNvSpPr>
            <a:spLocks/>
          </p:cNvSpPr>
          <p:nvPr/>
        </p:nvSpPr>
        <p:spPr bwMode="auto">
          <a:xfrm>
            <a:off x="2110580" y="5904689"/>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6" name="Freeform 704"/>
          <p:cNvSpPr>
            <a:spLocks/>
          </p:cNvSpPr>
          <p:nvPr/>
        </p:nvSpPr>
        <p:spPr bwMode="auto">
          <a:xfrm>
            <a:off x="2171198" y="5898308"/>
            <a:ext cx="0" cy="3190"/>
          </a:xfrm>
          <a:custGeom>
            <a:avLst/>
            <a:gdLst>
              <a:gd name="T0" fmla="*/ 3175 h 2"/>
              <a:gd name="T1" fmla="*/ 3175 h 2"/>
              <a:gd name="T2" fmla="*/ 3175 h 2"/>
              <a:gd name="T3" fmla="*/ 3175 h 2"/>
              <a:gd name="T4" fmla="*/ 3175 h 2"/>
              <a:gd name="T5" fmla="*/ 3175 h 2"/>
              <a:gd name="T6" fmla="*/ 3175 h 2"/>
              <a:gd name="T7" fmla="*/ 3175 h 2"/>
              <a:gd name="T8" fmla="*/ 3175 h 2"/>
              <a:gd name="T9" fmla="*/ 0 h 2"/>
              <a:gd name="T10" fmla="*/ 0 h 2"/>
              <a:gd name="T11" fmla="*/ 0 h 2"/>
              <a:gd name="T12" fmla="*/ 0 h 2"/>
              <a:gd name="T13" fmla="*/ 0 h 2"/>
              <a:gd name="T14" fmla="*/ 0 h 2"/>
              <a:gd name="T15" fmla="*/ 0 h 2"/>
              <a:gd name="T16" fmla="*/ 0 h 2"/>
              <a:gd name="T17" fmla="*/ 0 h 2"/>
              <a:gd name="T18" fmla="*/ 0 h 2"/>
              <a:gd name="T19" fmla="*/ 3175 h 2"/>
              <a:gd name="T20" fmla="*/ 3175 h 2"/>
              <a:gd name="T21" fmla="*/ 3175 h 2"/>
              <a:gd name="T22" fmla="*/ 3175 h 2"/>
              <a:gd name="T23" fmla="*/ 3175 h 2"/>
              <a:gd name="T24" fmla="*/ 3175 h 2"/>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Lst>
            <a:ahLst/>
            <a:cxnLst>
              <a:cxn ang="T25">
                <a:pos x="0" y="T0"/>
              </a:cxn>
              <a:cxn ang="T26">
                <a:pos x="0" y="T1"/>
              </a:cxn>
              <a:cxn ang="T27">
                <a:pos x="0" y="T2"/>
              </a:cxn>
              <a:cxn ang="T28">
                <a:pos x="0" y="T3"/>
              </a:cxn>
              <a:cxn ang="T29">
                <a:pos x="0" y="T4"/>
              </a:cxn>
              <a:cxn ang="T30">
                <a:pos x="0" y="T5"/>
              </a:cxn>
              <a:cxn ang="T31">
                <a:pos x="0" y="T6"/>
              </a:cxn>
              <a:cxn ang="T32">
                <a:pos x="0" y="T7"/>
              </a:cxn>
              <a:cxn ang="T33">
                <a:pos x="0" y="T8"/>
              </a:cxn>
              <a:cxn ang="T34">
                <a:pos x="0" y="T9"/>
              </a:cxn>
              <a:cxn ang="T35">
                <a:pos x="0" y="T10"/>
              </a:cxn>
              <a:cxn ang="T36">
                <a:pos x="0" y="T11"/>
              </a:cxn>
              <a:cxn ang="T37">
                <a:pos x="0" y="T12"/>
              </a:cxn>
              <a:cxn ang="T38">
                <a:pos x="0" y="T13"/>
              </a:cxn>
              <a:cxn ang="T39">
                <a:pos x="0" y="T14"/>
              </a:cxn>
              <a:cxn ang="T40">
                <a:pos x="0" y="T15"/>
              </a:cxn>
              <a:cxn ang="T41">
                <a:pos x="0" y="T16"/>
              </a:cxn>
              <a:cxn ang="T42">
                <a:pos x="0" y="T17"/>
              </a:cxn>
              <a:cxn ang="T43">
                <a:pos x="0" y="T18"/>
              </a:cxn>
              <a:cxn ang="T44">
                <a:pos x="0" y="T19"/>
              </a:cxn>
              <a:cxn ang="T45">
                <a:pos x="0" y="T20"/>
              </a:cxn>
              <a:cxn ang="T46">
                <a:pos x="0" y="T21"/>
              </a:cxn>
              <a:cxn ang="T47">
                <a:pos x="0" y="T22"/>
              </a:cxn>
              <a:cxn ang="T48">
                <a:pos x="0" y="T23"/>
              </a:cxn>
              <a:cxn ang="T49">
                <a:pos x="0" y="T24"/>
              </a:cxn>
            </a:cxnLst>
            <a:rect l="0" t="0" r="r" b="b"/>
            <a:pathLst>
              <a:path h="2">
                <a:moveTo>
                  <a:pt x="0" y="2"/>
                </a:moveTo>
                <a:lnTo>
                  <a:pt x="0" y="2"/>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7" name="Freeform 705"/>
          <p:cNvSpPr>
            <a:spLocks/>
          </p:cNvSpPr>
          <p:nvPr/>
        </p:nvSpPr>
        <p:spPr bwMode="auto">
          <a:xfrm>
            <a:off x="2171198" y="5898308"/>
            <a:ext cx="3190" cy="0"/>
          </a:xfrm>
          <a:custGeom>
            <a:avLst/>
            <a:gdLst>
              <a:gd name="T0" fmla="*/ 0 w 2"/>
              <a:gd name="T1" fmla="*/ 0 w 2"/>
              <a:gd name="T2" fmla="*/ 0 w 2"/>
              <a:gd name="T3" fmla="*/ 0 w 2"/>
              <a:gd name="T4" fmla="*/ 0 w 2"/>
              <a:gd name="T5" fmla="*/ 0 w 2"/>
              <a:gd name="T6" fmla="*/ 0 w 2"/>
              <a:gd name="T7" fmla="*/ 3175 w 2"/>
              <a:gd name="T8" fmla="*/ 0 w 2"/>
              <a:gd name="T9" fmla="*/ 0 w 2"/>
              <a:gd name="T10" fmla="*/ 0 w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2">
                <a:moveTo>
                  <a:pt x="0" y="0"/>
                </a:moveTo>
                <a:lnTo>
                  <a:pt x="0" y="0"/>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8" name="Freeform 706"/>
          <p:cNvSpPr>
            <a:spLocks/>
          </p:cNvSpPr>
          <p:nvPr/>
        </p:nvSpPr>
        <p:spPr bwMode="auto">
          <a:xfrm>
            <a:off x="2180770" y="5883952"/>
            <a:ext cx="1596" cy="7976"/>
          </a:xfrm>
          <a:custGeom>
            <a:avLst/>
            <a:gdLst>
              <a:gd name="T0" fmla="*/ 0 w 2"/>
              <a:gd name="T1" fmla="*/ 7937 h 6"/>
              <a:gd name="T2" fmla="*/ 1588 w 2"/>
              <a:gd name="T3" fmla="*/ 7937 h 6"/>
              <a:gd name="T4" fmla="*/ 1588 w 2"/>
              <a:gd name="T5" fmla="*/ 7937 h 6"/>
              <a:gd name="T6" fmla="*/ 1588 w 2"/>
              <a:gd name="T7" fmla="*/ 7937 h 6"/>
              <a:gd name="T8" fmla="*/ 1588 w 2"/>
              <a:gd name="T9" fmla="*/ 5291 h 6"/>
              <a:gd name="T10" fmla="*/ 1588 w 2"/>
              <a:gd name="T11" fmla="*/ 5291 h 6"/>
              <a:gd name="T12" fmla="*/ 1588 w 2"/>
              <a:gd name="T13" fmla="*/ 5291 h 6"/>
              <a:gd name="T14" fmla="*/ 1588 w 2"/>
              <a:gd name="T15" fmla="*/ 5291 h 6"/>
              <a:gd name="T16" fmla="*/ 1588 w 2"/>
              <a:gd name="T17" fmla="*/ 5291 h 6"/>
              <a:gd name="T18" fmla="*/ 1588 w 2"/>
              <a:gd name="T19" fmla="*/ 5291 h 6"/>
              <a:gd name="T20" fmla="*/ 1588 w 2"/>
              <a:gd name="T21" fmla="*/ 5291 h 6"/>
              <a:gd name="T22" fmla="*/ 1588 w 2"/>
              <a:gd name="T23" fmla="*/ 2646 h 6"/>
              <a:gd name="T24" fmla="*/ 1588 w 2"/>
              <a:gd name="T25" fmla="*/ 2646 h 6"/>
              <a:gd name="T26" fmla="*/ 0 w 2"/>
              <a:gd name="T27" fmla="*/ 2646 h 6"/>
              <a:gd name="T28" fmla="*/ 0 w 2"/>
              <a:gd name="T29" fmla="*/ 2646 h 6"/>
              <a:gd name="T30" fmla="*/ 0 w 2"/>
              <a:gd name="T31" fmla="*/ 0 h 6"/>
              <a:gd name="T32" fmla="*/ 0 w 2"/>
              <a:gd name="T33" fmla="*/ 0 h 6"/>
              <a:gd name="T34" fmla="*/ 0 w 2"/>
              <a:gd name="T35" fmla="*/ 0 h 6"/>
              <a:gd name="T36" fmla="*/ 0 w 2"/>
              <a:gd name="T37" fmla="*/ 2646 h 6"/>
              <a:gd name="T38" fmla="*/ 0 w 2"/>
              <a:gd name="T39" fmla="*/ 2646 h 6"/>
              <a:gd name="T40" fmla="*/ 0 w 2"/>
              <a:gd name="T41" fmla="*/ 2646 h 6"/>
              <a:gd name="T42" fmla="*/ 0 w 2"/>
              <a:gd name="T43" fmla="*/ 2646 h 6"/>
              <a:gd name="T44" fmla="*/ 0 w 2"/>
              <a:gd name="T45" fmla="*/ 5291 h 6"/>
              <a:gd name="T46" fmla="*/ 0 w 2"/>
              <a:gd name="T47" fmla="*/ 5291 h 6"/>
              <a:gd name="T48" fmla="*/ 0 w 2"/>
              <a:gd name="T49" fmla="*/ 5291 h 6"/>
              <a:gd name="T50" fmla="*/ 0 w 2"/>
              <a:gd name="T51" fmla="*/ 5291 h 6"/>
              <a:gd name="T52" fmla="*/ 0 w 2"/>
              <a:gd name="T53" fmla="*/ 5291 h 6"/>
              <a:gd name="T54" fmla="*/ 0 w 2"/>
              <a:gd name="T55" fmla="*/ 5291 h 6"/>
              <a:gd name="T56" fmla="*/ 0 w 2"/>
              <a:gd name="T57" fmla="*/ 5291 h 6"/>
              <a:gd name="T58" fmla="*/ 0 w 2"/>
              <a:gd name="T59" fmla="*/ 5291 h 6"/>
              <a:gd name="T60" fmla="*/ 0 w 2"/>
              <a:gd name="T61" fmla="*/ 5291 h 6"/>
              <a:gd name="T62" fmla="*/ 0 w 2"/>
              <a:gd name="T63" fmla="*/ 5291 h 6"/>
              <a:gd name="T64" fmla="*/ 0 w 2"/>
              <a:gd name="T65" fmla="*/ 5291 h 6"/>
              <a:gd name="T66" fmla="*/ 0 w 2"/>
              <a:gd name="T67" fmla="*/ 7937 h 6"/>
              <a:gd name="T68" fmla="*/ 0 w 2"/>
              <a:gd name="T69" fmla="*/ 7937 h 6"/>
              <a:gd name="T70" fmla="*/ 0 w 2"/>
              <a:gd name="T71" fmla="*/ 7937 h 6"/>
              <a:gd name="T72" fmla="*/ 0 w 2"/>
              <a:gd name="T73" fmla="*/ 7937 h 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6">
                <a:moveTo>
                  <a:pt x="0" y="6"/>
                </a:moveTo>
                <a:lnTo>
                  <a:pt x="2" y="6"/>
                </a:lnTo>
                <a:lnTo>
                  <a:pt x="2" y="4"/>
                </a:lnTo>
                <a:lnTo>
                  <a:pt x="2" y="2"/>
                </a:lnTo>
                <a:lnTo>
                  <a:pt x="0" y="2"/>
                </a:lnTo>
                <a:lnTo>
                  <a:pt x="0" y="0"/>
                </a:lnTo>
                <a:lnTo>
                  <a:pt x="0" y="2"/>
                </a:lnTo>
                <a:lnTo>
                  <a:pt x="0" y="4"/>
                </a:lnTo>
                <a:lnTo>
                  <a:pt x="0" y="6"/>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49" name="Freeform 707"/>
          <p:cNvSpPr>
            <a:spLocks/>
          </p:cNvSpPr>
          <p:nvPr/>
        </p:nvSpPr>
        <p:spPr bwMode="auto">
          <a:xfrm>
            <a:off x="2156843" y="584885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0" name="Freeform 708"/>
          <p:cNvSpPr>
            <a:spLocks/>
          </p:cNvSpPr>
          <p:nvPr/>
        </p:nvSpPr>
        <p:spPr bwMode="auto">
          <a:xfrm>
            <a:off x="2142484" y="5863214"/>
            <a:ext cx="0" cy="3190"/>
          </a:xfrm>
          <a:custGeom>
            <a:avLst/>
            <a:gdLst>
              <a:gd name="T0" fmla="*/ 0 h 2"/>
              <a:gd name="T1" fmla="*/ 3175 h 2"/>
              <a:gd name="T2" fmla="*/ 3175 h 2"/>
              <a:gd name="T3" fmla="*/ 3175 h 2"/>
              <a:gd name="T4" fmla="*/ 3175 h 2"/>
              <a:gd name="T5" fmla="*/ 3175 h 2"/>
              <a:gd name="T6" fmla="*/ 3175 h 2"/>
              <a:gd name="T7" fmla="*/ 3175 h 2"/>
              <a:gd name="T8" fmla="*/ 0 h 2"/>
              <a:gd name="T9" fmla="*/ 0 h 2"/>
              <a:gd name="T10" fmla="*/ 0 h 2"/>
              <a:gd name="T11" fmla="*/ 0 h 2"/>
              <a:gd name="T12" fmla="*/ 0 h 2"/>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Lst>
            <a:ahLst/>
            <a:cxnLst>
              <a:cxn ang="T13">
                <a:pos x="0" y="T0"/>
              </a:cxn>
              <a:cxn ang="T14">
                <a:pos x="0" y="T1"/>
              </a:cxn>
              <a:cxn ang="T15">
                <a:pos x="0" y="T2"/>
              </a:cxn>
              <a:cxn ang="T16">
                <a:pos x="0" y="T3"/>
              </a:cxn>
              <a:cxn ang="T17">
                <a:pos x="0" y="T4"/>
              </a:cxn>
              <a:cxn ang="T18">
                <a:pos x="0" y="T5"/>
              </a:cxn>
              <a:cxn ang="T19">
                <a:pos x="0" y="T6"/>
              </a:cxn>
              <a:cxn ang="T20">
                <a:pos x="0" y="T7"/>
              </a:cxn>
              <a:cxn ang="T21">
                <a:pos x="0" y="T8"/>
              </a:cxn>
              <a:cxn ang="T22">
                <a:pos x="0" y="T9"/>
              </a:cxn>
              <a:cxn ang="T23">
                <a:pos x="0" y="T10"/>
              </a:cxn>
              <a:cxn ang="T24">
                <a:pos x="0" y="T11"/>
              </a:cxn>
              <a:cxn ang="T25">
                <a:pos x="0" y="T12"/>
              </a:cxn>
            </a:cxnLst>
            <a:rect l="0" t="0" r="r" b="b"/>
            <a:pathLst>
              <a:path h="2">
                <a:moveTo>
                  <a:pt x="0" y="0"/>
                </a:move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1" name="Freeform 709"/>
          <p:cNvSpPr>
            <a:spLocks/>
          </p:cNvSpPr>
          <p:nvPr/>
        </p:nvSpPr>
        <p:spPr bwMode="auto">
          <a:xfrm>
            <a:off x="2115367" y="5848857"/>
            <a:ext cx="3190" cy="3190"/>
          </a:xfrm>
          <a:custGeom>
            <a:avLst/>
            <a:gdLst>
              <a:gd name="T0" fmla="*/ 0 w 2"/>
              <a:gd name="T1" fmla="*/ 0 h 2"/>
              <a:gd name="T2" fmla="*/ 0 w 2"/>
              <a:gd name="T3" fmla="*/ 3175 h 2"/>
              <a:gd name="T4" fmla="*/ 0 w 2"/>
              <a:gd name="T5" fmla="*/ 3175 h 2"/>
              <a:gd name="T6" fmla="*/ 3175 w 2"/>
              <a:gd name="T7" fmla="*/ 3175 h 2"/>
              <a:gd name="T8" fmla="*/ 3175 w 2"/>
              <a:gd name="T9" fmla="*/ 3175 h 2"/>
              <a:gd name="T10" fmla="*/ 3175 w 2"/>
              <a:gd name="T11" fmla="*/ 0 h 2"/>
              <a:gd name="T12" fmla="*/ 3175 w 2"/>
              <a:gd name="T13" fmla="*/ 0 h 2"/>
              <a:gd name="T14" fmla="*/ 3175 w 2"/>
              <a:gd name="T15" fmla="*/ 0 h 2"/>
              <a:gd name="T16" fmla="*/ 3175 w 2"/>
              <a:gd name="T17" fmla="*/ 0 h 2"/>
              <a:gd name="T18" fmla="*/ 0 w 2"/>
              <a:gd name="T19" fmla="*/ 0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
                <a:moveTo>
                  <a:pt x="0" y="0"/>
                </a:moveTo>
                <a:lnTo>
                  <a:pt x="0" y="2"/>
                </a:lnTo>
                <a:lnTo>
                  <a:pt x="2" y="2"/>
                </a:lnTo>
                <a:lnTo>
                  <a:pt x="2" y="0"/>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2" name="Freeform 710"/>
          <p:cNvSpPr>
            <a:spLocks/>
          </p:cNvSpPr>
          <p:nvPr/>
        </p:nvSpPr>
        <p:spPr bwMode="auto">
          <a:xfrm>
            <a:off x="2115367" y="5845667"/>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 name="T10" fmla="*/ 0 60000 65536"/>
              <a:gd name="T11"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 ang="T10">
                <a:pos x="0" y="0"/>
              </a:cxn>
              <a:cxn ang="T11">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3" name="Freeform 711"/>
          <p:cNvSpPr>
            <a:spLocks/>
          </p:cNvSpPr>
          <p:nvPr/>
        </p:nvSpPr>
        <p:spPr bwMode="auto">
          <a:xfrm>
            <a:off x="2110580" y="5837690"/>
            <a:ext cx="3190" cy="1596"/>
          </a:xfrm>
          <a:custGeom>
            <a:avLst/>
            <a:gdLst>
              <a:gd name="T0" fmla="*/ 0 w 2"/>
              <a:gd name="T1" fmla="*/ 1588 h 2"/>
              <a:gd name="T2" fmla="*/ 0 w 2"/>
              <a:gd name="T3" fmla="*/ 1588 h 2"/>
              <a:gd name="T4" fmla="*/ 3175 w 2"/>
              <a:gd name="T5" fmla="*/ 0 h 2"/>
              <a:gd name="T6" fmla="*/ 0 w 2"/>
              <a:gd name="T7" fmla="*/ 0 h 2"/>
              <a:gd name="T8" fmla="*/ 0 w 2"/>
              <a:gd name="T9" fmla="*/ 0 h 2"/>
              <a:gd name="T10" fmla="*/ 0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1588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 h="2">
                <a:moveTo>
                  <a:pt x="0" y="2"/>
                </a:moveTo>
                <a:lnTo>
                  <a:pt x="0" y="2"/>
                </a:lnTo>
                <a:lnTo>
                  <a:pt x="2" y="0"/>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4" name="Freeform 712"/>
          <p:cNvSpPr>
            <a:spLocks/>
          </p:cNvSpPr>
          <p:nvPr/>
        </p:nvSpPr>
        <p:spPr bwMode="auto">
          <a:xfrm>
            <a:off x="2115367" y="5866404"/>
            <a:ext cx="3190" cy="3190"/>
          </a:xfrm>
          <a:custGeom>
            <a:avLst/>
            <a:gdLst>
              <a:gd name="T0" fmla="*/ 0 w 2"/>
              <a:gd name="T1" fmla="*/ 3175 h 2"/>
              <a:gd name="T2" fmla="*/ 3175 w 2"/>
              <a:gd name="T3" fmla="*/ 3175 h 2"/>
              <a:gd name="T4" fmla="*/ 3175 w 2"/>
              <a:gd name="T5" fmla="*/ 3175 h 2"/>
              <a:gd name="T6" fmla="*/ 3175 w 2"/>
              <a:gd name="T7" fmla="*/ 3175 h 2"/>
              <a:gd name="T8" fmla="*/ 3175 w 2"/>
              <a:gd name="T9" fmla="*/ 0 h 2"/>
              <a:gd name="T10" fmla="*/ 3175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3175 h 2"/>
              <a:gd name="T40" fmla="*/ 0 w 2"/>
              <a:gd name="T41" fmla="*/ 3175 h 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2">
                <a:moveTo>
                  <a:pt x="0" y="2"/>
                </a:moveTo>
                <a:lnTo>
                  <a:pt x="2" y="2"/>
                </a:lnTo>
                <a:lnTo>
                  <a:pt x="2" y="0"/>
                </a:lnTo>
                <a:lnTo>
                  <a:pt x="0" y="0"/>
                </a:lnTo>
                <a:lnTo>
                  <a:pt x="0" y="2"/>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5" name="Freeform 713"/>
          <p:cNvSpPr>
            <a:spLocks/>
          </p:cNvSpPr>
          <p:nvPr/>
        </p:nvSpPr>
        <p:spPr bwMode="auto">
          <a:xfrm>
            <a:off x="2115367" y="5872785"/>
            <a:ext cx="3190" cy="0"/>
          </a:xfrm>
          <a:custGeom>
            <a:avLst/>
            <a:gdLst>
              <a:gd name="T0" fmla="*/ 3175 w 2"/>
              <a:gd name="T1" fmla="*/ 3175 w 2"/>
              <a:gd name="T2" fmla="*/ 3175 w 2"/>
              <a:gd name="T3" fmla="*/ 3175 w 2"/>
              <a:gd name="T4" fmla="*/ 3175 w 2"/>
              <a:gd name="T5" fmla="*/ 3175 w 2"/>
              <a:gd name="T6" fmla="*/ 0 w 2"/>
              <a:gd name="T7" fmla="*/ 0 w 2"/>
              <a:gd name="T8" fmla="*/ 0 w 2"/>
              <a:gd name="T9" fmla="*/ 0 w 2"/>
              <a:gd name="T10" fmla="*/ 0 w 2"/>
              <a:gd name="T11" fmla="*/ 0 w 2"/>
              <a:gd name="T12" fmla="*/ 0 w 2"/>
              <a:gd name="T13" fmla="*/ 3175 w 2"/>
              <a:gd name="T14" fmla="*/ 3175 w 2"/>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15">
                <a:pos x="T0" y="0"/>
              </a:cxn>
              <a:cxn ang="T16">
                <a:pos x="T1" y="0"/>
              </a:cxn>
              <a:cxn ang="T17">
                <a:pos x="T2" y="0"/>
              </a:cxn>
              <a:cxn ang="T18">
                <a:pos x="T3" y="0"/>
              </a:cxn>
              <a:cxn ang="T19">
                <a:pos x="T4" y="0"/>
              </a:cxn>
              <a:cxn ang="T20">
                <a:pos x="T5" y="0"/>
              </a:cxn>
              <a:cxn ang="T21">
                <a:pos x="T6" y="0"/>
              </a:cxn>
              <a:cxn ang="T22">
                <a:pos x="T7" y="0"/>
              </a:cxn>
              <a:cxn ang="T23">
                <a:pos x="T8" y="0"/>
              </a:cxn>
              <a:cxn ang="T24">
                <a:pos x="T9" y="0"/>
              </a:cxn>
              <a:cxn ang="T25">
                <a:pos x="T10" y="0"/>
              </a:cxn>
              <a:cxn ang="T26">
                <a:pos x="T11" y="0"/>
              </a:cxn>
              <a:cxn ang="T27">
                <a:pos x="T12" y="0"/>
              </a:cxn>
              <a:cxn ang="T28">
                <a:pos x="T13" y="0"/>
              </a:cxn>
              <a:cxn ang="T29">
                <a:pos x="T14" y="0"/>
              </a:cxn>
            </a:cxnLst>
            <a:rect l="0" t="0" r="r" b="b"/>
            <a:pathLst>
              <a:path w="2">
                <a:moveTo>
                  <a:pt x="2" y="0"/>
                </a:moveTo>
                <a:lnTo>
                  <a:pt x="2" y="0"/>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6" name="Freeform 714"/>
          <p:cNvSpPr>
            <a:spLocks/>
          </p:cNvSpPr>
          <p:nvPr/>
        </p:nvSpPr>
        <p:spPr bwMode="auto">
          <a:xfrm>
            <a:off x="2113772" y="5877571"/>
            <a:ext cx="0" cy="3190"/>
          </a:xfrm>
          <a:custGeom>
            <a:avLst/>
            <a:gdLst>
              <a:gd name="T0" fmla="*/ 0 h 2"/>
              <a:gd name="T1" fmla="*/ 0 h 2"/>
              <a:gd name="T2" fmla="*/ 0 h 2"/>
              <a:gd name="T3" fmla="*/ 3175 h 2"/>
              <a:gd name="T4" fmla="*/ 3175 h 2"/>
              <a:gd name="T5" fmla="*/ 3175 h 2"/>
              <a:gd name="T6" fmla="*/ 3175 h 2"/>
              <a:gd name="T7" fmla="*/ 0 h 2"/>
              <a:gd name="T8" fmla="*/ 0 h 2"/>
              <a:gd name="T9" fmla="*/ 0 h 2"/>
              <a:gd name="T10" fmla="*/ 0 60000 65536"/>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Lst>
            <a:ahLst/>
            <a:cxnLst>
              <a:cxn ang="T10">
                <a:pos x="0" y="T0"/>
              </a:cxn>
              <a:cxn ang="T11">
                <a:pos x="0" y="T1"/>
              </a:cxn>
              <a:cxn ang="T12">
                <a:pos x="0" y="T2"/>
              </a:cxn>
              <a:cxn ang="T13">
                <a:pos x="0" y="T3"/>
              </a:cxn>
              <a:cxn ang="T14">
                <a:pos x="0" y="T4"/>
              </a:cxn>
              <a:cxn ang="T15">
                <a:pos x="0" y="T5"/>
              </a:cxn>
              <a:cxn ang="T16">
                <a:pos x="0" y="T6"/>
              </a:cxn>
              <a:cxn ang="T17">
                <a:pos x="0" y="T7"/>
              </a:cxn>
              <a:cxn ang="T18">
                <a:pos x="0" y="T8"/>
              </a:cxn>
              <a:cxn ang="T19">
                <a:pos x="0" y="T9"/>
              </a:cxn>
            </a:cxnLst>
            <a:rect l="0" t="0" r="r" b="b"/>
            <a:pathLst>
              <a:path h="2">
                <a:moveTo>
                  <a:pt x="0" y="0"/>
                </a:moveTo>
                <a:lnTo>
                  <a:pt x="0" y="0"/>
                </a:lnTo>
                <a:lnTo>
                  <a:pt x="0" y="2"/>
                </a:ln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7" name="Freeform 715"/>
          <p:cNvSpPr>
            <a:spLocks/>
          </p:cNvSpPr>
          <p:nvPr/>
        </p:nvSpPr>
        <p:spPr bwMode="auto">
          <a:xfrm>
            <a:off x="2132914" y="5821738"/>
            <a:ext cx="0" cy="0"/>
          </a:xfrm>
          <a:custGeom>
            <a:avLst/>
            <a:gdLst>
              <a:gd name="T0" fmla="*/ 0 60000 65536"/>
              <a:gd name="T1" fmla="*/ 0 60000 65536"/>
              <a:gd name="T2" fmla="*/ 0 60000 65536"/>
              <a:gd name="T3" fmla="*/ 0 60000 65536"/>
              <a:gd name="T4" fmla="*/ 0 60000 65536"/>
              <a:gd name="T5" fmla="*/ 0 60000 65536"/>
              <a:gd name="T6" fmla="*/ 0 60000 65536"/>
              <a:gd name="T7" fmla="*/ 0 60000 65536"/>
              <a:gd name="T8" fmla="*/ 0 60000 65536"/>
              <a:gd name="T9" fmla="*/ 0 60000 65536"/>
            </a:gdLst>
            <a:ahLst/>
            <a:cxnLst>
              <a:cxn ang="T0">
                <a:pos x="0" y="0"/>
              </a:cxn>
              <a:cxn ang="T1">
                <a:pos x="0" y="0"/>
              </a:cxn>
              <a:cxn ang="T2">
                <a:pos x="0" y="0"/>
              </a:cxn>
              <a:cxn ang="T3">
                <a:pos x="0" y="0"/>
              </a:cxn>
              <a:cxn ang="T4">
                <a:pos x="0" y="0"/>
              </a:cxn>
              <a:cxn ang="T5">
                <a:pos x="0" y="0"/>
              </a:cxn>
              <a:cxn ang="T6">
                <a:pos x="0" y="0"/>
              </a:cxn>
              <a:cxn ang="T7">
                <a:pos x="0" y="0"/>
              </a:cxn>
              <a:cxn ang="T8">
                <a:pos x="0" y="0"/>
              </a:cxn>
              <a:cxn ang="T9">
                <a:pos x="0" y="0"/>
              </a:cxn>
            </a:cxnLst>
            <a:rect l="0" t="0" r="r" b="b"/>
            <a:pathLst>
              <a:path>
                <a:moveTo>
                  <a:pt x="0" y="0"/>
                </a:moveTo>
                <a:lnTo>
                  <a:pt x="0"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8" name="Freeform 716"/>
          <p:cNvSpPr>
            <a:spLocks/>
          </p:cNvSpPr>
          <p:nvPr/>
        </p:nvSpPr>
        <p:spPr bwMode="auto">
          <a:xfrm>
            <a:off x="2145676" y="5828118"/>
            <a:ext cx="1596" cy="0"/>
          </a:xfrm>
          <a:custGeom>
            <a:avLst/>
            <a:gdLst>
              <a:gd name="T0" fmla="*/ 1588 w 2"/>
              <a:gd name="T1" fmla="*/ 1588 w 2"/>
              <a:gd name="T2" fmla="*/ 0 w 2"/>
              <a:gd name="T3" fmla="*/ 0 w 2"/>
              <a:gd name="T4" fmla="*/ 0 w 2"/>
              <a:gd name="T5" fmla="*/ 0 w 2"/>
              <a:gd name="T6" fmla="*/ 0 w 2"/>
              <a:gd name="T7" fmla="*/ 0 w 2"/>
              <a:gd name="T8" fmla="*/ 0 w 2"/>
              <a:gd name="T9" fmla="*/ 1588 w 2"/>
              <a:gd name="T10" fmla="*/ 1588 w 2"/>
              <a:gd name="T11" fmla="*/ 0 60000 65536"/>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Lst>
            <a:ahLst/>
            <a:cxnLst>
              <a:cxn ang="T11">
                <a:pos x="T0" y="0"/>
              </a:cxn>
              <a:cxn ang="T12">
                <a:pos x="T1" y="0"/>
              </a:cxn>
              <a:cxn ang="T13">
                <a:pos x="T2" y="0"/>
              </a:cxn>
              <a:cxn ang="T14">
                <a:pos x="T3" y="0"/>
              </a:cxn>
              <a:cxn ang="T15">
                <a:pos x="T4" y="0"/>
              </a:cxn>
              <a:cxn ang="T16">
                <a:pos x="T5" y="0"/>
              </a:cxn>
              <a:cxn ang="T17">
                <a:pos x="T6" y="0"/>
              </a:cxn>
              <a:cxn ang="T18">
                <a:pos x="T7" y="0"/>
              </a:cxn>
              <a:cxn ang="T19">
                <a:pos x="T8" y="0"/>
              </a:cxn>
              <a:cxn ang="T20">
                <a:pos x="T9" y="0"/>
              </a:cxn>
              <a:cxn ang="T21">
                <a:pos x="T10" y="0"/>
              </a:cxn>
            </a:cxnLst>
            <a:rect l="0" t="0" r="r" b="b"/>
            <a:pathLst>
              <a:path w="2">
                <a:moveTo>
                  <a:pt x="2" y="0"/>
                </a:moveTo>
                <a:lnTo>
                  <a:pt x="2" y="0"/>
                </a:lnTo>
                <a:lnTo>
                  <a:pt x="0" y="0"/>
                </a:lnTo>
                <a:lnTo>
                  <a:pt x="2" y="0"/>
                </a:lnTo>
                <a:close/>
              </a:path>
            </a:pathLst>
          </a:custGeom>
          <a:solidFill>
            <a:schemeClr val="accent2"/>
          </a:solidFill>
          <a:ln w="12700">
            <a:solidFill>
              <a:schemeClr val="accent2"/>
            </a:solidFill>
            <a:prstDash val="solid"/>
            <a:round/>
            <a:headEnd/>
            <a:tailEnd/>
          </a:ln>
        </p:spPr>
        <p:txBody>
          <a:bodyPr/>
          <a:lstStyle/>
          <a:p>
            <a:endParaRPr lang="en-US" sz="1600" dirty="0">
              <a:solidFill>
                <a:prstClr val="black"/>
              </a:solidFill>
            </a:endParaRPr>
          </a:p>
        </p:txBody>
      </p:sp>
      <p:sp>
        <p:nvSpPr>
          <p:cNvPr id="2359" name="Freeform 717"/>
          <p:cNvSpPr>
            <a:spLocks/>
          </p:cNvSpPr>
          <p:nvPr/>
        </p:nvSpPr>
        <p:spPr bwMode="auto">
          <a:xfrm>
            <a:off x="3155445" y="5824928"/>
            <a:ext cx="154735" cy="199402"/>
          </a:xfrm>
          <a:custGeom>
            <a:avLst/>
            <a:gdLst>
              <a:gd name="T0" fmla="*/ 145271 w 106"/>
              <a:gd name="T1" fmla="*/ 105055 h 136"/>
              <a:gd name="T2" fmla="*/ 136555 w 106"/>
              <a:gd name="T3" fmla="*/ 99219 h 136"/>
              <a:gd name="T4" fmla="*/ 130744 w 106"/>
              <a:gd name="T5" fmla="*/ 90464 h 136"/>
              <a:gd name="T6" fmla="*/ 130744 w 106"/>
              <a:gd name="T7" fmla="*/ 81710 h 136"/>
              <a:gd name="T8" fmla="*/ 122027 w 106"/>
              <a:gd name="T9" fmla="*/ 78792 h 136"/>
              <a:gd name="T10" fmla="*/ 119122 w 106"/>
              <a:gd name="T11" fmla="*/ 75873 h 136"/>
              <a:gd name="T12" fmla="*/ 119122 w 106"/>
              <a:gd name="T13" fmla="*/ 67119 h 136"/>
              <a:gd name="T14" fmla="*/ 116217 w 106"/>
              <a:gd name="T15" fmla="*/ 58364 h 136"/>
              <a:gd name="T16" fmla="*/ 110406 w 106"/>
              <a:gd name="T17" fmla="*/ 49610 h 136"/>
              <a:gd name="T18" fmla="*/ 101690 w 106"/>
              <a:gd name="T19" fmla="*/ 43773 h 136"/>
              <a:gd name="T20" fmla="*/ 95879 w 106"/>
              <a:gd name="T21" fmla="*/ 37937 h 136"/>
              <a:gd name="T22" fmla="*/ 87162 w 106"/>
              <a:gd name="T23" fmla="*/ 32100 h 136"/>
              <a:gd name="T24" fmla="*/ 78446 w 106"/>
              <a:gd name="T25" fmla="*/ 29182 h 136"/>
              <a:gd name="T26" fmla="*/ 69730 w 106"/>
              <a:gd name="T27" fmla="*/ 23346 h 136"/>
              <a:gd name="T28" fmla="*/ 61014 w 106"/>
              <a:gd name="T29" fmla="*/ 20427 h 136"/>
              <a:gd name="T30" fmla="*/ 55203 w 106"/>
              <a:gd name="T31" fmla="*/ 17509 h 136"/>
              <a:gd name="T32" fmla="*/ 46487 w 106"/>
              <a:gd name="T33" fmla="*/ 11673 h 136"/>
              <a:gd name="T34" fmla="*/ 40676 w 106"/>
              <a:gd name="T35" fmla="*/ 5836 h 136"/>
              <a:gd name="T36" fmla="*/ 31960 w 106"/>
              <a:gd name="T37" fmla="*/ 2918 h 136"/>
              <a:gd name="T38" fmla="*/ 23243 w 106"/>
              <a:gd name="T39" fmla="*/ 0 h 136"/>
              <a:gd name="T40" fmla="*/ 17432 w 106"/>
              <a:gd name="T41" fmla="*/ 5836 h 136"/>
              <a:gd name="T42" fmla="*/ 20338 w 106"/>
              <a:gd name="T43" fmla="*/ 17509 h 136"/>
              <a:gd name="T44" fmla="*/ 23243 w 106"/>
              <a:gd name="T45" fmla="*/ 26264 h 136"/>
              <a:gd name="T46" fmla="*/ 29054 w 106"/>
              <a:gd name="T47" fmla="*/ 35018 h 136"/>
              <a:gd name="T48" fmla="*/ 26149 w 106"/>
              <a:gd name="T49" fmla="*/ 43773 h 136"/>
              <a:gd name="T50" fmla="*/ 20338 w 106"/>
              <a:gd name="T51" fmla="*/ 49610 h 136"/>
              <a:gd name="T52" fmla="*/ 17432 w 106"/>
              <a:gd name="T53" fmla="*/ 55446 h 136"/>
              <a:gd name="T54" fmla="*/ 11622 w 106"/>
              <a:gd name="T55" fmla="*/ 61282 h 136"/>
              <a:gd name="T56" fmla="*/ 5811 w 106"/>
              <a:gd name="T57" fmla="*/ 67119 h 136"/>
              <a:gd name="T58" fmla="*/ 0 w 106"/>
              <a:gd name="T59" fmla="*/ 72955 h 136"/>
              <a:gd name="T60" fmla="*/ 0 w 106"/>
              <a:gd name="T61" fmla="*/ 81710 h 136"/>
              <a:gd name="T62" fmla="*/ 2905 w 106"/>
              <a:gd name="T63" fmla="*/ 90464 h 136"/>
              <a:gd name="T64" fmla="*/ 8716 w 106"/>
              <a:gd name="T65" fmla="*/ 99219 h 136"/>
              <a:gd name="T66" fmla="*/ 11622 w 106"/>
              <a:gd name="T67" fmla="*/ 105055 h 136"/>
              <a:gd name="T68" fmla="*/ 11622 w 106"/>
              <a:gd name="T69" fmla="*/ 113810 h 136"/>
              <a:gd name="T70" fmla="*/ 17432 w 106"/>
              <a:gd name="T71" fmla="*/ 122565 h 136"/>
              <a:gd name="T72" fmla="*/ 20338 w 106"/>
              <a:gd name="T73" fmla="*/ 131319 h 136"/>
              <a:gd name="T74" fmla="*/ 20338 w 106"/>
              <a:gd name="T75" fmla="*/ 140074 h 136"/>
              <a:gd name="T76" fmla="*/ 20338 w 106"/>
              <a:gd name="T77" fmla="*/ 151747 h 136"/>
              <a:gd name="T78" fmla="*/ 17432 w 106"/>
              <a:gd name="T79" fmla="*/ 160501 h 136"/>
              <a:gd name="T80" fmla="*/ 17432 w 106"/>
              <a:gd name="T81" fmla="*/ 169256 h 136"/>
              <a:gd name="T82" fmla="*/ 20338 w 106"/>
              <a:gd name="T83" fmla="*/ 178011 h 136"/>
              <a:gd name="T84" fmla="*/ 29054 w 106"/>
              <a:gd name="T85" fmla="*/ 183847 h 136"/>
              <a:gd name="T86" fmla="*/ 34865 w 106"/>
              <a:gd name="T87" fmla="*/ 189683 h 136"/>
              <a:gd name="T88" fmla="*/ 43581 w 106"/>
              <a:gd name="T89" fmla="*/ 195520 h 136"/>
              <a:gd name="T90" fmla="*/ 49392 w 106"/>
              <a:gd name="T91" fmla="*/ 195520 h 136"/>
              <a:gd name="T92" fmla="*/ 55203 w 106"/>
              <a:gd name="T93" fmla="*/ 189683 h 136"/>
              <a:gd name="T94" fmla="*/ 58108 w 106"/>
              <a:gd name="T95" fmla="*/ 180929 h 136"/>
              <a:gd name="T96" fmla="*/ 63919 w 106"/>
              <a:gd name="T97" fmla="*/ 172174 h 136"/>
              <a:gd name="T98" fmla="*/ 69730 w 106"/>
              <a:gd name="T99" fmla="*/ 166338 h 136"/>
              <a:gd name="T100" fmla="*/ 78446 w 106"/>
              <a:gd name="T101" fmla="*/ 157583 h 136"/>
              <a:gd name="T102" fmla="*/ 87162 w 106"/>
              <a:gd name="T103" fmla="*/ 154665 h 136"/>
              <a:gd name="T104" fmla="*/ 95879 w 106"/>
              <a:gd name="T105" fmla="*/ 145910 h 136"/>
              <a:gd name="T106" fmla="*/ 104595 w 106"/>
              <a:gd name="T107" fmla="*/ 148829 h 136"/>
              <a:gd name="T108" fmla="*/ 113311 w 106"/>
              <a:gd name="T109" fmla="*/ 145910 h 136"/>
              <a:gd name="T110" fmla="*/ 119122 w 106"/>
              <a:gd name="T111" fmla="*/ 140074 h 136"/>
              <a:gd name="T112" fmla="*/ 127838 w 106"/>
              <a:gd name="T113" fmla="*/ 137156 h 136"/>
              <a:gd name="T114" fmla="*/ 136555 w 106"/>
              <a:gd name="T115" fmla="*/ 131319 h 136"/>
              <a:gd name="T116" fmla="*/ 145271 w 106"/>
              <a:gd name="T117" fmla="*/ 122565 h 136"/>
              <a:gd name="T118" fmla="*/ 151082 w 106"/>
              <a:gd name="T119" fmla="*/ 113810 h 1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6" h="136">
                <a:moveTo>
                  <a:pt x="104" y="76"/>
                </a:moveTo>
                <a:lnTo>
                  <a:pt x="104" y="74"/>
                </a:lnTo>
                <a:lnTo>
                  <a:pt x="102" y="74"/>
                </a:lnTo>
                <a:lnTo>
                  <a:pt x="102" y="72"/>
                </a:lnTo>
                <a:lnTo>
                  <a:pt x="100" y="72"/>
                </a:lnTo>
                <a:lnTo>
                  <a:pt x="98" y="72"/>
                </a:lnTo>
                <a:lnTo>
                  <a:pt x="98" y="70"/>
                </a:lnTo>
                <a:lnTo>
                  <a:pt x="96" y="70"/>
                </a:lnTo>
                <a:lnTo>
                  <a:pt x="96" y="68"/>
                </a:lnTo>
                <a:lnTo>
                  <a:pt x="94" y="68"/>
                </a:lnTo>
                <a:lnTo>
                  <a:pt x="94" y="66"/>
                </a:lnTo>
                <a:lnTo>
                  <a:pt x="92" y="66"/>
                </a:lnTo>
                <a:lnTo>
                  <a:pt x="92" y="64"/>
                </a:lnTo>
                <a:lnTo>
                  <a:pt x="90" y="64"/>
                </a:lnTo>
                <a:lnTo>
                  <a:pt x="90" y="62"/>
                </a:lnTo>
                <a:lnTo>
                  <a:pt x="90" y="60"/>
                </a:lnTo>
                <a:lnTo>
                  <a:pt x="90" y="58"/>
                </a:lnTo>
                <a:lnTo>
                  <a:pt x="90" y="56"/>
                </a:lnTo>
                <a:lnTo>
                  <a:pt x="90" y="54"/>
                </a:lnTo>
                <a:lnTo>
                  <a:pt x="88" y="54"/>
                </a:lnTo>
                <a:lnTo>
                  <a:pt x="88" y="52"/>
                </a:lnTo>
                <a:lnTo>
                  <a:pt x="88" y="54"/>
                </a:lnTo>
                <a:lnTo>
                  <a:pt x="86" y="54"/>
                </a:lnTo>
                <a:lnTo>
                  <a:pt x="86" y="52"/>
                </a:lnTo>
                <a:lnTo>
                  <a:pt x="84" y="54"/>
                </a:lnTo>
                <a:lnTo>
                  <a:pt x="84" y="52"/>
                </a:lnTo>
                <a:lnTo>
                  <a:pt x="84" y="54"/>
                </a:lnTo>
                <a:lnTo>
                  <a:pt x="82" y="54"/>
                </a:lnTo>
                <a:lnTo>
                  <a:pt x="82" y="52"/>
                </a:lnTo>
                <a:lnTo>
                  <a:pt x="82" y="50"/>
                </a:lnTo>
                <a:lnTo>
                  <a:pt x="82" y="48"/>
                </a:lnTo>
                <a:lnTo>
                  <a:pt x="82" y="46"/>
                </a:lnTo>
                <a:lnTo>
                  <a:pt x="82" y="44"/>
                </a:lnTo>
                <a:lnTo>
                  <a:pt x="82" y="42"/>
                </a:lnTo>
                <a:lnTo>
                  <a:pt x="82" y="40"/>
                </a:lnTo>
                <a:lnTo>
                  <a:pt x="80" y="40"/>
                </a:lnTo>
                <a:lnTo>
                  <a:pt x="80" y="38"/>
                </a:lnTo>
                <a:lnTo>
                  <a:pt x="78" y="38"/>
                </a:lnTo>
                <a:lnTo>
                  <a:pt x="80" y="38"/>
                </a:lnTo>
                <a:lnTo>
                  <a:pt x="78" y="38"/>
                </a:lnTo>
                <a:lnTo>
                  <a:pt x="78" y="36"/>
                </a:lnTo>
                <a:lnTo>
                  <a:pt x="78" y="34"/>
                </a:lnTo>
                <a:lnTo>
                  <a:pt x="76" y="34"/>
                </a:lnTo>
                <a:lnTo>
                  <a:pt x="74" y="32"/>
                </a:lnTo>
                <a:lnTo>
                  <a:pt x="72" y="32"/>
                </a:lnTo>
                <a:lnTo>
                  <a:pt x="72" y="30"/>
                </a:lnTo>
                <a:lnTo>
                  <a:pt x="70" y="30"/>
                </a:lnTo>
                <a:lnTo>
                  <a:pt x="70" y="28"/>
                </a:lnTo>
                <a:lnTo>
                  <a:pt x="68" y="28"/>
                </a:lnTo>
                <a:lnTo>
                  <a:pt x="68" y="26"/>
                </a:lnTo>
                <a:lnTo>
                  <a:pt x="66" y="26"/>
                </a:lnTo>
                <a:lnTo>
                  <a:pt x="64" y="26"/>
                </a:lnTo>
                <a:lnTo>
                  <a:pt x="64" y="24"/>
                </a:lnTo>
                <a:lnTo>
                  <a:pt x="62" y="24"/>
                </a:lnTo>
                <a:lnTo>
                  <a:pt x="62" y="22"/>
                </a:lnTo>
                <a:lnTo>
                  <a:pt x="60" y="22"/>
                </a:lnTo>
                <a:lnTo>
                  <a:pt x="58" y="22"/>
                </a:lnTo>
                <a:lnTo>
                  <a:pt x="58" y="20"/>
                </a:lnTo>
                <a:lnTo>
                  <a:pt x="56" y="20"/>
                </a:lnTo>
                <a:lnTo>
                  <a:pt x="54" y="20"/>
                </a:lnTo>
                <a:lnTo>
                  <a:pt x="54" y="18"/>
                </a:lnTo>
                <a:lnTo>
                  <a:pt x="52" y="18"/>
                </a:lnTo>
                <a:lnTo>
                  <a:pt x="50" y="18"/>
                </a:lnTo>
                <a:lnTo>
                  <a:pt x="50" y="16"/>
                </a:lnTo>
                <a:lnTo>
                  <a:pt x="48" y="16"/>
                </a:lnTo>
                <a:lnTo>
                  <a:pt x="46" y="16"/>
                </a:lnTo>
                <a:lnTo>
                  <a:pt x="44" y="14"/>
                </a:lnTo>
                <a:lnTo>
                  <a:pt x="42" y="14"/>
                </a:lnTo>
                <a:lnTo>
                  <a:pt x="40" y="14"/>
                </a:lnTo>
                <a:lnTo>
                  <a:pt x="38" y="14"/>
                </a:lnTo>
                <a:lnTo>
                  <a:pt x="38" y="12"/>
                </a:lnTo>
                <a:lnTo>
                  <a:pt x="36" y="12"/>
                </a:lnTo>
                <a:lnTo>
                  <a:pt x="34" y="12"/>
                </a:lnTo>
                <a:lnTo>
                  <a:pt x="34" y="10"/>
                </a:lnTo>
                <a:lnTo>
                  <a:pt x="32" y="10"/>
                </a:lnTo>
                <a:lnTo>
                  <a:pt x="32" y="8"/>
                </a:lnTo>
                <a:lnTo>
                  <a:pt x="30" y="8"/>
                </a:lnTo>
                <a:lnTo>
                  <a:pt x="28" y="8"/>
                </a:lnTo>
                <a:lnTo>
                  <a:pt x="28" y="6"/>
                </a:lnTo>
                <a:lnTo>
                  <a:pt x="28" y="4"/>
                </a:lnTo>
                <a:lnTo>
                  <a:pt x="26" y="4"/>
                </a:lnTo>
                <a:lnTo>
                  <a:pt x="26" y="2"/>
                </a:lnTo>
                <a:lnTo>
                  <a:pt x="24" y="2"/>
                </a:lnTo>
                <a:lnTo>
                  <a:pt x="22" y="2"/>
                </a:lnTo>
                <a:lnTo>
                  <a:pt x="22" y="0"/>
                </a:lnTo>
                <a:lnTo>
                  <a:pt x="20" y="0"/>
                </a:lnTo>
                <a:lnTo>
                  <a:pt x="18" y="0"/>
                </a:lnTo>
                <a:lnTo>
                  <a:pt x="16" y="0"/>
                </a:lnTo>
                <a:lnTo>
                  <a:pt x="14" y="0"/>
                </a:lnTo>
                <a:lnTo>
                  <a:pt x="14" y="2"/>
                </a:lnTo>
                <a:lnTo>
                  <a:pt x="14" y="4"/>
                </a:lnTo>
                <a:lnTo>
                  <a:pt x="12" y="4"/>
                </a:lnTo>
                <a:lnTo>
                  <a:pt x="12" y="6"/>
                </a:lnTo>
                <a:lnTo>
                  <a:pt x="12" y="8"/>
                </a:lnTo>
                <a:lnTo>
                  <a:pt x="14" y="10"/>
                </a:lnTo>
                <a:lnTo>
                  <a:pt x="14" y="12"/>
                </a:lnTo>
                <a:lnTo>
                  <a:pt x="14" y="14"/>
                </a:lnTo>
                <a:lnTo>
                  <a:pt x="14" y="16"/>
                </a:lnTo>
                <a:lnTo>
                  <a:pt x="16" y="18"/>
                </a:lnTo>
                <a:lnTo>
                  <a:pt x="16" y="20"/>
                </a:lnTo>
                <a:lnTo>
                  <a:pt x="18" y="20"/>
                </a:lnTo>
                <a:lnTo>
                  <a:pt x="18" y="22"/>
                </a:lnTo>
                <a:lnTo>
                  <a:pt x="18" y="24"/>
                </a:lnTo>
                <a:lnTo>
                  <a:pt x="20" y="24"/>
                </a:lnTo>
                <a:lnTo>
                  <a:pt x="20" y="26"/>
                </a:lnTo>
                <a:lnTo>
                  <a:pt x="20" y="28"/>
                </a:lnTo>
                <a:lnTo>
                  <a:pt x="18" y="28"/>
                </a:lnTo>
                <a:lnTo>
                  <a:pt x="18" y="30"/>
                </a:lnTo>
                <a:lnTo>
                  <a:pt x="16" y="30"/>
                </a:lnTo>
                <a:lnTo>
                  <a:pt x="16" y="32"/>
                </a:lnTo>
                <a:lnTo>
                  <a:pt x="14" y="32"/>
                </a:lnTo>
                <a:lnTo>
                  <a:pt x="14" y="34"/>
                </a:lnTo>
                <a:lnTo>
                  <a:pt x="14" y="36"/>
                </a:lnTo>
                <a:lnTo>
                  <a:pt x="12" y="36"/>
                </a:lnTo>
                <a:lnTo>
                  <a:pt x="12" y="38"/>
                </a:lnTo>
                <a:lnTo>
                  <a:pt x="10" y="38"/>
                </a:lnTo>
                <a:lnTo>
                  <a:pt x="10" y="40"/>
                </a:lnTo>
                <a:lnTo>
                  <a:pt x="10" y="42"/>
                </a:lnTo>
                <a:lnTo>
                  <a:pt x="10" y="40"/>
                </a:lnTo>
                <a:lnTo>
                  <a:pt x="8" y="40"/>
                </a:lnTo>
                <a:lnTo>
                  <a:pt x="8" y="42"/>
                </a:lnTo>
                <a:lnTo>
                  <a:pt x="6" y="42"/>
                </a:lnTo>
                <a:lnTo>
                  <a:pt x="6" y="44"/>
                </a:lnTo>
                <a:lnTo>
                  <a:pt x="4" y="44"/>
                </a:lnTo>
                <a:lnTo>
                  <a:pt x="4" y="46"/>
                </a:lnTo>
                <a:lnTo>
                  <a:pt x="2" y="46"/>
                </a:lnTo>
                <a:lnTo>
                  <a:pt x="2" y="48"/>
                </a:lnTo>
                <a:lnTo>
                  <a:pt x="0" y="50"/>
                </a:lnTo>
                <a:lnTo>
                  <a:pt x="0" y="52"/>
                </a:lnTo>
                <a:lnTo>
                  <a:pt x="0" y="54"/>
                </a:lnTo>
                <a:lnTo>
                  <a:pt x="0" y="56"/>
                </a:lnTo>
                <a:lnTo>
                  <a:pt x="0" y="58"/>
                </a:lnTo>
                <a:lnTo>
                  <a:pt x="2" y="58"/>
                </a:lnTo>
                <a:lnTo>
                  <a:pt x="2" y="60"/>
                </a:lnTo>
                <a:lnTo>
                  <a:pt x="2" y="62"/>
                </a:lnTo>
                <a:lnTo>
                  <a:pt x="4" y="62"/>
                </a:lnTo>
                <a:lnTo>
                  <a:pt x="4" y="64"/>
                </a:lnTo>
                <a:lnTo>
                  <a:pt x="6" y="64"/>
                </a:lnTo>
                <a:lnTo>
                  <a:pt x="6" y="66"/>
                </a:lnTo>
                <a:lnTo>
                  <a:pt x="6" y="68"/>
                </a:lnTo>
                <a:lnTo>
                  <a:pt x="8" y="68"/>
                </a:lnTo>
                <a:lnTo>
                  <a:pt x="8" y="70"/>
                </a:lnTo>
                <a:lnTo>
                  <a:pt x="8" y="72"/>
                </a:lnTo>
                <a:lnTo>
                  <a:pt x="8" y="74"/>
                </a:lnTo>
                <a:lnTo>
                  <a:pt x="8" y="76"/>
                </a:lnTo>
                <a:lnTo>
                  <a:pt x="8" y="78"/>
                </a:lnTo>
                <a:lnTo>
                  <a:pt x="10" y="78"/>
                </a:lnTo>
                <a:lnTo>
                  <a:pt x="10" y="80"/>
                </a:lnTo>
                <a:lnTo>
                  <a:pt x="10" y="82"/>
                </a:lnTo>
                <a:lnTo>
                  <a:pt x="12" y="82"/>
                </a:lnTo>
                <a:lnTo>
                  <a:pt x="12" y="84"/>
                </a:lnTo>
                <a:lnTo>
                  <a:pt x="12" y="86"/>
                </a:lnTo>
                <a:lnTo>
                  <a:pt x="12" y="88"/>
                </a:lnTo>
                <a:lnTo>
                  <a:pt x="14" y="90"/>
                </a:lnTo>
                <a:lnTo>
                  <a:pt x="14" y="92"/>
                </a:lnTo>
                <a:lnTo>
                  <a:pt x="14" y="94"/>
                </a:lnTo>
                <a:lnTo>
                  <a:pt x="14" y="96"/>
                </a:lnTo>
                <a:lnTo>
                  <a:pt x="14" y="98"/>
                </a:lnTo>
                <a:lnTo>
                  <a:pt x="14" y="100"/>
                </a:lnTo>
                <a:lnTo>
                  <a:pt x="14" y="102"/>
                </a:lnTo>
                <a:lnTo>
                  <a:pt x="14" y="104"/>
                </a:lnTo>
                <a:lnTo>
                  <a:pt x="14" y="106"/>
                </a:lnTo>
                <a:lnTo>
                  <a:pt x="12" y="106"/>
                </a:lnTo>
                <a:lnTo>
                  <a:pt x="12" y="108"/>
                </a:lnTo>
                <a:lnTo>
                  <a:pt x="12" y="110"/>
                </a:lnTo>
                <a:lnTo>
                  <a:pt x="12" y="112"/>
                </a:lnTo>
                <a:lnTo>
                  <a:pt x="12" y="114"/>
                </a:lnTo>
                <a:lnTo>
                  <a:pt x="12" y="116"/>
                </a:lnTo>
                <a:lnTo>
                  <a:pt x="12" y="118"/>
                </a:lnTo>
                <a:lnTo>
                  <a:pt x="12" y="120"/>
                </a:lnTo>
                <a:lnTo>
                  <a:pt x="14" y="120"/>
                </a:lnTo>
                <a:lnTo>
                  <a:pt x="14" y="122"/>
                </a:lnTo>
                <a:lnTo>
                  <a:pt x="14" y="124"/>
                </a:lnTo>
                <a:lnTo>
                  <a:pt x="16" y="124"/>
                </a:lnTo>
                <a:lnTo>
                  <a:pt x="18" y="124"/>
                </a:lnTo>
                <a:lnTo>
                  <a:pt x="18" y="126"/>
                </a:lnTo>
                <a:lnTo>
                  <a:pt x="20" y="126"/>
                </a:lnTo>
                <a:lnTo>
                  <a:pt x="22" y="126"/>
                </a:lnTo>
                <a:lnTo>
                  <a:pt x="22" y="128"/>
                </a:lnTo>
                <a:lnTo>
                  <a:pt x="24" y="128"/>
                </a:lnTo>
                <a:lnTo>
                  <a:pt x="24" y="130"/>
                </a:lnTo>
                <a:lnTo>
                  <a:pt x="26" y="130"/>
                </a:lnTo>
                <a:lnTo>
                  <a:pt x="28" y="130"/>
                </a:lnTo>
                <a:lnTo>
                  <a:pt x="28" y="132"/>
                </a:lnTo>
                <a:lnTo>
                  <a:pt x="30" y="132"/>
                </a:lnTo>
                <a:lnTo>
                  <a:pt x="30" y="134"/>
                </a:lnTo>
                <a:lnTo>
                  <a:pt x="32" y="134"/>
                </a:lnTo>
                <a:lnTo>
                  <a:pt x="32" y="136"/>
                </a:lnTo>
                <a:lnTo>
                  <a:pt x="34" y="136"/>
                </a:lnTo>
                <a:lnTo>
                  <a:pt x="34" y="134"/>
                </a:lnTo>
                <a:lnTo>
                  <a:pt x="36" y="134"/>
                </a:lnTo>
                <a:lnTo>
                  <a:pt x="36" y="132"/>
                </a:lnTo>
                <a:lnTo>
                  <a:pt x="36" y="130"/>
                </a:lnTo>
                <a:lnTo>
                  <a:pt x="38" y="130"/>
                </a:lnTo>
                <a:lnTo>
                  <a:pt x="38" y="128"/>
                </a:lnTo>
                <a:lnTo>
                  <a:pt x="40" y="128"/>
                </a:lnTo>
                <a:lnTo>
                  <a:pt x="40" y="126"/>
                </a:lnTo>
                <a:lnTo>
                  <a:pt x="40" y="124"/>
                </a:lnTo>
                <a:lnTo>
                  <a:pt x="42" y="124"/>
                </a:lnTo>
                <a:lnTo>
                  <a:pt x="42" y="122"/>
                </a:lnTo>
                <a:lnTo>
                  <a:pt x="42" y="120"/>
                </a:lnTo>
                <a:lnTo>
                  <a:pt x="42" y="118"/>
                </a:lnTo>
                <a:lnTo>
                  <a:pt x="44" y="118"/>
                </a:lnTo>
                <a:lnTo>
                  <a:pt x="44" y="116"/>
                </a:lnTo>
                <a:lnTo>
                  <a:pt x="46" y="116"/>
                </a:lnTo>
                <a:lnTo>
                  <a:pt x="46" y="114"/>
                </a:lnTo>
                <a:lnTo>
                  <a:pt x="48" y="114"/>
                </a:lnTo>
                <a:lnTo>
                  <a:pt x="50" y="114"/>
                </a:lnTo>
                <a:lnTo>
                  <a:pt x="50" y="112"/>
                </a:lnTo>
                <a:lnTo>
                  <a:pt x="52" y="112"/>
                </a:lnTo>
                <a:lnTo>
                  <a:pt x="52" y="110"/>
                </a:lnTo>
                <a:lnTo>
                  <a:pt x="54" y="110"/>
                </a:lnTo>
                <a:lnTo>
                  <a:pt x="54" y="108"/>
                </a:lnTo>
                <a:lnTo>
                  <a:pt x="56" y="108"/>
                </a:lnTo>
                <a:lnTo>
                  <a:pt x="58" y="108"/>
                </a:lnTo>
                <a:lnTo>
                  <a:pt x="58" y="106"/>
                </a:lnTo>
                <a:lnTo>
                  <a:pt x="60" y="106"/>
                </a:lnTo>
                <a:lnTo>
                  <a:pt x="60" y="104"/>
                </a:lnTo>
                <a:lnTo>
                  <a:pt x="62" y="104"/>
                </a:lnTo>
                <a:lnTo>
                  <a:pt x="62" y="102"/>
                </a:lnTo>
                <a:lnTo>
                  <a:pt x="64" y="102"/>
                </a:lnTo>
                <a:lnTo>
                  <a:pt x="64" y="100"/>
                </a:lnTo>
                <a:lnTo>
                  <a:pt x="66" y="100"/>
                </a:lnTo>
                <a:lnTo>
                  <a:pt x="68" y="100"/>
                </a:lnTo>
                <a:lnTo>
                  <a:pt x="70" y="100"/>
                </a:lnTo>
                <a:lnTo>
                  <a:pt x="70" y="102"/>
                </a:lnTo>
                <a:lnTo>
                  <a:pt x="72" y="102"/>
                </a:lnTo>
                <a:lnTo>
                  <a:pt x="74" y="100"/>
                </a:lnTo>
                <a:lnTo>
                  <a:pt x="74" y="102"/>
                </a:lnTo>
                <a:lnTo>
                  <a:pt x="74" y="100"/>
                </a:lnTo>
                <a:lnTo>
                  <a:pt x="76" y="100"/>
                </a:lnTo>
                <a:lnTo>
                  <a:pt x="78" y="100"/>
                </a:lnTo>
                <a:lnTo>
                  <a:pt x="80" y="100"/>
                </a:lnTo>
                <a:lnTo>
                  <a:pt x="80" y="98"/>
                </a:lnTo>
                <a:lnTo>
                  <a:pt x="82" y="98"/>
                </a:lnTo>
                <a:lnTo>
                  <a:pt x="82" y="96"/>
                </a:lnTo>
                <a:lnTo>
                  <a:pt x="84" y="96"/>
                </a:lnTo>
                <a:lnTo>
                  <a:pt x="86" y="96"/>
                </a:lnTo>
                <a:lnTo>
                  <a:pt x="88" y="94"/>
                </a:lnTo>
                <a:lnTo>
                  <a:pt x="90" y="94"/>
                </a:lnTo>
                <a:lnTo>
                  <a:pt x="90" y="92"/>
                </a:lnTo>
                <a:lnTo>
                  <a:pt x="92" y="92"/>
                </a:lnTo>
                <a:lnTo>
                  <a:pt x="92" y="90"/>
                </a:lnTo>
                <a:lnTo>
                  <a:pt x="94" y="90"/>
                </a:lnTo>
                <a:lnTo>
                  <a:pt x="94" y="88"/>
                </a:lnTo>
                <a:lnTo>
                  <a:pt x="96" y="88"/>
                </a:lnTo>
                <a:lnTo>
                  <a:pt x="96" y="86"/>
                </a:lnTo>
                <a:lnTo>
                  <a:pt x="98" y="86"/>
                </a:lnTo>
                <a:lnTo>
                  <a:pt x="98" y="84"/>
                </a:lnTo>
                <a:lnTo>
                  <a:pt x="100" y="84"/>
                </a:lnTo>
                <a:lnTo>
                  <a:pt x="100" y="82"/>
                </a:lnTo>
                <a:lnTo>
                  <a:pt x="102" y="82"/>
                </a:lnTo>
                <a:lnTo>
                  <a:pt x="102" y="80"/>
                </a:lnTo>
                <a:lnTo>
                  <a:pt x="104" y="80"/>
                </a:lnTo>
                <a:lnTo>
                  <a:pt x="104" y="78"/>
                </a:lnTo>
                <a:lnTo>
                  <a:pt x="104" y="76"/>
                </a:lnTo>
                <a:lnTo>
                  <a:pt x="106" y="76"/>
                </a:lnTo>
                <a:lnTo>
                  <a:pt x="104" y="76"/>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0" name="Freeform 718"/>
          <p:cNvSpPr>
            <a:spLocks/>
          </p:cNvSpPr>
          <p:nvPr/>
        </p:nvSpPr>
        <p:spPr bwMode="auto">
          <a:xfrm>
            <a:off x="3000709" y="5684549"/>
            <a:ext cx="76570" cy="27120"/>
          </a:xfrm>
          <a:custGeom>
            <a:avLst/>
            <a:gdLst>
              <a:gd name="T0" fmla="*/ 70338 w 52"/>
              <a:gd name="T1" fmla="*/ 8996 h 18"/>
              <a:gd name="T2" fmla="*/ 70338 w 52"/>
              <a:gd name="T3" fmla="*/ 5997 h 18"/>
              <a:gd name="T4" fmla="*/ 67408 w 52"/>
              <a:gd name="T5" fmla="*/ 5997 h 18"/>
              <a:gd name="T6" fmla="*/ 64477 w 52"/>
              <a:gd name="T7" fmla="*/ 5997 h 18"/>
              <a:gd name="T8" fmla="*/ 61546 w 52"/>
              <a:gd name="T9" fmla="*/ 8996 h 18"/>
              <a:gd name="T10" fmla="*/ 58615 w 52"/>
              <a:gd name="T11" fmla="*/ 8996 h 18"/>
              <a:gd name="T12" fmla="*/ 55685 w 52"/>
              <a:gd name="T13" fmla="*/ 8996 h 18"/>
              <a:gd name="T14" fmla="*/ 52754 w 52"/>
              <a:gd name="T15" fmla="*/ 8996 h 18"/>
              <a:gd name="T16" fmla="*/ 49823 w 52"/>
              <a:gd name="T17" fmla="*/ 8996 h 18"/>
              <a:gd name="T18" fmla="*/ 46892 w 52"/>
              <a:gd name="T19" fmla="*/ 5997 h 18"/>
              <a:gd name="T20" fmla="*/ 43962 w 52"/>
              <a:gd name="T21" fmla="*/ 2999 h 18"/>
              <a:gd name="T22" fmla="*/ 43962 w 52"/>
              <a:gd name="T23" fmla="*/ 0 h 18"/>
              <a:gd name="T24" fmla="*/ 41031 w 52"/>
              <a:gd name="T25" fmla="*/ 2999 h 18"/>
              <a:gd name="T26" fmla="*/ 41031 w 52"/>
              <a:gd name="T27" fmla="*/ 5997 h 18"/>
              <a:gd name="T28" fmla="*/ 35169 w 52"/>
              <a:gd name="T29" fmla="*/ 5997 h 18"/>
              <a:gd name="T30" fmla="*/ 32238 w 52"/>
              <a:gd name="T31" fmla="*/ 5997 h 18"/>
              <a:gd name="T32" fmla="*/ 29308 w 52"/>
              <a:gd name="T33" fmla="*/ 2999 h 18"/>
              <a:gd name="T34" fmla="*/ 26377 w 52"/>
              <a:gd name="T35" fmla="*/ 2999 h 18"/>
              <a:gd name="T36" fmla="*/ 23446 w 52"/>
              <a:gd name="T37" fmla="*/ 2999 h 18"/>
              <a:gd name="T38" fmla="*/ 20515 w 52"/>
              <a:gd name="T39" fmla="*/ 2999 h 18"/>
              <a:gd name="T40" fmla="*/ 17585 w 52"/>
              <a:gd name="T41" fmla="*/ 2999 h 18"/>
              <a:gd name="T42" fmla="*/ 14654 w 52"/>
              <a:gd name="T43" fmla="*/ 0 h 18"/>
              <a:gd name="T44" fmla="*/ 11723 w 52"/>
              <a:gd name="T45" fmla="*/ 0 h 18"/>
              <a:gd name="T46" fmla="*/ 8792 w 52"/>
              <a:gd name="T47" fmla="*/ 0 h 18"/>
              <a:gd name="T48" fmla="*/ 8792 w 52"/>
              <a:gd name="T49" fmla="*/ 0 h 18"/>
              <a:gd name="T50" fmla="*/ 8792 w 52"/>
              <a:gd name="T51" fmla="*/ 2999 h 18"/>
              <a:gd name="T52" fmla="*/ 8792 w 52"/>
              <a:gd name="T53" fmla="*/ 8996 h 18"/>
              <a:gd name="T54" fmla="*/ 5862 w 52"/>
              <a:gd name="T55" fmla="*/ 8996 h 18"/>
              <a:gd name="T56" fmla="*/ 2931 w 52"/>
              <a:gd name="T57" fmla="*/ 11995 h 18"/>
              <a:gd name="T58" fmla="*/ 0 w 52"/>
              <a:gd name="T59" fmla="*/ 14993 h 18"/>
              <a:gd name="T60" fmla="*/ 2931 w 52"/>
              <a:gd name="T61" fmla="*/ 17992 h 18"/>
              <a:gd name="T62" fmla="*/ 5862 w 52"/>
              <a:gd name="T63" fmla="*/ 17992 h 18"/>
              <a:gd name="T64" fmla="*/ 8792 w 52"/>
              <a:gd name="T65" fmla="*/ 20991 h 18"/>
              <a:gd name="T66" fmla="*/ 11723 w 52"/>
              <a:gd name="T67" fmla="*/ 17992 h 18"/>
              <a:gd name="T68" fmla="*/ 14654 w 52"/>
              <a:gd name="T69" fmla="*/ 17992 h 18"/>
              <a:gd name="T70" fmla="*/ 20515 w 52"/>
              <a:gd name="T71" fmla="*/ 17992 h 18"/>
              <a:gd name="T72" fmla="*/ 23446 w 52"/>
              <a:gd name="T73" fmla="*/ 17992 h 18"/>
              <a:gd name="T74" fmla="*/ 26377 w 52"/>
              <a:gd name="T75" fmla="*/ 17992 h 18"/>
              <a:gd name="T76" fmla="*/ 29308 w 52"/>
              <a:gd name="T77" fmla="*/ 17992 h 18"/>
              <a:gd name="T78" fmla="*/ 32238 w 52"/>
              <a:gd name="T79" fmla="*/ 17992 h 18"/>
              <a:gd name="T80" fmla="*/ 35169 w 52"/>
              <a:gd name="T81" fmla="*/ 17992 h 18"/>
              <a:gd name="T82" fmla="*/ 38100 w 52"/>
              <a:gd name="T83" fmla="*/ 20991 h 18"/>
              <a:gd name="T84" fmla="*/ 41031 w 52"/>
              <a:gd name="T85" fmla="*/ 20991 h 18"/>
              <a:gd name="T86" fmla="*/ 43962 w 52"/>
              <a:gd name="T87" fmla="*/ 23989 h 18"/>
              <a:gd name="T88" fmla="*/ 46892 w 52"/>
              <a:gd name="T89" fmla="*/ 23989 h 18"/>
              <a:gd name="T90" fmla="*/ 49823 w 52"/>
              <a:gd name="T91" fmla="*/ 23989 h 18"/>
              <a:gd name="T92" fmla="*/ 52754 w 52"/>
              <a:gd name="T93" fmla="*/ 26988 h 18"/>
              <a:gd name="T94" fmla="*/ 55685 w 52"/>
              <a:gd name="T95" fmla="*/ 26988 h 18"/>
              <a:gd name="T96" fmla="*/ 58615 w 52"/>
              <a:gd name="T97" fmla="*/ 23989 h 18"/>
              <a:gd name="T98" fmla="*/ 61546 w 52"/>
              <a:gd name="T99" fmla="*/ 23989 h 18"/>
              <a:gd name="T100" fmla="*/ 67408 w 52"/>
              <a:gd name="T101" fmla="*/ 20991 h 18"/>
              <a:gd name="T102" fmla="*/ 70338 w 52"/>
              <a:gd name="T103" fmla="*/ 17992 h 18"/>
              <a:gd name="T104" fmla="*/ 70338 w 52"/>
              <a:gd name="T105" fmla="*/ 14993 h 18"/>
              <a:gd name="T106" fmla="*/ 73269 w 52"/>
              <a:gd name="T107" fmla="*/ 11995 h 18"/>
              <a:gd name="T108" fmla="*/ 76200 w 52"/>
              <a:gd name="T109" fmla="*/ 8996 h 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2" h="18">
                <a:moveTo>
                  <a:pt x="50" y="6"/>
                </a:moveTo>
                <a:lnTo>
                  <a:pt x="50" y="6"/>
                </a:lnTo>
                <a:lnTo>
                  <a:pt x="48" y="6"/>
                </a:lnTo>
                <a:lnTo>
                  <a:pt x="48" y="4"/>
                </a:lnTo>
                <a:lnTo>
                  <a:pt x="46" y="4"/>
                </a:lnTo>
                <a:lnTo>
                  <a:pt x="44" y="4"/>
                </a:lnTo>
                <a:lnTo>
                  <a:pt x="44" y="6"/>
                </a:lnTo>
                <a:lnTo>
                  <a:pt x="44" y="4"/>
                </a:lnTo>
                <a:lnTo>
                  <a:pt x="42" y="4"/>
                </a:lnTo>
                <a:lnTo>
                  <a:pt x="42" y="6"/>
                </a:lnTo>
                <a:lnTo>
                  <a:pt x="40" y="6"/>
                </a:lnTo>
                <a:lnTo>
                  <a:pt x="38" y="6"/>
                </a:lnTo>
                <a:lnTo>
                  <a:pt x="36" y="6"/>
                </a:lnTo>
                <a:lnTo>
                  <a:pt x="34" y="6"/>
                </a:lnTo>
                <a:lnTo>
                  <a:pt x="34" y="4"/>
                </a:lnTo>
                <a:lnTo>
                  <a:pt x="32" y="6"/>
                </a:lnTo>
                <a:lnTo>
                  <a:pt x="32" y="4"/>
                </a:lnTo>
                <a:lnTo>
                  <a:pt x="30" y="2"/>
                </a:lnTo>
                <a:lnTo>
                  <a:pt x="30" y="0"/>
                </a:lnTo>
                <a:lnTo>
                  <a:pt x="28" y="0"/>
                </a:lnTo>
                <a:lnTo>
                  <a:pt x="28" y="2"/>
                </a:lnTo>
                <a:lnTo>
                  <a:pt x="28" y="4"/>
                </a:lnTo>
                <a:lnTo>
                  <a:pt x="26" y="4"/>
                </a:lnTo>
                <a:lnTo>
                  <a:pt x="24" y="4"/>
                </a:lnTo>
                <a:lnTo>
                  <a:pt x="22" y="4"/>
                </a:lnTo>
                <a:lnTo>
                  <a:pt x="22" y="2"/>
                </a:lnTo>
                <a:lnTo>
                  <a:pt x="20" y="2"/>
                </a:lnTo>
                <a:lnTo>
                  <a:pt x="18" y="2"/>
                </a:lnTo>
                <a:lnTo>
                  <a:pt x="16" y="2"/>
                </a:lnTo>
                <a:lnTo>
                  <a:pt x="14" y="2"/>
                </a:lnTo>
                <a:lnTo>
                  <a:pt x="12" y="2"/>
                </a:lnTo>
                <a:lnTo>
                  <a:pt x="10" y="2"/>
                </a:lnTo>
                <a:lnTo>
                  <a:pt x="10" y="0"/>
                </a:lnTo>
                <a:lnTo>
                  <a:pt x="8" y="0"/>
                </a:lnTo>
                <a:lnTo>
                  <a:pt x="6" y="0"/>
                </a:lnTo>
                <a:lnTo>
                  <a:pt x="6" y="2"/>
                </a:lnTo>
                <a:lnTo>
                  <a:pt x="6" y="4"/>
                </a:lnTo>
                <a:lnTo>
                  <a:pt x="6" y="6"/>
                </a:lnTo>
                <a:lnTo>
                  <a:pt x="4" y="6"/>
                </a:lnTo>
                <a:lnTo>
                  <a:pt x="2" y="6"/>
                </a:lnTo>
                <a:lnTo>
                  <a:pt x="2" y="8"/>
                </a:lnTo>
                <a:lnTo>
                  <a:pt x="2" y="10"/>
                </a:lnTo>
                <a:lnTo>
                  <a:pt x="0" y="10"/>
                </a:lnTo>
                <a:lnTo>
                  <a:pt x="0" y="12"/>
                </a:lnTo>
                <a:lnTo>
                  <a:pt x="2" y="12"/>
                </a:lnTo>
                <a:lnTo>
                  <a:pt x="4" y="12"/>
                </a:lnTo>
                <a:lnTo>
                  <a:pt x="6" y="14"/>
                </a:lnTo>
                <a:lnTo>
                  <a:pt x="8" y="12"/>
                </a:lnTo>
                <a:lnTo>
                  <a:pt x="10" y="12"/>
                </a:lnTo>
                <a:lnTo>
                  <a:pt x="12" y="12"/>
                </a:lnTo>
                <a:lnTo>
                  <a:pt x="14" y="12"/>
                </a:lnTo>
                <a:lnTo>
                  <a:pt x="16" y="12"/>
                </a:lnTo>
                <a:lnTo>
                  <a:pt x="18" y="12"/>
                </a:lnTo>
                <a:lnTo>
                  <a:pt x="18" y="10"/>
                </a:lnTo>
                <a:lnTo>
                  <a:pt x="20" y="12"/>
                </a:lnTo>
                <a:lnTo>
                  <a:pt x="22" y="12"/>
                </a:lnTo>
                <a:lnTo>
                  <a:pt x="24" y="12"/>
                </a:lnTo>
                <a:lnTo>
                  <a:pt x="24" y="14"/>
                </a:lnTo>
                <a:lnTo>
                  <a:pt x="26" y="14"/>
                </a:lnTo>
                <a:lnTo>
                  <a:pt x="28" y="14"/>
                </a:lnTo>
                <a:lnTo>
                  <a:pt x="30" y="14"/>
                </a:lnTo>
                <a:lnTo>
                  <a:pt x="30" y="16"/>
                </a:lnTo>
                <a:lnTo>
                  <a:pt x="32" y="16"/>
                </a:lnTo>
                <a:lnTo>
                  <a:pt x="34" y="16"/>
                </a:lnTo>
                <a:lnTo>
                  <a:pt x="36" y="16"/>
                </a:lnTo>
                <a:lnTo>
                  <a:pt x="36" y="18"/>
                </a:lnTo>
                <a:lnTo>
                  <a:pt x="38" y="18"/>
                </a:lnTo>
                <a:lnTo>
                  <a:pt x="40" y="16"/>
                </a:lnTo>
                <a:lnTo>
                  <a:pt x="40" y="18"/>
                </a:lnTo>
                <a:lnTo>
                  <a:pt x="40" y="16"/>
                </a:lnTo>
                <a:lnTo>
                  <a:pt x="42" y="16"/>
                </a:lnTo>
                <a:lnTo>
                  <a:pt x="44" y="16"/>
                </a:lnTo>
                <a:lnTo>
                  <a:pt x="44" y="14"/>
                </a:lnTo>
                <a:lnTo>
                  <a:pt x="46" y="14"/>
                </a:lnTo>
                <a:lnTo>
                  <a:pt x="48" y="12"/>
                </a:lnTo>
                <a:lnTo>
                  <a:pt x="48" y="10"/>
                </a:lnTo>
                <a:lnTo>
                  <a:pt x="50" y="10"/>
                </a:lnTo>
                <a:lnTo>
                  <a:pt x="50" y="8"/>
                </a:lnTo>
                <a:lnTo>
                  <a:pt x="52" y="8"/>
                </a:lnTo>
                <a:lnTo>
                  <a:pt x="52" y="6"/>
                </a:lnTo>
                <a:lnTo>
                  <a:pt x="50" y="6"/>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1" name="Freeform 719"/>
          <p:cNvSpPr>
            <a:spLocks/>
          </p:cNvSpPr>
          <p:nvPr/>
        </p:nvSpPr>
        <p:spPr bwMode="auto">
          <a:xfrm>
            <a:off x="3077280" y="5711669"/>
            <a:ext cx="87737" cy="70190"/>
          </a:xfrm>
          <a:custGeom>
            <a:avLst/>
            <a:gdLst>
              <a:gd name="T0" fmla="*/ 81492 w 60"/>
              <a:gd name="T1" fmla="*/ 52388 h 48"/>
              <a:gd name="T2" fmla="*/ 84403 w 60"/>
              <a:gd name="T3" fmla="*/ 49477 h 48"/>
              <a:gd name="T4" fmla="*/ 87313 w 60"/>
              <a:gd name="T5" fmla="*/ 46567 h 48"/>
              <a:gd name="T6" fmla="*/ 87313 w 60"/>
              <a:gd name="T7" fmla="*/ 40746 h 48"/>
              <a:gd name="T8" fmla="*/ 87313 w 60"/>
              <a:gd name="T9" fmla="*/ 37835 h 48"/>
              <a:gd name="T10" fmla="*/ 84403 w 60"/>
              <a:gd name="T11" fmla="*/ 34925 h 48"/>
              <a:gd name="T12" fmla="*/ 78582 w 60"/>
              <a:gd name="T13" fmla="*/ 34925 h 48"/>
              <a:gd name="T14" fmla="*/ 75671 w 60"/>
              <a:gd name="T15" fmla="*/ 32015 h 48"/>
              <a:gd name="T16" fmla="*/ 69850 w 60"/>
              <a:gd name="T17" fmla="*/ 32015 h 48"/>
              <a:gd name="T18" fmla="*/ 69850 w 60"/>
              <a:gd name="T19" fmla="*/ 26194 h 48"/>
              <a:gd name="T20" fmla="*/ 66940 w 60"/>
              <a:gd name="T21" fmla="*/ 26194 h 48"/>
              <a:gd name="T22" fmla="*/ 64030 w 60"/>
              <a:gd name="T23" fmla="*/ 23283 h 48"/>
              <a:gd name="T24" fmla="*/ 61119 w 60"/>
              <a:gd name="T25" fmla="*/ 20373 h 48"/>
              <a:gd name="T26" fmla="*/ 58209 w 60"/>
              <a:gd name="T27" fmla="*/ 17463 h 48"/>
              <a:gd name="T28" fmla="*/ 55298 w 60"/>
              <a:gd name="T29" fmla="*/ 14552 h 48"/>
              <a:gd name="T30" fmla="*/ 52388 w 60"/>
              <a:gd name="T31" fmla="*/ 14552 h 48"/>
              <a:gd name="T32" fmla="*/ 46567 w 60"/>
              <a:gd name="T33" fmla="*/ 14552 h 48"/>
              <a:gd name="T34" fmla="*/ 43657 w 60"/>
              <a:gd name="T35" fmla="*/ 14552 h 48"/>
              <a:gd name="T36" fmla="*/ 40746 w 60"/>
              <a:gd name="T37" fmla="*/ 17463 h 48"/>
              <a:gd name="T38" fmla="*/ 34925 w 60"/>
              <a:gd name="T39" fmla="*/ 20373 h 48"/>
              <a:gd name="T40" fmla="*/ 32015 w 60"/>
              <a:gd name="T41" fmla="*/ 20373 h 48"/>
              <a:gd name="T42" fmla="*/ 29104 w 60"/>
              <a:gd name="T43" fmla="*/ 23283 h 48"/>
              <a:gd name="T44" fmla="*/ 26194 w 60"/>
              <a:gd name="T45" fmla="*/ 17463 h 48"/>
              <a:gd name="T46" fmla="*/ 23283 w 60"/>
              <a:gd name="T47" fmla="*/ 14552 h 48"/>
              <a:gd name="T48" fmla="*/ 20373 w 60"/>
              <a:gd name="T49" fmla="*/ 11642 h 48"/>
              <a:gd name="T50" fmla="*/ 20373 w 60"/>
              <a:gd name="T51" fmla="*/ 5821 h 48"/>
              <a:gd name="T52" fmla="*/ 17463 w 60"/>
              <a:gd name="T53" fmla="*/ 2910 h 48"/>
              <a:gd name="T54" fmla="*/ 14552 w 60"/>
              <a:gd name="T55" fmla="*/ 2910 h 48"/>
              <a:gd name="T56" fmla="*/ 11642 w 60"/>
              <a:gd name="T57" fmla="*/ 2910 h 48"/>
              <a:gd name="T58" fmla="*/ 8731 w 60"/>
              <a:gd name="T59" fmla="*/ 2910 h 48"/>
              <a:gd name="T60" fmla="*/ 5821 w 60"/>
              <a:gd name="T61" fmla="*/ 5821 h 48"/>
              <a:gd name="T62" fmla="*/ 2910 w 60"/>
              <a:gd name="T63" fmla="*/ 8731 h 48"/>
              <a:gd name="T64" fmla="*/ 0 w 60"/>
              <a:gd name="T65" fmla="*/ 11642 h 48"/>
              <a:gd name="T66" fmla="*/ 0 w 60"/>
              <a:gd name="T67" fmla="*/ 17463 h 48"/>
              <a:gd name="T68" fmla="*/ 2910 w 60"/>
              <a:gd name="T69" fmla="*/ 23283 h 48"/>
              <a:gd name="T70" fmla="*/ 2910 w 60"/>
              <a:gd name="T71" fmla="*/ 26194 h 48"/>
              <a:gd name="T72" fmla="*/ 5821 w 60"/>
              <a:gd name="T73" fmla="*/ 29104 h 48"/>
              <a:gd name="T74" fmla="*/ 8731 w 60"/>
              <a:gd name="T75" fmla="*/ 34925 h 48"/>
              <a:gd name="T76" fmla="*/ 14552 w 60"/>
              <a:gd name="T77" fmla="*/ 34925 h 48"/>
              <a:gd name="T78" fmla="*/ 17463 w 60"/>
              <a:gd name="T79" fmla="*/ 37835 h 48"/>
              <a:gd name="T80" fmla="*/ 20373 w 60"/>
              <a:gd name="T81" fmla="*/ 37835 h 48"/>
              <a:gd name="T82" fmla="*/ 26194 w 60"/>
              <a:gd name="T83" fmla="*/ 34925 h 48"/>
              <a:gd name="T84" fmla="*/ 29104 w 60"/>
              <a:gd name="T85" fmla="*/ 37835 h 48"/>
              <a:gd name="T86" fmla="*/ 29104 w 60"/>
              <a:gd name="T87" fmla="*/ 43656 h 48"/>
              <a:gd name="T88" fmla="*/ 29104 w 60"/>
              <a:gd name="T89" fmla="*/ 49477 h 48"/>
              <a:gd name="T90" fmla="*/ 32015 w 60"/>
              <a:gd name="T91" fmla="*/ 52388 h 48"/>
              <a:gd name="T92" fmla="*/ 32015 w 60"/>
              <a:gd name="T93" fmla="*/ 58208 h 48"/>
              <a:gd name="T94" fmla="*/ 32015 w 60"/>
              <a:gd name="T95" fmla="*/ 64029 h 48"/>
              <a:gd name="T96" fmla="*/ 34925 w 60"/>
              <a:gd name="T97" fmla="*/ 64029 h 48"/>
              <a:gd name="T98" fmla="*/ 37836 w 60"/>
              <a:gd name="T99" fmla="*/ 66940 h 48"/>
              <a:gd name="T100" fmla="*/ 40746 w 60"/>
              <a:gd name="T101" fmla="*/ 66940 h 48"/>
              <a:gd name="T102" fmla="*/ 43657 w 60"/>
              <a:gd name="T103" fmla="*/ 66940 h 48"/>
              <a:gd name="T104" fmla="*/ 49477 w 60"/>
              <a:gd name="T105" fmla="*/ 66940 h 48"/>
              <a:gd name="T106" fmla="*/ 52388 w 60"/>
              <a:gd name="T107" fmla="*/ 66940 h 48"/>
              <a:gd name="T108" fmla="*/ 58209 w 60"/>
              <a:gd name="T109" fmla="*/ 64029 h 48"/>
              <a:gd name="T110" fmla="*/ 61119 w 60"/>
              <a:gd name="T111" fmla="*/ 61119 h 48"/>
              <a:gd name="T112" fmla="*/ 64030 w 60"/>
              <a:gd name="T113" fmla="*/ 61119 h 48"/>
              <a:gd name="T114" fmla="*/ 66940 w 60"/>
              <a:gd name="T115" fmla="*/ 61119 h 48"/>
              <a:gd name="T116" fmla="*/ 72761 w 60"/>
              <a:gd name="T117" fmla="*/ 58208 h 48"/>
              <a:gd name="T118" fmla="*/ 75671 w 60"/>
              <a:gd name="T119" fmla="*/ 58208 h 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 h="48">
                <a:moveTo>
                  <a:pt x="54" y="38"/>
                </a:moveTo>
                <a:lnTo>
                  <a:pt x="54" y="38"/>
                </a:lnTo>
                <a:lnTo>
                  <a:pt x="56" y="38"/>
                </a:lnTo>
                <a:lnTo>
                  <a:pt x="56" y="36"/>
                </a:lnTo>
                <a:lnTo>
                  <a:pt x="58" y="36"/>
                </a:lnTo>
                <a:lnTo>
                  <a:pt x="58" y="34"/>
                </a:lnTo>
                <a:lnTo>
                  <a:pt x="60" y="34"/>
                </a:lnTo>
                <a:lnTo>
                  <a:pt x="60" y="32"/>
                </a:lnTo>
                <a:lnTo>
                  <a:pt x="60" y="30"/>
                </a:lnTo>
                <a:lnTo>
                  <a:pt x="60" y="28"/>
                </a:lnTo>
                <a:lnTo>
                  <a:pt x="60" y="26"/>
                </a:lnTo>
                <a:lnTo>
                  <a:pt x="58" y="26"/>
                </a:lnTo>
                <a:lnTo>
                  <a:pt x="58" y="24"/>
                </a:lnTo>
                <a:lnTo>
                  <a:pt x="56" y="24"/>
                </a:lnTo>
                <a:lnTo>
                  <a:pt x="54" y="24"/>
                </a:lnTo>
                <a:lnTo>
                  <a:pt x="54" y="22"/>
                </a:lnTo>
                <a:lnTo>
                  <a:pt x="52" y="22"/>
                </a:lnTo>
                <a:lnTo>
                  <a:pt x="50" y="22"/>
                </a:lnTo>
                <a:lnTo>
                  <a:pt x="48" y="22"/>
                </a:lnTo>
                <a:lnTo>
                  <a:pt x="48" y="20"/>
                </a:lnTo>
                <a:lnTo>
                  <a:pt x="48" y="18"/>
                </a:lnTo>
                <a:lnTo>
                  <a:pt x="46" y="18"/>
                </a:lnTo>
                <a:lnTo>
                  <a:pt x="44" y="18"/>
                </a:lnTo>
                <a:lnTo>
                  <a:pt x="44" y="16"/>
                </a:lnTo>
                <a:lnTo>
                  <a:pt x="42" y="16"/>
                </a:lnTo>
                <a:lnTo>
                  <a:pt x="42" y="14"/>
                </a:lnTo>
                <a:lnTo>
                  <a:pt x="40" y="14"/>
                </a:lnTo>
                <a:lnTo>
                  <a:pt x="40" y="12"/>
                </a:lnTo>
                <a:lnTo>
                  <a:pt x="40" y="14"/>
                </a:lnTo>
                <a:lnTo>
                  <a:pt x="40" y="12"/>
                </a:lnTo>
                <a:lnTo>
                  <a:pt x="38" y="10"/>
                </a:lnTo>
                <a:lnTo>
                  <a:pt x="36" y="10"/>
                </a:lnTo>
                <a:lnTo>
                  <a:pt x="34" y="10"/>
                </a:lnTo>
                <a:lnTo>
                  <a:pt x="32" y="10"/>
                </a:lnTo>
                <a:lnTo>
                  <a:pt x="30" y="10"/>
                </a:lnTo>
                <a:lnTo>
                  <a:pt x="28" y="10"/>
                </a:lnTo>
                <a:lnTo>
                  <a:pt x="28" y="12"/>
                </a:lnTo>
                <a:lnTo>
                  <a:pt x="26" y="12"/>
                </a:lnTo>
                <a:lnTo>
                  <a:pt x="26" y="14"/>
                </a:lnTo>
                <a:lnTo>
                  <a:pt x="24" y="14"/>
                </a:lnTo>
                <a:lnTo>
                  <a:pt x="22" y="14"/>
                </a:lnTo>
                <a:lnTo>
                  <a:pt x="20" y="14"/>
                </a:lnTo>
                <a:lnTo>
                  <a:pt x="20" y="16"/>
                </a:lnTo>
                <a:lnTo>
                  <a:pt x="20" y="14"/>
                </a:lnTo>
                <a:lnTo>
                  <a:pt x="18" y="14"/>
                </a:lnTo>
                <a:lnTo>
                  <a:pt x="18" y="12"/>
                </a:lnTo>
                <a:lnTo>
                  <a:pt x="16" y="10"/>
                </a:lnTo>
                <a:lnTo>
                  <a:pt x="16" y="8"/>
                </a:lnTo>
                <a:lnTo>
                  <a:pt x="14" y="8"/>
                </a:lnTo>
                <a:lnTo>
                  <a:pt x="16" y="6"/>
                </a:lnTo>
                <a:lnTo>
                  <a:pt x="14" y="6"/>
                </a:lnTo>
                <a:lnTo>
                  <a:pt x="14" y="4"/>
                </a:lnTo>
                <a:lnTo>
                  <a:pt x="12" y="4"/>
                </a:lnTo>
                <a:lnTo>
                  <a:pt x="12" y="2"/>
                </a:lnTo>
                <a:lnTo>
                  <a:pt x="12" y="4"/>
                </a:lnTo>
                <a:lnTo>
                  <a:pt x="12" y="2"/>
                </a:lnTo>
                <a:lnTo>
                  <a:pt x="10" y="2"/>
                </a:lnTo>
                <a:lnTo>
                  <a:pt x="10" y="0"/>
                </a:lnTo>
                <a:lnTo>
                  <a:pt x="8" y="0"/>
                </a:lnTo>
                <a:lnTo>
                  <a:pt x="8" y="2"/>
                </a:lnTo>
                <a:lnTo>
                  <a:pt x="6" y="2"/>
                </a:lnTo>
                <a:lnTo>
                  <a:pt x="4" y="2"/>
                </a:lnTo>
                <a:lnTo>
                  <a:pt x="6" y="2"/>
                </a:lnTo>
                <a:lnTo>
                  <a:pt x="4" y="4"/>
                </a:lnTo>
                <a:lnTo>
                  <a:pt x="2" y="4"/>
                </a:lnTo>
                <a:lnTo>
                  <a:pt x="2" y="6"/>
                </a:lnTo>
                <a:lnTo>
                  <a:pt x="2" y="8"/>
                </a:lnTo>
                <a:lnTo>
                  <a:pt x="0" y="8"/>
                </a:lnTo>
                <a:lnTo>
                  <a:pt x="0" y="10"/>
                </a:lnTo>
                <a:lnTo>
                  <a:pt x="0" y="12"/>
                </a:lnTo>
                <a:lnTo>
                  <a:pt x="0" y="14"/>
                </a:lnTo>
                <a:lnTo>
                  <a:pt x="2" y="14"/>
                </a:lnTo>
                <a:lnTo>
                  <a:pt x="2" y="16"/>
                </a:lnTo>
                <a:lnTo>
                  <a:pt x="2" y="18"/>
                </a:lnTo>
                <a:lnTo>
                  <a:pt x="4" y="18"/>
                </a:lnTo>
                <a:lnTo>
                  <a:pt x="4" y="20"/>
                </a:lnTo>
                <a:lnTo>
                  <a:pt x="6" y="22"/>
                </a:lnTo>
                <a:lnTo>
                  <a:pt x="6" y="24"/>
                </a:lnTo>
                <a:lnTo>
                  <a:pt x="8" y="24"/>
                </a:lnTo>
                <a:lnTo>
                  <a:pt x="10" y="24"/>
                </a:lnTo>
                <a:lnTo>
                  <a:pt x="10" y="26"/>
                </a:lnTo>
                <a:lnTo>
                  <a:pt x="12" y="26"/>
                </a:lnTo>
                <a:lnTo>
                  <a:pt x="14" y="26"/>
                </a:lnTo>
                <a:lnTo>
                  <a:pt x="14" y="28"/>
                </a:lnTo>
                <a:lnTo>
                  <a:pt x="14" y="26"/>
                </a:lnTo>
                <a:lnTo>
                  <a:pt x="16" y="26"/>
                </a:lnTo>
                <a:lnTo>
                  <a:pt x="16" y="24"/>
                </a:lnTo>
                <a:lnTo>
                  <a:pt x="18" y="24"/>
                </a:lnTo>
                <a:lnTo>
                  <a:pt x="18" y="26"/>
                </a:lnTo>
                <a:lnTo>
                  <a:pt x="20" y="26"/>
                </a:lnTo>
                <a:lnTo>
                  <a:pt x="20" y="28"/>
                </a:lnTo>
                <a:lnTo>
                  <a:pt x="20" y="30"/>
                </a:lnTo>
                <a:lnTo>
                  <a:pt x="20" y="32"/>
                </a:lnTo>
                <a:lnTo>
                  <a:pt x="20" y="34"/>
                </a:lnTo>
                <a:lnTo>
                  <a:pt x="22" y="34"/>
                </a:lnTo>
                <a:lnTo>
                  <a:pt x="22" y="36"/>
                </a:lnTo>
                <a:lnTo>
                  <a:pt x="22" y="38"/>
                </a:lnTo>
                <a:lnTo>
                  <a:pt x="22" y="40"/>
                </a:lnTo>
                <a:lnTo>
                  <a:pt x="20" y="40"/>
                </a:lnTo>
                <a:lnTo>
                  <a:pt x="20" y="42"/>
                </a:lnTo>
                <a:lnTo>
                  <a:pt x="22" y="42"/>
                </a:lnTo>
                <a:lnTo>
                  <a:pt x="22" y="44"/>
                </a:lnTo>
                <a:lnTo>
                  <a:pt x="22" y="46"/>
                </a:lnTo>
                <a:lnTo>
                  <a:pt x="24" y="44"/>
                </a:lnTo>
                <a:lnTo>
                  <a:pt x="24" y="46"/>
                </a:lnTo>
                <a:lnTo>
                  <a:pt x="26" y="46"/>
                </a:lnTo>
                <a:lnTo>
                  <a:pt x="28" y="46"/>
                </a:lnTo>
                <a:lnTo>
                  <a:pt x="28" y="48"/>
                </a:lnTo>
                <a:lnTo>
                  <a:pt x="28" y="46"/>
                </a:lnTo>
                <a:lnTo>
                  <a:pt x="30" y="46"/>
                </a:lnTo>
                <a:lnTo>
                  <a:pt x="32" y="46"/>
                </a:lnTo>
                <a:lnTo>
                  <a:pt x="34" y="46"/>
                </a:lnTo>
                <a:lnTo>
                  <a:pt x="36" y="46"/>
                </a:lnTo>
                <a:lnTo>
                  <a:pt x="36" y="44"/>
                </a:lnTo>
                <a:lnTo>
                  <a:pt x="38" y="44"/>
                </a:lnTo>
                <a:lnTo>
                  <a:pt x="40" y="44"/>
                </a:lnTo>
                <a:lnTo>
                  <a:pt x="40" y="42"/>
                </a:lnTo>
                <a:lnTo>
                  <a:pt x="42" y="42"/>
                </a:lnTo>
                <a:lnTo>
                  <a:pt x="44" y="42"/>
                </a:lnTo>
                <a:lnTo>
                  <a:pt x="46" y="42"/>
                </a:lnTo>
                <a:lnTo>
                  <a:pt x="48" y="42"/>
                </a:lnTo>
                <a:lnTo>
                  <a:pt x="50" y="42"/>
                </a:lnTo>
                <a:lnTo>
                  <a:pt x="50" y="40"/>
                </a:lnTo>
                <a:lnTo>
                  <a:pt x="52" y="40"/>
                </a:lnTo>
                <a:lnTo>
                  <a:pt x="54" y="40"/>
                </a:lnTo>
                <a:lnTo>
                  <a:pt x="54" y="38"/>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2" name="Freeform 720"/>
          <p:cNvSpPr>
            <a:spLocks/>
          </p:cNvSpPr>
          <p:nvPr/>
        </p:nvSpPr>
        <p:spPr bwMode="auto">
          <a:xfrm>
            <a:off x="3077280" y="5775477"/>
            <a:ext cx="20738" cy="14357"/>
          </a:xfrm>
          <a:custGeom>
            <a:avLst/>
            <a:gdLst>
              <a:gd name="T0" fmla="*/ 20638 w 14"/>
              <a:gd name="T1" fmla="*/ 8572 h 10"/>
              <a:gd name="T2" fmla="*/ 17690 w 14"/>
              <a:gd name="T3" fmla="*/ 8572 h 10"/>
              <a:gd name="T4" fmla="*/ 17690 w 14"/>
              <a:gd name="T5" fmla="*/ 8572 h 10"/>
              <a:gd name="T6" fmla="*/ 17690 w 14"/>
              <a:gd name="T7" fmla="*/ 8572 h 10"/>
              <a:gd name="T8" fmla="*/ 17690 w 14"/>
              <a:gd name="T9" fmla="*/ 5715 h 10"/>
              <a:gd name="T10" fmla="*/ 20638 w 14"/>
              <a:gd name="T11" fmla="*/ 5715 h 10"/>
              <a:gd name="T12" fmla="*/ 20638 w 14"/>
              <a:gd name="T13" fmla="*/ 5715 h 10"/>
              <a:gd name="T14" fmla="*/ 20638 w 14"/>
              <a:gd name="T15" fmla="*/ 2857 h 10"/>
              <a:gd name="T16" fmla="*/ 17690 w 14"/>
              <a:gd name="T17" fmla="*/ 2857 h 10"/>
              <a:gd name="T18" fmla="*/ 17690 w 14"/>
              <a:gd name="T19" fmla="*/ 2857 h 10"/>
              <a:gd name="T20" fmla="*/ 17690 w 14"/>
              <a:gd name="T21" fmla="*/ 0 h 10"/>
              <a:gd name="T22" fmla="*/ 17690 w 14"/>
              <a:gd name="T23" fmla="*/ 0 h 10"/>
              <a:gd name="T24" fmla="*/ 14741 w 14"/>
              <a:gd name="T25" fmla="*/ 0 h 10"/>
              <a:gd name="T26" fmla="*/ 14741 w 14"/>
              <a:gd name="T27" fmla="*/ 0 h 10"/>
              <a:gd name="T28" fmla="*/ 11793 w 14"/>
              <a:gd name="T29" fmla="*/ 0 h 10"/>
              <a:gd name="T30" fmla="*/ 11793 w 14"/>
              <a:gd name="T31" fmla="*/ 2857 h 10"/>
              <a:gd name="T32" fmla="*/ 11793 w 14"/>
              <a:gd name="T33" fmla="*/ 2857 h 10"/>
              <a:gd name="T34" fmla="*/ 8845 w 14"/>
              <a:gd name="T35" fmla="*/ 2857 h 10"/>
              <a:gd name="T36" fmla="*/ 8845 w 14"/>
              <a:gd name="T37" fmla="*/ 2857 h 10"/>
              <a:gd name="T38" fmla="*/ 8845 w 14"/>
              <a:gd name="T39" fmla="*/ 5715 h 10"/>
              <a:gd name="T40" fmla="*/ 8845 w 14"/>
              <a:gd name="T41" fmla="*/ 5715 h 10"/>
              <a:gd name="T42" fmla="*/ 8845 w 14"/>
              <a:gd name="T43" fmla="*/ 5715 h 10"/>
              <a:gd name="T44" fmla="*/ 5897 w 14"/>
              <a:gd name="T45" fmla="*/ 5715 h 10"/>
              <a:gd name="T46" fmla="*/ 5897 w 14"/>
              <a:gd name="T47" fmla="*/ 5715 h 10"/>
              <a:gd name="T48" fmla="*/ 2948 w 14"/>
              <a:gd name="T49" fmla="*/ 5715 h 10"/>
              <a:gd name="T50" fmla="*/ 2948 w 14"/>
              <a:gd name="T51" fmla="*/ 8572 h 10"/>
              <a:gd name="T52" fmla="*/ 2948 w 14"/>
              <a:gd name="T53" fmla="*/ 8572 h 10"/>
              <a:gd name="T54" fmla="*/ 2948 w 14"/>
              <a:gd name="T55" fmla="*/ 8572 h 10"/>
              <a:gd name="T56" fmla="*/ 0 w 14"/>
              <a:gd name="T57" fmla="*/ 11430 h 10"/>
              <a:gd name="T58" fmla="*/ 0 w 14"/>
              <a:gd name="T59" fmla="*/ 11430 h 10"/>
              <a:gd name="T60" fmla="*/ 0 w 14"/>
              <a:gd name="T61" fmla="*/ 11430 h 10"/>
              <a:gd name="T62" fmla="*/ 2948 w 14"/>
              <a:gd name="T63" fmla="*/ 14287 h 10"/>
              <a:gd name="T64" fmla="*/ 2948 w 14"/>
              <a:gd name="T65" fmla="*/ 14287 h 10"/>
              <a:gd name="T66" fmla="*/ 2948 w 14"/>
              <a:gd name="T67" fmla="*/ 14287 h 10"/>
              <a:gd name="T68" fmla="*/ 2948 w 14"/>
              <a:gd name="T69" fmla="*/ 14287 h 10"/>
              <a:gd name="T70" fmla="*/ 5897 w 14"/>
              <a:gd name="T71" fmla="*/ 14287 h 10"/>
              <a:gd name="T72" fmla="*/ 5897 w 14"/>
              <a:gd name="T73" fmla="*/ 14287 h 10"/>
              <a:gd name="T74" fmla="*/ 5897 w 14"/>
              <a:gd name="T75" fmla="*/ 14287 h 10"/>
              <a:gd name="T76" fmla="*/ 5897 w 14"/>
              <a:gd name="T77" fmla="*/ 14287 h 10"/>
              <a:gd name="T78" fmla="*/ 8845 w 14"/>
              <a:gd name="T79" fmla="*/ 14287 h 10"/>
              <a:gd name="T80" fmla="*/ 8845 w 14"/>
              <a:gd name="T81" fmla="*/ 14287 h 10"/>
              <a:gd name="T82" fmla="*/ 8845 w 14"/>
              <a:gd name="T83" fmla="*/ 14287 h 10"/>
              <a:gd name="T84" fmla="*/ 8845 w 14"/>
              <a:gd name="T85" fmla="*/ 14287 h 10"/>
              <a:gd name="T86" fmla="*/ 8845 w 14"/>
              <a:gd name="T87" fmla="*/ 14287 h 10"/>
              <a:gd name="T88" fmla="*/ 11793 w 14"/>
              <a:gd name="T89" fmla="*/ 14287 h 10"/>
              <a:gd name="T90" fmla="*/ 11793 w 14"/>
              <a:gd name="T91" fmla="*/ 14287 h 10"/>
              <a:gd name="T92" fmla="*/ 11793 w 14"/>
              <a:gd name="T93" fmla="*/ 11430 h 10"/>
              <a:gd name="T94" fmla="*/ 14741 w 14"/>
              <a:gd name="T95" fmla="*/ 11430 h 10"/>
              <a:gd name="T96" fmla="*/ 14741 w 14"/>
              <a:gd name="T97" fmla="*/ 14287 h 10"/>
              <a:gd name="T98" fmla="*/ 14741 w 14"/>
              <a:gd name="T99" fmla="*/ 14287 h 10"/>
              <a:gd name="T100" fmla="*/ 14741 w 14"/>
              <a:gd name="T101" fmla="*/ 14287 h 10"/>
              <a:gd name="T102" fmla="*/ 14741 w 14"/>
              <a:gd name="T103" fmla="*/ 14287 h 10"/>
              <a:gd name="T104" fmla="*/ 17690 w 14"/>
              <a:gd name="T105" fmla="*/ 14287 h 10"/>
              <a:gd name="T106" fmla="*/ 17690 w 14"/>
              <a:gd name="T107" fmla="*/ 14287 h 10"/>
              <a:gd name="T108" fmla="*/ 17690 w 14"/>
              <a:gd name="T109" fmla="*/ 11430 h 10"/>
              <a:gd name="T110" fmla="*/ 20638 w 14"/>
              <a:gd name="T111" fmla="*/ 14287 h 10"/>
              <a:gd name="T112" fmla="*/ 20638 w 14"/>
              <a:gd name="T113" fmla="*/ 11430 h 10"/>
              <a:gd name="T114" fmla="*/ 20638 w 14"/>
              <a:gd name="T115" fmla="*/ 11430 h 10"/>
              <a:gd name="T116" fmla="*/ 20638 w 14"/>
              <a:gd name="T117" fmla="*/ 11430 h 10"/>
              <a:gd name="T118" fmla="*/ 20638 w 14"/>
              <a:gd name="T119" fmla="*/ 11430 h 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4" h="10">
                <a:moveTo>
                  <a:pt x="14" y="8"/>
                </a:moveTo>
                <a:lnTo>
                  <a:pt x="14" y="6"/>
                </a:lnTo>
                <a:lnTo>
                  <a:pt x="12" y="6"/>
                </a:lnTo>
                <a:lnTo>
                  <a:pt x="12" y="4"/>
                </a:lnTo>
                <a:lnTo>
                  <a:pt x="14" y="4"/>
                </a:lnTo>
                <a:lnTo>
                  <a:pt x="14" y="2"/>
                </a:lnTo>
                <a:lnTo>
                  <a:pt x="12" y="2"/>
                </a:lnTo>
                <a:lnTo>
                  <a:pt x="12" y="0"/>
                </a:lnTo>
                <a:lnTo>
                  <a:pt x="10" y="0"/>
                </a:lnTo>
                <a:lnTo>
                  <a:pt x="8" y="0"/>
                </a:lnTo>
                <a:lnTo>
                  <a:pt x="8" y="2"/>
                </a:lnTo>
                <a:lnTo>
                  <a:pt x="6" y="2"/>
                </a:lnTo>
                <a:lnTo>
                  <a:pt x="6" y="4"/>
                </a:lnTo>
                <a:lnTo>
                  <a:pt x="4" y="4"/>
                </a:lnTo>
                <a:lnTo>
                  <a:pt x="2" y="4"/>
                </a:lnTo>
                <a:lnTo>
                  <a:pt x="2" y="6"/>
                </a:lnTo>
                <a:lnTo>
                  <a:pt x="0" y="8"/>
                </a:lnTo>
                <a:lnTo>
                  <a:pt x="0" y="10"/>
                </a:lnTo>
                <a:lnTo>
                  <a:pt x="2" y="10"/>
                </a:lnTo>
                <a:lnTo>
                  <a:pt x="4" y="10"/>
                </a:lnTo>
                <a:lnTo>
                  <a:pt x="4" y="8"/>
                </a:lnTo>
                <a:lnTo>
                  <a:pt x="6" y="10"/>
                </a:lnTo>
                <a:lnTo>
                  <a:pt x="8" y="10"/>
                </a:lnTo>
                <a:lnTo>
                  <a:pt x="8" y="8"/>
                </a:lnTo>
                <a:lnTo>
                  <a:pt x="10" y="8"/>
                </a:lnTo>
                <a:lnTo>
                  <a:pt x="10" y="10"/>
                </a:lnTo>
                <a:lnTo>
                  <a:pt x="12" y="10"/>
                </a:lnTo>
                <a:lnTo>
                  <a:pt x="12" y="8"/>
                </a:lnTo>
                <a:lnTo>
                  <a:pt x="14" y="10"/>
                </a:lnTo>
                <a:lnTo>
                  <a:pt x="14" y="8"/>
                </a:lnTo>
                <a:lnTo>
                  <a:pt x="14" y="6"/>
                </a:lnTo>
                <a:lnTo>
                  <a:pt x="14" y="8"/>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3" name="Freeform 721"/>
          <p:cNvSpPr>
            <a:spLocks/>
          </p:cNvSpPr>
          <p:nvPr/>
        </p:nvSpPr>
        <p:spPr bwMode="auto">
          <a:xfrm>
            <a:off x="3032613" y="5729215"/>
            <a:ext cx="30310" cy="28714"/>
          </a:xfrm>
          <a:custGeom>
            <a:avLst/>
            <a:gdLst>
              <a:gd name="T0" fmla="*/ 30163 w 20"/>
              <a:gd name="T1" fmla="*/ 11430 h 20"/>
              <a:gd name="T2" fmla="*/ 30163 w 20"/>
              <a:gd name="T3" fmla="*/ 11430 h 20"/>
              <a:gd name="T4" fmla="*/ 27147 w 20"/>
              <a:gd name="T5" fmla="*/ 8573 h 20"/>
              <a:gd name="T6" fmla="*/ 27147 w 20"/>
              <a:gd name="T7" fmla="*/ 8573 h 20"/>
              <a:gd name="T8" fmla="*/ 24130 w 20"/>
              <a:gd name="T9" fmla="*/ 5715 h 20"/>
              <a:gd name="T10" fmla="*/ 24130 w 20"/>
              <a:gd name="T11" fmla="*/ 5715 h 20"/>
              <a:gd name="T12" fmla="*/ 21114 w 20"/>
              <a:gd name="T13" fmla="*/ 2858 h 20"/>
              <a:gd name="T14" fmla="*/ 21114 w 20"/>
              <a:gd name="T15" fmla="*/ 2858 h 20"/>
              <a:gd name="T16" fmla="*/ 21114 w 20"/>
              <a:gd name="T17" fmla="*/ 0 h 20"/>
              <a:gd name="T18" fmla="*/ 18098 w 20"/>
              <a:gd name="T19" fmla="*/ 0 h 20"/>
              <a:gd name="T20" fmla="*/ 15082 w 20"/>
              <a:gd name="T21" fmla="*/ 0 h 20"/>
              <a:gd name="T22" fmla="*/ 15082 w 20"/>
              <a:gd name="T23" fmla="*/ 0 h 20"/>
              <a:gd name="T24" fmla="*/ 12065 w 20"/>
              <a:gd name="T25" fmla="*/ 0 h 20"/>
              <a:gd name="T26" fmla="*/ 12065 w 20"/>
              <a:gd name="T27" fmla="*/ 0 h 20"/>
              <a:gd name="T28" fmla="*/ 9049 w 20"/>
              <a:gd name="T29" fmla="*/ 0 h 20"/>
              <a:gd name="T30" fmla="*/ 9049 w 20"/>
              <a:gd name="T31" fmla="*/ 0 h 20"/>
              <a:gd name="T32" fmla="*/ 6033 w 20"/>
              <a:gd name="T33" fmla="*/ 0 h 20"/>
              <a:gd name="T34" fmla="*/ 6033 w 20"/>
              <a:gd name="T35" fmla="*/ 0 h 20"/>
              <a:gd name="T36" fmla="*/ 3016 w 20"/>
              <a:gd name="T37" fmla="*/ 0 h 20"/>
              <a:gd name="T38" fmla="*/ 3016 w 20"/>
              <a:gd name="T39" fmla="*/ 0 h 20"/>
              <a:gd name="T40" fmla="*/ 0 w 20"/>
              <a:gd name="T41" fmla="*/ 2858 h 20"/>
              <a:gd name="T42" fmla="*/ 0 w 20"/>
              <a:gd name="T43" fmla="*/ 2858 h 20"/>
              <a:gd name="T44" fmla="*/ 0 w 20"/>
              <a:gd name="T45" fmla="*/ 5715 h 20"/>
              <a:gd name="T46" fmla="*/ 0 w 20"/>
              <a:gd name="T47" fmla="*/ 5715 h 20"/>
              <a:gd name="T48" fmla="*/ 3016 w 20"/>
              <a:gd name="T49" fmla="*/ 8573 h 20"/>
              <a:gd name="T50" fmla="*/ 3016 w 20"/>
              <a:gd name="T51" fmla="*/ 8573 h 20"/>
              <a:gd name="T52" fmla="*/ 6033 w 20"/>
              <a:gd name="T53" fmla="*/ 8573 h 20"/>
              <a:gd name="T54" fmla="*/ 6033 w 20"/>
              <a:gd name="T55" fmla="*/ 11430 h 20"/>
              <a:gd name="T56" fmla="*/ 6033 w 20"/>
              <a:gd name="T57" fmla="*/ 11430 h 20"/>
              <a:gd name="T58" fmla="*/ 9049 w 20"/>
              <a:gd name="T59" fmla="*/ 14288 h 20"/>
              <a:gd name="T60" fmla="*/ 9049 w 20"/>
              <a:gd name="T61" fmla="*/ 14288 h 20"/>
              <a:gd name="T62" fmla="*/ 9049 w 20"/>
              <a:gd name="T63" fmla="*/ 17145 h 20"/>
              <a:gd name="T64" fmla="*/ 9049 w 20"/>
              <a:gd name="T65" fmla="*/ 20003 h 20"/>
              <a:gd name="T66" fmla="*/ 9049 w 20"/>
              <a:gd name="T67" fmla="*/ 20003 h 20"/>
              <a:gd name="T68" fmla="*/ 9049 w 20"/>
              <a:gd name="T69" fmla="*/ 22860 h 20"/>
              <a:gd name="T70" fmla="*/ 9049 w 20"/>
              <a:gd name="T71" fmla="*/ 22860 h 20"/>
              <a:gd name="T72" fmla="*/ 9049 w 20"/>
              <a:gd name="T73" fmla="*/ 25718 h 20"/>
              <a:gd name="T74" fmla="*/ 12065 w 20"/>
              <a:gd name="T75" fmla="*/ 28575 h 20"/>
              <a:gd name="T76" fmla="*/ 12065 w 20"/>
              <a:gd name="T77" fmla="*/ 25718 h 20"/>
              <a:gd name="T78" fmla="*/ 15082 w 20"/>
              <a:gd name="T79" fmla="*/ 25718 h 20"/>
              <a:gd name="T80" fmla="*/ 15082 w 20"/>
              <a:gd name="T81" fmla="*/ 25718 h 20"/>
              <a:gd name="T82" fmla="*/ 18098 w 20"/>
              <a:gd name="T83" fmla="*/ 25718 h 20"/>
              <a:gd name="T84" fmla="*/ 18098 w 20"/>
              <a:gd name="T85" fmla="*/ 25718 h 20"/>
              <a:gd name="T86" fmla="*/ 21114 w 20"/>
              <a:gd name="T87" fmla="*/ 25718 h 20"/>
              <a:gd name="T88" fmla="*/ 21114 w 20"/>
              <a:gd name="T89" fmla="*/ 25718 h 20"/>
              <a:gd name="T90" fmla="*/ 21114 w 20"/>
              <a:gd name="T91" fmla="*/ 25718 h 20"/>
              <a:gd name="T92" fmla="*/ 24130 w 20"/>
              <a:gd name="T93" fmla="*/ 25718 h 20"/>
              <a:gd name="T94" fmla="*/ 27147 w 20"/>
              <a:gd name="T95" fmla="*/ 22860 h 20"/>
              <a:gd name="T96" fmla="*/ 27147 w 20"/>
              <a:gd name="T97" fmla="*/ 22860 h 20"/>
              <a:gd name="T98" fmla="*/ 27147 w 20"/>
              <a:gd name="T99" fmla="*/ 22860 h 20"/>
              <a:gd name="T100" fmla="*/ 30163 w 20"/>
              <a:gd name="T101" fmla="*/ 20003 h 20"/>
              <a:gd name="T102" fmla="*/ 30163 w 20"/>
              <a:gd name="T103" fmla="*/ 20003 h 20"/>
              <a:gd name="T104" fmla="*/ 30163 w 20"/>
              <a:gd name="T105" fmla="*/ 17145 h 20"/>
              <a:gd name="T106" fmla="*/ 30163 w 20"/>
              <a:gd name="T107" fmla="*/ 14288 h 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 h="20">
                <a:moveTo>
                  <a:pt x="20" y="10"/>
                </a:moveTo>
                <a:lnTo>
                  <a:pt x="20" y="10"/>
                </a:lnTo>
                <a:lnTo>
                  <a:pt x="20" y="8"/>
                </a:lnTo>
                <a:lnTo>
                  <a:pt x="20" y="6"/>
                </a:lnTo>
                <a:lnTo>
                  <a:pt x="18" y="6"/>
                </a:lnTo>
                <a:lnTo>
                  <a:pt x="18" y="4"/>
                </a:lnTo>
                <a:lnTo>
                  <a:pt x="16" y="4"/>
                </a:lnTo>
                <a:lnTo>
                  <a:pt x="16" y="2"/>
                </a:lnTo>
                <a:lnTo>
                  <a:pt x="14" y="2"/>
                </a:lnTo>
                <a:lnTo>
                  <a:pt x="14" y="0"/>
                </a:lnTo>
                <a:lnTo>
                  <a:pt x="12" y="0"/>
                </a:lnTo>
                <a:lnTo>
                  <a:pt x="10" y="0"/>
                </a:lnTo>
                <a:lnTo>
                  <a:pt x="8" y="0"/>
                </a:lnTo>
                <a:lnTo>
                  <a:pt x="6" y="0"/>
                </a:lnTo>
                <a:lnTo>
                  <a:pt x="4" y="0"/>
                </a:lnTo>
                <a:lnTo>
                  <a:pt x="2" y="0"/>
                </a:lnTo>
                <a:lnTo>
                  <a:pt x="0" y="0"/>
                </a:lnTo>
                <a:lnTo>
                  <a:pt x="0" y="2"/>
                </a:lnTo>
                <a:lnTo>
                  <a:pt x="0" y="4"/>
                </a:lnTo>
                <a:lnTo>
                  <a:pt x="0" y="6"/>
                </a:lnTo>
                <a:lnTo>
                  <a:pt x="2" y="6"/>
                </a:lnTo>
                <a:lnTo>
                  <a:pt x="4" y="6"/>
                </a:lnTo>
                <a:lnTo>
                  <a:pt x="4" y="8"/>
                </a:lnTo>
                <a:lnTo>
                  <a:pt x="6" y="10"/>
                </a:lnTo>
                <a:lnTo>
                  <a:pt x="6" y="12"/>
                </a:lnTo>
                <a:lnTo>
                  <a:pt x="6" y="14"/>
                </a:lnTo>
                <a:lnTo>
                  <a:pt x="6" y="16"/>
                </a:lnTo>
                <a:lnTo>
                  <a:pt x="6" y="18"/>
                </a:lnTo>
                <a:lnTo>
                  <a:pt x="8" y="18"/>
                </a:lnTo>
                <a:lnTo>
                  <a:pt x="8" y="20"/>
                </a:lnTo>
                <a:lnTo>
                  <a:pt x="8" y="18"/>
                </a:lnTo>
                <a:lnTo>
                  <a:pt x="8" y="20"/>
                </a:lnTo>
                <a:lnTo>
                  <a:pt x="10" y="20"/>
                </a:lnTo>
                <a:lnTo>
                  <a:pt x="10" y="18"/>
                </a:lnTo>
                <a:lnTo>
                  <a:pt x="10" y="20"/>
                </a:lnTo>
                <a:lnTo>
                  <a:pt x="12" y="18"/>
                </a:lnTo>
                <a:lnTo>
                  <a:pt x="14" y="18"/>
                </a:lnTo>
                <a:lnTo>
                  <a:pt x="16" y="18"/>
                </a:lnTo>
                <a:lnTo>
                  <a:pt x="16" y="16"/>
                </a:lnTo>
                <a:lnTo>
                  <a:pt x="18" y="16"/>
                </a:lnTo>
                <a:lnTo>
                  <a:pt x="20" y="14"/>
                </a:lnTo>
                <a:lnTo>
                  <a:pt x="20" y="12"/>
                </a:lnTo>
                <a:lnTo>
                  <a:pt x="20" y="10"/>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4" name="Freeform 722"/>
          <p:cNvSpPr>
            <a:spLocks/>
          </p:cNvSpPr>
          <p:nvPr/>
        </p:nvSpPr>
        <p:spPr bwMode="auto">
          <a:xfrm>
            <a:off x="2884260" y="5612765"/>
            <a:ext cx="76570" cy="66999"/>
          </a:xfrm>
          <a:custGeom>
            <a:avLst/>
            <a:gdLst>
              <a:gd name="T0" fmla="*/ 73269 w 52"/>
              <a:gd name="T1" fmla="*/ 55079 h 46"/>
              <a:gd name="T2" fmla="*/ 70338 w 52"/>
              <a:gd name="T3" fmla="*/ 52180 h 46"/>
              <a:gd name="T4" fmla="*/ 67408 w 52"/>
              <a:gd name="T5" fmla="*/ 46383 h 46"/>
              <a:gd name="T6" fmla="*/ 64477 w 52"/>
              <a:gd name="T7" fmla="*/ 43484 h 46"/>
              <a:gd name="T8" fmla="*/ 67408 w 52"/>
              <a:gd name="T9" fmla="*/ 37686 h 46"/>
              <a:gd name="T10" fmla="*/ 64477 w 52"/>
              <a:gd name="T11" fmla="*/ 37686 h 46"/>
              <a:gd name="T12" fmla="*/ 61546 w 52"/>
              <a:gd name="T13" fmla="*/ 40585 h 46"/>
              <a:gd name="T14" fmla="*/ 61546 w 52"/>
              <a:gd name="T15" fmla="*/ 43484 h 46"/>
              <a:gd name="T16" fmla="*/ 58615 w 52"/>
              <a:gd name="T17" fmla="*/ 40585 h 46"/>
              <a:gd name="T18" fmla="*/ 55685 w 52"/>
              <a:gd name="T19" fmla="*/ 37686 h 46"/>
              <a:gd name="T20" fmla="*/ 52754 w 52"/>
              <a:gd name="T21" fmla="*/ 31888 h 46"/>
              <a:gd name="T22" fmla="*/ 52754 w 52"/>
              <a:gd name="T23" fmla="*/ 28989 h 46"/>
              <a:gd name="T24" fmla="*/ 52754 w 52"/>
              <a:gd name="T25" fmla="*/ 23191 h 46"/>
              <a:gd name="T26" fmla="*/ 49823 w 52"/>
              <a:gd name="T27" fmla="*/ 23191 h 46"/>
              <a:gd name="T28" fmla="*/ 46892 w 52"/>
              <a:gd name="T29" fmla="*/ 17393 h 46"/>
              <a:gd name="T30" fmla="*/ 43962 w 52"/>
              <a:gd name="T31" fmla="*/ 11596 h 46"/>
              <a:gd name="T32" fmla="*/ 43962 w 52"/>
              <a:gd name="T33" fmla="*/ 8697 h 46"/>
              <a:gd name="T34" fmla="*/ 41031 w 52"/>
              <a:gd name="T35" fmla="*/ 5798 h 46"/>
              <a:gd name="T36" fmla="*/ 38100 w 52"/>
              <a:gd name="T37" fmla="*/ 2899 h 46"/>
              <a:gd name="T38" fmla="*/ 35169 w 52"/>
              <a:gd name="T39" fmla="*/ 2899 h 46"/>
              <a:gd name="T40" fmla="*/ 29308 w 52"/>
              <a:gd name="T41" fmla="*/ 2899 h 46"/>
              <a:gd name="T42" fmla="*/ 26377 w 52"/>
              <a:gd name="T43" fmla="*/ 8697 h 46"/>
              <a:gd name="T44" fmla="*/ 26377 w 52"/>
              <a:gd name="T45" fmla="*/ 11596 h 46"/>
              <a:gd name="T46" fmla="*/ 20515 w 52"/>
              <a:gd name="T47" fmla="*/ 14495 h 46"/>
              <a:gd name="T48" fmla="*/ 20515 w 52"/>
              <a:gd name="T49" fmla="*/ 20292 h 46"/>
              <a:gd name="T50" fmla="*/ 14654 w 52"/>
              <a:gd name="T51" fmla="*/ 20292 h 46"/>
              <a:gd name="T52" fmla="*/ 8792 w 52"/>
              <a:gd name="T53" fmla="*/ 20292 h 46"/>
              <a:gd name="T54" fmla="*/ 5862 w 52"/>
              <a:gd name="T55" fmla="*/ 20292 h 46"/>
              <a:gd name="T56" fmla="*/ 0 w 52"/>
              <a:gd name="T57" fmla="*/ 20292 h 46"/>
              <a:gd name="T58" fmla="*/ 2931 w 52"/>
              <a:gd name="T59" fmla="*/ 23191 h 46"/>
              <a:gd name="T60" fmla="*/ 5862 w 52"/>
              <a:gd name="T61" fmla="*/ 28989 h 46"/>
              <a:gd name="T62" fmla="*/ 5862 w 52"/>
              <a:gd name="T63" fmla="*/ 34787 h 46"/>
              <a:gd name="T64" fmla="*/ 8792 w 52"/>
              <a:gd name="T65" fmla="*/ 37686 h 46"/>
              <a:gd name="T66" fmla="*/ 11723 w 52"/>
              <a:gd name="T67" fmla="*/ 40585 h 46"/>
              <a:gd name="T68" fmla="*/ 11723 w 52"/>
              <a:gd name="T69" fmla="*/ 46383 h 46"/>
              <a:gd name="T70" fmla="*/ 17585 w 52"/>
              <a:gd name="T71" fmla="*/ 49282 h 46"/>
              <a:gd name="T72" fmla="*/ 17585 w 52"/>
              <a:gd name="T73" fmla="*/ 55079 h 46"/>
              <a:gd name="T74" fmla="*/ 20515 w 52"/>
              <a:gd name="T75" fmla="*/ 60877 h 46"/>
              <a:gd name="T76" fmla="*/ 26377 w 52"/>
              <a:gd name="T77" fmla="*/ 60877 h 46"/>
              <a:gd name="T78" fmla="*/ 29308 w 52"/>
              <a:gd name="T79" fmla="*/ 60877 h 46"/>
              <a:gd name="T80" fmla="*/ 35169 w 52"/>
              <a:gd name="T81" fmla="*/ 57978 h 46"/>
              <a:gd name="T82" fmla="*/ 38100 w 52"/>
              <a:gd name="T83" fmla="*/ 55079 h 46"/>
              <a:gd name="T84" fmla="*/ 35169 w 52"/>
              <a:gd name="T85" fmla="*/ 52180 h 46"/>
              <a:gd name="T86" fmla="*/ 32238 w 52"/>
              <a:gd name="T87" fmla="*/ 49282 h 46"/>
              <a:gd name="T88" fmla="*/ 35169 w 52"/>
              <a:gd name="T89" fmla="*/ 52180 h 46"/>
              <a:gd name="T90" fmla="*/ 38100 w 52"/>
              <a:gd name="T91" fmla="*/ 52180 h 46"/>
              <a:gd name="T92" fmla="*/ 35169 w 52"/>
              <a:gd name="T93" fmla="*/ 49282 h 46"/>
              <a:gd name="T94" fmla="*/ 38100 w 52"/>
              <a:gd name="T95" fmla="*/ 49282 h 46"/>
              <a:gd name="T96" fmla="*/ 38100 w 52"/>
              <a:gd name="T97" fmla="*/ 46383 h 46"/>
              <a:gd name="T98" fmla="*/ 41031 w 52"/>
              <a:gd name="T99" fmla="*/ 52180 h 46"/>
              <a:gd name="T100" fmla="*/ 38100 w 52"/>
              <a:gd name="T101" fmla="*/ 52180 h 46"/>
              <a:gd name="T102" fmla="*/ 38100 w 52"/>
              <a:gd name="T103" fmla="*/ 57978 h 46"/>
              <a:gd name="T104" fmla="*/ 41031 w 52"/>
              <a:gd name="T105" fmla="*/ 57978 h 46"/>
              <a:gd name="T106" fmla="*/ 46892 w 52"/>
              <a:gd name="T107" fmla="*/ 55079 h 46"/>
              <a:gd name="T108" fmla="*/ 49823 w 52"/>
              <a:gd name="T109" fmla="*/ 57978 h 46"/>
              <a:gd name="T110" fmla="*/ 49823 w 52"/>
              <a:gd name="T111" fmla="*/ 60877 h 46"/>
              <a:gd name="T112" fmla="*/ 52754 w 52"/>
              <a:gd name="T113" fmla="*/ 63776 h 46"/>
              <a:gd name="T114" fmla="*/ 55685 w 52"/>
              <a:gd name="T115" fmla="*/ 66675 h 46"/>
              <a:gd name="T116" fmla="*/ 61546 w 52"/>
              <a:gd name="T117" fmla="*/ 66675 h 46"/>
              <a:gd name="T118" fmla="*/ 67408 w 52"/>
              <a:gd name="T119" fmla="*/ 63776 h 46"/>
              <a:gd name="T120" fmla="*/ 70338 w 52"/>
              <a:gd name="T121" fmla="*/ 66675 h 46"/>
              <a:gd name="T122" fmla="*/ 73269 w 52"/>
              <a:gd name="T123" fmla="*/ 63776 h 46"/>
              <a:gd name="T124" fmla="*/ 76200 w 52"/>
              <a:gd name="T125" fmla="*/ 60877 h 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2" h="46">
                <a:moveTo>
                  <a:pt x="52" y="40"/>
                </a:moveTo>
                <a:lnTo>
                  <a:pt x="52" y="40"/>
                </a:lnTo>
                <a:lnTo>
                  <a:pt x="50" y="40"/>
                </a:lnTo>
                <a:lnTo>
                  <a:pt x="50" y="38"/>
                </a:lnTo>
                <a:lnTo>
                  <a:pt x="48" y="38"/>
                </a:lnTo>
                <a:lnTo>
                  <a:pt x="48" y="36"/>
                </a:lnTo>
                <a:lnTo>
                  <a:pt x="48" y="34"/>
                </a:lnTo>
                <a:lnTo>
                  <a:pt x="48" y="32"/>
                </a:lnTo>
                <a:lnTo>
                  <a:pt x="46" y="32"/>
                </a:lnTo>
                <a:lnTo>
                  <a:pt x="46" y="30"/>
                </a:lnTo>
                <a:lnTo>
                  <a:pt x="44" y="30"/>
                </a:lnTo>
                <a:lnTo>
                  <a:pt x="44" y="28"/>
                </a:lnTo>
                <a:lnTo>
                  <a:pt x="46" y="28"/>
                </a:lnTo>
                <a:lnTo>
                  <a:pt x="46" y="26"/>
                </a:lnTo>
                <a:lnTo>
                  <a:pt x="44" y="26"/>
                </a:lnTo>
                <a:lnTo>
                  <a:pt x="42" y="26"/>
                </a:lnTo>
                <a:lnTo>
                  <a:pt x="42" y="28"/>
                </a:lnTo>
                <a:lnTo>
                  <a:pt x="44" y="28"/>
                </a:lnTo>
                <a:lnTo>
                  <a:pt x="42" y="30"/>
                </a:lnTo>
                <a:lnTo>
                  <a:pt x="42" y="28"/>
                </a:lnTo>
                <a:lnTo>
                  <a:pt x="40" y="30"/>
                </a:lnTo>
                <a:lnTo>
                  <a:pt x="40" y="28"/>
                </a:lnTo>
                <a:lnTo>
                  <a:pt x="38" y="28"/>
                </a:lnTo>
                <a:lnTo>
                  <a:pt x="40" y="28"/>
                </a:lnTo>
                <a:lnTo>
                  <a:pt x="38" y="26"/>
                </a:lnTo>
                <a:lnTo>
                  <a:pt x="36" y="26"/>
                </a:lnTo>
                <a:lnTo>
                  <a:pt x="36" y="24"/>
                </a:lnTo>
                <a:lnTo>
                  <a:pt x="36" y="22"/>
                </a:lnTo>
                <a:lnTo>
                  <a:pt x="36" y="20"/>
                </a:lnTo>
                <a:lnTo>
                  <a:pt x="38" y="20"/>
                </a:lnTo>
                <a:lnTo>
                  <a:pt x="36" y="18"/>
                </a:lnTo>
                <a:lnTo>
                  <a:pt x="36" y="16"/>
                </a:lnTo>
                <a:lnTo>
                  <a:pt x="34" y="16"/>
                </a:lnTo>
                <a:lnTo>
                  <a:pt x="34" y="14"/>
                </a:lnTo>
                <a:lnTo>
                  <a:pt x="32" y="14"/>
                </a:lnTo>
                <a:lnTo>
                  <a:pt x="32" y="12"/>
                </a:lnTo>
                <a:lnTo>
                  <a:pt x="32" y="10"/>
                </a:lnTo>
                <a:lnTo>
                  <a:pt x="30" y="10"/>
                </a:lnTo>
                <a:lnTo>
                  <a:pt x="30" y="8"/>
                </a:lnTo>
                <a:lnTo>
                  <a:pt x="30" y="6"/>
                </a:lnTo>
                <a:lnTo>
                  <a:pt x="28" y="4"/>
                </a:lnTo>
                <a:lnTo>
                  <a:pt x="30" y="4"/>
                </a:lnTo>
                <a:lnTo>
                  <a:pt x="28" y="4"/>
                </a:lnTo>
                <a:lnTo>
                  <a:pt x="28" y="2"/>
                </a:lnTo>
                <a:lnTo>
                  <a:pt x="26" y="2"/>
                </a:lnTo>
                <a:lnTo>
                  <a:pt x="26" y="0"/>
                </a:lnTo>
                <a:lnTo>
                  <a:pt x="26" y="2"/>
                </a:lnTo>
                <a:lnTo>
                  <a:pt x="24" y="0"/>
                </a:lnTo>
                <a:lnTo>
                  <a:pt x="24" y="2"/>
                </a:lnTo>
                <a:lnTo>
                  <a:pt x="22" y="2"/>
                </a:lnTo>
                <a:lnTo>
                  <a:pt x="20" y="2"/>
                </a:lnTo>
                <a:lnTo>
                  <a:pt x="20" y="4"/>
                </a:lnTo>
                <a:lnTo>
                  <a:pt x="18" y="6"/>
                </a:lnTo>
                <a:lnTo>
                  <a:pt x="18" y="8"/>
                </a:lnTo>
                <a:lnTo>
                  <a:pt x="16" y="8"/>
                </a:lnTo>
                <a:lnTo>
                  <a:pt x="16" y="10"/>
                </a:lnTo>
                <a:lnTo>
                  <a:pt x="14" y="10"/>
                </a:lnTo>
                <a:lnTo>
                  <a:pt x="14" y="12"/>
                </a:lnTo>
                <a:lnTo>
                  <a:pt x="14" y="14"/>
                </a:lnTo>
                <a:lnTo>
                  <a:pt x="12" y="14"/>
                </a:lnTo>
                <a:lnTo>
                  <a:pt x="12" y="12"/>
                </a:lnTo>
                <a:lnTo>
                  <a:pt x="12" y="14"/>
                </a:lnTo>
                <a:lnTo>
                  <a:pt x="10" y="14"/>
                </a:lnTo>
                <a:lnTo>
                  <a:pt x="8" y="14"/>
                </a:lnTo>
                <a:lnTo>
                  <a:pt x="6" y="14"/>
                </a:lnTo>
                <a:lnTo>
                  <a:pt x="6" y="12"/>
                </a:lnTo>
                <a:lnTo>
                  <a:pt x="6" y="14"/>
                </a:lnTo>
                <a:lnTo>
                  <a:pt x="4" y="14"/>
                </a:lnTo>
                <a:lnTo>
                  <a:pt x="2" y="14"/>
                </a:lnTo>
                <a:lnTo>
                  <a:pt x="0" y="14"/>
                </a:lnTo>
                <a:lnTo>
                  <a:pt x="0" y="16"/>
                </a:lnTo>
                <a:lnTo>
                  <a:pt x="2" y="16"/>
                </a:lnTo>
                <a:lnTo>
                  <a:pt x="2" y="18"/>
                </a:lnTo>
                <a:lnTo>
                  <a:pt x="4" y="18"/>
                </a:lnTo>
                <a:lnTo>
                  <a:pt x="4" y="20"/>
                </a:lnTo>
                <a:lnTo>
                  <a:pt x="4" y="22"/>
                </a:lnTo>
                <a:lnTo>
                  <a:pt x="4" y="24"/>
                </a:lnTo>
                <a:lnTo>
                  <a:pt x="4" y="26"/>
                </a:lnTo>
                <a:lnTo>
                  <a:pt x="6" y="26"/>
                </a:lnTo>
                <a:lnTo>
                  <a:pt x="6" y="28"/>
                </a:lnTo>
                <a:lnTo>
                  <a:pt x="8" y="28"/>
                </a:lnTo>
                <a:lnTo>
                  <a:pt x="8" y="30"/>
                </a:lnTo>
                <a:lnTo>
                  <a:pt x="8" y="32"/>
                </a:lnTo>
                <a:lnTo>
                  <a:pt x="10" y="32"/>
                </a:lnTo>
                <a:lnTo>
                  <a:pt x="10" y="34"/>
                </a:lnTo>
                <a:lnTo>
                  <a:pt x="12" y="34"/>
                </a:lnTo>
                <a:lnTo>
                  <a:pt x="12" y="36"/>
                </a:lnTo>
                <a:lnTo>
                  <a:pt x="12" y="38"/>
                </a:lnTo>
                <a:lnTo>
                  <a:pt x="12" y="40"/>
                </a:lnTo>
                <a:lnTo>
                  <a:pt x="14" y="40"/>
                </a:lnTo>
                <a:lnTo>
                  <a:pt x="14" y="42"/>
                </a:lnTo>
                <a:lnTo>
                  <a:pt x="16" y="42"/>
                </a:lnTo>
                <a:lnTo>
                  <a:pt x="18" y="42"/>
                </a:lnTo>
                <a:lnTo>
                  <a:pt x="20" y="42"/>
                </a:lnTo>
                <a:lnTo>
                  <a:pt x="22" y="42"/>
                </a:lnTo>
                <a:lnTo>
                  <a:pt x="24" y="40"/>
                </a:lnTo>
                <a:lnTo>
                  <a:pt x="26" y="40"/>
                </a:lnTo>
                <a:lnTo>
                  <a:pt x="26" y="38"/>
                </a:lnTo>
                <a:lnTo>
                  <a:pt x="24" y="36"/>
                </a:lnTo>
                <a:lnTo>
                  <a:pt x="22" y="36"/>
                </a:lnTo>
                <a:lnTo>
                  <a:pt x="22" y="34"/>
                </a:lnTo>
                <a:lnTo>
                  <a:pt x="24" y="34"/>
                </a:lnTo>
                <a:lnTo>
                  <a:pt x="22" y="34"/>
                </a:lnTo>
                <a:lnTo>
                  <a:pt x="24" y="36"/>
                </a:lnTo>
                <a:lnTo>
                  <a:pt x="26" y="36"/>
                </a:lnTo>
                <a:lnTo>
                  <a:pt x="26" y="38"/>
                </a:lnTo>
                <a:lnTo>
                  <a:pt x="26" y="36"/>
                </a:lnTo>
                <a:lnTo>
                  <a:pt x="26" y="34"/>
                </a:lnTo>
                <a:lnTo>
                  <a:pt x="24" y="34"/>
                </a:lnTo>
                <a:lnTo>
                  <a:pt x="24" y="32"/>
                </a:lnTo>
                <a:lnTo>
                  <a:pt x="24" y="34"/>
                </a:lnTo>
                <a:lnTo>
                  <a:pt x="26" y="34"/>
                </a:lnTo>
                <a:lnTo>
                  <a:pt x="26" y="32"/>
                </a:lnTo>
                <a:lnTo>
                  <a:pt x="28" y="32"/>
                </a:lnTo>
                <a:lnTo>
                  <a:pt x="28" y="34"/>
                </a:lnTo>
                <a:lnTo>
                  <a:pt x="28" y="36"/>
                </a:lnTo>
                <a:lnTo>
                  <a:pt x="26" y="36"/>
                </a:lnTo>
                <a:lnTo>
                  <a:pt x="26" y="38"/>
                </a:lnTo>
                <a:lnTo>
                  <a:pt x="26" y="40"/>
                </a:lnTo>
                <a:lnTo>
                  <a:pt x="28" y="40"/>
                </a:lnTo>
                <a:lnTo>
                  <a:pt x="30" y="40"/>
                </a:lnTo>
                <a:lnTo>
                  <a:pt x="32" y="40"/>
                </a:lnTo>
                <a:lnTo>
                  <a:pt x="32" y="38"/>
                </a:lnTo>
                <a:lnTo>
                  <a:pt x="32" y="40"/>
                </a:lnTo>
                <a:lnTo>
                  <a:pt x="34" y="40"/>
                </a:lnTo>
                <a:lnTo>
                  <a:pt x="34" y="42"/>
                </a:lnTo>
                <a:lnTo>
                  <a:pt x="36" y="42"/>
                </a:lnTo>
                <a:lnTo>
                  <a:pt x="36" y="44"/>
                </a:lnTo>
                <a:lnTo>
                  <a:pt x="38" y="44"/>
                </a:lnTo>
                <a:lnTo>
                  <a:pt x="38" y="46"/>
                </a:lnTo>
                <a:lnTo>
                  <a:pt x="40" y="46"/>
                </a:lnTo>
                <a:lnTo>
                  <a:pt x="42" y="46"/>
                </a:lnTo>
                <a:lnTo>
                  <a:pt x="42" y="44"/>
                </a:lnTo>
                <a:lnTo>
                  <a:pt x="44" y="44"/>
                </a:lnTo>
                <a:lnTo>
                  <a:pt x="46" y="44"/>
                </a:lnTo>
                <a:lnTo>
                  <a:pt x="48" y="44"/>
                </a:lnTo>
                <a:lnTo>
                  <a:pt x="48" y="46"/>
                </a:lnTo>
                <a:lnTo>
                  <a:pt x="48" y="44"/>
                </a:lnTo>
                <a:lnTo>
                  <a:pt x="50" y="44"/>
                </a:lnTo>
                <a:lnTo>
                  <a:pt x="52" y="44"/>
                </a:lnTo>
                <a:lnTo>
                  <a:pt x="52" y="42"/>
                </a:lnTo>
                <a:lnTo>
                  <a:pt x="52" y="40"/>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5" name="Freeform 723"/>
          <p:cNvSpPr>
            <a:spLocks/>
          </p:cNvSpPr>
          <p:nvPr/>
        </p:nvSpPr>
        <p:spPr bwMode="auto">
          <a:xfrm>
            <a:off x="2922545" y="5662216"/>
            <a:ext cx="3190" cy="3190"/>
          </a:xfrm>
          <a:custGeom>
            <a:avLst/>
            <a:gdLst>
              <a:gd name="T0" fmla="*/ 0 w 2"/>
              <a:gd name="T1" fmla="*/ 3175 h 2"/>
              <a:gd name="T2" fmla="*/ 0 w 2"/>
              <a:gd name="T3" fmla="*/ 3175 h 2"/>
              <a:gd name="T4" fmla="*/ 0 w 2"/>
              <a:gd name="T5" fmla="*/ 3175 h 2"/>
              <a:gd name="T6" fmla="*/ 0 w 2"/>
              <a:gd name="T7" fmla="*/ 3175 h 2"/>
              <a:gd name="T8" fmla="*/ 3175 w 2"/>
              <a:gd name="T9" fmla="*/ 0 h 2"/>
              <a:gd name="T10" fmla="*/ 0 w 2"/>
              <a:gd name="T11" fmla="*/ 0 h 2"/>
              <a:gd name="T12" fmla="*/ 0 w 2"/>
              <a:gd name="T13" fmla="*/ 0 h 2"/>
              <a:gd name="T14" fmla="*/ 0 w 2"/>
              <a:gd name="T15" fmla="*/ 0 h 2"/>
              <a:gd name="T16" fmla="*/ 0 w 2"/>
              <a:gd name="T17" fmla="*/ 3175 h 2"/>
              <a:gd name="T18" fmla="*/ 0 w 2"/>
              <a:gd name="T19" fmla="*/ 3175 h 2"/>
              <a:gd name="T20" fmla="*/ 0 w 2"/>
              <a:gd name="T21" fmla="*/ 3175 h 2"/>
              <a:gd name="T22" fmla="*/ 0 w 2"/>
              <a:gd name="T23" fmla="*/ 3175 h 2"/>
              <a:gd name="T24" fmla="*/ 0 w 2"/>
              <a:gd name="T25" fmla="*/ 3175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0" y="2"/>
                </a:moveTo>
                <a:lnTo>
                  <a:pt x="0" y="2"/>
                </a:lnTo>
                <a:lnTo>
                  <a:pt x="2" y="0"/>
                </a:lnTo>
                <a:lnTo>
                  <a:pt x="0" y="0"/>
                </a:lnTo>
                <a:lnTo>
                  <a:pt x="0" y="2"/>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6" name="Freeform 724"/>
          <p:cNvSpPr>
            <a:spLocks/>
          </p:cNvSpPr>
          <p:nvPr/>
        </p:nvSpPr>
        <p:spPr bwMode="auto">
          <a:xfrm>
            <a:off x="2930519" y="5670193"/>
            <a:ext cx="3190" cy="3190"/>
          </a:xfrm>
          <a:custGeom>
            <a:avLst/>
            <a:gdLst>
              <a:gd name="T0" fmla="*/ 3175 w 2"/>
              <a:gd name="T1" fmla="*/ 0 h 2"/>
              <a:gd name="T2" fmla="*/ 0 w 2"/>
              <a:gd name="T3" fmla="*/ 0 h 2"/>
              <a:gd name="T4" fmla="*/ 0 w 2"/>
              <a:gd name="T5" fmla="*/ 0 h 2"/>
              <a:gd name="T6" fmla="*/ 0 w 2"/>
              <a:gd name="T7" fmla="*/ 0 h 2"/>
              <a:gd name="T8" fmla="*/ 0 w 2"/>
              <a:gd name="T9" fmla="*/ 0 h 2"/>
              <a:gd name="T10" fmla="*/ 0 w 2"/>
              <a:gd name="T11" fmla="*/ 0 h 2"/>
              <a:gd name="T12" fmla="*/ 0 w 2"/>
              <a:gd name="T13" fmla="*/ 3175 h 2"/>
              <a:gd name="T14" fmla="*/ 0 w 2"/>
              <a:gd name="T15" fmla="*/ 3175 h 2"/>
              <a:gd name="T16" fmla="*/ 3175 w 2"/>
              <a:gd name="T17" fmla="*/ 3175 h 2"/>
              <a:gd name="T18" fmla="*/ 3175 w 2"/>
              <a:gd name="T19" fmla="*/ 3175 h 2"/>
              <a:gd name="T20" fmla="*/ 3175 w 2"/>
              <a:gd name="T21" fmla="*/ 3175 h 2"/>
              <a:gd name="T22" fmla="*/ 3175 w 2"/>
              <a:gd name="T23" fmla="*/ 0 h 2"/>
              <a:gd name="T24" fmla="*/ 3175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7" name="Freeform 725"/>
          <p:cNvSpPr>
            <a:spLocks/>
          </p:cNvSpPr>
          <p:nvPr/>
        </p:nvSpPr>
        <p:spPr bwMode="auto">
          <a:xfrm>
            <a:off x="2697619" y="5536196"/>
            <a:ext cx="60618" cy="55832"/>
          </a:xfrm>
          <a:custGeom>
            <a:avLst/>
            <a:gdLst>
              <a:gd name="T0" fmla="*/ 60325 w 42"/>
              <a:gd name="T1" fmla="*/ 11697 h 38"/>
              <a:gd name="T2" fmla="*/ 60325 w 42"/>
              <a:gd name="T3" fmla="*/ 11697 h 38"/>
              <a:gd name="T4" fmla="*/ 57452 w 42"/>
              <a:gd name="T5" fmla="*/ 8773 h 38"/>
              <a:gd name="T6" fmla="*/ 54580 w 42"/>
              <a:gd name="T7" fmla="*/ 5849 h 38"/>
              <a:gd name="T8" fmla="*/ 54580 w 42"/>
              <a:gd name="T9" fmla="*/ 2924 h 38"/>
              <a:gd name="T10" fmla="*/ 51707 w 42"/>
              <a:gd name="T11" fmla="*/ 2924 h 38"/>
              <a:gd name="T12" fmla="*/ 48835 w 42"/>
              <a:gd name="T13" fmla="*/ 2924 h 38"/>
              <a:gd name="T14" fmla="*/ 45962 w 42"/>
              <a:gd name="T15" fmla="*/ 0 h 38"/>
              <a:gd name="T16" fmla="*/ 45962 w 42"/>
              <a:gd name="T17" fmla="*/ 2924 h 38"/>
              <a:gd name="T18" fmla="*/ 43089 w 42"/>
              <a:gd name="T19" fmla="*/ 2924 h 38"/>
              <a:gd name="T20" fmla="*/ 40217 w 42"/>
              <a:gd name="T21" fmla="*/ 0 h 38"/>
              <a:gd name="T22" fmla="*/ 37344 w 42"/>
              <a:gd name="T23" fmla="*/ 2924 h 38"/>
              <a:gd name="T24" fmla="*/ 34471 w 42"/>
              <a:gd name="T25" fmla="*/ 5849 h 38"/>
              <a:gd name="T26" fmla="*/ 31599 w 42"/>
              <a:gd name="T27" fmla="*/ 2924 h 38"/>
              <a:gd name="T28" fmla="*/ 28726 w 42"/>
              <a:gd name="T29" fmla="*/ 0 h 38"/>
              <a:gd name="T30" fmla="*/ 25854 w 42"/>
              <a:gd name="T31" fmla="*/ 0 h 38"/>
              <a:gd name="T32" fmla="*/ 22981 w 42"/>
              <a:gd name="T33" fmla="*/ 2924 h 38"/>
              <a:gd name="T34" fmla="*/ 20108 w 42"/>
              <a:gd name="T35" fmla="*/ 5849 h 38"/>
              <a:gd name="T36" fmla="*/ 17236 w 42"/>
              <a:gd name="T37" fmla="*/ 8773 h 38"/>
              <a:gd name="T38" fmla="*/ 14363 w 42"/>
              <a:gd name="T39" fmla="*/ 8773 h 38"/>
              <a:gd name="T40" fmla="*/ 11490 w 42"/>
              <a:gd name="T41" fmla="*/ 8773 h 38"/>
              <a:gd name="T42" fmla="*/ 8618 w 42"/>
              <a:gd name="T43" fmla="*/ 11697 h 38"/>
              <a:gd name="T44" fmla="*/ 8618 w 42"/>
              <a:gd name="T45" fmla="*/ 14622 h 38"/>
              <a:gd name="T46" fmla="*/ 5745 w 42"/>
              <a:gd name="T47" fmla="*/ 17546 h 38"/>
              <a:gd name="T48" fmla="*/ 5745 w 42"/>
              <a:gd name="T49" fmla="*/ 20470 h 38"/>
              <a:gd name="T50" fmla="*/ 2873 w 42"/>
              <a:gd name="T51" fmla="*/ 23395 h 38"/>
              <a:gd name="T52" fmla="*/ 0 w 42"/>
              <a:gd name="T53" fmla="*/ 26319 h 38"/>
              <a:gd name="T54" fmla="*/ 0 w 42"/>
              <a:gd name="T55" fmla="*/ 32167 h 38"/>
              <a:gd name="T56" fmla="*/ 2873 w 42"/>
              <a:gd name="T57" fmla="*/ 35092 h 38"/>
              <a:gd name="T58" fmla="*/ 5745 w 42"/>
              <a:gd name="T59" fmla="*/ 38016 h 38"/>
              <a:gd name="T60" fmla="*/ 8618 w 42"/>
              <a:gd name="T61" fmla="*/ 38016 h 38"/>
              <a:gd name="T62" fmla="*/ 11490 w 42"/>
              <a:gd name="T63" fmla="*/ 40940 h 38"/>
              <a:gd name="T64" fmla="*/ 14363 w 42"/>
              <a:gd name="T65" fmla="*/ 40940 h 38"/>
              <a:gd name="T66" fmla="*/ 17236 w 42"/>
              <a:gd name="T67" fmla="*/ 43865 h 38"/>
              <a:gd name="T68" fmla="*/ 20108 w 42"/>
              <a:gd name="T69" fmla="*/ 43865 h 38"/>
              <a:gd name="T70" fmla="*/ 20108 w 42"/>
              <a:gd name="T71" fmla="*/ 46789 h 38"/>
              <a:gd name="T72" fmla="*/ 22981 w 42"/>
              <a:gd name="T73" fmla="*/ 49713 h 38"/>
              <a:gd name="T74" fmla="*/ 25854 w 42"/>
              <a:gd name="T75" fmla="*/ 49713 h 38"/>
              <a:gd name="T76" fmla="*/ 25854 w 42"/>
              <a:gd name="T77" fmla="*/ 49713 h 38"/>
              <a:gd name="T78" fmla="*/ 28726 w 42"/>
              <a:gd name="T79" fmla="*/ 49713 h 38"/>
              <a:gd name="T80" fmla="*/ 31599 w 42"/>
              <a:gd name="T81" fmla="*/ 52638 h 38"/>
              <a:gd name="T82" fmla="*/ 34471 w 42"/>
              <a:gd name="T83" fmla="*/ 49713 h 38"/>
              <a:gd name="T84" fmla="*/ 37344 w 42"/>
              <a:gd name="T85" fmla="*/ 52638 h 38"/>
              <a:gd name="T86" fmla="*/ 40217 w 42"/>
              <a:gd name="T87" fmla="*/ 52638 h 38"/>
              <a:gd name="T88" fmla="*/ 43089 w 42"/>
              <a:gd name="T89" fmla="*/ 52638 h 38"/>
              <a:gd name="T90" fmla="*/ 45962 w 42"/>
              <a:gd name="T91" fmla="*/ 52638 h 38"/>
              <a:gd name="T92" fmla="*/ 45962 w 42"/>
              <a:gd name="T93" fmla="*/ 49713 h 38"/>
              <a:gd name="T94" fmla="*/ 48835 w 42"/>
              <a:gd name="T95" fmla="*/ 49713 h 38"/>
              <a:gd name="T96" fmla="*/ 48835 w 42"/>
              <a:gd name="T97" fmla="*/ 46789 h 38"/>
              <a:gd name="T98" fmla="*/ 51707 w 42"/>
              <a:gd name="T99" fmla="*/ 43865 h 38"/>
              <a:gd name="T100" fmla="*/ 54580 w 42"/>
              <a:gd name="T101" fmla="*/ 43865 h 38"/>
              <a:gd name="T102" fmla="*/ 51707 w 42"/>
              <a:gd name="T103" fmla="*/ 43865 h 38"/>
              <a:gd name="T104" fmla="*/ 54580 w 42"/>
              <a:gd name="T105" fmla="*/ 40940 h 38"/>
              <a:gd name="T106" fmla="*/ 54580 w 42"/>
              <a:gd name="T107" fmla="*/ 40940 h 38"/>
              <a:gd name="T108" fmla="*/ 57452 w 42"/>
              <a:gd name="T109" fmla="*/ 38016 h 38"/>
              <a:gd name="T110" fmla="*/ 57452 w 42"/>
              <a:gd name="T111" fmla="*/ 35092 h 38"/>
              <a:gd name="T112" fmla="*/ 57452 w 42"/>
              <a:gd name="T113" fmla="*/ 35092 h 38"/>
              <a:gd name="T114" fmla="*/ 54580 w 42"/>
              <a:gd name="T115" fmla="*/ 32167 h 38"/>
              <a:gd name="T116" fmla="*/ 54580 w 42"/>
              <a:gd name="T117" fmla="*/ 29243 h 38"/>
              <a:gd name="T118" fmla="*/ 57452 w 42"/>
              <a:gd name="T119" fmla="*/ 26319 h 38"/>
              <a:gd name="T120" fmla="*/ 57452 w 42"/>
              <a:gd name="T121" fmla="*/ 23395 h 38"/>
              <a:gd name="T122" fmla="*/ 60325 w 42"/>
              <a:gd name="T123" fmla="*/ 20470 h 38"/>
              <a:gd name="T124" fmla="*/ 60325 w 42"/>
              <a:gd name="T125" fmla="*/ 14622 h 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 h="38">
                <a:moveTo>
                  <a:pt x="42" y="10"/>
                </a:moveTo>
                <a:lnTo>
                  <a:pt x="42" y="10"/>
                </a:lnTo>
                <a:lnTo>
                  <a:pt x="42" y="8"/>
                </a:lnTo>
                <a:lnTo>
                  <a:pt x="40" y="8"/>
                </a:lnTo>
                <a:lnTo>
                  <a:pt x="42" y="6"/>
                </a:lnTo>
                <a:lnTo>
                  <a:pt x="40" y="6"/>
                </a:lnTo>
                <a:lnTo>
                  <a:pt x="40" y="4"/>
                </a:lnTo>
                <a:lnTo>
                  <a:pt x="38" y="4"/>
                </a:lnTo>
                <a:lnTo>
                  <a:pt x="38" y="2"/>
                </a:lnTo>
                <a:lnTo>
                  <a:pt x="36" y="2"/>
                </a:lnTo>
                <a:lnTo>
                  <a:pt x="34" y="2"/>
                </a:lnTo>
                <a:lnTo>
                  <a:pt x="34" y="0"/>
                </a:lnTo>
                <a:lnTo>
                  <a:pt x="32" y="0"/>
                </a:lnTo>
                <a:lnTo>
                  <a:pt x="32" y="2"/>
                </a:lnTo>
                <a:lnTo>
                  <a:pt x="30" y="2"/>
                </a:lnTo>
                <a:lnTo>
                  <a:pt x="30" y="0"/>
                </a:lnTo>
                <a:lnTo>
                  <a:pt x="30" y="2"/>
                </a:lnTo>
                <a:lnTo>
                  <a:pt x="28" y="2"/>
                </a:lnTo>
                <a:lnTo>
                  <a:pt x="28" y="0"/>
                </a:lnTo>
                <a:lnTo>
                  <a:pt x="26" y="0"/>
                </a:lnTo>
                <a:lnTo>
                  <a:pt x="26" y="2"/>
                </a:lnTo>
                <a:lnTo>
                  <a:pt x="24" y="4"/>
                </a:lnTo>
                <a:lnTo>
                  <a:pt x="24" y="2"/>
                </a:lnTo>
                <a:lnTo>
                  <a:pt x="22" y="2"/>
                </a:lnTo>
                <a:lnTo>
                  <a:pt x="22" y="0"/>
                </a:lnTo>
                <a:lnTo>
                  <a:pt x="20" y="0"/>
                </a:lnTo>
                <a:lnTo>
                  <a:pt x="18" y="0"/>
                </a:lnTo>
                <a:lnTo>
                  <a:pt x="18" y="2"/>
                </a:lnTo>
                <a:lnTo>
                  <a:pt x="16" y="2"/>
                </a:lnTo>
                <a:lnTo>
                  <a:pt x="16" y="4"/>
                </a:lnTo>
                <a:lnTo>
                  <a:pt x="14" y="4"/>
                </a:lnTo>
                <a:lnTo>
                  <a:pt x="14" y="6"/>
                </a:lnTo>
                <a:lnTo>
                  <a:pt x="12" y="6"/>
                </a:lnTo>
                <a:lnTo>
                  <a:pt x="10" y="6"/>
                </a:lnTo>
                <a:lnTo>
                  <a:pt x="8" y="6"/>
                </a:lnTo>
                <a:lnTo>
                  <a:pt x="8" y="8"/>
                </a:lnTo>
                <a:lnTo>
                  <a:pt x="6" y="8"/>
                </a:lnTo>
                <a:lnTo>
                  <a:pt x="6" y="10"/>
                </a:lnTo>
                <a:lnTo>
                  <a:pt x="6" y="12"/>
                </a:lnTo>
                <a:lnTo>
                  <a:pt x="4" y="12"/>
                </a:lnTo>
                <a:lnTo>
                  <a:pt x="4" y="14"/>
                </a:lnTo>
                <a:lnTo>
                  <a:pt x="2" y="16"/>
                </a:lnTo>
                <a:lnTo>
                  <a:pt x="2" y="18"/>
                </a:lnTo>
                <a:lnTo>
                  <a:pt x="0" y="18"/>
                </a:lnTo>
                <a:lnTo>
                  <a:pt x="0" y="20"/>
                </a:lnTo>
                <a:lnTo>
                  <a:pt x="0" y="22"/>
                </a:lnTo>
                <a:lnTo>
                  <a:pt x="2" y="22"/>
                </a:lnTo>
                <a:lnTo>
                  <a:pt x="2" y="24"/>
                </a:lnTo>
                <a:lnTo>
                  <a:pt x="4" y="26"/>
                </a:lnTo>
                <a:lnTo>
                  <a:pt x="6" y="26"/>
                </a:lnTo>
                <a:lnTo>
                  <a:pt x="6" y="28"/>
                </a:lnTo>
                <a:lnTo>
                  <a:pt x="8" y="28"/>
                </a:lnTo>
                <a:lnTo>
                  <a:pt x="10" y="28"/>
                </a:lnTo>
                <a:lnTo>
                  <a:pt x="12" y="28"/>
                </a:lnTo>
                <a:lnTo>
                  <a:pt x="12" y="30"/>
                </a:lnTo>
                <a:lnTo>
                  <a:pt x="14" y="30"/>
                </a:lnTo>
                <a:lnTo>
                  <a:pt x="14" y="32"/>
                </a:lnTo>
                <a:lnTo>
                  <a:pt x="14" y="34"/>
                </a:lnTo>
                <a:lnTo>
                  <a:pt x="16" y="34"/>
                </a:lnTo>
                <a:lnTo>
                  <a:pt x="18" y="34"/>
                </a:lnTo>
                <a:lnTo>
                  <a:pt x="20" y="34"/>
                </a:lnTo>
                <a:lnTo>
                  <a:pt x="22" y="36"/>
                </a:lnTo>
                <a:lnTo>
                  <a:pt x="22" y="34"/>
                </a:lnTo>
                <a:lnTo>
                  <a:pt x="22" y="36"/>
                </a:lnTo>
                <a:lnTo>
                  <a:pt x="24" y="36"/>
                </a:lnTo>
                <a:lnTo>
                  <a:pt x="24" y="34"/>
                </a:lnTo>
                <a:lnTo>
                  <a:pt x="26" y="36"/>
                </a:lnTo>
                <a:lnTo>
                  <a:pt x="28" y="36"/>
                </a:lnTo>
                <a:lnTo>
                  <a:pt x="30" y="36"/>
                </a:lnTo>
                <a:lnTo>
                  <a:pt x="30" y="38"/>
                </a:lnTo>
                <a:lnTo>
                  <a:pt x="30" y="36"/>
                </a:lnTo>
                <a:lnTo>
                  <a:pt x="32" y="36"/>
                </a:lnTo>
                <a:lnTo>
                  <a:pt x="32" y="34"/>
                </a:lnTo>
                <a:lnTo>
                  <a:pt x="34" y="34"/>
                </a:lnTo>
                <a:lnTo>
                  <a:pt x="34" y="32"/>
                </a:lnTo>
                <a:lnTo>
                  <a:pt x="36" y="32"/>
                </a:lnTo>
                <a:lnTo>
                  <a:pt x="36" y="30"/>
                </a:lnTo>
                <a:lnTo>
                  <a:pt x="38" y="30"/>
                </a:lnTo>
                <a:lnTo>
                  <a:pt x="38" y="28"/>
                </a:lnTo>
                <a:lnTo>
                  <a:pt x="38" y="30"/>
                </a:lnTo>
                <a:lnTo>
                  <a:pt x="36" y="30"/>
                </a:lnTo>
                <a:lnTo>
                  <a:pt x="36" y="28"/>
                </a:lnTo>
                <a:lnTo>
                  <a:pt x="38" y="28"/>
                </a:lnTo>
                <a:lnTo>
                  <a:pt x="40" y="28"/>
                </a:lnTo>
                <a:lnTo>
                  <a:pt x="40" y="26"/>
                </a:lnTo>
                <a:lnTo>
                  <a:pt x="40" y="24"/>
                </a:lnTo>
                <a:lnTo>
                  <a:pt x="38" y="24"/>
                </a:lnTo>
                <a:lnTo>
                  <a:pt x="40" y="24"/>
                </a:lnTo>
                <a:lnTo>
                  <a:pt x="38" y="22"/>
                </a:lnTo>
                <a:lnTo>
                  <a:pt x="38" y="20"/>
                </a:lnTo>
                <a:lnTo>
                  <a:pt x="40" y="20"/>
                </a:lnTo>
                <a:lnTo>
                  <a:pt x="38" y="20"/>
                </a:lnTo>
                <a:lnTo>
                  <a:pt x="38" y="18"/>
                </a:lnTo>
                <a:lnTo>
                  <a:pt x="40" y="18"/>
                </a:lnTo>
                <a:lnTo>
                  <a:pt x="40" y="16"/>
                </a:lnTo>
                <a:lnTo>
                  <a:pt x="42" y="16"/>
                </a:lnTo>
                <a:lnTo>
                  <a:pt x="42" y="14"/>
                </a:lnTo>
                <a:lnTo>
                  <a:pt x="42" y="12"/>
                </a:lnTo>
                <a:lnTo>
                  <a:pt x="42" y="10"/>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8" name="Freeform 726"/>
          <p:cNvSpPr>
            <a:spLocks/>
          </p:cNvSpPr>
          <p:nvPr/>
        </p:nvSpPr>
        <p:spPr bwMode="auto">
          <a:xfrm>
            <a:off x="2641787" y="5571290"/>
            <a:ext cx="25523" cy="31904"/>
          </a:xfrm>
          <a:custGeom>
            <a:avLst/>
            <a:gdLst>
              <a:gd name="T0" fmla="*/ 22578 w 18"/>
              <a:gd name="T1" fmla="*/ 0 h 22"/>
              <a:gd name="T2" fmla="*/ 22578 w 18"/>
              <a:gd name="T3" fmla="*/ 0 h 22"/>
              <a:gd name="T4" fmla="*/ 19756 w 18"/>
              <a:gd name="T5" fmla="*/ 0 h 22"/>
              <a:gd name="T6" fmla="*/ 19756 w 18"/>
              <a:gd name="T7" fmla="*/ 0 h 22"/>
              <a:gd name="T8" fmla="*/ 19756 w 18"/>
              <a:gd name="T9" fmla="*/ 0 h 22"/>
              <a:gd name="T10" fmla="*/ 16933 w 18"/>
              <a:gd name="T11" fmla="*/ 0 h 22"/>
              <a:gd name="T12" fmla="*/ 16933 w 18"/>
              <a:gd name="T13" fmla="*/ 2886 h 22"/>
              <a:gd name="T14" fmla="*/ 16933 w 18"/>
              <a:gd name="T15" fmla="*/ 2886 h 22"/>
              <a:gd name="T16" fmla="*/ 16933 w 18"/>
              <a:gd name="T17" fmla="*/ 5773 h 22"/>
              <a:gd name="T18" fmla="*/ 14111 w 18"/>
              <a:gd name="T19" fmla="*/ 5773 h 22"/>
              <a:gd name="T20" fmla="*/ 11289 w 18"/>
              <a:gd name="T21" fmla="*/ 8659 h 22"/>
              <a:gd name="T22" fmla="*/ 11289 w 18"/>
              <a:gd name="T23" fmla="*/ 8659 h 22"/>
              <a:gd name="T24" fmla="*/ 11289 w 18"/>
              <a:gd name="T25" fmla="*/ 8659 h 22"/>
              <a:gd name="T26" fmla="*/ 8467 w 18"/>
              <a:gd name="T27" fmla="*/ 8659 h 22"/>
              <a:gd name="T28" fmla="*/ 8467 w 18"/>
              <a:gd name="T29" fmla="*/ 8659 h 22"/>
              <a:gd name="T30" fmla="*/ 5644 w 18"/>
              <a:gd name="T31" fmla="*/ 11545 h 22"/>
              <a:gd name="T32" fmla="*/ 5644 w 18"/>
              <a:gd name="T33" fmla="*/ 14432 h 22"/>
              <a:gd name="T34" fmla="*/ 5644 w 18"/>
              <a:gd name="T35" fmla="*/ 14432 h 22"/>
              <a:gd name="T36" fmla="*/ 2822 w 18"/>
              <a:gd name="T37" fmla="*/ 17318 h 22"/>
              <a:gd name="T38" fmla="*/ 2822 w 18"/>
              <a:gd name="T39" fmla="*/ 17318 h 22"/>
              <a:gd name="T40" fmla="*/ 2822 w 18"/>
              <a:gd name="T41" fmla="*/ 20205 h 22"/>
              <a:gd name="T42" fmla="*/ 2822 w 18"/>
              <a:gd name="T43" fmla="*/ 20205 h 22"/>
              <a:gd name="T44" fmla="*/ 0 w 18"/>
              <a:gd name="T45" fmla="*/ 23091 h 22"/>
              <a:gd name="T46" fmla="*/ 0 w 18"/>
              <a:gd name="T47" fmla="*/ 23091 h 22"/>
              <a:gd name="T48" fmla="*/ 0 w 18"/>
              <a:gd name="T49" fmla="*/ 25977 h 22"/>
              <a:gd name="T50" fmla="*/ 2822 w 18"/>
              <a:gd name="T51" fmla="*/ 25977 h 22"/>
              <a:gd name="T52" fmla="*/ 2822 w 18"/>
              <a:gd name="T53" fmla="*/ 28864 h 22"/>
              <a:gd name="T54" fmla="*/ 2822 w 18"/>
              <a:gd name="T55" fmla="*/ 28864 h 22"/>
              <a:gd name="T56" fmla="*/ 2822 w 18"/>
              <a:gd name="T57" fmla="*/ 31750 h 22"/>
              <a:gd name="T58" fmla="*/ 5644 w 18"/>
              <a:gd name="T59" fmla="*/ 31750 h 22"/>
              <a:gd name="T60" fmla="*/ 5644 w 18"/>
              <a:gd name="T61" fmla="*/ 31750 h 22"/>
              <a:gd name="T62" fmla="*/ 5644 w 18"/>
              <a:gd name="T63" fmla="*/ 31750 h 22"/>
              <a:gd name="T64" fmla="*/ 8467 w 18"/>
              <a:gd name="T65" fmla="*/ 28864 h 22"/>
              <a:gd name="T66" fmla="*/ 8467 w 18"/>
              <a:gd name="T67" fmla="*/ 28864 h 22"/>
              <a:gd name="T68" fmla="*/ 8467 w 18"/>
              <a:gd name="T69" fmla="*/ 25977 h 22"/>
              <a:gd name="T70" fmla="*/ 8467 w 18"/>
              <a:gd name="T71" fmla="*/ 23091 h 22"/>
              <a:gd name="T72" fmla="*/ 11289 w 18"/>
              <a:gd name="T73" fmla="*/ 23091 h 22"/>
              <a:gd name="T74" fmla="*/ 11289 w 18"/>
              <a:gd name="T75" fmla="*/ 20205 h 22"/>
              <a:gd name="T76" fmla="*/ 11289 w 18"/>
              <a:gd name="T77" fmla="*/ 20205 h 22"/>
              <a:gd name="T78" fmla="*/ 14111 w 18"/>
              <a:gd name="T79" fmla="*/ 17318 h 22"/>
              <a:gd name="T80" fmla="*/ 14111 w 18"/>
              <a:gd name="T81" fmla="*/ 17318 h 22"/>
              <a:gd name="T82" fmla="*/ 16933 w 18"/>
              <a:gd name="T83" fmla="*/ 17318 h 22"/>
              <a:gd name="T84" fmla="*/ 16933 w 18"/>
              <a:gd name="T85" fmla="*/ 17318 h 22"/>
              <a:gd name="T86" fmla="*/ 19756 w 18"/>
              <a:gd name="T87" fmla="*/ 17318 h 22"/>
              <a:gd name="T88" fmla="*/ 19756 w 18"/>
              <a:gd name="T89" fmla="*/ 14432 h 22"/>
              <a:gd name="T90" fmla="*/ 19756 w 18"/>
              <a:gd name="T91" fmla="*/ 14432 h 22"/>
              <a:gd name="T92" fmla="*/ 22578 w 18"/>
              <a:gd name="T93" fmla="*/ 14432 h 22"/>
              <a:gd name="T94" fmla="*/ 19756 w 18"/>
              <a:gd name="T95" fmla="*/ 11545 h 22"/>
              <a:gd name="T96" fmla="*/ 19756 w 18"/>
              <a:gd name="T97" fmla="*/ 11545 h 22"/>
              <a:gd name="T98" fmla="*/ 19756 w 18"/>
              <a:gd name="T99" fmla="*/ 8659 h 22"/>
              <a:gd name="T100" fmla="*/ 19756 w 18"/>
              <a:gd name="T101" fmla="*/ 5773 h 22"/>
              <a:gd name="T102" fmla="*/ 19756 w 18"/>
              <a:gd name="T103" fmla="*/ 5773 h 22"/>
              <a:gd name="T104" fmla="*/ 22578 w 18"/>
              <a:gd name="T105" fmla="*/ 5773 h 22"/>
              <a:gd name="T106" fmla="*/ 22578 w 18"/>
              <a:gd name="T107" fmla="*/ 2886 h 22"/>
              <a:gd name="T108" fmla="*/ 25400 w 18"/>
              <a:gd name="T109" fmla="*/ 2886 h 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 h="22">
                <a:moveTo>
                  <a:pt x="16" y="0"/>
                </a:moveTo>
                <a:lnTo>
                  <a:pt x="16" y="0"/>
                </a:lnTo>
                <a:lnTo>
                  <a:pt x="14" y="0"/>
                </a:lnTo>
                <a:lnTo>
                  <a:pt x="12" y="0"/>
                </a:lnTo>
                <a:lnTo>
                  <a:pt x="12" y="2"/>
                </a:lnTo>
                <a:lnTo>
                  <a:pt x="12" y="4"/>
                </a:lnTo>
                <a:lnTo>
                  <a:pt x="10" y="4"/>
                </a:lnTo>
                <a:lnTo>
                  <a:pt x="10" y="6"/>
                </a:lnTo>
                <a:lnTo>
                  <a:pt x="8" y="6"/>
                </a:lnTo>
                <a:lnTo>
                  <a:pt x="6" y="6"/>
                </a:lnTo>
                <a:lnTo>
                  <a:pt x="6" y="8"/>
                </a:lnTo>
                <a:lnTo>
                  <a:pt x="4" y="8"/>
                </a:lnTo>
                <a:lnTo>
                  <a:pt x="4" y="10"/>
                </a:lnTo>
                <a:lnTo>
                  <a:pt x="2" y="10"/>
                </a:lnTo>
                <a:lnTo>
                  <a:pt x="2" y="12"/>
                </a:lnTo>
                <a:lnTo>
                  <a:pt x="2" y="14"/>
                </a:lnTo>
                <a:lnTo>
                  <a:pt x="0" y="16"/>
                </a:lnTo>
                <a:lnTo>
                  <a:pt x="0" y="18"/>
                </a:lnTo>
                <a:lnTo>
                  <a:pt x="2" y="18"/>
                </a:lnTo>
                <a:lnTo>
                  <a:pt x="2" y="20"/>
                </a:lnTo>
                <a:lnTo>
                  <a:pt x="2" y="22"/>
                </a:lnTo>
                <a:lnTo>
                  <a:pt x="4" y="22"/>
                </a:lnTo>
                <a:lnTo>
                  <a:pt x="6" y="22"/>
                </a:lnTo>
                <a:lnTo>
                  <a:pt x="4" y="22"/>
                </a:lnTo>
                <a:lnTo>
                  <a:pt x="4" y="20"/>
                </a:lnTo>
                <a:lnTo>
                  <a:pt x="6" y="20"/>
                </a:lnTo>
                <a:lnTo>
                  <a:pt x="6" y="18"/>
                </a:lnTo>
                <a:lnTo>
                  <a:pt x="6" y="16"/>
                </a:lnTo>
                <a:lnTo>
                  <a:pt x="8" y="16"/>
                </a:lnTo>
                <a:lnTo>
                  <a:pt x="8" y="14"/>
                </a:lnTo>
                <a:lnTo>
                  <a:pt x="8" y="12"/>
                </a:lnTo>
                <a:lnTo>
                  <a:pt x="10" y="12"/>
                </a:lnTo>
                <a:lnTo>
                  <a:pt x="12" y="12"/>
                </a:lnTo>
                <a:lnTo>
                  <a:pt x="14" y="12"/>
                </a:lnTo>
                <a:lnTo>
                  <a:pt x="14" y="10"/>
                </a:lnTo>
                <a:lnTo>
                  <a:pt x="16" y="10"/>
                </a:lnTo>
                <a:lnTo>
                  <a:pt x="16" y="8"/>
                </a:lnTo>
                <a:lnTo>
                  <a:pt x="14" y="8"/>
                </a:lnTo>
                <a:lnTo>
                  <a:pt x="14" y="6"/>
                </a:lnTo>
                <a:lnTo>
                  <a:pt x="14" y="4"/>
                </a:lnTo>
                <a:lnTo>
                  <a:pt x="16" y="4"/>
                </a:lnTo>
                <a:lnTo>
                  <a:pt x="16" y="2"/>
                </a:lnTo>
                <a:lnTo>
                  <a:pt x="18" y="2"/>
                </a:lnTo>
                <a:lnTo>
                  <a:pt x="16" y="2"/>
                </a:lnTo>
                <a:lnTo>
                  <a:pt x="16" y="0"/>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369" name="Freeform 727"/>
          <p:cNvSpPr>
            <a:spLocks/>
          </p:cNvSpPr>
          <p:nvPr/>
        </p:nvSpPr>
        <p:spPr bwMode="auto">
          <a:xfrm>
            <a:off x="2662524" y="5564909"/>
            <a:ext cx="0" cy="3190"/>
          </a:xfrm>
          <a:custGeom>
            <a:avLst/>
            <a:gdLst>
              <a:gd name="T0" fmla="*/ 3175 h 2"/>
              <a:gd name="T1" fmla="*/ 3175 h 2"/>
              <a:gd name="T2" fmla="*/ 3175 h 2"/>
              <a:gd name="T3" fmla="*/ 0 h 2"/>
              <a:gd name="T4" fmla="*/ 0 h 2"/>
              <a:gd name="T5" fmla="*/ 0 h 2"/>
              <a:gd name="T6" fmla="*/ 0 h 2"/>
              <a:gd name="T7" fmla="*/ 0 h 2"/>
              <a:gd name="T8" fmla="*/ 0 h 2"/>
              <a:gd name="T9" fmla="*/ 3175 h 2"/>
              <a:gd name="T10" fmla="*/ 3175 h 2"/>
              <a:gd name="T11" fmla="*/ 3175 h 2"/>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2">
                <a:pos x="0" y="T0"/>
              </a:cxn>
              <a:cxn ang="T13">
                <a:pos x="0" y="T1"/>
              </a:cxn>
              <a:cxn ang="T14">
                <a:pos x="0" y="T2"/>
              </a:cxn>
              <a:cxn ang="T15">
                <a:pos x="0" y="T3"/>
              </a:cxn>
              <a:cxn ang="T16">
                <a:pos x="0" y="T4"/>
              </a:cxn>
              <a:cxn ang="T17">
                <a:pos x="0" y="T5"/>
              </a:cxn>
              <a:cxn ang="T18">
                <a:pos x="0" y="T6"/>
              </a:cxn>
              <a:cxn ang="T19">
                <a:pos x="0" y="T7"/>
              </a:cxn>
              <a:cxn ang="T20">
                <a:pos x="0" y="T8"/>
              </a:cxn>
              <a:cxn ang="T21">
                <a:pos x="0" y="T9"/>
              </a:cxn>
              <a:cxn ang="T22">
                <a:pos x="0" y="T10"/>
              </a:cxn>
              <a:cxn ang="T23">
                <a:pos x="0" y="T11"/>
              </a:cxn>
            </a:cxnLst>
            <a:rect l="0" t="0" r="r" b="b"/>
            <a:pathLst>
              <a:path h="2">
                <a:moveTo>
                  <a:pt x="0" y="2"/>
                </a:moveTo>
                <a:lnTo>
                  <a:pt x="0" y="2"/>
                </a:lnTo>
                <a:lnTo>
                  <a:pt x="0" y="0"/>
                </a:lnTo>
                <a:lnTo>
                  <a:pt x="0" y="2"/>
                </a:lnTo>
                <a:close/>
              </a:path>
            </a:pathLst>
          </a:custGeom>
          <a:solidFill>
            <a:schemeClr val="accent3"/>
          </a:solidFill>
          <a:ln w="12700">
            <a:solidFill>
              <a:schemeClr val="accent3"/>
            </a:solidFill>
            <a:prstDash val="solid"/>
            <a:round/>
            <a:headEnd/>
            <a:tailEnd/>
          </a:ln>
        </p:spPr>
        <p:txBody>
          <a:bodyPr/>
          <a:lstStyle/>
          <a:p>
            <a:endParaRPr lang="en-US" sz="1600" dirty="0">
              <a:solidFill>
                <a:prstClr val="black"/>
              </a:solidFill>
            </a:endParaRPr>
          </a:p>
        </p:txBody>
      </p:sp>
      <p:sp>
        <p:nvSpPr>
          <p:cNvPr id="2" name="Title 1"/>
          <p:cNvSpPr>
            <a:spLocks noGrp="1"/>
          </p:cNvSpPr>
          <p:nvPr>
            <p:ph type="title"/>
          </p:nvPr>
        </p:nvSpPr>
        <p:spPr/>
        <p:txBody>
          <a:bodyPr/>
          <a:lstStyle/>
          <a:p>
            <a:r>
              <a:rPr lang="en-US" dirty="0" smtClean="0"/>
              <a:t>Status of Health Insurance Exchanges</a:t>
            </a:r>
            <a:br>
              <a:rPr lang="en-US" dirty="0" smtClean="0"/>
            </a:br>
            <a:endParaRPr lang="en-US" sz="2200" b="0" i="1" dirty="0"/>
          </a:p>
        </p:txBody>
      </p:sp>
      <p:sp>
        <p:nvSpPr>
          <p:cNvPr id="5" name="TextBox 4"/>
          <p:cNvSpPr txBox="1"/>
          <p:nvPr/>
        </p:nvSpPr>
        <p:spPr>
          <a:xfrm>
            <a:off x="6243557" y="4010716"/>
            <a:ext cx="2886075" cy="1988237"/>
          </a:xfrm>
          <a:prstGeom prst="rect">
            <a:avLst/>
          </a:prstGeom>
          <a:noFill/>
        </p:spPr>
        <p:txBody>
          <a:bodyPr wrap="square" rtlCol="0">
            <a:spAutoFit/>
          </a:bodyPr>
          <a:lstStyle/>
          <a:p>
            <a:pPr marL="171450" indent="-171450">
              <a:buClr>
                <a:srgbClr val="429C35"/>
              </a:buClr>
              <a:buFont typeface="Wingdings" pitchFamily="34" charset="2"/>
              <a:buChar char="n"/>
            </a:pPr>
            <a:r>
              <a:rPr lang="en-US" sz="1400" dirty="0">
                <a:solidFill>
                  <a:prstClr val="black"/>
                </a:solidFill>
                <a:latin typeface="Arial Narrow" pitchFamily="34" charset="0"/>
              </a:rPr>
              <a:t>Declared State-based </a:t>
            </a:r>
            <a:r>
              <a:rPr lang="en-US" sz="1400" dirty="0" smtClean="0">
                <a:solidFill>
                  <a:prstClr val="black"/>
                </a:solidFill>
                <a:latin typeface="Arial Narrow" pitchFamily="34" charset="0"/>
              </a:rPr>
              <a:t>Exchange—17</a:t>
            </a:r>
          </a:p>
          <a:p>
            <a:pPr marL="171450" indent="-171450">
              <a:buClr>
                <a:srgbClr val="EEAF30"/>
              </a:buClr>
              <a:buFont typeface="Wingdings" pitchFamily="34" charset="2"/>
              <a:buChar char="n"/>
            </a:pPr>
            <a:r>
              <a:rPr lang="en-US" sz="1400" dirty="0" smtClean="0">
                <a:solidFill>
                  <a:prstClr val="black"/>
                </a:solidFill>
                <a:latin typeface="Arial Narrow" pitchFamily="34" charset="0"/>
              </a:rPr>
              <a:t>Planning for Partnership Exchange—7</a:t>
            </a:r>
          </a:p>
          <a:p>
            <a:pPr marL="171450" indent="-171450">
              <a:buClr>
                <a:srgbClr val="C4262E"/>
              </a:buClr>
              <a:buFont typeface="Wingdings" pitchFamily="34" charset="2"/>
              <a:buChar char="n"/>
            </a:pPr>
            <a:r>
              <a:rPr lang="en-US" sz="1400" dirty="0" smtClean="0">
                <a:solidFill>
                  <a:prstClr val="black"/>
                </a:solidFill>
                <a:latin typeface="Arial Narrow" pitchFamily="34" charset="0"/>
              </a:rPr>
              <a:t>Default </a:t>
            </a:r>
            <a:r>
              <a:rPr lang="en-US" sz="1400" dirty="0">
                <a:solidFill>
                  <a:prstClr val="black"/>
                </a:solidFill>
                <a:latin typeface="Arial Narrow" pitchFamily="34" charset="0"/>
              </a:rPr>
              <a:t>to </a:t>
            </a:r>
            <a:r>
              <a:rPr lang="en-US" sz="1400" dirty="0" smtClean="0">
                <a:solidFill>
                  <a:prstClr val="black"/>
                </a:solidFill>
                <a:latin typeface="Arial Narrow" pitchFamily="34" charset="0"/>
              </a:rPr>
              <a:t>Federally Facilitated Exchange—27</a:t>
            </a:r>
          </a:p>
          <a:p>
            <a:pPr marL="171450" indent="-171450">
              <a:buClr>
                <a:srgbClr val="C4262E"/>
              </a:buClr>
              <a:buFont typeface="Wingdings" pitchFamily="34" charset="2"/>
              <a:buChar char="n"/>
            </a:pPr>
            <a:endParaRPr lang="en-US" sz="1400" dirty="0">
              <a:solidFill>
                <a:prstClr val="black"/>
              </a:solidFill>
              <a:latin typeface="Arial Narrow" pitchFamily="34" charset="0"/>
            </a:endParaRPr>
          </a:p>
          <a:p>
            <a:pPr marL="171450" indent="-171450">
              <a:buClr>
                <a:srgbClr val="C4262E"/>
              </a:buClr>
              <a:buFont typeface="Wingdings" pitchFamily="34" charset="2"/>
              <a:buChar char="n"/>
            </a:pPr>
            <a:endParaRPr lang="en-US" sz="1400" dirty="0" smtClean="0">
              <a:solidFill>
                <a:prstClr val="black"/>
              </a:solidFill>
              <a:latin typeface="Arial Narrow" pitchFamily="34" charset="0"/>
            </a:endParaRPr>
          </a:p>
          <a:p>
            <a:pPr>
              <a:buClr>
                <a:srgbClr val="C4262E"/>
              </a:buClr>
            </a:pPr>
            <a:endParaRPr lang="en-US" sz="1400" dirty="0">
              <a:solidFill>
                <a:prstClr val="black"/>
              </a:solidFill>
              <a:latin typeface="Arial Narrow" pitchFamily="34" charset="0"/>
            </a:endParaRPr>
          </a:p>
        </p:txBody>
      </p:sp>
      <p:sp>
        <p:nvSpPr>
          <p:cNvPr id="7" name="TextBox 6"/>
          <p:cNvSpPr txBox="1"/>
          <p:nvPr/>
        </p:nvSpPr>
        <p:spPr>
          <a:xfrm>
            <a:off x="304800" y="6544068"/>
            <a:ext cx="4804574" cy="313932"/>
          </a:xfrm>
          <a:prstGeom prst="rect">
            <a:avLst/>
          </a:prstGeom>
          <a:noFill/>
        </p:spPr>
        <p:txBody>
          <a:bodyPr wrap="square" rtlCol="0">
            <a:spAutoFit/>
          </a:bodyPr>
          <a:lstStyle/>
          <a:p>
            <a:r>
              <a:rPr lang="en-US" sz="1600" dirty="0" smtClean="0">
                <a:solidFill>
                  <a:prstClr val="black"/>
                </a:solidFill>
                <a:latin typeface="Arial Narrow" pitchFamily="34" charset="0"/>
              </a:rPr>
              <a:t>Data Source: Kaiser Family statehealthfacts.org</a:t>
            </a:r>
            <a:endParaRPr lang="en-US" sz="1600" dirty="0">
              <a:solidFill>
                <a:prstClr val="black"/>
              </a:solidFill>
              <a:latin typeface="Arial Narrow" pitchFamily="34" charset="0"/>
            </a:endParaRPr>
          </a:p>
        </p:txBody>
      </p:sp>
      <p:sp>
        <p:nvSpPr>
          <p:cNvPr id="725" name="TextBox 724"/>
          <p:cNvSpPr txBox="1"/>
          <p:nvPr/>
        </p:nvSpPr>
        <p:spPr>
          <a:xfrm>
            <a:off x="5131244" y="5486400"/>
            <a:ext cx="3403156" cy="535531"/>
          </a:xfrm>
          <a:prstGeom prst="rect">
            <a:avLst/>
          </a:prstGeom>
          <a:noFill/>
        </p:spPr>
        <p:txBody>
          <a:bodyPr wrap="square" rtlCol="0">
            <a:spAutoFit/>
          </a:bodyPr>
          <a:lstStyle/>
          <a:p>
            <a:r>
              <a:rPr lang="en-US" sz="1600" i="1" dirty="0" smtClean="0">
                <a:solidFill>
                  <a:prstClr val="black"/>
                </a:solidFill>
              </a:rPr>
              <a:t>First open enrollment begins October </a:t>
            </a:r>
            <a:r>
              <a:rPr lang="en-US" sz="1600" i="1" dirty="0">
                <a:solidFill>
                  <a:prstClr val="black"/>
                </a:solidFill>
              </a:rPr>
              <a:t>1</a:t>
            </a:r>
            <a:r>
              <a:rPr lang="en-US" sz="1600" i="1" dirty="0" smtClean="0">
                <a:solidFill>
                  <a:prstClr val="black"/>
                </a:solidFill>
              </a:rPr>
              <a:t>, 2013 – March 31, 2014</a:t>
            </a:r>
            <a:endParaRPr lang="en-US" sz="1600" i="1" dirty="0">
              <a:solidFill>
                <a:prstClr val="black"/>
              </a:solidFill>
            </a:endParaRPr>
          </a:p>
        </p:txBody>
      </p:sp>
    </p:spTree>
    <p:extLst>
      <p:ext uri="{BB962C8B-B14F-4D97-AF65-F5344CB8AC3E}">
        <p14:creationId xmlns:p14="http://schemas.microsoft.com/office/powerpoint/2010/main" val="3487556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smtClean="0"/>
              <a:t>Individual vs. Small Business Exchanges </a:t>
            </a:r>
            <a:endParaRPr lang="en-US" sz="1600" dirty="0" smtClean="0">
              <a:solidFill>
                <a:srgbClr val="C00000"/>
              </a:solidFill>
            </a:endParaRPr>
          </a:p>
        </p:txBody>
      </p:sp>
      <p:sp>
        <p:nvSpPr>
          <p:cNvPr id="21507" name="Rectangle 3"/>
          <p:cNvSpPr>
            <a:spLocks noGrp="1" noChangeArrowheads="1"/>
          </p:cNvSpPr>
          <p:nvPr>
            <p:ph type="body" idx="1"/>
          </p:nvPr>
        </p:nvSpPr>
        <p:spPr/>
        <p:txBody>
          <a:bodyPr/>
          <a:lstStyle/>
          <a:p>
            <a:pPr marL="230188" indent="0">
              <a:buNone/>
            </a:pPr>
            <a:r>
              <a:rPr lang="en-US" sz="2000" dirty="0" smtClean="0"/>
              <a:t>Two separate Exchanges but states can merge into one.</a:t>
            </a:r>
          </a:p>
        </p:txBody>
      </p:sp>
      <p:sp>
        <p:nvSpPr>
          <p:cNvPr id="21508" name="Rectangle 4"/>
          <p:cNvSpPr>
            <a:spLocks noChangeArrowheads="1"/>
          </p:cNvSpPr>
          <p:nvPr/>
        </p:nvSpPr>
        <p:spPr bwMode="gray">
          <a:xfrm>
            <a:off x="457200" y="1676402"/>
            <a:ext cx="3886200" cy="533400"/>
          </a:xfrm>
          <a:prstGeom prst="rect">
            <a:avLst/>
          </a:prstGeom>
          <a:solidFill>
            <a:schemeClr val="accent5"/>
          </a:solidFill>
          <a:ln>
            <a:noFill/>
          </a:ln>
          <a:effectLst/>
          <a:extLst/>
        </p:spPr>
        <p:txBody>
          <a:bodyPr wrap="none" anchor="ctr"/>
          <a:lstStyle/>
          <a:p>
            <a:pPr algn="ctr"/>
            <a:r>
              <a:rPr lang="en-US" sz="1800" b="1" dirty="0" smtClean="0">
                <a:solidFill>
                  <a:prstClr val="white"/>
                </a:solidFill>
              </a:rPr>
              <a:t>Individual Exchange</a:t>
            </a:r>
            <a:endParaRPr lang="en-US" sz="1800" b="1" dirty="0">
              <a:solidFill>
                <a:prstClr val="white"/>
              </a:solidFill>
            </a:endParaRPr>
          </a:p>
        </p:txBody>
      </p:sp>
      <p:sp>
        <p:nvSpPr>
          <p:cNvPr id="21509" name="Rectangle 5"/>
          <p:cNvSpPr>
            <a:spLocks noChangeArrowheads="1"/>
          </p:cNvSpPr>
          <p:nvPr/>
        </p:nvSpPr>
        <p:spPr bwMode="gray">
          <a:xfrm>
            <a:off x="4572000" y="1676403"/>
            <a:ext cx="4114800" cy="533400"/>
          </a:xfrm>
          <a:prstGeom prst="rect">
            <a:avLst/>
          </a:prstGeom>
          <a:solidFill>
            <a:schemeClr val="accent2"/>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800" b="1" dirty="0" smtClean="0">
                <a:solidFill>
                  <a:prstClr val="white"/>
                </a:solidFill>
              </a:rPr>
              <a:t>Small Business (SHOP) Exchange</a:t>
            </a:r>
            <a:endParaRPr lang="en-US" sz="1800" b="1" dirty="0">
              <a:solidFill>
                <a:prstClr val="white"/>
              </a:solidFill>
            </a:endParaRPr>
          </a:p>
        </p:txBody>
      </p:sp>
      <p:sp>
        <p:nvSpPr>
          <p:cNvPr id="21510" name="Rectangle 6"/>
          <p:cNvSpPr>
            <a:spLocks noChangeArrowheads="1"/>
          </p:cNvSpPr>
          <p:nvPr/>
        </p:nvSpPr>
        <p:spPr bwMode="gray">
          <a:xfrm>
            <a:off x="457200" y="2209801"/>
            <a:ext cx="3886200" cy="4190999"/>
          </a:xfrm>
          <a:prstGeom prst="rect">
            <a:avLst/>
          </a:prstGeom>
          <a:solidFill>
            <a:schemeClr val="accent1">
              <a:alpha val="50195"/>
            </a:schemeClr>
          </a:solidFill>
          <a:ln>
            <a:noFill/>
          </a:ln>
          <a:effectLst/>
          <a:extLst/>
        </p:spPr>
        <p:txBody>
          <a:bodyPr tIns="182880" bIns="91440"/>
          <a:lstStyle/>
          <a:p>
            <a:pPr marL="233363" indent="-233363">
              <a:spcBef>
                <a:spcPct val="35000"/>
              </a:spcBef>
              <a:buClr>
                <a:srgbClr val="0098DB"/>
              </a:buClr>
              <a:buFont typeface="Symbol" pitchFamily="18" charset="2"/>
              <a:buChar char="·"/>
            </a:pPr>
            <a:r>
              <a:rPr lang="en-US" sz="1600" dirty="0" smtClean="0">
                <a:solidFill>
                  <a:prstClr val="black"/>
                </a:solidFill>
              </a:rPr>
              <a:t>Open to individuals who are citizens or legal immigrants</a:t>
            </a:r>
          </a:p>
          <a:p>
            <a:pPr marL="233363" indent="-233363">
              <a:spcBef>
                <a:spcPct val="35000"/>
              </a:spcBef>
              <a:buClr>
                <a:srgbClr val="0098DB"/>
              </a:buClr>
              <a:buFont typeface="Symbol" pitchFamily="18" charset="2"/>
              <a:buChar char="·"/>
            </a:pPr>
            <a:r>
              <a:rPr lang="en-US" sz="1600" dirty="0" smtClean="0">
                <a:solidFill>
                  <a:prstClr val="black"/>
                </a:solidFill>
              </a:rPr>
              <a:t>Not open to undocumented individuals</a:t>
            </a:r>
          </a:p>
          <a:p>
            <a:pPr marL="233363" indent="-233363">
              <a:spcBef>
                <a:spcPct val="35000"/>
              </a:spcBef>
              <a:buClr>
                <a:srgbClr val="0098DB"/>
              </a:buClr>
              <a:buFont typeface="Symbol" pitchFamily="18" charset="2"/>
              <a:buChar char="·"/>
            </a:pPr>
            <a:r>
              <a:rPr lang="en-US" sz="1600" dirty="0" smtClean="0">
                <a:solidFill>
                  <a:prstClr val="black"/>
                </a:solidFill>
              </a:rPr>
              <a:t>Buy through home state exchange</a:t>
            </a:r>
          </a:p>
          <a:p>
            <a:pPr marL="233363" indent="-233363">
              <a:spcBef>
                <a:spcPct val="35000"/>
              </a:spcBef>
              <a:buClr>
                <a:srgbClr val="0098DB"/>
              </a:buClr>
              <a:buFont typeface="Symbol" pitchFamily="18" charset="2"/>
              <a:buChar char="·"/>
            </a:pPr>
            <a:r>
              <a:rPr lang="en-US" sz="1800" b="1" dirty="0" smtClean="0">
                <a:solidFill>
                  <a:prstClr val="black"/>
                </a:solidFill>
              </a:rPr>
              <a:t>Federal subsidies are  available to help individuals/families buy coverage</a:t>
            </a:r>
            <a:endParaRPr lang="en-US" sz="1600" dirty="0" smtClean="0">
              <a:solidFill>
                <a:prstClr val="black"/>
              </a:solidFill>
            </a:endParaRPr>
          </a:p>
          <a:p>
            <a:pPr marL="233363" indent="-233363">
              <a:spcBef>
                <a:spcPct val="35000"/>
              </a:spcBef>
              <a:buClr>
                <a:srgbClr val="0098DB"/>
              </a:buClr>
              <a:buFont typeface="Symbol" pitchFamily="18" charset="2"/>
              <a:buChar char="·"/>
            </a:pPr>
            <a:r>
              <a:rPr lang="en-US" sz="1600" dirty="0">
                <a:solidFill>
                  <a:prstClr val="black"/>
                </a:solidFill>
              </a:rPr>
              <a:t>P</a:t>
            </a:r>
            <a:r>
              <a:rPr lang="en-US" sz="1600" dirty="0" smtClean="0">
                <a:solidFill>
                  <a:prstClr val="black"/>
                </a:solidFill>
              </a:rPr>
              <a:t>eople who are eligible for decent, affordable coverage – for example, through a multiemployer plan – do not qualify for these subsidies</a:t>
            </a:r>
            <a:endParaRPr lang="en-US" sz="1600" dirty="0">
              <a:solidFill>
                <a:prstClr val="black"/>
              </a:solidFill>
            </a:endParaRPr>
          </a:p>
        </p:txBody>
      </p:sp>
      <p:sp>
        <p:nvSpPr>
          <p:cNvPr id="21511" name="Rectangle 7"/>
          <p:cNvSpPr>
            <a:spLocks noChangeArrowheads="1"/>
          </p:cNvSpPr>
          <p:nvPr/>
        </p:nvSpPr>
        <p:spPr bwMode="gray">
          <a:xfrm>
            <a:off x="4572000" y="2209802"/>
            <a:ext cx="4114800" cy="4190998"/>
          </a:xfrm>
          <a:prstGeom prst="rect">
            <a:avLst/>
          </a:prstGeom>
          <a:solidFill>
            <a:srgbClr val="C9CAC8">
              <a:alpha val="50195"/>
            </a:srgbClr>
          </a:solidFill>
          <a:ln>
            <a:noFill/>
          </a:ln>
          <a:effectLst/>
          <a:extLst>
            <a:ext uri="{91240B29-F687-4F45-9708-019B960494DF}">
              <a14:hiddenLine xmlns:a14="http://schemas.microsoft.com/office/drawing/2010/main" w="63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82880" bIns="91440"/>
          <a:lstStyle/>
          <a:p>
            <a:pPr marL="233363" indent="-233363">
              <a:spcBef>
                <a:spcPct val="35000"/>
              </a:spcBef>
              <a:buClr>
                <a:srgbClr val="C4262E"/>
              </a:buClr>
              <a:buFont typeface="Symbol" pitchFamily="18" charset="2"/>
              <a:buChar char="·"/>
            </a:pPr>
            <a:r>
              <a:rPr lang="en-US" sz="1600" dirty="0" smtClean="0">
                <a:solidFill>
                  <a:prstClr val="black"/>
                </a:solidFill>
              </a:rPr>
              <a:t>Initially, open only to small businesses</a:t>
            </a:r>
          </a:p>
          <a:p>
            <a:pPr marL="233363" indent="-233363">
              <a:spcBef>
                <a:spcPct val="35000"/>
              </a:spcBef>
              <a:buClr>
                <a:srgbClr val="C4262E"/>
              </a:buClr>
              <a:buFont typeface="Symbol" pitchFamily="18" charset="2"/>
              <a:buChar char="·"/>
            </a:pPr>
            <a:r>
              <a:rPr lang="en-US" sz="1600" dirty="0" smtClean="0">
                <a:solidFill>
                  <a:prstClr val="black"/>
                </a:solidFill>
              </a:rPr>
              <a:t>States may allow large employers to buy beginning in 2017 </a:t>
            </a:r>
          </a:p>
          <a:p>
            <a:pPr marL="233363" indent="-233363">
              <a:spcBef>
                <a:spcPct val="35000"/>
              </a:spcBef>
              <a:buClr>
                <a:srgbClr val="C4262E"/>
              </a:buClr>
              <a:buFont typeface="Symbol" pitchFamily="18" charset="2"/>
              <a:buChar char="·"/>
            </a:pPr>
            <a:r>
              <a:rPr lang="en-US" sz="1600" dirty="0" smtClean="0">
                <a:solidFill>
                  <a:prstClr val="black"/>
                </a:solidFill>
              </a:rPr>
              <a:t>Employer buys through:</a:t>
            </a:r>
          </a:p>
          <a:p>
            <a:pPr marL="401638" lvl="1" indent="-171450">
              <a:spcBef>
                <a:spcPct val="35000"/>
              </a:spcBef>
              <a:buClr>
                <a:srgbClr val="C4262E"/>
              </a:buClr>
              <a:buFont typeface="Arial" pitchFamily="34" charset="0"/>
              <a:buChar char="‒"/>
            </a:pPr>
            <a:r>
              <a:rPr lang="en-US" sz="1600" dirty="0" smtClean="0">
                <a:solidFill>
                  <a:prstClr val="black"/>
                </a:solidFill>
              </a:rPr>
              <a:t>Exchange where employer has principal place of business, or</a:t>
            </a:r>
          </a:p>
          <a:p>
            <a:pPr marL="401638" lvl="1" indent="-171450">
              <a:spcBef>
                <a:spcPct val="35000"/>
              </a:spcBef>
              <a:buClr>
                <a:srgbClr val="C4262E"/>
              </a:buClr>
              <a:buFont typeface="Arial" pitchFamily="34" charset="0"/>
              <a:buChar char="‒"/>
            </a:pPr>
            <a:r>
              <a:rPr lang="en-US" sz="1600" dirty="0" smtClean="0">
                <a:solidFill>
                  <a:prstClr val="black"/>
                </a:solidFill>
              </a:rPr>
              <a:t>Exchanges in the states where employees have their principal worksite</a:t>
            </a:r>
          </a:p>
          <a:p>
            <a:pPr marL="233363" indent="-233363">
              <a:spcBef>
                <a:spcPct val="35000"/>
              </a:spcBef>
              <a:buClr>
                <a:srgbClr val="C4262E"/>
              </a:buClr>
              <a:buFont typeface="Symbol" pitchFamily="18" charset="2"/>
              <a:buChar char="·"/>
            </a:pPr>
            <a:r>
              <a:rPr lang="en-US" sz="1800" b="1" dirty="0">
                <a:solidFill>
                  <a:prstClr val="black"/>
                </a:solidFill>
              </a:rPr>
              <a:t>No federal subsidies to help employees buy coverage</a:t>
            </a:r>
          </a:p>
          <a:p>
            <a:pPr marL="233363" indent="-233363">
              <a:spcBef>
                <a:spcPct val="35000"/>
              </a:spcBef>
              <a:buClr>
                <a:srgbClr val="C4262E"/>
              </a:buClr>
              <a:buFont typeface="Symbol" pitchFamily="18" charset="2"/>
              <a:buChar char="·"/>
            </a:pPr>
            <a:r>
              <a:rPr lang="en-US" sz="1600" dirty="0" smtClean="0">
                <a:solidFill>
                  <a:prstClr val="black"/>
                </a:solidFill>
              </a:rPr>
              <a:t>At this point, it appears that multiemployer plans cannot purchase SHOP coverage on behalf of small contributing employers</a:t>
            </a:r>
            <a:endParaRPr lang="en-US" sz="1600" dirty="0">
              <a:solidFill>
                <a:prstClr val="black"/>
              </a:solidFill>
            </a:endParaRPr>
          </a:p>
          <a:p>
            <a:pPr marL="233363" indent="-233363">
              <a:spcBef>
                <a:spcPct val="35000"/>
              </a:spcBef>
              <a:buClr>
                <a:srgbClr val="C4262E"/>
              </a:buClr>
              <a:buFont typeface="Symbol" pitchFamily="18" charset="2"/>
              <a:buNone/>
            </a:pPr>
            <a:endParaRPr lang="en-US" sz="1600" dirty="0">
              <a:solidFill>
                <a:prstClr val="black"/>
              </a:solidFill>
            </a:endParaRPr>
          </a:p>
          <a:p>
            <a:pPr marL="233363" indent="-233363">
              <a:spcBef>
                <a:spcPct val="35000"/>
              </a:spcBef>
              <a:buClr>
                <a:srgbClr val="C4262E"/>
              </a:buClr>
              <a:buFont typeface="Symbol" pitchFamily="18" charset="2"/>
              <a:buNone/>
            </a:pPr>
            <a:endParaRPr lang="en-US" sz="1600" dirty="0">
              <a:solidFill>
                <a:prstClr val="black"/>
              </a:solidFill>
            </a:endParaRPr>
          </a:p>
        </p:txBody>
      </p:sp>
    </p:spTree>
    <p:extLst>
      <p:ext uri="{BB962C8B-B14F-4D97-AF65-F5344CB8AC3E}">
        <p14:creationId xmlns:p14="http://schemas.microsoft.com/office/powerpoint/2010/main" val="246280674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Multiemployer </a:t>
            </a:r>
            <a:r>
              <a:rPr lang="en-US" dirty="0"/>
              <a:t>Plans </a:t>
            </a:r>
            <a:r>
              <a:rPr lang="en-US" dirty="0" smtClean="0"/>
              <a:t>vs. </a:t>
            </a:r>
            <a:r>
              <a:rPr lang="en-US" dirty="0"/>
              <a:t>SHOP </a:t>
            </a:r>
            <a:r>
              <a:rPr lang="en-US" dirty="0" smtClean="0"/>
              <a:t>Coverage</a:t>
            </a:r>
            <a:endParaRPr lang="en-US" sz="1800" dirty="0">
              <a:solidFill>
                <a:schemeClr val="accent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4668876"/>
              </p:ext>
            </p:extLst>
          </p:nvPr>
        </p:nvGraphicFramePr>
        <p:xfrm>
          <a:off x="381000" y="1837182"/>
          <a:ext cx="8153400" cy="3696462"/>
        </p:xfrm>
        <a:graphic>
          <a:graphicData uri="http://schemas.openxmlformats.org/drawingml/2006/table">
            <a:tbl>
              <a:tblPr firstRow="1" bandRow="1">
                <a:tableStyleId>{5C22544A-7EE6-4342-B048-85BDC9FD1C3A}</a:tableStyleId>
              </a:tblPr>
              <a:tblGrid>
                <a:gridCol w="3581400"/>
                <a:gridCol w="2063097"/>
                <a:gridCol w="2508903"/>
              </a:tblGrid>
              <a:tr h="628650">
                <a:tc>
                  <a:txBody>
                    <a:bodyPr/>
                    <a:lstStyle/>
                    <a:p>
                      <a:pPr algn="ctr">
                        <a:lnSpc>
                          <a:spcPct val="90000"/>
                        </a:lnSpc>
                      </a:pPr>
                      <a:endParaRPr lang="en-US" dirty="0"/>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a:lnSpc>
                          <a:spcPct val="90000"/>
                        </a:lnSpc>
                      </a:pPr>
                      <a:r>
                        <a:rPr lang="en-US" dirty="0" smtClean="0"/>
                        <a:t>Typical Fund</a:t>
                      </a:r>
                      <a:r>
                        <a:rPr lang="en-US" baseline="0" dirty="0" smtClean="0"/>
                        <a:t> Coverage</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rgbClr val="00549F"/>
                    </a:solidFill>
                  </a:tcPr>
                </a:tc>
                <a:tc>
                  <a:txBody>
                    <a:bodyPr/>
                    <a:lstStyle/>
                    <a:p>
                      <a:pPr algn="ctr">
                        <a:lnSpc>
                          <a:spcPct val="90000"/>
                        </a:lnSpc>
                      </a:pPr>
                      <a:r>
                        <a:rPr lang="en-US" dirty="0" smtClean="0"/>
                        <a:t>SHOP Coverage</a:t>
                      </a:r>
                      <a:endParaRPr lang="en-US" dirty="0"/>
                    </a:p>
                  </a:txBody>
                  <a:tcPr anchor="b">
                    <a:lnL w="12700" cap="flat" cmpd="sng" algn="ctr">
                      <a:noFill/>
                      <a:prstDash val="solid"/>
                      <a:round/>
                      <a:headEnd type="none" w="med" len="med"/>
                      <a:tailEnd type="none" w="med" len="med"/>
                    </a:lnL>
                    <a:lnB w="12700" cap="flat" cmpd="sng" algn="ctr">
                      <a:noFill/>
                      <a:prstDash val="solid"/>
                      <a:round/>
                      <a:headEnd type="none" w="med" len="med"/>
                      <a:tailEnd type="none" w="med" len="med"/>
                    </a:lnB>
                    <a:solidFill>
                      <a:srgbClr val="00549F"/>
                    </a:solidFill>
                  </a:tcPr>
                </a:tc>
              </a:tr>
              <a:tr h="480060">
                <a:tc>
                  <a:txBody>
                    <a:bodyPr/>
                    <a:lstStyle/>
                    <a:p>
                      <a:pPr>
                        <a:lnSpc>
                          <a:spcPct val="90000"/>
                        </a:lnSpc>
                      </a:pPr>
                      <a:r>
                        <a:rPr lang="en-US" dirty="0" smtClean="0"/>
                        <a:t>Self-insured and cost-effective</a:t>
                      </a:r>
                      <a:endParaRPr lang="en-US" dirty="0"/>
                    </a:p>
                  </a:txBody>
                  <a:tcPr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lumMod val="60000"/>
                        <a:lumOff val="40000"/>
                      </a:schemeClr>
                    </a:solidFill>
                  </a:tcPr>
                </a:tc>
                <a:tc>
                  <a:txBody>
                    <a:bodyPr/>
                    <a:lstStyle/>
                    <a:p>
                      <a:pPr algn="ctr">
                        <a:lnSpc>
                          <a:spcPct val="90000"/>
                        </a:lnSpc>
                      </a:pPr>
                      <a:r>
                        <a:rPr lang="en-US" sz="2400" dirty="0" smtClean="0">
                          <a:solidFill>
                            <a:schemeClr val="accent3">
                              <a:lumMod val="75000"/>
                            </a:schemeClr>
                          </a:solidFill>
                          <a:sym typeface="Wingdings"/>
                        </a:rPr>
                        <a:t></a:t>
                      </a:r>
                      <a:endParaRPr lang="en-US" sz="2400" dirty="0">
                        <a:solidFill>
                          <a:schemeClr val="accent3">
                            <a:lumMod val="7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lumMod val="60000"/>
                        <a:lumOff val="40000"/>
                      </a:schemeClr>
                    </a:solidFill>
                  </a:tcPr>
                </a:tc>
                <a:tc>
                  <a:txBody>
                    <a:bodyPr/>
                    <a:lstStyle/>
                    <a:p>
                      <a:pPr>
                        <a:lnSpc>
                          <a:spcPct val="90000"/>
                        </a:lnSpc>
                      </a:pPr>
                      <a:r>
                        <a:rPr lang="en-US" dirty="0" smtClean="0"/>
                        <a:t>Must</a:t>
                      </a:r>
                      <a:r>
                        <a:rPr lang="en-US" baseline="0" dirty="0" smtClean="0"/>
                        <a:t> be i</a:t>
                      </a:r>
                      <a:r>
                        <a:rPr lang="en-US" dirty="0" smtClean="0"/>
                        <a:t>nsured</a:t>
                      </a:r>
                      <a:r>
                        <a:rPr lang="en-US" baseline="0" dirty="0" smtClean="0"/>
                        <a:t> $$$</a:t>
                      </a:r>
                      <a:endParaRPr lang="en-US"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accent1">
                        <a:lumMod val="60000"/>
                        <a:lumOff val="40000"/>
                      </a:schemeClr>
                    </a:solidFill>
                  </a:tcPr>
                </a:tc>
              </a:tr>
              <a:tr h="381000">
                <a:tc>
                  <a:txBody>
                    <a:bodyPr/>
                    <a:lstStyle/>
                    <a:p>
                      <a:pPr>
                        <a:lnSpc>
                          <a:spcPct val="90000"/>
                        </a:lnSpc>
                      </a:pPr>
                      <a:r>
                        <a:rPr lang="en-US" dirty="0" smtClean="0"/>
                        <a:t>Benefits</a:t>
                      </a:r>
                      <a:r>
                        <a:rPr lang="en-US" baseline="0" dirty="0" smtClean="0"/>
                        <a:t> tailored to meet needs of workforce </a:t>
                      </a:r>
                      <a:endParaRPr lang="en-US" dirty="0"/>
                    </a:p>
                  </a:txBody>
                  <a:tcPr anchor="ctr">
                    <a:lnR w="12700" cap="flat" cmpd="sng" algn="ctr">
                      <a:noFill/>
                      <a:prstDash val="solid"/>
                      <a:round/>
                      <a:headEnd type="none" w="med" len="med"/>
                      <a:tailEnd type="none" w="med" len="med"/>
                    </a:lnR>
                    <a:solidFill>
                      <a:schemeClr val="accent1">
                        <a:lumMod val="40000"/>
                        <a:lumOff val="60000"/>
                      </a:schemeClr>
                    </a:solidFill>
                  </a:tcPr>
                </a:tc>
                <a:tc>
                  <a:txBody>
                    <a:bodyPr/>
                    <a:lstStyle/>
                    <a:p>
                      <a:pPr algn="ctr">
                        <a:lnSpc>
                          <a:spcPct val="90000"/>
                        </a:lnSpc>
                      </a:pPr>
                      <a:r>
                        <a:rPr lang="en-US" sz="2400" dirty="0" smtClean="0">
                          <a:solidFill>
                            <a:schemeClr val="accent3">
                              <a:lumMod val="75000"/>
                            </a:schemeClr>
                          </a:solidFill>
                          <a:sym typeface="Wingdings"/>
                        </a:rPr>
                        <a:t></a:t>
                      </a:r>
                      <a:endParaRPr lang="en-US" sz="2400" dirty="0">
                        <a:solidFill>
                          <a:schemeClr val="accent3">
                            <a:lumMod val="7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1">
                        <a:lumMod val="40000"/>
                        <a:lumOff val="60000"/>
                      </a:schemeClr>
                    </a:solidFill>
                  </a:tcPr>
                </a:tc>
                <a:tc>
                  <a:txBody>
                    <a:bodyPr/>
                    <a:lstStyle/>
                    <a:p>
                      <a:pPr>
                        <a:lnSpc>
                          <a:spcPct val="90000"/>
                        </a:lnSpc>
                      </a:pPr>
                      <a:r>
                        <a:rPr lang="en-US" dirty="0" smtClean="0"/>
                        <a:t>Off-the</a:t>
                      </a:r>
                      <a:r>
                        <a:rPr lang="en-US" baseline="0" dirty="0" smtClean="0"/>
                        <a:t>-shelf</a:t>
                      </a:r>
                      <a:endParaRPr lang="en-US" dirty="0"/>
                    </a:p>
                  </a:txBody>
                  <a:tcPr>
                    <a:lnL w="12700" cap="flat" cmpd="sng" algn="ctr">
                      <a:noFill/>
                      <a:prstDash val="solid"/>
                      <a:round/>
                      <a:headEnd type="none" w="med" len="med"/>
                      <a:tailEnd type="none" w="med" len="med"/>
                    </a:lnL>
                    <a:solidFill>
                      <a:schemeClr val="accent1">
                        <a:lumMod val="40000"/>
                        <a:lumOff val="60000"/>
                      </a:schemeClr>
                    </a:solidFill>
                  </a:tcPr>
                </a:tc>
              </a:tr>
              <a:tr h="247650">
                <a:tc>
                  <a:txBody>
                    <a:bodyPr/>
                    <a:lstStyle/>
                    <a:p>
                      <a:pPr>
                        <a:lnSpc>
                          <a:spcPct val="90000"/>
                        </a:lnSpc>
                      </a:pPr>
                      <a:r>
                        <a:rPr lang="en-US" dirty="0" smtClean="0"/>
                        <a:t>Broad</a:t>
                      </a:r>
                      <a:r>
                        <a:rPr lang="en-US" baseline="0" dirty="0" smtClean="0"/>
                        <a:t> range of benefits (even non-health)</a:t>
                      </a:r>
                      <a:endParaRPr lang="en-US" dirty="0"/>
                    </a:p>
                  </a:txBody>
                  <a:tcPr anchor="ctr">
                    <a:lnR w="12700" cap="flat" cmpd="sng" algn="ctr">
                      <a:noFill/>
                      <a:prstDash val="solid"/>
                      <a:round/>
                      <a:headEnd type="none" w="med" len="med"/>
                      <a:tailEnd type="none" w="med" len="med"/>
                    </a:lnR>
                    <a:solidFill>
                      <a:schemeClr val="accent1">
                        <a:lumMod val="60000"/>
                        <a:lumOff val="40000"/>
                      </a:schemeClr>
                    </a:solidFill>
                  </a:tcPr>
                </a:tc>
                <a:tc>
                  <a:txBody>
                    <a:bodyPr/>
                    <a:lstStyle/>
                    <a:p>
                      <a:pPr algn="ctr">
                        <a:lnSpc>
                          <a:spcPct val="90000"/>
                        </a:lnSpc>
                      </a:pPr>
                      <a:r>
                        <a:rPr lang="en-US" sz="2400" dirty="0" smtClean="0">
                          <a:solidFill>
                            <a:schemeClr val="accent3">
                              <a:lumMod val="75000"/>
                            </a:schemeClr>
                          </a:solidFill>
                          <a:sym typeface="Wingdings"/>
                        </a:rPr>
                        <a:t></a:t>
                      </a:r>
                      <a:endParaRPr lang="en-US" sz="2400" dirty="0">
                        <a:solidFill>
                          <a:schemeClr val="accent3">
                            <a:lumMod val="7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1">
                        <a:lumMod val="60000"/>
                        <a:lumOff val="40000"/>
                      </a:schemeClr>
                    </a:solidFill>
                  </a:tcPr>
                </a:tc>
                <a:tc>
                  <a:txBody>
                    <a:bodyPr/>
                    <a:lstStyle/>
                    <a:p>
                      <a:pPr>
                        <a:lnSpc>
                          <a:spcPct val="90000"/>
                        </a:lnSpc>
                      </a:pPr>
                      <a:r>
                        <a:rPr lang="en-US" dirty="0" smtClean="0"/>
                        <a:t>Only medical/Rx + </a:t>
                      </a:r>
                    </a:p>
                    <a:p>
                      <a:pPr>
                        <a:lnSpc>
                          <a:spcPct val="90000"/>
                        </a:lnSpc>
                      </a:pPr>
                      <a:r>
                        <a:rPr lang="en-US" dirty="0" smtClean="0"/>
                        <a:t>pediatric</a:t>
                      </a:r>
                      <a:r>
                        <a:rPr lang="en-US" baseline="0" dirty="0" smtClean="0"/>
                        <a:t> dental/vision</a:t>
                      </a:r>
                      <a:endParaRPr lang="en-US" dirty="0"/>
                    </a:p>
                  </a:txBody>
                  <a:tcPr>
                    <a:lnL w="12700" cap="flat" cmpd="sng" algn="ctr">
                      <a:noFill/>
                      <a:prstDash val="solid"/>
                      <a:round/>
                      <a:headEnd type="none" w="med" len="med"/>
                      <a:tailEnd type="none" w="med" len="med"/>
                    </a:lnL>
                    <a:solidFill>
                      <a:schemeClr val="accent1">
                        <a:lumMod val="60000"/>
                        <a:lumOff val="40000"/>
                      </a:schemeClr>
                    </a:solidFill>
                  </a:tcPr>
                </a:tc>
              </a:tr>
              <a:tr h="247650">
                <a:tc>
                  <a:txBody>
                    <a:bodyPr/>
                    <a:lstStyle/>
                    <a:p>
                      <a:pPr>
                        <a:lnSpc>
                          <a:spcPct val="90000"/>
                        </a:lnSpc>
                      </a:pPr>
                      <a:r>
                        <a:rPr lang="en-US" dirty="0" smtClean="0"/>
                        <a:t>Maintains</a:t>
                      </a:r>
                      <a:r>
                        <a:rPr lang="en-US" baseline="0" dirty="0" smtClean="0"/>
                        <a:t> health coverage connection to local union</a:t>
                      </a:r>
                      <a:endParaRPr lang="en-US" dirty="0"/>
                    </a:p>
                  </a:txBody>
                  <a:tcPr anchor="ctr">
                    <a:lnR w="12700" cap="flat" cmpd="sng" algn="ctr">
                      <a:noFill/>
                      <a:prstDash val="solid"/>
                      <a:round/>
                      <a:headEnd type="none" w="med" len="med"/>
                      <a:tailEnd type="none" w="med" len="med"/>
                    </a:lnR>
                    <a:solidFill>
                      <a:schemeClr val="accent1">
                        <a:lumMod val="40000"/>
                        <a:lumOff val="60000"/>
                      </a:schemeClr>
                    </a:solidFill>
                  </a:tcPr>
                </a:tc>
                <a:tc>
                  <a:txBody>
                    <a:bodyPr/>
                    <a:lstStyle/>
                    <a:p>
                      <a:pPr algn="ctr">
                        <a:lnSpc>
                          <a:spcPct val="90000"/>
                        </a:lnSpc>
                      </a:pPr>
                      <a:r>
                        <a:rPr lang="en-US" sz="2400" dirty="0" smtClean="0">
                          <a:solidFill>
                            <a:schemeClr val="accent3">
                              <a:lumMod val="75000"/>
                            </a:schemeClr>
                          </a:solidFill>
                          <a:sym typeface="Wingdings"/>
                        </a:rPr>
                        <a:t></a:t>
                      </a:r>
                      <a:endParaRPr lang="en-US" sz="2400" dirty="0">
                        <a:solidFill>
                          <a:schemeClr val="accent3">
                            <a:lumMod val="7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1">
                        <a:lumMod val="40000"/>
                        <a:lumOff val="60000"/>
                      </a:schemeClr>
                    </a:solidFill>
                  </a:tcPr>
                </a:tc>
                <a:tc>
                  <a:txBody>
                    <a:bodyPr/>
                    <a:lstStyle/>
                    <a:p>
                      <a:pPr>
                        <a:lnSpc>
                          <a:spcPct val="90000"/>
                        </a:lnSpc>
                      </a:pPr>
                      <a:r>
                        <a:rPr lang="en-US" dirty="0" smtClean="0"/>
                        <a:t>Connection</a:t>
                      </a:r>
                      <a:r>
                        <a:rPr lang="en-US" baseline="0" dirty="0" smtClean="0"/>
                        <a:t> severed</a:t>
                      </a:r>
                      <a:endParaRPr lang="en-US" dirty="0"/>
                    </a:p>
                  </a:txBody>
                  <a:tcPr>
                    <a:lnL w="12700" cap="flat" cmpd="sng" algn="ctr">
                      <a:noFill/>
                      <a:prstDash val="solid"/>
                      <a:round/>
                      <a:headEnd type="none" w="med" len="med"/>
                      <a:tailEnd type="none" w="med" len="med"/>
                    </a:lnL>
                    <a:solidFill>
                      <a:schemeClr val="accent1">
                        <a:lumMod val="40000"/>
                        <a:lumOff val="60000"/>
                      </a:schemeClr>
                    </a:solidFill>
                  </a:tcPr>
                </a:tc>
              </a:tr>
              <a:tr h="247650">
                <a:tc>
                  <a:txBody>
                    <a:bodyPr/>
                    <a:lstStyle/>
                    <a:p>
                      <a:pPr>
                        <a:lnSpc>
                          <a:spcPct val="90000"/>
                        </a:lnSpc>
                      </a:pPr>
                      <a:r>
                        <a:rPr lang="en-US" dirty="0" smtClean="0"/>
                        <a:t>Employers track hours and write one check</a:t>
                      </a:r>
                      <a:endParaRPr lang="en-US" dirty="0"/>
                    </a:p>
                  </a:txBody>
                  <a:tcPr anchor="ctr">
                    <a:lnR w="12700" cap="flat" cmpd="sng" algn="ctr">
                      <a:noFill/>
                      <a:prstDash val="solid"/>
                      <a:round/>
                      <a:headEnd type="none" w="med" len="med"/>
                      <a:tailEnd type="none" w="med" len="med"/>
                    </a:lnR>
                    <a:solidFill>
                      <a:schemeClr val="accent1">
                        <a:lumMod val="60000"/>
                        <a:lumOff val="40000"/>
                      </a:schemeClr>
                    </a:solidFill>
                  </a:tcPr>
                </a:tc>
                <a:tc>
                  <a:txBody>
                    <a:bodyPr/>
                    <a:lstStyle/>
                    <a:p>
                      <a:pPr algn="ctr">
                        <a:lnSpc>
                          <a:spcPct val="90000"/>
                        </a:lnSpc>
                      </a:pPr>
                      <a:r>
                        <a:rPr lang="en-US" sz="2400" dirty="0" smtClean="0">
                          <a:solidFill>
                            <a:schemeClr val="accent3">
                              <a:lumMod val="75000"/>
                            </a:schemeClr>
                          </a:solidFill>
                          <a:sym typeface="Wingdings"/>
                        </a:rPr>
                        <a:t></a:t>
                      </a:r>
                      <a:endParaRPr lang="en-US" sz="2400" dirty="0">
                        <a:solidFill>
                          <a:schemeClr val="accent3">
                            <a:lumMod val="75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1">
                        <a:lumMod val="60000"/>
                        <a:lumOff val="40000"/>
                      </a:schemeClr>
                    </a:solidFill>
                  </a:tcPr>
                </a:tc>
                <a:tc>
                  <a:txBody>
                    <a:bodyPr/>
                    <a:lstStyle/>
                    <a:p>
                      <a:pPr>
                        <a:lnSpc>
                          <a:spcPct val="90000"/>
                        </a:lnSpc>
                      </a:pPr>
                      <a:r>
                        <a:rPr lang="en-US" dirty="0" smtClean="0"/>
                        <a:t>Employers hassled with benefits coverage decisions</a:t>
                      </a:r>
                      <a:endParaRPr lang="en-US" dirty="0"/>
                    </a:p>
                  </a:txBody>
                  <a:tcPr>
                    <a:lnL w="12700" cap="flat" cmpd="sng" algn="ctr">
                      <a:noFill/>
                      <a:prstDash val="solid"/>
                      <a:round/>
                      <a:headEnd type="none" w="med" len="med"/>
                      <a:tailEnd type="none" w="med" len="med"/>
                    </a:lnL>
                    <a:solidFill>
                      <a:schemeClr val="accent1">
                        <a:lumMod val="60000"/>
                        <a:lumOff val="40000"/>
                      </a:schemeClr>
                    </a:solidFill>
                  </a:tcPr>
                </a:tc>
              </a:tr>
            </a:tbl>
          </a:graphicData>
        </a:graphic>
      </p:graphicFrame>
    </p:spTree>
    <p:extLst>
      <p:ext uri="{BB962C8B-B14F-4D97-AF65-F5344CB8AC3E}">
        <p14:creationId xmlns:p14="http://schemas.microsoft.com/office/powerpoint/2010/main" val="3620690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Who May Buy Exchange Coverage</a:t>
            </a:r>
            <a:endParaRPr lang="en-US" dirty="0"/>
          </a:p>
        </p:txBody>
      </p:sp>
      <p:sp>
        <p:nvSpPr>
          <p:cNvPr id="6" name="Content Placeholder 5"/>
          <p:cNvSpPr>
            <a:spLocks noGrp="1"/>
          </p:cNvSpPr>
          <p:nvPr>
            <p:ph sz="half" idx="1"/>
          </p:nvPr>
        </p:nvSpPr>
        <p:spPr/>
        <p:txBody>
          <a:bodyPr/>
          <a:lstStyle/>
          <a:p>
            <a:r>
              <a:rPr lang="en-US" sz="2200" dirty="0"/>
              <a:t>Qualified Individuals (see next slide)</a:t>
            </a:r>
          </a:p>
          <a:p>
            <a:r>
              <a:rPr lang="en-US" sz="2200" dirty="0"/>
              <a:t>Qualified Employers</a:t>
            </a:r>
          </a:p>
          <a:p>
            <a:pPr lvl="1"/>
            <a:r>
              <a:rPr lang="en-US" sz="1800" dirty="0"/>
              <a:t>ACA’s default: employer with 100 or fewer employees</a:t>
            </a:r>
          </a:p>
          <a:p>
            <a:pPr lvl="1"/>
            <a:r>
              <a:rPr lang="en-US" sz="1800" dirty="0"/>
              <a:t>States may limit access to employers with 50 or fewer employees </a:t>
            </a:r>
            <a:r>
              <a:rPr lang="en-US" sz="1800" dirty="0" smtClean="0"/>
              <a:t>before January </a:t>
            </a:r>
            <a:r>
              <a:rPr lang="en-US" sz="1800" dirty="0"/>
              <a:t>1, 2016</a:t>
            </a:r>
          </a:p>
          <a:p>
            <a:pPr lvl="1"/>
            <a:r>
              <a:rPr lang="en-US" sz="1800" dirty="0"/>
              <a:t>States may open access to employers with over 100 employees in 2017</a:t>
            </a:r>
          </a:p>
          <a:p>
            <a:endParaRPr lang="en-US" dirty="0"/>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10100" y="1581150"/>
            <a:ext cx="4381500" cy="4381500"/>
          </a:xfrm>
          <a:prstGeom prst="rect">
            <a:avLst/>
          </a:prstGeom>
          <a:effectLst>
            <a:softEdge rad="317500"/>
          </a:effectLst>
        </p:spPr>
      </p:pic>
    </p:spTree>
    <p:extLst>
      <p:ext uri="{BB962C8B-B14F-4D97-AF65-F5344CB8AC3E}">
        <p14:creationId xmlns:p14="http://schemas.microsoft.com/office/powerpoint/2010/main" val="39705270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5" descr="umbrella families2"/>
          <p:cNvPicPr>
            <a:picLocks noChangeAspect="1" noChangeArrowheads="1"/>
          </p:cNvPicPr>
          <p:nvPr/>
        </p:nvPicPr>
        <p:blipFill>
          <a:blip r:embed="rId3">
            <a:extLst>
              <a:ext uri="{28A0092B-C50C-407E-A947-70E740481C1C}">
                <a14:useLocalDpi xmlns:a14="http://schemas.microsoft.com/office/drawing/2010/main" val="0"/>
              </a:ext>
            </a:extLst>
          </a:blip>
          <a:srcRect r="11302" b="6555"/>
          <a:stretch>
            <a:fillRect/>
          </a:stretch>
        </p:blipFill>
        <p:spPr bwMode="auto">
          <a:xfrm>
            <a:off x="4371975" y="2036763"/>
            <a:ext cx="4784725" cy="43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Rectangle 2"/>
          <p:cNvSpPr>
            <a:spLocks noGrp="1" noChangeArrowheads="1"/>
          </p:cNvSpPr>
          <p:nvPr>
            <p:ph type="title"/>
          </p:nvPr>
        </p:nvSpPr>
        <p:spPr/>
        <p:txBody>
          <a:bodyPr/>
          <a:lstStyle/>
          <a:p>
            <a:pPr eaLnBrk="1" hangingPunct="1"/>
            <a:r>
              <a:rPr lang="en-US" dirty="0" smtClean="0"/>
              <a:t>Qualified Individuals</a:t>
            </a:r>
          </a:p>
        </p:txBody>
      </p:sp>
      <p:sp>
        <p:nvSpPr>
          <p:cNvPr id="44037" name="Rectangle 3"/>
          <p:cNvSpPr>
            <a:spLocks noGrp="1" noChangeArrowheads="1"/>
          </p:cNvSpPr>
          <p:nvPr>
            <p:ph type="body" idx="1"/>
          </p:nvPr>
        </p:nvSpPr>
        <p:spPr>
          <a:xfrm>
            <a:off x="76200" y="1295400"/>
            <a:ext cx="8839200" cy="4953000"/>
          </a:xfrm>
        </p:spPr>
        <p:txBody>
          <a:bodyPr/>
          <a:lstStyle/>
          <a:p>
            <a:r>
              <a:rPr lang="en-US" dirty="0" smtClean="0"/>
              <a:t>Only qualified individuals may purchase coverage through the Exchanges</a:t>
            </a:r>
          </a:p>
          <a:p>
            <a:pPr lvl="1"/>
            <a:r>
              <a:rPr lang="en-US" dirty="0" smtClean="0"/>
              <a:t>Residents of the state where the Exchange is established</a:t>
            </a:r>
          </a:p>
          <a:p>
            <a:pPr lvl="1"/>
            <a:r>
              <a:rPr lang="en-US" dirty="0" smtClean="0"/>
              <a:t>Non-incarcerated persons</a:t>
            </a:r>
          </a:p>
          <a:p>
            <a:pPr lvl="1"/>
            <a:r>
              <a:rPr lang="en-US" dirty="0" smtClean="0"/>
              <a:t>Citizens and legal immigrants</a:t>
            </a:r>
          </a:p>
          <a:p>
            <a:r>
              <a:rPr lang="en-US" dirty="0" smtClean="0"/>
              <a:t>Non-documented individuals </a:t>
            </a:r>
            <a:br>
              <a:rPr lang="en-US" dirty="0" smtClean="0"/>
            </a:br>
            <a:r>
              <a:rPr lang="en-US" dirty="0" smtClean="0"/>
              <a:t>cannot get subsidies or buy on </a:t>
            </a:r>
            <a:br>
              <a:rPr lang="en-US" dirty="0" smtClean="0"/>
            </a:br>
            <a:r>
              <a:rPr lang="en-US" dirty="0" smtClean="0"/>
              <a:t>the Exchange. This is critically </a:t>
            </a:r>
            <a:br>
              <a:rPr lang="en-US" dirty="0" smtClean="0"/>
            </a:br>
            <a:r>
              <a:rPr lang="en-US" dirty="0" smtClean="0"/>
              <a:t>important to some plans.</a:t>
            </a:r>
          </a:p>
          <a:p>
            <a:r>
              <a:rPr lang="en-US" dirty="0" smtClean="0"/>
              <a:t>Multiemployer plan eligibility </a:t>
            </a:r>
            <a:br>
              <a:rPr lang="en-US" dirty="0" smtClean="0"/>
            </a:br>
            <a:r>
              <a:rPr lang="en-US" dirty="0" smtClean="0"/>
              <a:t>rules do not include this </a:t>
            </a:r>
            <a:br>
              <a:rPr lang="en-US" dirty="0" smtClean="0"/>
            </a:br>
            <a:r>
              <a:rPr lang="en-US" dirty="0" smtClean="0"/>
              <a:t>eligibility screen</a:t>
            </a:r>
          </a:p>
        </p:txBody>
      </p:sp>
    </p:spTree>
    <p:extLst>
      <p:ext uri="{BB962C8B-B14F-4D97-AF65-F5344CB8AC3E}">
        <p14:creationId xmlns:p14="http://schemas.microsoft.com/office/powerpoint/2010/main" val="12300645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black family with son and daughte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86400" y="1682322"/>
            <a:ext cx="3352800" cy="4794678"/>
          </a:xfrm>
          <a:prstGeom prst="rect">
            <a:avLst/>
          </a:prstGeom>
          <a:noFill/>
          <a:extLst>
            <a:ext uri="{909E8E84-426E-40DD-AFC4-6F175D3DCCD1}">
              <a14:hiddenFill xmlns:a14="http://schemas.microsoft.com/office/drawing/2010/main">
                <a:solidFill>
                  <a:srgbClr val="FFFFFF"/>
                </a:solidFill>
              </a14:hiddenFill>
            </a:ext>
          </a:extLst>
        </p:spPr>
      </p:pic>
      <p:sp>
        <p:nvSpPr>
          <p:cNvPr id="26629" name="Rectangle 8"/>
          <p:cNvSpPr>
            <a:spLocks noGrp="1" noChangeArrowheads="1"/>
          </p:cNvSpPr>
          <p:nvPr>
            <p:ph type="body" idx="1"/>
          </p:nvPr>
        </p:nvSpPr>
        <p:spPr/>
        <p:txBody>
          <a:bodyPr/>
          <a:lstStyle/>
          <a:p>
            <a:r>
              <a:rPr lang="en-US" dirty="0" smtClean="0"/>
              <a:t>Expansion of Medicaid to 133% of the Federal Poverty Level (FPL)</a:t>
            </a:r>
          </a:p>
          <a:p>
            <a:pPr lvl="1"/>
            <a:r>
              <a:rPr lang="en-US" dirty="0" smtClean="0"/>
              <a:t>Not all states will expand Medicaid</a:t>
            </a:r>
          </a:p>
          <a:p>
            <a:r>
              <a:rPr lang="en-US" dirty="0" smtClean="0"/>
              <a:t>Subsidies to individuals up to 400% of FPL</a:t>
            </a:r>
            <a:br>
              <a:rPr lang="en-US" dirty="0" smtClean="0"/>
            </a:br>
            <a:r>
              <a:rPr lang="en-US" dirty="0" smtClean="0"/>
              <a:t>to purchase Exchange coverage</a:t>
            </a:r>
          </a:p>
          <a:p>
            <a:pPr lvl="1"/>
            <a:r>
              <a:rPr lang="en-US" dirty="0" smtClean="0"/>
              <a:t>In 2013: 400% FPL = $94,200 for family of 4</a:t>
            </a:r>
          </a:p>
          <a:p>
            <a:pPr lvl="1"/>
            <a:r>
              <a:rPr lang="en-US" dirty="0" smtClean="0"/>
              <a:t>Subsidies on a sliding scale based on income</a:t>
            </a:r>
          </a:p>
          <a:p>
            <a:pPr lvl="1"/>
            <a:r>
              <a:rPr lang="en-US" dirty="0" smtClean="0"/>
              <a:t>Premium assistance tax credit</a:t>
            </a:r>
          </a:p>
          <a:p>
            <a:pPr lvl="2"/>
            <a:r>
              <a:rPr lang="en-US" dirty="0" smtClean="0"/>
              <a:t>Refundable and advanceable</a:t>
            </a:r>
          </a:p>
          <a:p>
            <a:pPr lvl="2"/>
            <a:r>
              <a:rPr lang="en-US" dirty="0" smtClean="0"/>
              <a:t>Measured by cost of purchasing silver-level</a:t>
            </a:r>
            <a:br>
              <a:rPr lang="en-US" dirty="0" smtClean="0"/>
            </a:br>
            <a:r>
              <a:rPr lang="en-US" dirty="0" smtClean="0"/>
              <a:t>plan</a:t>
            </a:r>
          </a:p>
          <a:p>
            <a:pPr lvl="1"/>
            <a:r>
              <a:rPr lang="en-US" dirty="0" smtClean="0"/>
              <a:t>Cost-sharing assistance also available</a:t>
            </a:r>
          </a:p>
          <a:p>
            <a:endParaRPr lang="en-US" dirty="0" smtClean="0"/>
          </a:p>
        </p:txBody>
      </p:sp>
      <p:sp>
        <p:nvSpPr>
          <p:cNvPr id="26628" name="Rectangle 7"/>
          <p:cNvSpPr>
            <a:spLocks noGrp="1" noChangeArrowheads="1"/>
          </p:cNvSpPr>
          <p:nvPr>
            <p:ph type="title"/>
          </p:nvPr>
        </p:nvSpPr>
        <p:spPr/>
        <p:txBody>
          <a:bodyPr/>
          <a:lstStyle/>
          <a:p>
            <a:pPr eaLnBrk="1" hangingPunct="1"/>
            <a:r>
              <a:rPr lang="en-US" dirty="0" smtClean="0"/>
              <a:t>Medicaid Expansion/Exchange Subsidies</a:t>
            </a:r>
          </a:p>
        </p:txBody>
      </p:sp>
    </p:spTree>
    <p:extLst>
      <p:ext uri="{BB962C8B-B14F-4D97-AF65-F5344CB8AC3E}">
        <p14:creationId xmlns:p14="http://schemas.microsoft.com/office/powerpoint/2010/main" val="28850595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628826"/>
            <a:ext cx="5638382" cy="4229174"/>
          </a:xfrm>
          <a:prstGeom prst="rect">
            <a:avLst/>
          </a:prstGeom>
        </p:spPr>
      </p:pic>
      <p:sp>
        <p:nvSpPr>
          <p:cNvPr id="39939" name="Rectangle 4"/>
          <p:cNvSpPr>
            <a:spLocks noGrp="1" noChangeArrowheads="1"/>
          </p:cNvSpPr>
          <p:nvPr>
            <p:ph type="title"/>
          </p:nvPr>
        </p:nvSpPr>
        <p:spPr/>
        <p:txBody>
          <a:bodyPr/>
          <a:lstStyle/>
          <a:p>
            <a:pPr eaLnBrk="1" hangingPunct="1"/>
            <a:r>
              <a:rPr lang="en-US" dirty="0" smtClean="0"/>
              <a:t>Essential Health Benefits</a:t>
            </a:r>
            <a:endParaRPr lang="en-US" dirty="0" smtClean="0">
              <a:solidFill>
                <a:schemeClr val="accent2"/>
              </a:solidFill>
            </a:endParaRPr>
          </a:p>
        </p:txBody>
      </p:sp>
      <p:sp>
        <p:nvSpPr>
          <p:cNvPr id="39943" name="Rectangle 5"/>
          <p:cNvSpPr>
            <a:spLocks noGrp="1" noChangeArrowheads="1"/>
          </p:cNvSpPr>
          <p:nvPr>
            <p:ph type="body" idx="1"/>
          </p:nvPr>
        </p:nvSpPr>
        <p:spPr>
          <a:xfrm>
            <a:off x="76200" y="1295400"/>
            <a:ext cx="8686800" cy="4953000"/>
          </a:xfrm>
        </p:spPr>
        <p:txBody>
          <a:bodyPr/>
          <a:lstStyle/>
          <a:p>
            <a:r>
              <a:rPr lang="en-US" dirty="0" smtClean="0"/>
              <a:t>Essential benefits must be offered by Exchange plans</a:t>
            </a:r>
          </a:p>
          <a:p>
            <a:r>
              <a:rPr lang="en-US" dirty="0"/>
              <a:t>E</a:t>
            </a:r>
            <a:r>
              <a:rPr lang="en-US" dirty="0" smtClean="0"/>
              <a:t>ach state will determine the essential benefits package by selecting among certain benchmark plans</a:t>
            </a:r>
          </a:p>
          <a:p>
            <a:r>
              <a:rPr lang="en-US" dirty="0" smtClean="0"/>
              <a:t>Self-insured group health plans</a:t>
            </a:r>
            <a:br>
              <a:rPr lang="en-US" dirty="0" smtClean="0"/>
            </a:br>
            <a:r>
              <a:rPr lang="en-US" dirty="0" smtClean="0"/>
              <a:t>do not have to offer essential </a:t>
            </a:r>
            <a:br>
              <a:rPr lang="en-US" dirty="0" smtClean="0"/>
            </a:br>
            <a:r>
              <a:rPr lang="en-US" dirty="0" smtClean="0"/>
              <a:t>benefits, but if they do, then they </a:t>
            </a:r>
          </a:p>
          <a:p>
            <a:pPr marL="0" indent="0">
              <a:spcBef>
                <a:spcPts val="0"/>
              </a:spcBef>
              <a:buNone/>
            </a:pPr>
            <a:r>
              <a:rPr lang="en-US" dirty="0" smtClean="0"/>
              <a:t>   cannot have an annual </a:t>
            </a:r>
            <a:br>
              <a:rPr lang="en-US" dirty="0" smtClean="0"/>
            </a:br>
            <a:r>
              <a:rPr lang="en-US" dirty="0" smtClean="0"/>
              <a:t>   maximum on those benefits </a:t>
            </a:r>
          </a:p>
          <a:p>
            <a:pPr marL="0" indent="0">
              <a:buNone/>
            </a:pPr>
            <a:endParaRPr lang="en-US" dirty="0" smtClean="0"/>
          </a:p>
        </p:txBody>
      </p:sp>
      <p:pic>
        <p:nvPicPr>
          <p:cNvPr id="7"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51</a:t>
            </a:fld>
            <a:endParaRPr lang="en-US" sz="1200" dirty="0" smtClean="0">
              <a:solidFill>
                <a:srgbClr val="000000"/>
              </a:solidFill>
            </a:endParaRPr>
          </a:p>
        </p:txBody>
      </p:sp>
    </p:spTree>
    <p:extLst>
      <p:ext uri="{BB962C8B-B14F-4D97-AF65-F5344CB8AC3E}">
        <p14:creationId xmlns:p14="http://schemas.microsoft.com/office/powerpoint/2010/main" val="27512743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dirty="0" smtClean="0"/>
              <a:t>Essential Health Benefit Categories in Statute</a:t>
            </a:r>
          </a:p>
        </p:txBody>
      </p:sp>
      <p:sp>
        <p:nvSpPr>
          <p:cNvPr id="3" name="Content Placeholder 2"/>
          <p:cNvSpPr>
            <a:spLocks noGrp="1"/>
          </p:cNvSpPr>
          <p:nvPr>
            <p:ph sz="half" idx="1"/>
          </p:nvPr>
        </p:nvSpPr>
        <p:spPr/>
        <p:txBody>
          <a:bodyPr/>
          <a:lstStyle/>
          <a:p>
            <a:pPr marL="0" indent="0">
              <a:buClr>
                <a:srgbClr val="0098DB"/>
              </a:buClr>
              <a:buNone/>
              <a:defRPr/>
            </a:pPr>
            <a:r>
              <a:rPr lang="en-US" sz="2200" b="1" dirty="0" smtClean="0">
                <a:solidFill>
                  <a:schemeClr val="accent1">
                    <a:lumMod val="75000"/>
                  </a:schemeClr>
                </a:solidFill>
              </a:rPr>
              <a:t>1.</a:t>
            </a:r>
            <a:r>
              <a:rPr lang="en-US" sz="2200" dirty="0" smtClean="0">
                <a:solidFill>
                  <a:srgbClr val="000000"/>
                </a:solidFill>
              </a:rPr>
              <a:t> Ambulatory </a:t>
            </a:r>
            <a:r>
              <a:rPr lang="en-US" sz="2200" dirty="0">
                <a:solidFill>
                  <a:srgbClr val="000000"/>
                </a:solidFill>
              </a:rPr>
              <a:t>patient services</a:t>
            </a:r>
          </a:p>
          <a:p>
            <a:pPr marL="0" indent="0">
              <a:buClr>
                <a:srgbClr val="0098DB"/>
              </a:buClr>
              <a:buNone/>
              <a:defRPr/>
            </a:pPr>
            <a:r>
              <a:rPr lang="en-US" sz="2200" b="1" dirty="0" smtClean="0">
                <a:solidFill>
                  <a:schemeClr val="accent1">
                    <a:lumMod val="75000"/>
                  </a:schemeClr>
                </a:solidFill>
              </a:rPr>
              <a:t>2.</a:t>
            </a:r>
            <a:r>
              <a:rPr lang="en-US" sz="2200" dirty="0" smtClean="0">
                <a:solidFill>
                  <a:srgbClr val="000000"/>
                </a:solidFill>
              </a:rPr>
              <a:t> </a:t>
            </a:r>
            <a:r>
              <a:rPr lang="en-US" sz="2200" dirty="0">
                <a:solidFill>
                  <a:srgbClr val="000000"/>
                </a:solidFill>
              </a:rPr>
              <a:t>Hospitalization</a:t>
            </a:r>
          </a:p>
          <a:p>
            <a:pPr marL="0" indent="0">
              <a:buClr>
                <a:srgbClr val="0098DB"/>
              </a:buClr>
              <a:buNone/>
              <a:defRPr/>
            </a:pPr>
            <a:r>
              <a:rPr lang="en-US" sz="2200" b="1" dirty="0" smtClean="0">
                <a:solidFill>
                  <a:schemeClr val="accent1">
                    <a:lumMod val="75000"/>
                  </a:schemeClr>
                </a:solidFill>
              </a:rPr>
              <a:t>3.</a:t>
            </a:r>
            <a:r>
              <a:rPr lang="en-US" sz="2200" dirty="0" smtClean="0">
                <a:solidFill>
                  <a:srgbClr val="000000"/>
                </a:solidFill>
              </a:rPr>
              <a:t> </a:t>
            </a:r>
            <a:r>
              <a:rPr lang="en-US" sz="2200" dirty="0">
                <a:solidFill>
                  <a:srgbClr val="000000"/>
                </a:solidFill>
              </a:rPr>
              <a:t>Emergency services</a:t>
            </a:r>
          </a:p>
          <a:p>
            <a:pPr marL="0" indent="0">
              <a:buClr>
                <a:srgbClr val="0098DB"/>
              </a:buClr>
              <a:buNone/>
              <a:defRPr/>
            </a:pPr>
            <a:r>
              <a:rPr lang="en-US" sz="2200" b="1" dirty="0" smtClean="0">
                <a:solidFill>
                  <a:schemeClr val="accent1">
                    <a:lumMod val="75000"/>
                  </a:schemeClr>
                </a:solidFill>
              </a:rPr>
              <a:t>4.</a:t>
            </a:r>
            <a:r>
              <a:rPr lang="en-US" sz="2200" dirty="0" smtClean="0">
                <a:solidFill>
                  <a:srgbClr val="000000"/>
                </a:solidFill>
              </a:rPr>
              <a:t> </a:t>
            </a:r>
            <a:r>
              <a:rPr lang="en-US" sz="2200" dirty="0">
                <a:solidFill>
                  <a:srgbClr val="000000"/>
                </a:solidFill>
              </a:rPr>
              <a:t>Maternity and newborn care</a:t>
            </a:r>
          </a:p>
          <a:p>
            <a:pPr marL="323850" indent="-323850">
              <a:buClr>
                <a:srgbClr val="0098DB"/>
              </a:buClr>
              <a:buNone/>
              <a:defRPr/>
            </a:pPr>
            <a:r>
              <a:rPr lang="en-US" sz="2200" b="1" dirty="0" smtClean="0">
                <a:solidFill>
                  <a:schemeClr val="accent1">
                    <a:lumMod val="75000"/>
                  </a:schemeClr>
                </a:solidFill>
              </a:rPr>
              <a:t>5.</a:t>
            </a:r>
            <a:r>
              <a:rPr lang="en-US" sz="2200" dirty="0" smtClean="0">
                <a:solidFill>
                  <a:srgbClr val="000000"/>
                </a:solidFill>
              </a:rPr>
              <a:t> </a:t>
            </a:r>
            <a:r>
              <a:rPr lang="en-US" sz="2200" dirty="0">
                <a:solidFill>
                  <a:srgbClr val="000000"/>
                </a:solidFill>
              </a:rPr>
              <a:t>Mental health and substance use  disorder services, including behavioral health treatment</a:t>
            </a:r>
          </a:p>
          <a:p>
            <a:pPr marL="0" indent="0">
              <a:buClr>
                <a:srgbClr val="0098DB"/>
              </a:buClr>
              <a:buNone/>
              <a:defRPr/>
            </a:pPr>
            <a:r>
              <a:rPr lang="en-US" sz="2200" b="1" dirty="0" smtClean="0">
                <a:solidFill>
                  <a:schemeClr val="accent1">
                    <a:lumMod val="75000"/>
                  </a:schemeClr>
                </a:solidFill>
              </a:rPr>
              <a:t>6.</a:t>
            </a:r>
            <a:r>
              <a:rPr lang="en-US" sz="2200" dirty="0" smtClean="0">
                <a:solidFill>
                  <a:srgbClr val="000000"/>
                </a:solidFill>
              </a:rPr>
              <a:t> </a:t>
            </a:r>
            <a:r>
              <a:rPr lang="en-US" sz="2200" dirty="0">
                <a:solidFill>
                  <a:srgbClr val="000000"/>
                </a:solidFill>
              </a:rPr>
              <a:t>Prescription drugs</a:t>
            </a:r>
          </a:p>
          <a:p>
            <a:pPr>
              <a:defRPr/>
            </a:pPr>
            <a:endParaRPr lang="en-US" dirty="0"/>
          </a:p>
        </p:txBody>
      </p:sp>
      <p:sp>
        <p:nvSpPr>
          <p:cNvPr id="4" name="Content Placeholder 3"/>
          <p:cNvSpPr>
            <a:spLocks noGrp="1"/>
          </p:cNvSpPr>
          <p:nvPr>
            <p:ph sz="half" idx="2"/>
          </p:nvPr>
        </p:nvSpPr>
        <p:spPr/>
        <p:txBody>
          <a:bodyPr/>
          <a:lstStyle/>
          <a:p>
            <a:pPr marL="488950" indent="-488950">
              <a:buClr>
                <a:srgbClr val="0098DB"/>
              </a:buClr>
              <a:buNone/>
              <a:defRPr/>
            </a:pPr>
            <a:r>
              <a:rPr lang="en-US" sz="2200" b="1" dirty="0" smtClean="0">
                <a:solidFill>
                  <a:schemeClr val="accent1">
                    <a:lumMod val="75000"/>
                  </a:schemeClr>
                </a:solidFill>
              </a:rPr>
              <a:t>7.</a:t>
            </a:r>
            <a:r>
              <a:rPr lang="en-US" sz="2200" dirty="0">
                <a:solidFill>
                  <a:srgbClr val="000000"/>
                </a:solidFill>
              </a:rPr>
              <a:t>	</a:t>
            </a:r>
            <a:r>
              <a:rPr lang="en-US" sz="2200" dirty="0" smtClean="0">
                <a:solidFill>
                  <a:srgbClr val="000000"/>
                </a:solidFill>
              </a:rPr>
              <a:t>Rehabilitative </a:t>
            </a:r>
            <a:r>
              <a:rPr lang="en-US" sz="2200" dirty="0">
                <a:solidFill>
                  <a:srgbClr val="000000"/>
                </a:solidFill>
              </a:rPr>
              <a:t>and habilitative services and devices</a:t>
            </a:r>
          </a:p>
          <a:p>
            <a:pPr marL="488950" indent="-488950">
              <a:buClr>
                <a:srgbClr val="0098DB"/>
              </a:buClr>
              <a:buNone/>
              <a:defRPr/>
            </a:pPr>
            <a:r>
              <a:rPr lang="en-US" sz="2200" b="1" dirty="0" smtClean="0">
                <a:solidFill>
                  <a:schemeClr val="accent1">
                    <a:lumMod val="75000"/>
                  </a:schemeClr>
                </a:solidFill>
              </a:rPr>
              <a:t>8.</a:t>
            </a:r>
            <a:r>
              <a:rPr lang="en-US" sz="2200" dirty="0" smtClean="0">
                <a:solidFill>
                  <a:srgbClr val="000000"/>
                </a:solidFill>
              </a:rPr>
              <a:t> 	Laboratory </a:t>
            </a:r>
            <a:r>
              <a:rPr lang="en-US" sz="2200" dirty="0">
                <a:solidFill>
                  <a:srgbClr val="000000"/>
                </a:solidFill>
              </a:rPr>
              <a:t>services</a:t>
            </a:r>
          </a:p>
          <a:p>
            <a:pPr marL="488950" indent="-488950">
              <a:buClr>
                <a:srgbClr val="0098DB"/>
              </a:buClr>
              <a:buNone/>
              <a:defRPr/>
            </a:pPr>
            <a:r>
              <a:rPr lang="en-US" sz="2200" b="1" dirty="0" smtClean="0">
                <a:solidFill>
                  <a:schemeClr val="accent1">
                    <a:lumMod val="75000"/>
                  </a:schemeClr>
                </a:solidFill>
              </a:rPr>
              <a:t>9.</a:t>
            </a:r>
            <a:r>
              <a:rPr lang="en-US" sz="2200" dirty="0" smtClean="0">
                <a:solidFill>
                  <a:srgbClr val="000000"/>
                </a:solidFill>
              </a:rPr>
              <a:t> 	Preventive </a:t>
            </a:r>
            <a:r>
              <a:rPr lang="en-US" sz="2200" dirty="0">
                <a:solidFill>
                  <a:srgbClr val="000000"/>
                </a:solidFill>
              </a:rPr>
              <a:t>and wellness services and chronic disease management</a:t>
            </a:r>
          </a:p>
          <a:p>
            <a:pPr marL="488950" indent="-488950">
              <a:buClr>
                <a:srgbClr val="0098DB"/>
              </a:buClr>
              <a:buNone/>
              <a:defRPr/>
            </a:pPr>
            <a:r>
              <a:rPr lang="en-US" sz="2200" b="1" dirty="0" smtClean="0">
                <a:solidFill>
                  <a:schemeClr val="accent1">
                    <a:lumMod val="75000"/>
                  </a:schemeClr>
                </a:solidFill>
              </a:rPr>
              <a:t>10.</a:t>
            </a:r>
            <a:r>
              <a:rPr lang="en-US" sz="2200" dirty="0" smtClean="0">
                <a:solidFill>
                  <a:srgbClr val="000000"/>
                </a:solidFill>
              </a:rPr>
              <a:t> Pediatric </a:t>
            </a:r>
            <a:r>
              <a:rPr lang="en-US" sz="2200" dirty="0">
                <a:solidFill>
                  <a:srgbClr val="000000"/>
                </a:solidFill>
              </a:rPr>
              <a:t>services, including oral and vision care</a:t>
            </a:r>
          </a:p>
          <a:p>
            <a:pPr marL="323850" indent="-323850">
              <a:buClr>
                <a:srgbClr val="0098DB"/>
              </a:buClr>
              <a:buNone/>
              <a:defRPr/>
            </a:pPr>
            <a:endParaRPr lang="en-US" sz="2200" dirty="0">
              <a:solidFill>
                <a:srgbClr val="000000"/>
              </a:solidFill>
            </a:endParaRPr>
          </a:p>
        </p:txBody>
      </p:sp>
    </p:spTree>
    <p:extLst>
      <p:ext uri="{BB962C8B-B14F-4D97-AF65-F5344CB8AC3E}">
        <p14:creationId xmlns:p14="http://schemas.microsoft.com/office/powerpoint/2010/main" val="3177791854"/>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dirty="0" smtClean="0"/>
              <a:t>Exchange Benefit Levels</a:t>
            </a:r>
          </a:p>
        </p:txBody>
      </p:sp>
      <p:sp>
        <p:nvSpPr>
          <p:cNvPr id="163845" name="Text Box 5"/>
          <p:cNvSpPr txBox="1">
            <a:spLocks noChangeArrowheads="1"/>
          </p:cNvSpPr>
          <p:nvPr/>
        </p:nvSpPr>
        <p:spPr bwMode="gray">
          <a:xfrm>
            <a:off x="2012950" y="5715000"/>
            <a:ext cx="5118100" cy="622300"/>
          </a:xfrm>
          <a:prstGeom prst="rect">
            <a:avLst/>
          </a:prstGeom>
          <a:solidFill>
            <a:schemeClr val="accent5"/>
          </a:solidFill>
          <a:ln>
            <a:noFill/>
          </a:ln>
          <a:effectLst>
            <a:outerShdw blurRad="50800" dist="38100" dir="2700000" algn="tl" rotWithShape="0">
              <a:prstClr val="black">
                <a:alpha val="40000"/>
              </a:prstClr>
            </a:outerShdw>
          </a:effectLst>
        </p:spPr>
        <p:txBody>
          <a:bodyPr wrap="square" lIns="64008" tIns="64008" rIns="64008" bIns="64008" anchor="ctr" anchorCtr="1">
            <a:spAutoFit/>
          </a:bodyPr>
          <a:lstStyle>
            <a:defPPr>
              <a:defRPr lang="en-US"/>
            </a:defPPr>
            <a:lvl1pPr algn="ctr" eaLnBrk="0" hangingPunct="0">
              <a:spcBef>
                <a:spcPct val="10000"/>
              </a:spcBef>
              <a:defRPr sz="1800" b="1">
                <a:solidFill>
                  <a:schemeClr val="bg1"/>
                </a:solidFill>
              </a:defRPr>
            </a:lvl1pPr>
          </a:lstStyle>
          <a:p>
            <a:r>
              <a:rPr lang="en-US" dirty="0">
                <a:solidFill>
                  <a:prstClr val="white"/>
                </a:solidFill>
              </a:rPr>
              <a:t>Multiemployer plans typically provide coverage at the gold to platinum levels. </a:t>
            </a:r>
          </a:p>
        </p:txBody>
      </p:sp>
      <p:sp>
        <p:nvSpPr>
          <p:cNvPr id="6" name="Rectangle 5"/>
          <p:cNvSpPr/>
          <p:nvPr/>
        </p:nvSpPr>
        <p:spPr bwMode="auto">
          <a:xfrm>
            <a:off x="252412" y="4724400"/>
            <a:ext cx="7367588" cy="762000"/>
          </a:xfrm>
          <a:prstGeom prst="rect">
            <a:avLst/>
          </a:prstGeom>
          <a:gradFill flip="none" rotWithShape="1">
            <a:gsLst>
              <a:gs pos="0">
                <a:schemeClr val="accent3">
                  <a:lumMod val="60000"/>
                  <a:lumOff val="40000"/>
                </a:schemeClr>
              </a:gs>
              <a:gs pos="100000">
                <a:schemeClr val="bg1">
                  <a:alpha val="0"/>
                </a:schemeClr>
              </a:gs>
            </a:gsLst>
            <a:lin ang="0" scaled="1"/>
            <a:tileRect/>
          </a:gra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85750"/>
            <a:r>
              <a:rPr lang="en-US" sz="2000" b="1" dirty="0">
                <a:solidFill>
                  <a:prstClr val="black"/>
                </a:solidFill>
              </a:rPr>
              <a:t>Young Invincible </a:t>
            </a:r>
            <a:r>
              <a:rPr lang="en-US" sz="2000" dirty="0">
                <a:solidFill>
                  <a:prstClr val="black"/>
                </a:solidFill>
              </a:rPr>
              <a:t>(catastrophic plan for individuals under 30)</a:t>
            </a:r>
          </a:p>
        </p:txBody>
      </p:sp>
      <p:sp>
        <p:nvSpPr>
          <p:cNvPr id="7" name="Rectangle 6"/>
          <p:cNvSpPr/>
          <p:nvPr/>
        </p:nvSpPr>
        <p:spPr bwMode="auto">
          <a:xfrm>
            <a:off x="252412" y="1066800"/>
            <a:ext cx="8662988" cy="762000"/>
          </a:xfrm>
          <a:prstGeom prst="rect">
            <a:avLst/>
          </a:prstGeom>
          <a:gradFill flip="none" rotWithShape="1">
            <a:gsLst>
              <a:gs pos="0">
                <a:schemeClr val="bg1">
                  <a:lumMod val="85000"/>
                </a:schemeClr>
              </a:gs>
              <a:gs pos="100000">
                <a:schemeClr val="bg1">
                  <a:alpha val="0"/>
                </a:schemeClr>
              </a:gs>
            </a:gsLst>
            <a:lin ang="0" scaled="1"/>
            <a:tileRect/>
          </a:gra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85750"/>
            <a:r>
              <a:rPr lang="en-US" sz="2000" b="1" dirty="0">
                <a:solidFill>
                  <a:prstClr val="black"/>
                </a:solidFill>
              </a:rPr>
              <a:t>Platinum: </a:t>
            </a:r>
            <a:r>
              <a:rPr lang="en-US" sz="2000" dirty="0">
                <a:solidFill>
                  <a:prstClr val="black"/>
                </a:solidFill>
              </a:rPr>
              <a:t>90% of the full actuarial </a:t>
            </a:r>
            <a:r>
              <a:rPr lang="en-US" sz="2000" dirty="0" smtClean="0">
                <a:solidFill>
                  <a:prstClr val="black"/>
                </a:solidFill>
              </a:rPr>
              <a:t>value</a:t>
            </a:r>
            <a:endParaRPr lang="en-US" sz="2000" dirty="0">
              <a:solidFill>
                <a:prstClr val="black"/>
              </a:solidFill>
            </a:endParaRPr>
          </a:p>
        </p:txBody>
      </p:sp>
      <p:sp>
        <p:nvSpPr>
          <p:cNvPr id="8" name="Rectangle 7"/>
          <p:cNvSpPr/>
          <p:nvPr/>
        </p:nvSpPr>
        <p:spPr bwMode="auto">
          <a:xfrm>
            <a:off x="261937" y="1981200"/>
            <a:ext cx="8039100" cy="762000"/>
          </a:xfrm>
          <a:prstGeom prst="rect">
            <a:avLst/>
          </a:prstGeom>
          <a:gradFill flip="none" rotWithShape="1">
            <a:gsLst>
              <a:gs pos="0">
                <a:schemeClr val="accent6">
                  <a:lumMod val="60000"/>
                  <a:lumOff val="40000"/>
                </a:schemeClr>
              </a:gs>
              <a:gs pos="100000">
                <a:schemeClr val="bg1">
                  <a:alpha val="0"/>
                </a:schemeClr>
              </a:gs>
            </a:gsLst>
            <a:lin ang="0" scaled="1"/>
            <a:tileRect/>
          </a:gra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85750"/>
            <a:r>
              <a:rPr lang="en-US" sz="2000" b="1" dirty="0">
                <a:solidFill>
                  <a:prstClr val="black"/>
                </a:solidFill>
              </a:rPr>
              <a:t>Gold: </a:t>
            </a:r>
            <a:r>
              <a:rPr lang="en-US" sz="2000" dirty="0">
                <a:solidFill>
                  <a:prstClr val="black"/>
                </a:solidFill>
              </a:rPr>
              <a:t>80% of the full actuarial value</a:t>
            </a:r>
          </a:p>
        </p:txBody>
      </p:sp>
      <p:sp>
        <p:nvSpPr>
          <p:cNvPr id="9" name="Rectangle 8"/>
          <p:cNvSpPr/>
          <p:nvPr/>
        </p:nvSpPr>
        <p:spPr bwMode="auto">
          <a:xfrm>
            <a:off x="261936" y="2895600"/>
            <a:ext cx="7510464" cy="762000"/>
          </a:xfrm>
          <a:prstGeom prst="rect">
            <a:avLst/>
          </a:prstGeom>
          <a:gradFill flip="none" rotWithShape="1">
            <a:gsLst>
              <a:gs pos="0">
                <a:schemeClr val="bg1">
                  <a:lumMod val="65000"/>
                </a:schemeClr>
              </a:gs>
              <a:gs pos="100000">
                <a:schemeClr val="bg1">
                  <a:alpha val="0"/>
                </a:schemeClr>
              </a:gs>
            </a:gsLst>
            <a:lin ang="0" scaled="1"/>
            <a:tileRect/>
          </a:gra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85750"/>
            <a:r>
              <a:rPr lang="en-US" sz="2000" b="1" dirty="0">
                <a:solidFill>
                  <a:prstClr val="black"/>
                </a:solidFill>
              </a:rPr>
              <a:t>Silver: </a:t>
            </a:r>
            <a:r>
              <a:rPr lang="en-US" sz="2000" dirty="0">
                <a:solidFill>
                  <a:prstClr val="black"/>
                </a:solidFill>
              </a:rPr>
              <a:t>70% of the full actuarial value (keyed to subsidies)</a:t>
            </a:r>
          </a:p>
        </p:txBody>
      </p:sp>
      <p:sp>
        <p:nvSpPr>
          <p:cNvPr id="10" name="Rectangle 9"/>
          <p:cNvSpPr/>
          <p:nvPr/>
        </p:nvSpPr>
        <p:spPr bwMode="auto">
          <a:xfrm>
            <a:off x="252411" y="3810000"/>
            <a:ext cx="6029325" cy="762000"/>
          </a:xfrm>
          <a:prstGeom prst="rect">
            <a:avLst/>
          </a:prstGeom>
          <a:gradFill flip="none" rotWithShape="1">
            <a:gsLst>
              <a:gs pos="0">
                <a:schemeClr val="accent6">
                  <a:lumMod val="75000"/>
                </a:schemeClr>
              </a:gs>
              <a:gs pos="100000">
                <a:schemeClr val="bg1">
                  <a:alpha val="0"/>
                </a:schemeClr>
              </a:gs>
            </a:gsLst>
            <a:lin ang="0" scaled="1"/>
            <a:tileRect/>
          </a:gradFill>
          <a:ln w="12700"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85750"/>
            <a:r>
              <a:rPr lang="en-US" sz="2000" b="1" dirty="0">
                <a:solidFill>
                  <a:prstClr val="black"/>
                </a:solidFill>
              </a:rPr>
              <a:t>Bronze: </a:t>
            </a:r>
            <a:r>
              <a:rPr lang="en-US" sz="2000" dirty="0">
                <a:solidFill>
                  <a:prstClr val="black"/>
                </a:solidFill>
              </a:rPr>
              <a:t>60% of the full actuarial value</a:t>
            </a:r>
          </a:p>
        </p:txBody>
      </p:sp>
    </p:spTree>
    <p:extLst>
      <p:ext uri="{BB962C8B-B14F-4D97-AF65-F5344CB8AC3E}">
        <p14:creationId xmlns:p14="http://schemas.microsoft.com/office/powerpoint/2010/main" val="15288194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4838"/>
          <a:stretch/>
        </p:blipFill>
        <p:spPr>
          <a:xfrm>
            <a:off x="1943100" y="3056644"/>
            <a:ext cx="5257800" cy="3801356"/>
          </a:xfrm>
          <a:prstGeom prst="rect">
            <a:avLst/>
          </a:prstGeom>
          <a:effectLst>
            <a:softEdge rad="317500"/>
          </a:effectLst>
        </p:spPr>
      </p:pic>
      <p:sp>
        <p:nvSpPr>
          <p:cNvPr id="40963" name="Rectangle 4"/>
          <p:cNvSpPr>
            <a:spLocks noGrp="1" noChangeArrowheads="1"/>
          </p:cNvSpPr>
          <p:nvPr>
            <p:ph type="title"/>
          </p:nvPr>
        </p:nvSpPr>
        <p:spPr/>
        <p:txBody>
          <a:bodyPr/>
          <a:lstStyle/>
          <a:p>
            <a:pPr eaLnBrk="1" hangingPunct="1"/>
            <a:r>
              <a:rPr lang="en-US" dirty="0" smtClean="0"/>
              <a:t>Multi-State Plans 	</a:t>
            </a:r>
          </a:p>
        </p:txBody>
      </p:sp>
      <p:sp>
        <p:nvSpPr>
          <p:cNvPr id="40964" name="Rectangle 5"/>
          <p:cNvSpPr>
            <a:spLocks noGrp="1" noChangeArrowheads="1"/>
          </p:cNvSpPr>
          <p:nvPr>
            <p:ph type="body" idx="1"/>
          </p:nvPr>
        </p:nvSpPr>
        <p:spPr/>
        <p:txBody>
          <a:bodyPr/>
          <a:lstStyle/>
          <a:p>
            <a:r>
              <a:rPr lang="en-US" dirty="0" smtClean="0"/>
              <a:t>Director of the Office of Personnel Management (OPM) will enter into contracts with at least two multi-state qualified health plans that will be offered through each Exchange in every state</a:t>
            </a:r>
            <a:endParaRPr lang="en-US" dirty="0"/>
          </a:p>
          <a:p>
            <a:r>
              <a:rPr lang="en-US" dirty="0" smtClean="0"/>
              <a:t>OPM will establish the criteria that plans will need to meet to become a multi-state plan</a:t>
            </a:r>
          </a:p>
          <a:p>
            <a:r>
              <a:rPr lang="en-US" dirty="0" smtClean="0"/>
              <a:t>At least one multi-state plan must be offered by a non-profit entity</a:t>
            </a:r>
          </a:p>
          <a:p>
            <a:pPr>
              <a:buFont typeface="Wingdings" pitchFamily="34" charset="2"/>
              <a:buNone/>
            </a:pPr>
            <a:endParaRPr lang="en-US" dirty="0" smtClean="0"/>
          </a:p>
          <a:p>
            <a:pPr lvl="1"/>
            <a:endParaRPr lang="en-US" dirty="0" smtClean="0"/>
          </a:p>
        </p:txBody>
      </p:sp>
    </p:spTree>
    <p:extLst>
      <p:ext uri="{BB962C8B-B14F-4D97-AF65-F5344CB8AC3E}">
        <p14:creationId xmlns:p14="http://schemas.microsoft.com/office/powerpoint/2010/main" val="26785638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4" descr="23265257MedicalBenefits2"/>
          <p:cNvPicPr>
            <a:picLocks noChangeAspect="1" noChangeArrowheads="1"/>
          </p:cNvPicPr>
          <p:nvPr/>
        </p:nvPicPr>
        <p:blipFill>
          <a:blip r:embed="rId3">
            <a:extLst>
              <a:ext uri="{28A0092B-C50C-407E-A947-70E740481C1C}">
                <a14:useLocalDpi xmlns:a14="http://schemas.microsoft.com/office/drawing/2010/main" val="0"/>
              </a:ext>
            </a:extLst>
          </a:blip>
          <a:srcRect r="6906"/>
          <a:stretch>
            <a:fillRect/>
          </a:stretch>
        </p:blipFill>
        <p:spPr bwMode="auto">
          <a:xfrm>
            <a:off x="3352800" y="2722563"/>
            <a:ext cx="5791200" cy="413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2"/>
          <p:cNvSpPr>
            <a:spLocks noGrp="1" noChangeArrowheads="1"/>
          </p:cNvSpPr>
          <p:nvPr>
            <p:ph type="title"/>
          </p:nvPr>
        </p:nvSpPr>
        <p:spPr/>
        <p:txBody>
          <a:bodyPr/>
          <a:lstStyle/>
          <a:p>
            <a:pPr eaLnBrk="1" hangingPunct="1"/>
            <a:r>
              <a:rPr lang="en-US" dirty="0" smtClean="0"/>
              <a:t>Consumer Operated and Oriented Plans (CO-OP)</a:t>
            </a:r>
          </a:p>
        </p:txBody>
      </p:sp>
      <p:sp>
        <p:nvSpPr>
          <p:cNvPr id="41989" name="Rectangle 3"/>
          <p:cNvSpPr>
            <a:spLocks noGrp="1" noChangeArrowheads="1"/>
          </p:cNvSpPr>
          <p:nvPr>
            <p:ph type="body" idx="1"/>
          </p:nvPr>
        </p:nvSpPr>
        <p:spPr/>
        <p:txBody>
          <a:bodyPr/>
          <a:lstStyle/>
          <a:p>
            <a:r>
              <a:rPr lang="en-US" dirty="0" smtClean="0"/>
              <a:t>Co-Ops may offer qualified health plans in the individual and small group markets (inside or outside the </a:t>
            </a:r>
            <a:r>
              <a:rPr lang="en-US" dirty="0"/>
              <a:t>E</a:t>
            </a:r>
            <a:r>
              <a:rPr lang="en-US" dirty="0" smtClean="0"/>
              <a:t>xchange)</a:t>
            </a:r>
          </a:p>
          <a:p>
            <a:r>
              <a:rPr lang="en-US" dirty="0" smtClean="0"/>
              <a:t>Member-run non-profit health insurers must meet state insurance requirements (solvency, licensure, network adequacy, rate, etc.)</a:t>
            </a:r>
          </a:p>
          <a:p>
            <a:r>
              <a:rPr lang="en-US" dirty="0" smtClean="0"/>
              <a:t>HHS required to make Co-Op loans no</a:t>
            </a:r>
            <a:br>
              <a:rPr lang="en-US" dirty="0" smtClean="0"/>
            </a:br>
            <a:r>
              <a:rPr lang="en-US" dirty="0" smtClean="0"/>
              <a:t>later than July 1, 2013</a:t>
            </a:r>
          </a:p>
          <a:p>
            <a:r>
              <a:rPr lang="en-US" dirty="0" smtClean="0"/>
              <a:t>Goal was one Co-Op in each state,</a:t>
            </a:r>
            <a:br>
              <a:rPr lang="en-US" dirty="0" smtClean="0"/>
            </a:br>
            <a:r>
              <a:rPr lang="en-US" dirty="0" smtClean="0"/>
              <a:t>but Congress cut funding in the </a:t>
            </a:r>
            <a:br>
              <a:rPr lang="en-US" dirty="0" smtClean="0"/>
            </a:br>
            <a:r>
              <a:rPr lang="en-US" dirty="0" smtClean="0"/>
              <a:t>“fiscal cliff” deal reached at end</a:t>
            </a:r>
            <a:br>
              <a:rPr lang="en-US" dirty="0" smtClean="0"/>
            </a:br>
            <a:r>
              <a:rPr lang="en-US" dirty="0" smtClean="0"/>
              <a:t>of 2012</a:t>
            </a:r>
          </a:p>
          <a:p>
            <a:r>
              <a:rPr lang="en-US" dirty="0" smtClean="0"/>
              <a:t>Funding cut did not affect</a:t>
            </a:r>
            <a:br>
              <a:rPr lang="en-US" dirty="0" smtClean="0"/>
            </a:br>
            <a:r>
              <a:rPr lang="en-US" dirty="0" smtClean="0"/>
              <a:t>the 24 Co-Ops already</a:t>
            </a:r>
            <a:br>
              <a:rPr lang="en-US" dirty="0" smtClean="0"/>
            </a:br>
            <a:r>
              <a:rPr lang="en-US" dirty="0" smtClean="0"/>
              <a:t>approved by HHS</a:t>
            </a:r>
          </a:p>
        </p:txBody>
      </p:sp>
      <p:pic>
        <p:nvPicPr>
          <p:cNvPr id="8"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55</a:t>
            </a:fld>
            <a:endParaRPr lang="en-US" sz="1200" dirty="0" smtClean="0">
              <a:solidFill>
                <a:srgbClr val="000000"/>
              </a:solidFill>
            </a:endParaRPr>
          </a:p>
        </p:txBody>
      </p:sp>
    </p:spTree>
    <p:extLst>
      <p:ext uri="{BB962C8B-B14F-4D97-AF65-F5344CB8AC3E}">
        <p14:creationId xmlns:p14="http://schemas.microsoft.com/office/powerpoint/2010/main" val="26326353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3"/>
          <p:cNvSpPr>
            <a:spLocks noGrp="1" noChangeArrowheads="1"/>
          </p:cNvSpPr>
          <p:nvPr>
            <p:ph type="title"/>
          </p:nvPr>
        </p:nvSpPr>
        <p:spPr/>
        <p:txBody>
          <a:bodyPr/>
          <a:lstStyle/>
          <a:p>
            <a:pPr eaLnBrk="1" hangingPunct="1"/>
            <a:r>
              <a:rPr lang="en-US" dirty="0" smtClean="0"/>
              <a:t>Premium Assistance Tax Credit Eligibility</a:t>
            </a:r>
          </a:p>
        </p:txBody>
      </p:sp>
      <p:sp>
        <p:nvSpPr>
          <p:cNvPr id="45061" name="Rectangle 4"/>
          <p:cNvSpPr>
            <a:spLocks noGrp="1" noChangeArrowheads="1"/>
          </p:cNvSpPr>
          <p:nvPr>
            <p:ph type="body" idx="1"/>
          </p:nvPr>
        </p:nvSpPr>
        <p:spPr>
          <a:xfrm>
            <a:off x="76200" y="1295400"/>
            <a:ext cx="6934200" cy="4953000"/>
          </a:xfrm>
        </p:spPr>
        <p:txBody>
          <a:bodyPr/>
          <a:lstStyle/>
          <a:p>
            <a:pPr>
              <a:buFont typeface="Wingdings" pitchFamily="34" charset="2"/>
              <a:buNone/>
            </a:pPr>
            <a:r>
              <a:rPr lang="en-US" sz="2000" dirty="0" smtClean="0">
                <a:solidFill>
                  <a:schemeClr val="folHlink"/>
                </a:solidFill>
                <a:latin typeface="Arial Black" pitchFamily="34" charset="0"/>
              </a:rPr>
              <a:t>	</a:t>
            </a:r>
            <a:r>
              <a:rPr lang="en-US" sz="2000" dirty="0" smtClean="0">
                <a:solidFill>
                  <a:schemeClr val="accent2"/>
                </a:solidFill>
                <a:latin typeface="Arial Black" pitchFamily="34" charset="0"/>
              </a:rPr>
              <a:t>Individuals must:</a:t>
            </a:r>
          </a:p>
          <a:p>
            <a:r>
              <a:rPr lang="en-US" sz="2000" dirty="0" smtClean="0"/>
              <a:t>Not be eligible for coverage through an employer-sponsored plan</a:t>
            </a:r>
          </a:p>
          <a:p>
            <a:r>
              <a:rPr lang="en-US" sz="2000" dirty="0" smtClean="0"/>
              <a:t>Not be in Medicare, Medicaid, CHIP, TRICARE, </a:t>
            </a:r>
            <a:br>
              <a:rPr lang="en-US" sz="2000" dirty="0" smtClean="0"/>
            </a:br>
            <a:r>
              <a:rPr lang="en-US" sz="2000" dirty="0" smtClean="0"/>
              <a:t>the VA or any other coverage named by HHS</a:t>
            </a:r>
          </a:p>
          <a:p>
            <a:r>
              <a:rPr lang="en-US" sz="2000" dirty="0" smtClean="0"/>
              <a:t>Be a resident of the state where the Exchange </a:t>
            </a:r>
            <a:br>
              <a:rPr lang="en-US" sz="2000" dirty="0" smtClean="0"/>
            </a:br>
            <a:r>
              <a:rPr lang="en-US" sz="2000" dirty="0" smtClean="0"/>
              <a:t>is established</a:t>
            </a:r>
          </a:p>
          <a:p>
            <a:r>
              <a:rPr lang="en-US" sz="2000" dirty="0" smtClean="0"/>
              <a:t>Not be incarcerated at the time of enrollment</a:t>
            </a:r>
          </a:p>
          <a:p>
            <a:r>
              <a:rPr lang="en-US" sz="2000" dirty="0" smtClean="0"/>
              <a:t>Be a citizen or legally documented immigrant currently residing in the United States</a:t>
            </a:r>
          </a:p>
          <a:p>
            <a:r>
              <a:rPr lang="en-US" sz="2000" dirty="0" smtClean="0"/>
              <a:t>Have household income between 100% and 400% of FPL</a:t>
            </a:r>
          </a:p>
          <a:p>
            <a:r>
              <a:rPr lang="en-US" sz="2000" dirty="0" smtClean="0"/>
              <a:t>Not be claimed as a dependent on anyone’s tax return</a:t>
            </a:r>
          </a:p>
        </p:txBody>
      </p:sp>
      <p:pic>
        <p:nvPicPr>
          <p:cNvPr id="5" name="Picture 8" descr="poll checkmark 7905792Lar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273"/>
          <a:stretch/>
        </p:blipFill>
        <p:spPr bwMode="auto">
          <a:xfrm>
            <a:off x="6470519" y="2286000"/>
            <a:ext cx="2686050" cy="2895600"/>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20233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4" descr="stethoscope squeeze mon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133725"/>
            <a:ext cx="5942013"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5"/>
          <p:cNvSpPr>
            <a:spLocks noGrp="1" noChangeArrowheads="1"/>
          </p:cNvSpPr>
          <p:nvPr>
            <p:ph type="title"/>
          </p:nvPr>
        </p:nvSpPr>
        <p:spPr>
          <a:xfrm>
            <a:off x="228600" y="152400"/>
            <a:ext cx="8686800" cy="762000"/>
          </a:xfrm>
        </p:spPr>
        <p:txBody>
          <a:bodyPr/>
          <a:lstStyle/>
          <a:p>
            <a:pPr eaLnBrk="1" hangingPunct="1"/>
            <a:r>
              <a:rPr lang="en-US" dirty="0" smtClean="0"/>
              <a:t>Can Individuals with Employer-Sponsored Coverage Receive the Premium Assistance Tax Credit?</a:t>
            </a:r>
          </a:p>
        </p:txBody>
      </p:sp>
      <p:sp>
        <p:nvSpPr>
          <p:cNvPr id="28677" name="Rectangle 6"/>
          <p:cNvSpPr>
            <a:spLocks noGrp="1" noChangeArrowheads="1"/>
          </p:cNvSpPr>
          <p:nvPr>
            <p:ph type="body" idx="1"/>
          </p:nvPr>
        </p:nvSpPr>
        <p:spPr/>
        <p:txBody>
          <a:bodyPr/>
          <a:lstStyle/>
          <a:p>
            <a:r>
              <a:rPr lang="en-US" dirty="0" smtClean="0"/>
              <a:t>Generally, no</a:t>
            </a:r>
          </a:p>
          <a:p>
            <a:r>
              <a:rPr lang="en-US" dirty="0" smtClean="0"/>
              <a:t>However, employees may apply for the premium assistance tax credit when the employer-sponsored coverage for which they are eligible is: </a:t>
            </a:r>
          </a:p>
          <a:p>
            <a:pPr lvl="1"/>
            <a:r>
              <a:rPr lang="en-US" dirty="0"/>
              <a:t>B</a:t>
            </a:r>
            <a:r>
              <a:rPr lang="en-US" dirty="0" smtClean="0"/>
              <a:t>elow 60% of actuarial value, or </a:t>
            </a:r>
          </a:p>
          <a:p>
            <a:pPr lvl="1"/>
            <a:r>
              <a:rPr lang="en-US" dirty="0" smtClean="0"/>
              <a:t>Not affordable (i.e., the employee premium for self-only</a:t>
            </a:r>
            <a:br>
              <a:rPr lang="en-US" dirty="0" smtClean="0"/>
            </a:br>
            <a:r>
              <a:rPr lang="en-US" dirty="0" smtClean="0"/>
              <a:t>coverage exceeds 9.5% of household income)</a:t>
            </a:r>
          </a:p>
          <a:p>
            <a:endParaRPr lang="en-US" dirty="0" smtClean="0"/>
          </a:p>
        </p:txBody>
      </p:sp>
      <p:pic>
        <p:nvPicPr>
          <p:cNvPr id="8"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57</a:t>
            </a:fld>
            <a:endParaRPr lang="en-US" sz="1200" dirty="0" smtClean="0">
              <a:solidFill>
                <a:srgbClr val="000000"/>
              </a:solidFill>
            </a:endParaRPr>
          </a:p>
        </p:txBody>
      </p:sp>
    </p:spTree>
    <p:extLst>
      <p:ext uri="{BB962C8B-B14F-4D97-AF65-F5344CB8AC3E}">
        <p14:creationId xmlns:p14="http://schemas.microsoft.com/office/powerpoint/2010/main" val="5302357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4"/>
          <p:cNvSpPr>
            <a:spLocks noGrp="1" noChangeArrowheads="1"/>
          </p:cNvSpPr>
          <p:nvPr>
            <p:ph type="title"/>
          </p:nvPr>
        </p:nvSpPr>
        <p:spPr/>
        <p:txBody>
          <a:bodyPr/>
          <a:lstStyle/>
          <a:p>
            <a:pPr eaLnBrk="1" hangingPunct="1"/>
            <a:r>
              <a:rPr lang="en-US" dirty="0" smtClean="0"/>
              <a:t>Employer Shared Responsibility Penalty—2014</a:t>
            </a:r>
            <a:br>
              <a:rPr lang="en-US" dirty="0" smtClean="0"/>
            </a:br>
            <a:r>
              <a:rPr lang="en-US" i="1" dirty="0" smtClean="0">
                <a:solidFill>
                  <a:schemeClr val="accent2"/>
                </a:solidFill>
              </a:rPr>
              <a:t>(Delayed)</a:t>
            </a:r>
          </a:p>
        </p:txBody>
      </p:sp>
      <p:sp>
        <p:nvSpPr>
          <p:cNvPr id="46084" name="Rectangle 5"/>
          <p:cNvSpPr>
            <a:spLocks noGrp="1" noChangeArrowheads="1"/>
          </p:cNvSpPr>
          <p:nvPr>
            <p:ph type="body" idx="1"/>
          </p:nvPr>
        </p:nvSpPr>
        <p:spPr/>
        <p:txBody>
          <a:bodyPr/>
          <a:lstStyle/>
          <a:p>
            <a:r>
              <a:rPr lang="en-US" dirty="0" smtClean="0"/>
              <a:t>Applies to employers with 50 or more full-time employees</a:t>
            </a:r>
          </a:p>
          <a:p>
            <a:pPr lvl="1"/>
            <a:r>
              <a:rPr lang="en-US" dirty="0" smtClean="0"/>
              <a:t>Must aggregate hours of part-time employees to create total number of full-time employees</a:t>
            </a:r>
          </a:p>
          <a:p>
            <a:pPr lvl="1"/>
            <a:r>
              <a:rPr lang="en-US" dirty="0" smtClean="0"/>
              <a:t>Full-time = works on average at least 30 hours per week</a:t>
            </a:r>
          </a:p>
          <a:p>
            <a:pPr lvl="1"/>
            <a:r>
              <a:rPr lang="en-US" dirty="0" smtClean="0"/>
              <a:t>Proposed rule published January 2, 2013 addresses how to determine if employees are full-time employees</a:t>
            </a:r>
          </a:p>
          <a:p>
            <a:r>
              <a:rPr lang="en-US" dirty="0" smtClean="0"/>
              <a:t>If the employer </a:t>
            </a:r>
            <a:r>
              <a:rPr lang="en-US" b="1" dirty="0" smtClean="0"/>
              <a:t>does not</a:t>
            </a:r>
            <a:r>
              <a:rPr lang="en-US" dirty="0" smtClean="0"/>
              <a:t> offer coverage (and one full-time employee receives a tax credit in the Exchange)</a:t>
            </a:r>
          </a:p>
          <a:p>
            <a:pPr lvl="1"/>
            <a:r>
              <a:rPr lang="en-US" dirty="0" smtClean="0"/>
              <a:t>Penalty is $2,000 (annualized) times the </a:t>
            </a:r>
            <a:r>
              <a:rPr lang="en-US" b="1" dirty="0" smtClean="0">
                <a:solidFill>
                  <a:srgbClr val="00549F"/>
                </a:solidFill>
              </a:rPr>
              <a:t>total #</a:t>
            </a:r>
            <a:r>
              <a:rPr lang="en-US" b="1" dirty="0" smtClean="0"/>
              <a:t> </a:t>
            </a:r>
            <a:r>
              <a:rPr lang="en-US" dirty="0" smtClean="0"/>
              <a:t>of full-time employees (minus first 30 workers)</a:t>
            </a:r>
          </a:p>
          <a:p>
            <a:r>
              <a:rPr lang="en-US" dirty="0" smtClean="0"/>
              <a:t>If the employer </a:t>
            </a:r>
            <a:r>
              <a:rPr lang="en-US" b="1" dirty="0" smtClean="0"/>
              <a:t>does</a:t>
            </a:r>
            <a:r>
              <a:rPr lang="en-US" dirty="0" smtClean="0"/>
              <a:t> offer coverage (and one full-time employee receives a tax credit in the Exchange)</a:t>
            </a:r>
          </a:p>
          <a:p>
            <a:pPr lvl="1"/>
            <a:r>
              <a:rPr lang="en-US" dirty="0" smtClean="0"/>
              <a:t>Penalty is $3,000 (annualized) times </a:t>
            </a:r>
            <a:r>
              <a:rPr lang="en-US" b="1" dirty="0" smtClean="0">
                <a:solidFill>
                  <a:srgbClr val="00549F"/>
                </a:solidFill>
              </a:rPr>
              <a:t># of full-time employees getting tax credit</a:t>
            </a:r>
            <a:r>
              <a:rPr lang="en-US" b="1" dirty="0" smtClean="0"/>
              <a:t> </a:t>
            </a:r>
            <a:r>
              <a:rPr lang="en-US" dirty="0" smtClean="0"/>
              <a:t>in Exchange (penalty max)</a:t>
            </a:r>
          </a:p>
          <a:p>
            <a:pPr lvl="1"/>
            <a:r>
              <a:rPr lang="en-US" dirty="0" smtClean="0"/>
              <a:t>Tax credit would only be available if group coverage is unaffordable or actuarial value is less than 60%</a:t>
            </a:r>
          </a:p>
          <a:p>
            <a:endParaRPr lang="en-US" dirty="0" smtClean="0"/>
          </a:p>
        </p:txBody>
      </p:sp>
    </p:spTree>
    <p:extLst>
      <p:ext uri="{BB962C8B-B14F-4D97-AF65-F5344CB8AC3E}">
        <p14:creationId xmlns:p14="http://schemas.microsoft.com/office/powerpoint/2010/main" val="19953722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p:txBody>
          <a:bodyPr/>
          <a:lstStyle/>
          <a:p>
            <a:pPr eaLnBrk="1" hangingPunct="1"/>
            <a:r>
              <a:rPr lang="en-US" dirty="0" smtClean="0"/>
              <a:t>Notice/Reporting Requirements Applicable </a:t>
            </a:r>
            <a:br>
              <a:rPr lang="en-US" dirty="0" smtClean="0"/>
            </a:br>
            <a:r>
              <a:rPr lang="en-US" dirty="0" smtClean="0"/>
              <a:t>to Large Employers </a:t>
            </a:r>
            <a:r>
              <a:rPr lang="en-US" i="1" dirty="0" smtClean="0">
                <a:solidFill>
                  <a:schemeClr val="accent2"/>
                </a:solidFill>
              </a:rPr>
              <a:t>(Delayed)</a:t>
            </a:r>
          </a:p>
        </p:txBody>
      </p:sp>
      <p:sp>
        <p:nvSpPr>
          <p:cNvPr id="48132" name="Rectangle 3"/>
          <p:cNvSpPr>
            <a:spLocks noGrp="1" noChangeArrowheads="1"/>
          </p:cNvSpPr>
          <p:nvPr>
            <p:ph type="body" idx="1"/>
          </p:nvPr>
        </p:nvSpPr>
        <p:spPr/>
        <p:txBody>
          <a:bodyPr/>
          <a:lstStyle/>
          <a:p>
            <a:r>
              <a:rPr lang="en-US" dirty="0"/>
              <a:t>Detailed reporting requirements will apply to large employers and to persons that provide minimum essential coverage (including plan sponsors of self-insured group health plans)</a:t>
            </a:r>
          </a:p>
          <a:p>
            <a:r>
              <a:rPr lang="en-US" dirty="0"/>
              <a:t>Initially set to apply in 2015 (for coverage provided in 2014), but this has been delayed to 2016 (for coverage provided in 2015)</a:t>
            </a:r>
          </a:p>
          <a:p>
            <a:r>
              <a:rPr lang="en-US" dirty="0"/>
              <a:t>Proposed rules published September 9, 2013 detail what entities must report to IRS and what information must be reported</a:t>
            </a:r>
          </a:p>
          <a:p>
            <a:r>
              <a:rPr lang="en-US" dirty="0"/>
              <a:t>Notices also must be provided to employees (by January 31 of the year following the year for which employer/plan sponsor files the IRS return)</a:t>
            </a:r>
          </a:p>
          <a:p>
            <a:r>
              <a:rPr lang="en-US" dirty="0"/>
              <a:t>IRS accepting comments on how to avoid duplication and simplify reporting process</a:t>
            </a:r>
          </a:p>
          <a:p>
            <a:endParaRPr lang="en-US" dirty="0" smtClean="0"/>
          </a:p>
        </p:txBody>
      </p:sp>
    </p:spTree>
    <p:extLst>
      <p:ext uri="{BB962C8B-B14F-4D97-AF65-F5344CB8AC3E}">
        <p14:creationId xmlns:p14="http://schemas.microsoft.com/office/powerpoint/2010/main" val="6001076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Unknowns About the Exchanges</a:t>
            </a:r>
            <a:endParaRPr lang="en-US" sz="1800" dirty="0">
              <a:solidFill>
                <a:schemeClr val="accent2"/>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3319686681"/>
              </p:ext>
            </p:extLst>
          </p:nvPr>
        </p:nvGraphicFramePr>
        <p:xfrm>
          <a:off x="76200" y="1143000"/>
          <a:ext cx="8915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931641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6555660_lretired coup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3102" y="3408598"/>
            <a:ext cx="4690898" cy="3449402"/>
          </a:xfrm>
          <a:prstGeom prst="rect">
            <a:avLst/>
          </a:prstGeom>
          <a:noFill/>
          <a:extLst>
            <a:ext uri="{909E8E84-426E-40DD-AFC4-6F175D3DCCD1}">
              <a14:hiddenFill xmlns:a14="http://schemas.microsoft.com/office/drawing/2010/main">
                <a:solidFill>
                  <a:srgbClr val="FFFFFF"/>
                </a:solidFill>
              </a14:hiddenFill>
            </a:ext>
          </a:extLst>
        </p:spPr>
      </p:pic>
      <p:sp>
        <p:nvSpPr>
          <p:cNvPr id="98306" name="Rectangle 2"/>
          <p:cNvSpPr>
            <a:spLocks noGrp="1" noChangeArrowheads="1"/>
          </p:cNvSpPr>
          <p:nvPr>
            <p:ph type="title"/>
          </p:nvPr>
        </p:nvSpPr>
        <p:spPr/>
        <p:txBody>
          <a:bodyPr/>
          <a:lstStyle/>
          <a:p>
            <a:r>
              <a:rPr lang="en-US" dirty="0" smtClean="0"/>
              <a:t>Retirees</a:t>
            </a:r>
            <a:endParaRPr lang="en-US" b="0" i="1" dirty="0" smtClean="0"/>
          </a:p>
        </p:txBody>
      </p:sp>
      <p:sp>
        <p:nvSpPr>
          <p:cNvPr id="241667" name="Rectangle 3"/>
          <p:cNvSpPr>
            <a:spLocks noGrp="1" noChangeArrowheads="1"/>
          </p:cNvSpPr>
          <p:nvPr>
            <p:ph type="body" idx="1"/>
          </p:nvPr>
        </p:nvSpPr>
        <p:spPr/>
        <p:txBody>
          <a:bodyPr/>
          <a:lstStyle/>
          <a:p>
            <a:pPr>
              <a:defRPr/>
            </a:pPr>
            <a:r>
              <a:rPr lang="en-US" dirty="0" smtClean="0"/>
              <a:t>Exchanges will not be offering Medicare supplemental plans, but early retirees can purchase coverage on the Exchanges</a:t>
            </a:r>
          </a:p>
          <a:p>
            <a:pPr>
              <a:defRPr/>
            </a:pPr>
            <a:r>
              <a:rPr lang="en-US" dirty="0" smtClean="0"/>
              <a:t>Age rating limitations applicable beginning in 2014 may make Exchange coverage more attractive compared to current options in the individual market</a:t>
            </a:r>
          </a:p>
          <a:p>
            <a:pPr>
              <a:defRPr/>
            </a:pPr>
            <a:r>
              <a:rPr lang="en-US" dirty="0" smtClean="0"/>
              <a:t>Under proposed rule from IRS published May 3, 2013, retirees may decline retiree coverage from their employers and still qualify for a premium assistance tax credit in an Exchange</a:t>
            </a:r>
          </a:p>
          <a:p>
            <a:pPr>
              <a:defRPr/>
            </a:pPr>
            <a:r>
              <a:rPr lang="en-US" dirty="0" smtClean="0"/>
              <a:t>Employer shared responsibility penalty is </a:t>
            </a:r>
          </a:p>
          <a:p>
            <a:pPr marL="0" indent="0">
              <a:spcBef>
                <a:spcPts val="0"/>
              </a:spcBef>
              <a:buNone/>
              <a:defRPr/>
            </a:pPr>
            <a:r>
              <a:rPr lang="en-US" dirty="0" smtClean="0"/>
              <a:t>   not triggered if retirees obtain premium </a:t>
            </a:r>
          </a:p>
          <a:p>
            <a:pPr marL="0" indent="0">
              <a:spcBef>
                <a:spcPts val="0"/>
              </a:spcBef>
              <a:buNone/>
              <a:defRPr/>
            </a:pPr>
            <a:r>
              <a:rPr lang="en-US" dirty="0" smtClean="0"/>
              <a:t>   assistance tax credits in the Exchanges</a:t>
            </a:r>
          </a:p>
          <a:p>
            <a:pPr marL="0" indent="0">
              <a:buNone/>
              <a:defRPr/>
            </a:pPr>
            <a:r>
              <a:rPr lang="en-US" dirty="0"/>
              <a:t/>
            </a:r>
            <a:br>
              <a:rPr lang="en-US" dirty="0"/>
            </a:br>
            <a:endParaRPr lang="en-US" dirty="0"/>
          </a:p>
          <a:p>
            <a:pPr marL="0" indent="0">
              <a:buNone/>
              <a:defRPr/>
            </a:pPr>
            <a:endParaRPr lang="en-US" dirty="0" smtClean="0"/>
          </a:p>
          <a:p>
            <a:pPr marL="0" indent="0">
              <a:buFont typeface="Wingdings" pitchFamily="34" charset="2"/>
              <a:buNone/>
              <a:defRPr/>
            </a:pPr>
            <a:endParaRPr lang="en-US" dirty="0" smtClean="0"/>
          </a:p>
        </p:txBody>
      </p:sp>
      <p:pic>
        <p:nvPicPr>
          <p:cNvPr id="7"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61</a:t>
            </a:fld>
            <a:endParaRPr lang="en-US" sz="1200" dirty="0" smtClean="0">
              <a:solidFill>
                <a:srgbClr val="000000"/>
              </a:solidFill>
            </a:endParaRPr>
          </a:p>
        </p:txBody>
      </p:sp>
    </p:spTree>
    <p:extLst>
      <p:ext uri="{BB962C8B-B14F-4D97-AF65-F5344CB8AC3E}">
        <p14:creationId xmlns:p14="http://schemas.microsoft.com/office/powerpoint/2010/main" val="3395559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2" descr="white question mark iStock 000003721935 Medium"/>
          <p:cNvPicPr>
            <a:picLocks noChangeAspect="1" noChangeArrowheads="1"/>
          </p:cNvPicPr>
          <p:nvPr/>
        </p:nvPicPr>
        <p:blipFill>
          <a:blip r:embed="rId3">
            <a:extLst>
              <a:ext uri="{28A0092B-C50C-407E-A947-70E740481C1C}">
                <a14:useLocalDpi xmlns:a14="http://schemas.microsoft.com/office/drawing/2010/main" val="0"/>
              </a:ext>
            </a:extLst>
          </a:blip>
          <a:srcRect r="9987"/>
          <a:stretch>
            <a:fillRect/>
          </a:stretch>
        </p:blipFill>
        <p:spPr bwMode="auto">
          <a:xfrm>
            <a:off x="3663950" y="2112963"/>
            <a:ext cx="548005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3"/>
          <p:cNvSpPr>
            <a:spLocks noGrp="1" noChangeArrowheads="1"/>
          </p:cNvSpPr>
          <p:nvPr>
            <p:ph type="title"/>
          </p:nvPr>
        </p:nvSpPr>
        <p:spPr/>
        <p:txBody>
          <a:bodyPr/>
          <a:lstStyle/>
          <a:p>
            <a:pPr eaLnBrk="1" hangingPunct="1"/>
            <a:r>
              <a:rPr lang="en-US" dirty="0" smtClean="0"/>
              <a:t>Multiemployer Plans and the Exchanges</a:t>
            </a:r>
          </a:p>
        </p:txBody>
      </p:sp>
      <p:sp>
        <p:nvSpPr>
          <p:cNvPr id="30725" name="Rectangle 4"/>
          <p:cNvSpPr>
            <a:spLocks noGrp="1" noChangeArrowheads="1"/>
          </p:cNvSpPr>
          <p:nvPr>
            <p:ph type="body" idx="1"/>
          </p:nvPr>
        </p:nvSpPr>
        <p:spPr>
          <a:xfrm>
            <a:off x="76200" y="1295400"/>
            <a:ext cx="8915400" cy="4114800"/>
          </a:xfrm>
        </p:spPr>
        <p:txBody>
          <a:bodyPr/>
          <a:lstStyle/>
          <a:p>
            <a:r>
              <a:rPr lang="en-US" dirty="0" smtClean="0"/>
              <a:t>Can plans buy coverage through the Exchanges?</a:t>
            </a:r>
          </a:p>
          <a:p>
            <a:r>
              <a:rPr lang="en-US" dirty="0" smtClean="0"/>
              <a:t>What types of supplemental coverage will plans be able to provide?</a:t>
            </a:r>
          </a:p>
          <a:p>
            <a:r>
              <a:rPr lang="en-US" dirty="0" smtClean="0"/>
              <a:t>Will plans be able to leverage the subsidies </a:t>
            </a:r>
            <a:br>
              <a:rPr lang="en-US" dirty="0" smtClean="0"/>
            </a:br>
            <a:r>
              <a:rPr lang="en-US" dirty="0" smtClean="0"/>
              <a:t>that will be available to purchase </a:t>
            </a:r>
            <a:br>
              <a:rPr lang="en-US" dirty="0" smtClean="0"/>
            </a:br>
            <a:r>
              <a:rPr lang="en-US" dirty="0" smtClean="0"/>
              <a:t>Exchange coverage?</a:t>
            </a:r>
          </a:p>
          <a:p>
            <a:r>
              <a:rPr lang="en-US" dirty="0" smtClean="0"/>
              <a:t>How will the ACA affect collective </a:t>
            </a:r>
            <a:br>
              <a:rPr lang="en-US" dirty="0" smtClean="0"/>
            </a:br>
            <a:r>
              <a:rPr lang="en-US" dirty="0" smtClean="0"/>
              <a:t>bargaining around health benefits?</a:t>
            </a:r>
          </a:p>
        </p:txBody>
      </p:sp>
      <p:pic>
        <p:nvPicPr>
          <p:cNvPr id="9"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62</a:t>
            </a:fld>
            <a:endParaRPr lang="en-US" sz="1200" dirty="0" smtClean="0">
              <a:solidFill>
                <a:srgbClr val="000000"/>
              </a:solidFill>
            </a:endParaRPr>
          </a:p>
        </p:txBody>
      </p:sp>
    </p:spTree>
    <p:extLst>
      <p:ext uri="{BB962C8B-B14F-4D97-AF65-F5344CB8AC3E}">
        <p14:creationId xmlns:p14="http://schemas.microsoft.com/office/powerpoint/2010/main" val="20912868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dirty="0" smtClean="0"/>
              <a:t>Modeling Impact</a:t>
            </a:r>
          </a:p>
        </p:txBody>
      </p:sp>
      <p:sp>
        <p:nvSpPr>
          <p:cNvPr id="31748" name="Rectangle 3"/>
          <p:cNvSpPr>
            <a:spLocks noGrp="1" noChangeArrowheads="1"/>
          </p:cNvSpPr>
          <p:nvPr>
            <p:ph type="body" idx="1"/>
          </p:nvPr>
        </p:nvSpPr>
        <p:spPr/>
        <p:txBody>
          <a:bodyPr/>
          <a:lstStyle/>
          <a:p>
            <a:r>
              <a:rPr lang="en-US" dirty="0" smtClean="0"/>
              <a:t>Segal can model the impact of the premium assistance tax credit and the employer penalty on specific groups</a:t>
            </a:r>
          </a:p>
          <a:p>
            <a:r>
              <a:rPr lang="en-US" dirty="0" smtClean="0"/>
              <a:t>Model can include impact of moving from</a:t>
            </a:r>
            <a:br>
              <a:rPr lang="en-US" dirty="0" smtClean="0"/>
            </a:br>
            <a:r>
              <a:rPr lang="en-US" dirty="0" smtClean="0"/>
              <a:t>plan with high actuarial value to</a:t>
            </a:r>
            <a:br>
              <a:rPr lang="en-US" dirty="0" smtClean="0"/>
            </a:br>
            <a:r>
              <a:rPr lang="en-US" dirty="0" smtClean="0"/>
              <a:t>silver plan (70%)</a:t>
            </a:r>
          </a:p>
          <a:p>
            <a:r>
              <a:rPr lang="en-US" dirty="0" smtClean="0"/>
              <a:t>Need data such as cost of current</a:t>
            </a:r>
            <a:br>
              <a:rPr lang="en-US" dirty="0" smtClean="0"/>
            </a:br>
            <a:r>
              <a:rPr lang="en-US" dirty="0" smtClean="0"/>
              <a:t>plan, wage rates (to estimate</a:t>
            </a:r>
            <a:br>
              <a:rPr lang="en-US" dirty="0" smtClean="0"/>
            </a:br>
            <a:r>
              <a:rPr lang="en-US" dirty="0" smtClean="0"/>
              <a:t>household income), amount of</a:t>
            </a:r>
            <a:br>
              <a:rPr lang="en-US" dirty="0" smtClean="0"/>
            </a:br>
            <a:r>
              <a:rPr lang="en-US" dirty="0" smtClean="0"/>
              <a:t>employee contributions, if</a:t>
            </a:r>
            <a:br>
              <a:rPr lang="en-US" dirty="0" smtClean="0"/>
            </a:br>
            <a:r>
              <a:rPr lang="en-US" dirty="0" smtClean="0"/>
              <a:t>any, employer’s tax rate, etc.</a:t>
            </a:r>
          </a:p>
        </p:txBody>
      </p:sp>
      <p:pic>
        <p:nvPicPr>
          <p:cNvPr id="31749" name="Picture 4" descr="dollar puzzle piece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8600" y="2249488"/>
            <a:ext cx="5105400" cy="430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1070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dlobosco\Documents\High Resolution Images\tax iStock_000015074734Small.jpg"/>
          <p:cNvPicPr>
            <a:picLocks noChangeAspect="1" noChangeArrowheads="1"/>
          </p:cNvPicPr>
          <p:nvPr/>
        </p:nvPicPr>
        <p:blipFill rotWithShape="1">
          <a:blip r:embed="rId3">
            <a:extLst>
              <a:ext uri="{28A0092B-C50C-407E-A947-70E740481C1C}">
                <a14:useLocalDpi xmlns:a14="http://schemas.microsoft.com/office/drawing/2010/main" val="0"/>
              </a:ext>
            </a:extLst>
          </a:blip>
          <a:srcRect r="5134"/>
          <a:stretch/>
        </p:blipFill>
        <p:spPr bwMode="auto">
          <a:xfrm>
            <a:off x="4517571" y="3204584"/>
            <a:ext cx="4626429" cy="3657600"/>
          </a:xfrm>
          <a:prstGeom prst="rect">
            <a:avLst/>
          </a:prstGeom>
          <a:noFill/>
          <a:extLst>
            <a:ext uri="{909E8E84-426E-40DD-AFC4-6F175D3DCCD1}">
              <a14:hiddenFill xmlns:a14="http://schemas.microsoft.com/office/drawing/2010/main">
                <a:solidFill>
                  <a:srgbClr val="FFFFFF"/>
                </a:solidFill>
              </a14:hiddenFill>
            </a:ext>
          </a:extLst>
        </p:spPr>
      </p:pic>
      <p:sp>
        <p:nvSpPr>
          <p:cNvPr id="32771" name="Rectangle 2"/>
          <p:cNvSpPr>
            <a:spLocks noGrp="1" noChangeArrowheads="1"/>
          </p:cNvSpPr>
          <p:nvPr>
            <p:ph type="title"/>
          </p:nvPr>
        </p:nvSpPr>
        <p:spPr/>
        <p:txBody>
          <a:bodyPr/>
          <a:lstStyle/>
          <a:p>
            <a:pPr eaLnBrk="1" hangingPunct="1"/>
            <a:r>
              <a:rPr lang="en-US" dirty="0" smtClean="0"/>
              <a:t>Excise Tax—2018</a:t>
            </a:r>
          </a:p>
        </p:txBody>
      </p:sp>
      <p:sp>
        <p:nvSpPr>
          <p:cNvPr id="32772" name="Rectangle 3"/>
          <p:cNvSpPr>
            <a:spLocks noGrp="1" noChangeArrowheads="1"/>
          </p:cNvSpPr>
          <p:nvPr>
            <p:ph type="body" idx="1"/>
          </p:nvPr>
        </p:nvSpPr>
        <p:spPr/>
        <p:txBody>
          <a:bodyPr/>
          <a:lstStyle/>
          <a:p>
            <a:pPr>
              <a:spcBef>
                <a:spcPct val="50000"/>
              </a:spcBef>
              <a:buFont typeface="Wingdings" pitchFamily="34" charset="2"/>
              <a:buNone/>
            </a:pPr>
            <a:r>
              <a:rPr lang="en-US" dirty="0" smtClean="0">
                <a:solidFill>
                  <a:schemeClr val="accent2"/>
                </a:solidFill>
                <a:latin typeface="Arial Black" pitchFamily="34" charset="0"/>
              </a:rPr>
              <a:t>	40% Excise Tax on Health Plans that Cost Above </a:t>
            </a:r>
            <a:br>
              <a:rPr lang="en-US" dirty="0" smtClean="0">
                <a:solidFill>
                  <a:schemeClr val="accent2"/>
                </a:solidFill>
                <a:latin typeface="Arial Black" pitchFamily="34" charset="0"/>
              </a:rPr>
            </a:br>
            <a:r>
              <a:rPr lang="en-US" dirty="0" smtClean="0">
                <a:solidFill>
                  <a:schemeClr val="accent2"/>
                </a:solidFill>
                <a:latin typeface="Arial Black" pitchFamily="34" charset="0"/>
              </a:rPr>
              <a:t>a Certain Threshold</a:t>
            </a:r>
          </a:p>
          <a:p>
            <a:pPr>
              <a:spcBef>
                <a:spcPct val="50000"/>
              </a:spcBef>
            </a:pPr>
            <a:r>
              <a:rPr lang="en-US" dirty="0" smtClean="0"/>
              <a:t>Threshold $10,200/$27,500 indexed to the CPI-U</a:t>
            </a:r>
            <a:endParaRPr lang="en-US" dirty="0" smtClean="0">
              <a:solidFill>
                <a:srgbClr val="FF66CC"/>
              </a:solidFill>
            </a:endParaRPr>
          </a:p>
          <a:p>
            <a:pPr>
              <a:spcBef>
                <a:spcPct val="50000"/>
              </a:spcBef>
            </a:pPr>
            <a:r>
              <a:rPr lang="en-US" dirty="0" smtClean="0"/>
              <a:t>Adjustments due to age/gender; increased thresholds for high-risk professions and retirees</a:t>
            </a:r>
          </a:p>
          <a:p>
            <a:pPr>
              <a:spcBef>
                <a:spcPct val="50000"/>
              </a:spcBef>
            </a:pPr>
            <a:r>
              <a:rPr lang="en-US" dirty="0" smtClean="0"/>
              <a:t>Thresholds increased in 2018 if CBO projections</a:t>
            </a:r>
            <a:br>
              <a:rPr lang="en-US" dirty="0" smtClean="0"/>
            </a:br>
            <a:r>
              <a:rPr lang="en-US" dirty="0" smtClean="0"/>
              <a:t> incorrect</a:t>
            </a:r>
          </a:p>
          <a:p>
            <a:pPr>
              <a:spcBef>
                <a:spcPct val="50000"/>
              </a:spcBef>
            </a:pPr>
            <a:r>
              <a:rPr lang="en-US" dirty="0" smtClean="0"/>
              <a:t>Appears to exclude most dental and vision; </a:t>
            </a:r>
            <a:br>
              <a:rPr lang="en-US" dirty="0" smtClean="0"/>
            </a:br>
            <a:r>
              <a:rPr lang="en-US" dirty="0" smtClean="0"/>
              <a:t>includes health FSAs and HRAs</a:t>
            </a:r>
          </a:p>
          <a:p>
            <a:pPr>
              <a:spcBef>
                <a:spcPct val="50000"/>
              </a:spcBef>
            </a:pPr>
            <a:r>
              <a:rPr lang="en-US" dirty="0" smtClean="0"/>
              <a:t>Multiemployer plans treated as family </a:t>
            </a:r>
            <a:br>
              <a:rPr lang="en-US" dirty="0" smtClean="0"/>
            </a:br>
            <a:r>
              <a:rPr lang="en-US" dirty="0" smtClean="0"/>
              <a:t>coverage for all participants; therefore, </a:t>
            </a:r>
            <a:br>
              <a:rPr lang="en-US" dirty="0" smtClean="0"/>
            </a:br>
            <a:r>
              <a:rPr lang="en-US" dirty="0" smtClean="0"/>
              <a:t>the threshold is $27,500 for</a:t>
            </a:r>
            <a:br>
              <a:rPr lang="en-US" dirty="0" smtClean="0"/>
            </a:br>
            <a:r>
              <a:rPr lang="en-US" dirty="0" smtClean="0"/>
              <a:t>multiemployer plans</a:t>
            </a:r>
          </a:p>
          <a:p>
            <a:pPr>
              <a:spcBef>
                <a:spcPct val="50000"/>
              </a:spcBef>
            </a:pPr>
            <a:endParaRPr lang="en-US" dirty="0" smtClean="0"/>
          </a:p>
          <a:p>
            <a:pPr>
              <a:spcBef>
                <a:spcPct val="50000"/>
              </a:spcBef>
              <a:buFont typeface="Wingdings" pitchFamily="34" charset="2"/>
              <a:buNone/>
            </a:pPr>
            <a:endParaRPr lang="en-US" dirty="0" smtClean="0"/>
          </a:p>
          <a:p>
            <a:pPr>
              <a:spcBef>
                <a:spcPct val="50000"/>
              </a:spcBef>
              <a:buFont typeface="Wingdings" pitchFamily="34" charset="2"/>
              <a:buNone/>
            </a:pPr>
            <a:endParaRPr lang="en-US" dirty="0" smtClean="0"/>
          </a:p>
          <a:p>
            <a:pPr>
              <a:spcBef>
                <a:spcPct val="50000"/>
              </a:spcBef>
              <a:buFont typeface="Wingdings" pitchFamily="34" charset="2"/>
              <a:buNone/>
            </a:pPr>
            <a:endParaRPr lang="en-US" sz="800" dirty="0" smtClean="0"/>
          </a:p>
        </p:txBody>
      </p:sp>
      <p:pic>
        <p:nvPicPr>
          <p:cNvPr id="8" name="Picture 2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15200" y="6606115"/>
            <a:ext cx="1400119" cy="20001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0"/>
          <p:cNvSpPr txBox="1">
            <a:spLocks noChangeArrowheads="1"/>
          </p:cNvSpPr>
          <p:nvPr/>
        </p:nvSpPr>
        <p:spPr bwMode="auto">
          <a:xfrm>
            <a:off x="7162800" y="65532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fontAlgn="base">
              <a:lnSpc>
                <a:spcPct val="100000"/>
              </a:lnSpc>
              <a:spcBef>
                <a:spcPct val="0"/>
              </a:spcBef>
              <a:spcAft>
                <a:spcPct val="0"/>
              </a:spcAft>
              <a:defRPr sz="1600" kern="1200">
                <a:solidFill>
                  <a:schemeClr val="tx1"/>
                </a:solidFill>
                <a:latin typeface="+mn-lt"/>
                <a:ea typeface="+mn-ea"/>
                <a:cs typeface="+mn-cs"/>
              </a:defRPr>
            </a:lvl1pPr>
            <a:lvl2pPr marL="457200" algn="l" rtl="0" fontAlgn="base">
              <a:lnSpc>
                <a:spcPct val="90000"/>
              </a:lnSpc>
              <a:spcBef>
                <a:spcPct val="50000"/>
              </a:spcBef>
              <a:spcAft>
                <a:spcPct val="0"/>
              </a:spcAft>
              <a:defRPr sz="1600" kern="1200">
                <a:solidFill>
                  <a:schemeClr val="tx1"/>
                </a:solidFill>
                <a:latin typeface="Arial" charset="0"/>
                <a:ea typeface="+mn-ea"/>
                <a:cs typeface="+mn-cs"/>
              </a:defRPr>
            </a:lvl2pPr>
            <a:lvl3pPr marL="914400" algn="l" rtl="0" fontAlgn="base">
              <a:lnSpc>
                <a:spcPct val="90000"/>
              </a:lnSpc>
              <a:spcBef>
                <a:spcPct val="50000"/>
              </a:spcBef>
              <a:spcAft>
                <a:spcPct val="0"/>
              </a:spcAft>
              <a:defRPr sz="1600" kern="1200">
                <a:solidFill>
                  <a:schemeClr val="tx1"/>
                </a:solidFill>
                <a:latin typeface="Arial" charset="0"/>
                <a:ea typeface="+mn-ea"/>
                <a:cs typeface="+mn-cs"/>
              </a:defRPr>
            </a:lvl3pPr>
            <a:lvl4pPr marL="1371600" algn="l" rtl="0" fontAlgn="base">
              <a:lnSpc>
                <a:spcPct val="90000"/>
              </a:lnSpc>
              <a:spcBef>
                <a:spcPct val="50000"/>
              </a:spcBef>
              <a:spcAft>
                <a:spcPct val="0"/>
              </a:spcAft>
              <a:defRPr sz="1600" kern="1200">
                <a:solidFill>
                  <a:schemeClr val="tx1"/>
                </a:solidFill>
                <a:latin typeface="Arial" charset="0"/>
                <a:ea typeface="+mn-ea"/>
                <a:cs typeface="+mn-cs"/>
              </a:defRPr>
            </a:lvl4pPr>
            <a:lvl5pPr marL="1828800" algn="l" rtl="0" fontAlgn="base">
              <a:lnSpc>
                <a:spcPct val="90000"/>
              </a:lnSpc>
              <a:spcBef>
                <a:spcPct val="5000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a:lstStyle>
          <a:p>
            <a:fld id="{0CC97F9F-C8F5-4CF4-B826-36BFE779CC8C}" type="slidenum">
              <a:rPr lang="en-US" sz="1200" smtClean="0">
                <a:solidFill>
                  <a:srgbClr val="000000"/>
                </a:solidFill>
              </a:rPr>
              <a:pPr/>
              <a:t>64</a:t>
            </a:fld>
            <a:endParaRPr lang="en-US" sz="1200" dirty="0" smtClean="0">
              <a:solidFill>
                <a:srgbClr val="000000"/>
              </a:solidFill>
            </a:endParaRPr>
          </a:p>
        </p:txBody>
      </p:sp>
    </p:spTree>
    <p:extLst>
      <p:ext uri="{BB962C8B-B14F-4D97-AF65-F5344CB8AC3E}">
        <p14:creationId xmlns:p14="http://schemas.microsoft.com/office/powerpoint/2010/main" val="29252891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323850" y="76200"/>
            <a:ext cx="8686800" cy="762000"/>
          </a:xfrm>
        </p:spPr>
        <p:txBody>
          <a:bodyPr/>
          <a:lstStyle/>
          <a:p>
            <a:pPr eaLnBrk="1" hangingPunct="1"/>
            <a:r>
              <a:rPr lang="en-US" dirty="0" smtClean="0"/>
              <a:t>How to Prepare for 2014 &amp; Beyond</a:t>
            </a:r>
          </a:p>
        </p:txBody>
      </p:sp>
      <p:sp>
        <p:nvSpPr>
          <p:cNvPr id="33796" name="Rectangle 3"/>
          <p:cNvSpPr>
            <a:spLocks noGrp="1" noChangeArrowheads="1"/>
          </p:cNvSpPr>
          <p:nvPr>
            <p:ph type="body" idx="1"/>
          </p:nvPr>
        </p:nvSpPr>
        <p:spPr>
          <a:xfrm>
            <a:off x="152400" y="1295400"/>
            <a:ext cx="8458200" cy="4953000"/>
          </a:xfrm>
        </p:spPr>
        <p:txBody>
          <a:bodyPr/>
          <a:lstStyle/>
          <a:p>
            <a:pPr marL="461963" indent="-461963">
              <a:buSzPct val="120000"/>
              <a:buFont typeface="Wingdings" pitchFamily="34" charset="2"/>
              <a:buChar char="þ"/>
            </a:pPr>
            <a:r>
              <a:rPr lang="en-US" dirty="0"/>
              <a:t>Review application of the 90-day waiting period rules and other applicable group health plan mandates and upcoming fees</a:t>
            </a:r>
          </a:p>
          <a:p>
            <a:pPr marL="461963" indent="-461963">
              <a:buSzPct val="120000"/>
              <a:buFont typeface="Wingdings" pitchFamily="34" charset="2"/>
              <a:buChar char="þ"/>
            </a:pPr>
            <a:r>
              <a:rPr lang="en-US" dirty="0" smtClean="0"/>
              <a:t>Watch for final rules on the employer penalty and the application to contributing employers</a:t>
            </a:r>
          </a:p>
          <a:p>
            <a:pPr marL="461963" indent="-461963">
              <a:buSzPct val="120000"/>
              <a:buFont typeface="Wingdings" pitchFamily="34" charset="2"/>
              <a:buChar char="þ"/>
            </a:pPr>
            <a:r>
              <a:rPr lang="en-US" dirty="0" smtClean="0"/>
              <a:t>Watch for final rules on the new notice and reporting requirements that will apply to coverage provided in 2015</a:t>
            </a:r>
          </a:p>
          <a:p>
            <a:pPr marL="461963" indent="-461963">
              <a:buSzPct val="120000"/>
              <a:buFont typeface="Wingdings" pitchFamily="34" charset="2"/>
              <a:buChar char="þ"/>
            </a:pPr>
            <a:r>
              <a:rPr lang="en-US" dirty="0" smtClean="0"/>
              <a:t>Determine when plan would hit the excise tax threshold, </a:t>
            </a:r>
            <a:br>
              <a:rPr lang="en-US" dirty="0" smtClean="0"/>
            </a:br>
            <a:r>
              <a:rPr lang="en-US" dirty="0" smtClean="0"/>
              <a:t>effective in 2018</a:t>
            </a:r>
          </a:p>
          <a:p>
            <a:pPr marL="461963" indent="-461963">
              <a:buSzPct val="120000"/>
              <a:buFont typeface="Wingdings" pitchFamily="34" charset="2"/>
              <a:buChar char="þ"/>
            </a:pPr>
            <a:r>
              <a:rPr lang="en-US" dirty="0" smtClean="0"/>
              <a:t>Consider impact of individual mandate, premium assistance subsidies, and the Exchanges on the plan</a:t>
            </a:r>
          </a:p>
          <a:p>
            <a:pPr marL="461963" indent="-461963">
              <a:buSzPct val="120000"/>
              <a:buFont typeface="Wingdings" pitchFamily="34" charset="2"/>
              <a:buChar char="þ"/>
            </a:pPr>
            <a:r>
              <a:rPr lang="en-US" dirty="0" smtClean="0"/>
              <a:t>Segal can assist with these tasks, including modeling the impact of the coming changes</a:t>
            </a:r>
          </a:p>
          <a:p>
            <a:pPr marL="342900" indent="-342900">
              <a:buSzPct val="120000"/>
              <a:buFont typeface="Wingdings" pitchFamily="34" charset="2"/>
              <a:buChar char="þ"/>
            </a:pPr>
            <a:endParaRPr lang="en-US" dirty="0" smtClean="0"/>
          </a:p>
        </p:txBody>
      </p:sp>
    </p:spTree>
    <p:extLst>
      <p:ext uri="{BB962C8B-B14F-4D97-AF65-F5344CB8AC3E}">
        <p14:creationId xmlns:p14="http://schemas.microsoft.com/office/powerpoint/2010/main" val="9898551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carter\AppData\Local\Temp\SNAGHTMLed1e6d.PNG"/>
          <p:cNvPicPr>
            <a:picLocks noChangeAspect="1" noChangeArrowheads="1"/>
          </p:cNvPicPr>
          <p:nvPr/>
        </p:nvPicPr>
        <p:blipFill rotWithShape="1">
          <a:blip r:embed="rId3">
            <a:extLst>
              <a:ext uri="{28A0092B-C50C-407E-A947-70E740481C1C}">
                <a14:useLocalDpi xmlns:a14="http://schemas.microsoft.com/office/drawing/2010/main" val="0"/>
              </a:ext>
            </a:extLst>
          </a:blip>
          <a:srcRect t="1648"/>
          <a:stretch/>
        </p:blipFill>
        <p:spPr bwMode="auto">
          <a:xfrm>
            <a:off x="1194235" y="914400"/>
            <a:ext cx="7568765" cy="5638800"/>
          </a:xfrm>
          <a:prstGeom prst="rect">
            <a:avLst/>
          </a:prstGeom>
          <a:noFill/>
          <a:extLst>
            <a:ext uri="{909E8E84-426E-40DD-AFC4-6F175D3DCCD1}">
              <a14:hiddenFill xmlns:a14="http://schemas.microsoft.com/office/drawing/2010/main">
                <a:solidFill>
                  <a:srgbClr val="FFFFFF"/>
                </a:solidFill>
              </a14:hiddenFill>
            </a:ext>
          </a:extLst>
        </p:spPr>
      </p:pic>
      <p:sp>
        <p:nvSpPr>
          <p:cNvPr id="34820" name="Rectangle 2"/>
          <p:cNvSpPr>
            <a:spLocks noGrp="1" noChangeArrowheads="1"/>
          </p:cNvSpPr>
          <p:nvPr>
            <p:ph type="title"/>
          </p:nvPr>
        </p:nvSpPr>
        <p:spPr/>
        <p:txBody>
          <a:bodyPr/>
          <a:lstStyle/>
          <a:p>
            <a:pPr eaLnBrk="1" hangingPunct="1"/>
            <a:r>
              <a:rPr lang="en-US" dirty="0" smtClean="0"/>
              <a:t>Resource</a:t>
            </a:r>
          </a:p>
        </p:txBody>
      </p:sp>
      <p:pic>
        <p:nvPicPr>
          <p:cNvPr id="34821" name="Picture 9" descr="SNAGHTML15c5cc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52600"/>
            <a:ext cx="20288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0337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Sibson Report">
  <a:themeElements>
    <a:clrScheme name="Segal and Sibson">
      <a:dk1>
        <a:sysClr val="windowText" lastClr="000000"/>
      </a:dk1>
      <a:lt1>
        <a:sysClr val="window" lastClr="FFFFFF"/>
      </a:lt1>
      <a:dk2>
        <a:srgbClr val="000000"/>
      </a:dk2>
      <a:lt2>
        <a:srgbClr val="B2B4B3"/>
      </a:lt2>
      <a:accent1>
        <a:srgbClr val="A0CFEB"/>
      </a:accent1>
      <a:accent2>
        <a:srgbClr val="C4262E"/>
      </a:accent2>
      <a:accent3>
        <a:srgbClr val="429C35"/>
      </a:accent3>
      <a:accent4>
        <a:srgbClr val="616365"/>
      </a:accent4>
      <a:accent5>
        <a:srgbClr val="0098DB"/>
      </a:accent5>
      <a:accent6>
        <a:srgbClr val="EEAF30"/>
      </a:accent6>
      <a:hlink>
        <a:srgbClr val="429C35"/>
      </a:hlink>
      <a:folHlink>
        <a:srgbClr val="00549F"/>
      </a:folHlink>
    </a:clrScheme>
    <a:fontScheme name="Sibson Re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2700">
          <a:solidFill>
            <a:schemeClr val="tx1"/>
          </a:solidFill>
        </a:ln>
        <a:effectLst/>
        <a:extLst/>
      </a:spPr>
      <a:bodyPr vert="horz" wrap="square" lIns="91440" tIns="45720" rIns="91440" bIns="45720" numCol="1" rtlCol="0" anchor="t" anchorCtr="0" compatLnSpc="1">
        <a:prstTxWarp prst="textNoShape">
          <a:avLst/>
        </a:prstTxWarp>
        <a:noAutofit/>
      </a:bodyPr>
      <a:lstStyle>
        <a:defPPr marL="0" marR="0" indent="0" defTabSz="914400" rtl="0" eaLnBrk="1" fontAlgn="base" latinLnBrk="0" hangingPunct="1">
          <a:lnSpc>
            <a:spcPct val="90000"/>
          </a:lnSpc>
          <a:spcBef>
            <a:spcPct val="50000"/>
          </a:spcBef>
          <a:spcAft>
            <a:spcPct val="0"/>
          </a:spcAft>
          <a:buClrTx/>
          <a:buSzTx/>
          <a:buFontTx/>
          <a:buNone/>
          <a:tabLst/>
          <a:defRPr kumimoji="0" sz="1800" b="0" i="0" u="none" strike="noStrike" cap="none" normalizeH="0" baseline="0" dirty="0" err="1" smtClean="0">
            <a:ln>
              <a:noFill/>
            </a:ln>
            <a:effectLst/>
            <a:latin typeface="+mj-lt"/>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90000"/>
          </a:lnSpc>
          <a:spcBef>
            <a:spcPct val="50000"/>
          </a:spcBef>
          <a:spcAft>
            <a:spcPct val="0"/>
          </a:spcAft>
          <a:buClrTx/>
          <a:buSzTx/>
          <a:buFontTx/>
          <a:buNone/>
          <a:tabLst/>
          <a:defRPr kumimoji="0" lang="en-US" sz="1200" b="0" i="0" u="none" strike="noStrike" cap="none" normalizeH="0" baseline="0" smtClean="0">
            <a:ln>
              <a:noFill/>
            </a:ln>
            <a:solidFill>
              <a:schemeClr val="folHlink"/>
            </a:solidFill>
            <a:effectLst/>
            <a:latin typeface="Arial Black" pitchFamily="34" charset="0"/>
          </a:defRPr>
        </a:defPPr>
      </a:lstStyle>
    </a:lnDef>
  </a:objectDefaults>
  <a:extraClrSchemeLst>
    <a:extraClrScheme>
      <a:clrScheme name="Sibson Report 1">
        <a:dk1>
          <a:srgbClr val="000000"/>
        </a:dk1>
        <a:lt1>
          <a:srgbClr val="FFFFFF"/>
        </a:lt1>
        <a:dk2>
          <a:srgbClr val="000000"/>
        </a:dk2>
        <a:lt2>
          <a:srgbClr val="B2B4B3"/>
        </a:lt2>
        <a:accent1>
          <a:srgbClr val="A0CFEB"/>
        </a:accent1>
        <a:accent2>
          <a:srgbClr val="00549F"/>
        </a:accent2>
        <a:accent3>
          <a:srgbClr val="FFFFFF"/>
        </a:accent3>
        <a:accent4>
          <a:srgbClr val="000000"/>
        </a:accent4>
        <a:accent5>
          <a:srgbClr val="CDE4F3"/>
        </a:accent5>
        <a:accent6>
          <a:srgbClr val="004B90"/>
        </a:accent6>
        <a:hlink>
          <a:srgbClr val="3F9C35"/>
        </a:hlink>
        <a:folHlink>
          <a:srgbClr val="C4262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B2B4B3"/>
      </a:lt2>
      <a:accent1>
        <a:srgbClr val="A0CFEB"/>
      </a:accent1>
      <a:accent2>
        <a:srgbClr val="C4262E"/>
      </a:accent2>
      <a:accent3>
        <a:srgbClr val="FFFFFF"/>
      </a:accent3>
      <a:accent4>
        <a:srgbClr val="000000"/>
      </a:accent4>
      <a:accent5>
        <a:srgbClr val="CDE4F3"/>
      </a:accent5>
      <a:accent6>
        <a:srgbClr val="B12129"/>
      </a:accent6>
      <a:hlink>
        <a:srgbClr val="3F9C35"/>
      </a:hlink>
      <a:folHlink>
        <a:srgbClr val="0098D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Segal Presentation</Template>
  <TotalTime>9957</TotalTime>
  <Words>15649</Words>
  <Application>Microsoft Office PowerPoint</Application>
  <PresentationFormat>On-screen Show (4:3)</PresentationFormat>
  <Paragraphs>936</Paragraphs>
  <Slides>67</Slides>
  <Notes>65</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Sibson Report</vt:lpstr>
      <vt:lpstr>PowerPoint Presentation</vt:lpstr>
      <vt:lpstr>PowerPoint Presentation</vt:lpstr>
      <vt:lpstr>PowerPoint Presentation</vt:lpstr>
      <vt:lpstr>Introduction</vt:lpstr>
      <vt:lpstr>Affordable Care Act (ACA) Where We’ve Been and Where We’re Heading</vt:lpstr>
      <vt:lpstr>Early Changes for Multiemployer Plans</vt:lpstr>
      <vt:lpstr>Latest Changes for Multiemployer Plans</vt:lpstr>
      <vt:lpstr>Multiemployer Rule through 2014    (Delayed) </vt:lpstr>
      <vt:lpstr>Affordability and Minimum Value</vt:lpstr>
      <vt:lpstr>Employer Penalty Key Action Items for Fund</vt:lpstr>
      <vt:lpstr>Overview of Compliance Status Grandfathered Plan</vt:lpstr>
      <vt:lpstr>Overview of Compliance Status Grandfathered Plan</vt:lpstr>
      <vt:lpstr>Overview of Compliance Status Grandfathered Plan</vt:lpstr>
      <vt:lpstr>Group Health Plan Mandates Key Action Items Remaining</vt:lpstr>
      <vt:lpstr>Group Health Plan Mandates Key Action Items Remaining</vt:lpstr>
      <vt:lpstr>Group Health Plan Mandates Key Action Items Remaining</vt:lpstr>
      <vt:lpstr>Group Health Plan Mandates Key Action Items Remaining</vt:lpstr>
      <vt:lpstr>New Requirements for 2013 </vt:lpstr>
      <vt:lpstr>Summary of Benefits and Coverage (SBC)—Year Two</vt:lpstr>
      <vt:lpstr>Advanced Notice of Material Modification</vt:lpstr>
      <vt:lpstr>Ban on Waiting Period of More than 90 Days</vt:lpstr>
      <vt:lpstr>90-Day Waiting Period: General Rules</vt:lpstr>
      <vt:lpstr>FAQ on Application to Multiemployer Plans</vt:lpstr>
      <vt:lpstr>Other Group Health Plan Mandates Effective in 2014</vt:lpstr>
      <vt:lpstr>Fees</vt:lpstr>
      <vt:lpstr>Comparative Effectiveness Research Fees</vt:lpstr>
      <vt:lpstr>Comparative Effectiveness Research Fees  Counting Average Number of Covered Lives</vt:lpstr>
      <vt:lpstr>Payments to Temporary (2014-2016)  Reinsurance Programs</vt:lpstr>
      <vt:lpstr>New Requirements for 2013 Non-Grandfathered Plans</vt:lpstr>
      <vt:lpstr>Additional Preventive Services Non-Grandfathered Plans </vt:lpstr>
      <vt:lpstr>Additional Preventive Services for Women Non-Grandfathered Plans</vt:lpstr>
      <vt:lpstr>FAQs on Preventive Services Non-Grandfathered Plans</vt:lpstr>
      <vt:lpstr>Cost-Sharing Limit Effective in 2014 Non-Grandfathered Plans</vt:lpstr>
      <vt:lpstr>Other Group Health Plan Mandates Effective in 2014 Non-Grandfathered Plans</vt:lpstr>
      <vt:lpstr>New Employer Requirements for 2012-2013</vt:lpstr>
      <vt:lpstr>Form W-2 Reporting</vt:lpstr>
      <vt:lpstr>Protection of Employees</vt:lpstr>
      <vt:lpstr>Notice/Reporting Requirements</vt:lpstr>
      <vt:lpstr>Model Employer Notice</vt:lpstr>
      <vt:lpstr>What Lies Ahead?</vt:lpstr>
      <vt:lpstr>Automatic Enrollment</vt:lpstr>
      <vt:lpstr>Individual Mandate</vt:lpstr>
      <vt:lpstr>State Health Insurance Exchanges</vt:lpstr>
      <vt:lpstr>Core Functions of the Exchange</vt:lpstr>
      <vt:lpstr>Exchange Options</vt:lpstr>
      <vt:lpstr>Status of Health Insurance Exchanges </vt:lpstr>
      <vt:lpstr>Individual vs. Small Business Exchanges </vt:lpstr>
      <vt:lpstr>Multiemployer Plans vs. SHOP Coverage</vt:lpstr>
      <vt:lpstr>Who May Buy Exchange Coverage</vt:lpstr>
      <vt:lpstr>Qualified Individuals</vt:lpstr>
      <vt:lpstr>Medicaid Expansion/Exchange Subsidies</vt:lpstr>
      <vt:lpstr>Essential Health Benefits</vt:lpstr>
      <vt:lpstr>Essential Health Benefit Categories in Statute</vt:lpstr>
      <vt:lpstr>Exchange Benefit Levels</vt:lpstr>
      <vt:lpstr>Multi-State Plans  </vt:lpstr>
      <vt:lpstr>Consumer Operated and Oriented Plans (CO-OP)</vt:lpstr>
      <vt:lpstr>Premium Assistance Tax Credit Eligibility</vt:lpstr>
      <vt:lpstr>Can Individuals with Employer-Sponsored Coverage Receive the Premium Assistance Tax Credit?</vt:lpstr>
      <vt:lpstr>Employer Shared Responsibility Penalty—2014 (Delayed)</vt:lpstr>
      <vt:lpstr>Notice/Reporting Requirements Applicable  to Large Employers (Delayed)</vt:lpstr>
      <vt:lpstr>Unknowns About the Exchanges</vt:lpstr>
      <vt:lpstr>Retirees</vt:lpstr>
      <vt:lpstr>Multiemployer Plans and the Exchanges</vt:lpstr>
      <vt:lpstr>Modeling Impact</vt:lpstr>
      <vt:lpstr>Excise Tax—2018</vt:lpstr>
      <vt:lpstr>How to Prepare for 2014 &amp; Beyond</vt:lpstr>
      <vt:lpstr>Resource</vt:lpstr>
    </vt:vector>
  </TitlesOfParts>
  <Manager>Project Manager</Manager>
  <Company>The Segal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TITLE</dc:title>
  <dc:subject>BDM#</dc:subject>
  <dc:creator>Ashley Moore</dc:creator>
  <cp:lastModifiedBy>Segal</cp:lastModifiedBy>
  <cp:revision>956</cp:revision>
  <cp:lastPrinted>2013-09-18T16:17:09Z</cp:lastPrinted>
  <dcterms:created xsi:type="dcterms:W3CDTF">2011-03-02T22:32:35Z</dcterms:created>
  <dcterms:modified xsi:type="dcterms:W3CDTF">2013-09-23T18:37:16Z</dcterms:modified>
</cp:coreProperties>
</file>